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0284480" y="6548400"/>
            <a:ext cx="148644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14000"/>
              </a:lnSpc>
            </a:pPr>
            <a:fld id="{14364FCA-457B-475C-BAA9-ED63F06446A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" name="Google Shape;7;p1" descr=""/>
          <p:cNvPicPr/>
          <p:nvPr/>
        </p:nvPicPr>
        <p:blipFill>
          <a:blip r:embed="rId2"/>
          <a:stretch/>
        </p:blipFill>
        <p:spPr>
          <a:xfrm>
            <a:off x="-56880" y="0"/>
            <a:ext cx="12246120" cy="6857280"/>
          </a:xfrm>
          <a:prstGeom prst="rect">
            <a:avLst/>
          </a:prstGeom>
          <a:ln>
            <a:noFill/>
          </a:ln>
        </p:spPr>
      </p:pic>
      <p:pic>
        <p:nvPicPr>
          <p:cNvPr id="2" name="Google Shape;8;p1" descr=""/>
          <p:cNvPicPr/>
          <p:nvPr/>
        </p:nvPicPr>
        <p:blipFill>
          <a:blip r:embed="rId3"/>
          <a:stretch/>
        </p:blipFill>
        <p:spPr>
          <a:xfrm>
            <a:off x="10963440" y="324720"/>
            <a:ext cx="798840" cy="3196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62;p14" descr=""/>
          <p:cNvPicPr/>
          <p:nvPr/>
        </p:nvPicPr>
        <p:blipFill>
          <a:blip r:embed="rId2"/>
          <a:stretch/>
        </p:blipFill>
        <p:spPr>
          <a:xfrm>
            <a:off x="10958040" y="324720"/>
            <a:ext cx="810360" cy="3196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lab.lrz.de/nlp-lab-course-ss2020/opinion-mining/overview/-/wikis/uploads/c246e65992eb94e2885f9c131b88ca7d/07041633.pdf" TargetMode="External"/><Relationship Id="rId2" Type="http://schemas.openxmlformats.org/officeDocument/2006/relationships/hyperlink" Target="https://www.aclweb.org/anthology/W15-1526.pdf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25520" y="994320"/>
            <a:ext cx="1134468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Social Topic Distributions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25520" y="1978560"/>
            <a:ext cx="11344680" cy="12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Hakan Akyürek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Mürüvvet Hasanbaşoğlu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May 04, 2020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1BA3E7DB-F38D-4F9D-B551-E1C03CEEF42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25520" y="176220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Classifier: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Gaussian Mixture Model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25520" y="994680"/>
            <a:ext cx="113446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3. Methodology: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How are we going to do it?</a:t>
            </a:r>
            <a:br/>
            <a:endParaRPr b="0" lang="en-US" sz="3000" spc="-1" strike="noStrike">
              <a:latin typeface="Arial"/>
            </a:endParaRPr>
          </a:p>
        </p:txBody>
      </p:sp>
      <p:pic>
        <p:nvPicPr>
          <p:cNvPr id="122" name="Google Shape;197;p36" descr=""/>
          <p:cNvPicPr/>
          <p:nvPr/>
        </p:nvPicPr>
        <p:blipFill>
          <a:blip r:embed="rId1"/>
          <a:stretch/>
        </p:blipFill>
        <p:spPr>
          <a:xfrm>
            <a:off x="1157760" y="2252520"/>
            <a:ext cx="10772280" cy="43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23360" y="983160"/>
            <a:ext cx="113446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3. Methodology: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How are we going to do it?</a:t>
            </a:r>
            <a:br/>
            <a:endParaRPr b="0" lang="en-US" sz="3000" spc="-1" strike="noStrike">
              <a:latin typeface="Arial"/>
            </a:endParaRPr>
          </a:p>
        </p:txBody>
      </p:sp>
      <p:pic>
        <p:nvPicPr>
          <p:cNvPr id="124" name="Google Shape;203;p37" descr=""/>
          <p:cNvPicPr/>
          <p:nvPr/>
        </p:nvPicPr>
        <p:blipFill>
          <a:blip r:embed="rId1"/>
          <a:stretch/>
        </p:blipFill>
        <p:spPr>
          <a:xfrm>
            <a:off x="7593840" y="1803600"/>
            <a:ext cx="3806280" cy="185040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47120" y="175284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Histogram Generation:</a:t>
            </a:r>
            <a:endParaRPr b="0" lang="en-US" sz="20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Calculate the probability that an article is about topic k</a:t>
            </a:r>
            <a:endParaRPr b="0" lang="en-US" sz="18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are able to get necessary probabilities from our GMM model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23360" y="983160"/>
            <a:ext cx="113446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3. Methodology: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How are we going to do it?</a:t>
            </a:r>
            <a:br/>
            <a:endParaRPr b="0" lang="en-US" sz="3000" spc="-1" strike="noStrike">
              <a:latin typeface="Arial"/>
            </a:endParaRPr>
          </a:p>
        </p:txBody>
      </p:sp>
      <p:pic>
        <p:nvPicPr>
          <p:cNvPr id="127" name="Google Shape;210;p38" descr=""/>
          <p:cNvPicPr/>
          <p:nvPr/>
        </p:nvPicPr>
        <p:blipFill>
          <a:blip r:embed="rId1"/>
          <a:stretch/>
        </p:blipFill>
        <p:spPr>
          <a:xfrm>
            <a:off x="7593840" y="1803600"/>
            <a:ext cx="3806280" cy="185040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447120" y="175284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Histogram Generation:</a:t>
            </a:r>
            <a:endParaRPr b="0" lang="en-US" sz="20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Calculate the probability that an article is about topic k</a:t>
            </a:r>
            <a:endParaRPr b="0" lang="en-US" sz="18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are able to get necessary probabilities from our GMM model</a:t>
            </a:r>
            <a:endParaRPr b="0" lang="en-US" sz="18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Generate a histogram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9" name="Google Shape;212;p38" descr=""/>
          <p:cNvPicPr/>
          <p:nvPr/>
        </p:nvPicPr>
        <p:blipFill>
          <a:blip r:embed="rId2"/>
          <a:stretch/>
        </p:blipFill>
        <p:spPr>
          <a:xfrm>
            <a:off x="7564680" y="3762360"/>
            <a:ext cx="3864600" cy="2898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4C7AD44A-38C3-42CA-9476-AC6BE67900C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25520" y="994320"/>
            <a:ext cx="113446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4.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Evaluation: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How are we going to measure our results?</a:t>
            </a:r>
            <a:br/>
            <a:br/>
            <a:endParaRPr b="0" lang="en-US" sz="3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36240" y="177408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Performance metrics:</a:t>
            </a:r>
            <a:endParaRPr b="0" lang="en-US" sz="20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Jensen Shannon or KL divergence to calculate similarity between distributions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Google Shape;220;p39" descr=""/>
          <p:cNvPicPr/>
          <p:nvPr/>
        </p:nvPicPr>
        <p:blipFill>
          <a:blip r:embed="rId1"/>
          <a:stretch/>
        </p:blipFill>
        <p:spPr>
          <a:xfrm>
            <a:off x="793440" y="2720520"/>
            <a:ext cx="4701240" cy="200916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5865480" y="3096720"/>
            <a:ext cx="3757680" cy="10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How similar are p and q distributions?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In our case p would be an article and q, one of it’s comments.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729C4937-4231-449A-B322-74B4A00650C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23720" y="177408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7252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Set up Colab environment</a:t>
            </a:r>
            <a:endParaRPr b="0" lang="en-US" sz="1800" spc="-1" strike="noStrike">
              <a:latin typeface="Arial"/>
            </a:endParaRPr>
          </a:p>
          <a:p>
            <a:pPr marL="285840" indent="-27252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Prepare the dataset: 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14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cleaning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14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preprocessing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14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create random user dataset</a:t>
            </a:r>
            <a:endParaRPr b="0" lang="en-US" sz="1800" spc="-1" strike="noStrike">
              <a:latin typeface="Arial"/>
            </a:endParaRPr>
          </a:p>
          <a:p>
            <a:pPr marL="285840" indent="-27252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Get the vector representations for our data</a:t>
            </a:r>
            <a:endParaRPr b="0" lang="en-US" sz="1800" spc="-1" strike="noStrike">
              <a:latin typeface="Arial"/>
            </a:endParaRPr>
          </a:p>
          <a:p>
            <a:pPr marL="285840" indent="-27252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Further reading about the task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25520" y="994680"/>
            <a:ext cx="113446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5.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Next Tasks:</a:t>
            </a:r>
            <a:br/>
            <a:br/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9160" y="177408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679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Document Classification with Distributions of Word Vectors</a:t>
            </a:r>
            <a:endParaRPr b="0" lang="en-US" sz="1800" spc="-1" strike="noStrike">
              <a:latin typeface="Arial"/>
            </a:endParaRPr>
          </a:p>
          <a:p>
            <a:pPr marL="343080" indent="-3679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Unsupervised Topic Modeling for Short Texts Using Distributed Representations of Words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93C35385-89BC-4443-92DE-78763308B59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25520" y="995040"/>
            <a:ext cx="113446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br/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23360" y="177372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14400" indent="-456480">
              <a:lnSpc>
                <a:spcPct val="114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Project Goal</a:t>
            </a: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114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Outcomes</a:t>
            </a: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114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Methodology</a:t>
            </a: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114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Evaluation</a:t>
            </a: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114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Next Tasks -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for the next 2 weeks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E5CD69EF-80D8-4032-AEDC-57BDCD3D021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Overview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25520" y="1774080"/>
            <a:ext cx="1064592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14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Topic Modeling: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aims to extract topics/clusters from a corpus of texts.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A4BBD1F5-39E3-43F6-B14D-9F2EC59A371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1. Project Goal: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What are we going to do?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25520" y="1774080"/>
            <a:ext cx="1064592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14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Topic Modeling: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aims to extract topics/clusters from a corpus of texts.</a:t>
            </a:r>
            <a:br/>
            <a:endParaRPr b="0" lang="en-US" sz="21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➔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Derive social topic distributions of: </a:t>
            </a:r>
            <a:endParaRPr b="0" lang="en-US" sz="18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1- news and social media articles  </a:t>
            </a:r>
            <a:endParaRPr b="0" lang="en-US" sz="18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2- social media users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their word or sentence vector representations.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A0A97782-3B3E-4CB2-82CB-C9021AEF9BC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1. Project Goal: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What are we going to do?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1" name="Google Shape;142;p30" descr=""/>
          <p:cNvPicPr/>
          <p:nvPr/>
        </p:nvPicPr>
        <p:blipFill>
          <a:blip r:embed="rId1"/>
          <a:stretch/>
        </p:blipFill>
        <p:spPr>
          <a:xfrm>
            <a:off x="7141320" y="3088800"/>
            <a:ext cx="1437840" cy="1161720"/>
          </a:xfrm>
          <a:prstGeom prst="rect">
            <a:avLst/>
          </a:prstGeom>
          <a:ln>
            <a:noFill/>
          </a:ln>
        </p:spPr>
      </p:pic>
      <p:pic>
        <p:nvPicPr>
          <p:cNvPr id="92" name="Google Shape;143;p30" descr=""/>
          <p:cNvPicPr/>
          <p:nvPr/>
        </p:nvPicPr>
        <p:blipFill>
          <a:blip r:embed="rId2"/>
          <a:stretch/>
        </p:blipFill>
        <p:spPr>
          <a:xfrm>
            <a:off x="8579880" y="2551320"/>
            <a:ext cx="2285280" cy="878400"/>
          </a:xfrm>
          <a:prstGeom prst="rect">
            <a:avLst/>
          </a:prstGeom>
          <a:ln>
            <a:noFill/>
          </a:ln>
        </p:spPr>
      </p:pic>
      <p:pic>
        <p:nvPicPr>
          <p:cNvPr id="93" name="Google Shape;144;p30" descr=""/>
          <p:cNvPicPr/>
          <p:nvPr/>
        </p:nvPicPr>
        <p:blipFill>
          <a:blip r:embed="rId3"/>
          <a:stretch/>
        </p:blipFill>
        <p:spPr>
          <a:xfrm>
            <a:off x="8579880" y="3473280"/>
            <a:ext cx="1580400" cy="138276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45;p30" descr=""/>
          <p:cNvPicPr/>
          <p:nvPr/>
        </p:nvPicPr>
        <p:blipFill>
          <a:blip r:embed="rId4"/>
          <a:stretch/>
        </p:blipFill>
        <p:spPr>
          <a:xfrm>
            <a:off x="10160640" y="3480480"/>
            <a:ext cx="1180440" cy="166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25520" y="1774080"/>
            <a:ext cx="1064592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14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Topic Modeling: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aims to extract topics/clusters from a corpus of texts.</a:t>
            </a:r>
            <a:br/>
            <a:endParaRPr b="0" lang="en-US" sz="21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➔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Derive social topic distributions of: </a:t>
            </a:r>
            <a:endParaRPr b="0" lang="en-US" sz="18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1- news and social media articles  </a:t>
            </a:r>
            <a:endParaRPr b="0" lang="en-US" sz="18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2- social media users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their word or sentence vector representations.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➔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Analyze the topic distributions of different sets of articles and users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619A8D3C-E66F-4A13-A106-EF98B9A738B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1. Project Goal: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What are we going to do?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8" name="Google Shape;153;p31" descr=""/>
          <p:cNvPicPr/>
          <p:nvPr/>
        </p:nvPicPr>
        <p:blipFill>
          <a:blip r:embed="rId1"/>
          <a:stretch/>
        </p:blipFill>
        <p:spPr>
          <a:xfrm>
            <a:off x="7141320" y="3088800"/>
            <a:ext cx="1437840" cy="116172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54;p31" descr=""/>
          <p:cNvPicPr/>
          <p:nvPr/>
        </p:nvPicPr>
        <p:blipFill>
          <a:blip r:embed="rId2"/>
          <a:stretch/>
        </p:blipFill>
        <p:spPr>
          <a:xfrm>
            <a:off x="8579880" y="2551320"/>
            <a:ext cx="2285280" cy="87840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55;p31" descr=""/>
          <p:cNvPicPr/>
          <p:nvPr/>
        </p:nvPicPr>
        <p:blipFill>
          <a:blip r:embed="rId3"/>
          <a:stretch/>
        </p:blipFill>
        <p:spPr>
          <a:xfrm>
            <a:off x="8579880" y="3473280"/>
            <a:ext cx="1580400" cy="138276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56;p31" descr=""/>
          <p:cNvPicPr/>
          <p:nvPr/>
        </p:nvPicPr>
        <p:blipFill>
          <a:blip r:embed="rId4"/>
          <a:stretch/>
        </p:blipFill>
        <p:spPr>
          <a:xfrm>
            <a:off x="10160640" y="3480480"/>
            <a:ext cx="1180440" cy="166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3360" y="177372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Analyze if news articles attract the users who have similar topics of interest</a:t>
            </a:r>
            <a:endParaRPr b="0" lang="en-US" sz="18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Analyze if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relevant users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have more similar topic distributions compared to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random users</a:t>
            </a:r>
            <a:endParaRPr b="0" lang="en-US" sz="18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Repeat and report the analysis among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different news and social media resources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692C03EE-99CD-4189-8187-CFC81E4FAB4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2.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Outcomes: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What will we analyze?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5" name="Google Shape;164;p32" descr=""/>
          <p:cNvPicPr/>
          <p:nvPr/>
        </p:nvPicPr>
        <p:blipFill>
          <a:blip r:embed="rId1"/>
          <a:stretch/>
        </p:blipFill>
        <p:spPr>
          <a:xfrm>
            <a:off x="8473680" y="2994480"/>
            <a:ext cx="209520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3360" y="177372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Analyze if news articles attract the users who have similar topics of interest</a:t>
            </a:r>
            <a:endParaRPr b="0" lang="en-US" sz="18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Analyze if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relevant users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have more similar topic distributions compared to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random users</a:t>
            </a:r>
            <a:endParaRPr b="0" lang="en-US" sz="18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Repeat and report the analysis among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different news and social media resources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Additionally:</a:t>
            </a:r>
            <a:endParaRPr b="0" lang="en-US" sz="18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Group individual social media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users that have similar topics of interest</a:t>
            </a:r>
            <a:endParaRPr b="0" lang="en-US" sz="18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Group social media and news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articles that have similar topics of interest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BBBE7920-9BCF-42B5-B356-D3EF2F0CC1F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2.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Outcomes: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What will we analyze?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9" name="Google Shape;172;p33" descr=""/>
          <p:cNvPicPr/>
          <p:nvPr/>
        </p:nvPicPr>
        <p:blipFill>
          <a:blip r:embed="rId1"/>
          <a:stretch/>
        </p:blipFill>
        <p:spPr>
          <a:xfrm>
            <a:off x="8473680" y="2994480"/>
            <a:ext cx="209520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4A6DEDBE-8445-4CFE-9CAB-F527DAE594C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25520" y="994320"/>
            <a:ext cx="113446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3. Methodology: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How are we going to do it?</a:t>
            </a:r>
            <a:br/>
            <a:endParaRPr b="0" lang="en-US" sz="3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23360" y="176220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Raw Organic Dataset: </a:t>
            </a:r>
            <a:endParaRPr b="0" lang="en-US" sz="1900" spc="-1" strike="noStrike">
              <a:latin typeface="Arial"/>
            </a:endParaRPr>
          </a:p>
          <a:p>
            <a:pPr marL="7430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Forums, blogs, news sites, social media</a:t>
            </a:r>
            <a:endParaRPr b="0" lang="en-US" sz="1800" spc="-1" strike="noStrike">
              <a:latin typeface="Arial"/>
            </a:endParaRPr>
          </a:p>
          <a:p>
            <a:pPr marL="7430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Biased : more strict opinions towards organic food</a:t>
            </a:r>
            <a:endParaRPr b="0" lang="en-US" sz="1800" spc="-1" strike="noStrike">
              <a:latin typeface="Arial"/>
            </a:endParaRPr>
          </a:p>
          <a:p>
            <a:pPr marL="7430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Unbiased : less strict opinions towards organic food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3" name="Google Shape;180;p34" descr=""/>
          <p:cNvPicPr/>
          <p:nvPr/>
        </p:nvPicPr>
        <p:blipFill>
          <a:blip r:embed="rId1"/>
          <a:stretch/>
        </p:blipFill>
        <p:spPr>
          <a:xfrm>
            <a:off x="7063560" y="1693440"/>
            <a:ext cx="3001320" cy="152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 algn="r">
              <a:lnSpc>
                <a:spcPct val="100000"/>
              </a:lnSpc>
            </a:pPr>
            <a:fld id="{4C41A4DE-DA01-49C6-84A5-3897C13D432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25520" y="994320"/>
            <a:ext cx="113446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6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3. Methodology: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How are we going to do it?</a:t>
            </a:r>
            <a:br/>
            <a:endParaRPr b="0" lang="en-US" sz="3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23360" y="1762200"/>
            <a:ext cx="11344680" cy="46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Raw Organic Dataset: </a:t>
            </a:r>
            <a:endParaRPr b="0" lang="en-US" sz="1900" spc="-1" strike="noStrike">
              <a:latin typeface="Arial"/>
            </a:endParaRPr>
          </a:p>
          <a:p>
            <a:pPr marL="7430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Forums, blogs, news sites, social media</a:t>
            </a:r>
            <a:endParaRPr b="0" lang="en-US" sz="1800" spc="-1" strike="noStrike">
              <a:latin typeface="Arial"/>
            </a:endParaRPr>
          </a:p>
          <a:p>
            <a:pPr marL="7430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Biased : more strict opinions towards organic food</a:t>
            </a:r>
            <a:endParaRPr b="0" lang="en-US" sz="1800" spc="-1" strike="noStrike">
              <a:latin typeface="Arial"/>
            </a:endParaRPr>
          </a:p>
          <a:p>
            <a:pPr marL="7430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Unbiased : less strict opinions towards organic food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Features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7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Fine-tune the language model from BERT/GloVe on the whole dataset</a:t>
            </a:r>
            <a:endParaRPr b="0" lang="en-US" sz="1800" spc="-1" strike="noStrike">
              <a:latin typeface="Arial"/>
            </a:endParaRPr>
          </a:p>
          <a:p>
            <a:pPr marL="285840" indent="-272520" algn="just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Word and sentence embeddings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7" name="Google Shape;188;p35" descr=""/>
          <p:cNvPicPr/>
          <p:nvPr/>
        </p:nvPicPr>
        <p:blipFill>
          <a:blip r:embed="rId1"/>
          <a:stretch/>
        </p:blipFill>
        <p:spPr>
          <a:xfrm>
            <a:off x="7063560" y="1693440"/>
            <a:ext cx="3001320" cy="152892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189;p35" descr=""/>
          <p:cNvPicPr/>
          <p:nvPr/>
        </p:nvPicPr>
        <p:blipFill>
          <a:blip r:embed="rId2"/>
          <a:stretch/>
        </p:blipFill>
        <p:spPr>
          <a:xfrm>
            <a:off x="8935560" y="3915720"/>
            <a:ext cx="1129320" cy="112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2020-05-04T09:59:06Z</dcterms:modified>
  <cp:revision>1</cp:revision>
  <dc:subject/>
  <dc:title/>
</cp:coreProperties>
</file>