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iwIqatP+fKUXvuiPCDukoRKhZV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DE80AF4-5BB3-4ADD-9696-53D90E3F8677}">
  <a:tblStyle styleId="{9DE80AF4-5BB3-4ADD-9696-53D90E3F867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81b500d26_0_9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781b500d26_0_9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81b500d26_0_5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781b500d26_0_5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81b500d26_0_6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781b500d26_0_6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81b500d26_0_8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781b500d26_0_8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81b500d26_0_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781b500d26_0_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81b500d26_0_1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781b500d26_0_1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81b500d26_0_7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781b500d26_0_7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81b500d26_0_2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781b500d26_0_2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81b500d26_0_4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781b500d26_0_4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5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0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7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7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8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9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9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0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0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1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1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1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1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1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1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4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/>
          <p:nvPr/>
        </p:nvSpPr>
        <p:spPr>
          <a:xfrm>
            <a:off x="10284480" y="6548400"/>
            <a:ext cx="1486440" cy="20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7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56880" y="0"/>
            <a:ext cx="1224612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963440" y="324720"/>
            <a:ext cx="798840" cy="31968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6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958040" y="324720"/>
            <a:ext cx="810360" cy="31968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8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towardsdatascience.com/fine-tune-glove-embeddings-using-mittens-89b5f3fe4c39" TargetMode="External"/><Relationship Id="rId4" Type="http://schemas.openxmlformats.org/officeDocument/2006/relationships/hyperlink" Target="https://github.com/roamanalytics/mitten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/>
          <p:nvPr/>
        </p:nvSpPr>
        <p:spPr>
          <a:xfrm>
            <a:off x="425520" y="994320"/>
            <a:ext cx="11344680" cy="5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Social Topic Distributions	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425520" y="1978560"/>
            <a:ext cx="11344680" cy="1273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Hakan Akyürek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Mürüvvet Hasanbaşoğlu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May </a:t>
            </a:r>
            <a:r>
              <a:rPr lang="en-US" sz="2000">
                <a:solidFill>
                  <a:srgbClr val="FFFFFF"/>
                </a:solidFill>
              </a:rPr>
              <a:t>18</a:t>
            </a: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2020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81b500d26_0_90"/>
          <p:cNvSpPr/>
          <p:nvPr/>
        </p:nvSpPr>
        <p:spPr>
          <a:xfrm>
            <a:off x="9033120" y="6473160"/>
            <a:ext cx="2735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781b500d26_0_90"/>
          <p:cNvSpPr/>
          <p:nvPr/>
        </p:nvSpPr>
        <p:spPr>
          <a:xfrm>
            <a:off x="425520" y="994320"/>
            <a:ext cx="113448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1" lang="en-US" sz="3000"/>
              <a:t>Fine-tuning GloVe Embeddings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781b500d26_0_90"/>
          <p:cNvSpPr/>
          <p:nvPr/>
        </p:nvSpPr>
        <p:spPr>
          <a:xfrm>
            <a:off x="423360" y="1762200"/>
            <a:ext cx="113448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Available GloVe embeddings:</a:t>
            </a:r>
            <a:endParaRPr b="1" sz="1900"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-3429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-US" sz="1800">
                <a:highlight>
                  <a:srgbClr val="F3F3F3"/>
                </a:highlight>
              </a:rPr>
              <a:t>Common Crawl: 42B tokens, 1.9M vocab, uncased, 300d vectors, 1.75 GB</a:t>
            </a:r>
            <a:endParaRPr sz="1800" u="sng">
              <a:highlight>
                <a:srgbClr val="F3F3F3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44444"/>
              </a:solidFill>
              <a:highlight>
                <a:srgbClr val="F3F3F3"/>
              </a:highlight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781b500d26_0_90"/>
          <p:cNvSpPr txBox="1"/>
          <p:nvPr/>
        </p:nvSpPr>
        <p:spPr>
          <a:xfrm>
            <a:off x="891050" y="4385125"/>
            <a:ext cx="10212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189" name="Google Shape;189;g781b500d26_0_90"/>
          <p:cNvGraphicFramePr/>
          <p:nvPr/>
        </p:nvGraphicFramePr>
        <p:xfrm>
          <a:off x="1760775" y="233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{9DE80AF4-5BB3-4ADD-9696-53D90E3F8677}</a:tableStyleId>
              </a:tblPr>
              <a:tblGrid>
                <a:gridCol w="1029650"/>
                <a:gridCol w="1243350"/>
                <a:gridCol w="971350"/>
                <a:gridCol w="971350"/>
                <a:gridCol w="971350"/>
                <a:gridCol w="971350"/>
                <a:gridCol w="1175350"/>
                <a:gridCol w="1175350"/>
              </a:tblGrid>
              <a:tr h="219075">
                <a:tc gridSpan="2"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Data sets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 rowSpan="2" hMerge="1"/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# of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words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Vocabulary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size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# of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rare words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</a:rPr>
                        <a:t>Out of Vocabulary size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 hMerge="1"/>
                <a:tc hMerge="1"/>
              </a:tr>
              <a:tr h="561975">
                <a:tc gridSpan="2" vMerge="1"/>
                <a:tc hMerge="1"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Twitter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1.2M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Common Crawl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1.9M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Common Crawl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2.2M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2000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212121"/>
                          </a:solidFill>
                        </a:rPr>
                        <a:t>All datasets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27,902,480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881,644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549,304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-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After custom</a:t>
                      </a:r>
                      <a:endParaRPr b="1"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preprocessing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All datasets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16,807,519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12121"/>
                          </a:solidFill>
                        </a:rPr>
                        <a:t>226,734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119,693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142,906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212121"/>
                          </a:solidFill>
                        </a:rPr>
                        <a:t>82,801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12121"/>
                          </a:solidFill>
                        </a:rPr>
                        <a:t>109,751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6572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Sub-datasets:</a:t>
                      </a:r>
                      <a:endParaRPr b="1"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Facebook, Quora,</a:t>
                      </a:r>
                      <a:endParaRPr b="1"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Reddit, NYTimes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6,039,245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106,579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56,999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12121"/>
                          </a:solidFill>
                        </a:rPr>
                        <a:t>53,232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212121"/>
                          </a:solidFill>
                        </a:rPr>
                        <a:t>30,585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12121"/>
                          </a:solidFill>
                        </a:rPr>
                        <a:t>39,195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81b500d26_0_57"/>
          <p:cNvSpPr/>
          <p:nvPr/>
        </p:nvSpPr>
        <p:spPr>
          <a:xfrm>
            <a:off x="9033120" y="6473160"/>
            <a:ext cx="2735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781b500d26_0_57"/>
          <p:cNvSpPr/>
          <p:nvPr/>
        </p:nvSpPr>
        <p:spPr>
          <a:xfrm>
            <a:off x="425520" y="994320"/>
            <a:ext cx="113448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1" lang="en-US" sz="3000"/>
              <a:t>Fine-tuning GloVe Embeddings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781b500d26_0_57"/>
          <p:cNvSpPr/>
          <p:nvPr/>
        </p:nvSpPr>
        <p:spPr>
          <a:xfrm>
            <a:off x="423360" y="1762200"/>
            <a:ext cx="113448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Available GloVe embeddings:</a:t>
            </a:r>
            <a:endParaRPr b="1" sz="1900"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-3429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-US" sz="1800">
                <a:highlight>
                  <a:srgbClr val="F3F3F3"/>
                </a:highlight>
              </a:rPr>
              <a:t>Common Crawl: 42B tokens, 1.9M vocab, uncased, 300d vectors, 1.75 GB</a:t>
            </a:r>
            <a:endParaRPr sz="1800" u="sng">
              <a:highlight>
                <a:srgbClr val="F3F3F3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44444"/>
              </a:solidFill>
              <a:highlight>
                <a:srgbClr val="F3F3F3"/>
              </a:highlight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781b500d26_0_57"/>
          <p:cNvSpPr txBox="1"/>
          <p:nvPr/>
        </p:nvSpPr>
        <p:spPr>
          <a:xfrm>
            <a:off x="891050" y="4385125"/>
            <a:ext cx="10212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198" name="Google Shape;198;g781b500d26_0_57"/>
          <p:cNvGraphicFramePr/>
          <p:nvPr/>
        </p:nvGraphicFramePr>
        <p:xfrm>
          <a:off x="1760775" y="233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{9DE80AF4-5BB3-4ADD-9696-53D90E3F8677}</a:tableStyleId>
              </a:tblPr>
              <a:tblGrid>
                <a:gridCol w="1029650"/>
                <a:gridCol w="1243350"/>
                <a:gridCol w="971350"/>
                <a:gridCol w="971350"/>
                <a:gridCol w="971350"/>
                <a:gridCol w="971350"/>
                <a:gridCol w="1175350"/>
                <a:gridCol w="1175350"/>
              </a:tblGrid>
              <a:tr h="219075">
                <a:tc gridSpan="2"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Data sets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 rowSpan="2" hMerge="1"/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# of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words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Vocabulary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size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# of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rare words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</a:rPr>
                        <a:t>Out of Vocabulary size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 hMerge="1"/>
                <a:tc hMerge="1"/>
              </a:tr>
              <a:tr h="561975">
                <a:tc gridSpan="2" vMerge="1"/>
                <a:tc hMerge="1"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Twitter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1.2M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Common Crawl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1.9M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Common Crawl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2.2M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2000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212121"/>
                          </a:solidFill>
                        </a:rPr>
                        <a:t>All datasets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27,902,480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881,644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549,304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-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After custom</a:t>
                      </a:r>
                      <a:endParaRPr b="1"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preprocessing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All datasets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16,807,519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12121"/>
                          </a:solidFill>
                        </a:rPr>
                        <a:t>226,734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119,693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142,906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212121"/>
                          </a:solidFill>
                        </a:rPr>
                        <a:t>82,801 / 16,675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12121"/>
                          </a:solidFill>
                        </a:rPr>
                        <a:t>109,751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6572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Sub-datasets:</a:t>
                      </a:r>
                      <a:endParaRPr b="1"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Facebook, Quora,</a:t>
                      </a:r>
                      <a:endParaRPr b="1"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Reddit, NYTimes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6,039,245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106,579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56,999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12121"/>
                          </a:solidFill>
                        </a:rPr>
                        <a:t>53,232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212121"/>
                          </a:solidFill>
                        </a:rPr>
                        <a:t>30,585 / 5,777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12121"/>
                          </a:solidFill>
                        </a:rPr>
                        <a:t>39,195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81b500d26_0_66"/>
          <p:cNvSpPr/>
          <p:nvPr/>
        </p:nvSpPr>
        <p:spPr>
          <a:xfrm>
            <a:off x="9033120" y="6473160"/>
            <a:ext cx="2735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781b500d26_0_66"/>
          <p:cNvSpPr/>
          <p:nvPr/>
        </p:nvSpPr>
        <p:spPr>
          <a:xfrm>
            <a:off x="425520" y="994320"/>
            <a:ext cx="113448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1" lang="en-US" sz="3000"/>
              <a:t>Fine-tuning GloVe Embeddings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781b500d26_0_66"/>
          <p:cNvSpPr/>
          <p:nvPr/>
        </p:nvSpPr>
        <p:spPr>
          <a:xfrm>
            <a:off x="423360" y="1762200"/>
            <a:ext cx="113448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Fine-tuning:</a:t>
            </a:r>
            <a:endParaRPr b="1" sz="2000"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Load pre-embeddings</a:t>
            </a:r>
            <a:endParaRPr sz="1800"/>
          </a:p>
          <a:p>
            <a:pPr indent="-3429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Build co-</a:t>
            </a:r>
            <a:r>
              <a:rPr lang="en-US" sz="1800"/>
              <a:t>occurrence</a:t>
            </a:r>
            <a:r>
              <a:rPr lang="en-US" sz="1800"/>
              <a:t> matrix: </a:t>
            </a:r>
            <a:endParaRPr sz="1800"/>
          </a:p>
          <a:p>
            <a:pPr indent="-342900" lvl="1" marL="1371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1800">
                <a:solidFill>
                  <a:schemeClr val="dk1"/>
                </a:solidFill>
              </a:rPr>
              <a:t>C</a:t>
            </a:r>
            <a:r>
              <a:rPr lang="en-US" sz="1800">
                <a:solidFill>
                  <a:schemeClr val="dk1"/>
                </a:solidFill>
              </a:rPr>
              <a:t>ompute word list and find oov’s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1800">
                <a:solidFill>
                  <a:schemeClr val="dk1"/>
                </a:solidFill>
              </a:rPr>
              <a:t>Construct a corpus from the word list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1800">
                <a:solidFill>
                  <a:schemeClr val="dk1"/>
                </a:solidFill>
              </a:rPr>
              <a:t>Compute the co-occurrence matrix based on the corpus with batches of oov’s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Train new embeddings using the </a:t>
            </a:r>
            <a:r>
              <a:rPr lang="en-US" sz="1800">
                <a:solidFill>
                  <a:schemeClr val="dk1"/>
                </a:solidFill>
              </a:rPr>
              <a:t>co-occurrence matrix, pre-embeddings and oov’s</a:t>
            </a:r>
            <a:endParaRPr b="1" sz="1800"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44444"/>
              </a:solidFill>
              <a:highlight>
                <a:srgbClr val="F3F3F3"/>
              </a:highlight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g781b500d26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7050" y="1904625"/>
            <a:ext cx="1117724" cy="14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81b500d26_0_82"/>
          <p:cNvSpPr/>
          <p:nvPr/>
        </p:nvSpPr>
        <p:spPr>
          <a:xfrm>
            <a:off x="9033120" y="6473160"/>
            <a:ext cx="2735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781b500d26_0_82"/>
          <p:cNvSpPr/>
          <p:nvPr/>
        </p:nvSpPr>
        <p:spPr>
          <a:xfrm>
            <a:off x="425520" y="994320"/>
            <a:ext cx="113448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1" lang="en-US" sz="3000"/>
              <a:t>Next Tasks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781b500d26_0_82"/>
          <p:cNvSpPr/>
          <p:nvPr/>
        </p:nvSpPr>
        <p:spPr>
          <a:xfrm>
            <a:off x="423360" y="1762200"/>
            <a:ext cx="113448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Figure out how to connect to the docker container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Probably rerun the fine-tuning based on the feedback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Train our GMM model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Get probability distributions for each article and comments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14" name="Google Shape;214;g781b500d26_0_82"/>
          <p:cNvSpPr txBox="1"/>
          <p:nvPr/>
        </p:nvSpPr>
        <p:spPr>
          <a:xfrm>
            <a:off x="891050" y="4385125"/>
            <a:ext cx="10212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/>
          <p:nvPr/>
        </p:nvSpPr>
        <p:spPr>
          <a:xfrm>
            <a:off x="479160" y="1774080"/>
            <a:ext cx="11344680" cy="469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>
                <a:solidFill>
                  <a:srgbClr val="222222"/>
                </a:solidFill>
                <a:highlight>
                  <a:srgbClr val="FFFFFF"/>
                </a:highlight>
              </a:rPr>
              <a:t>Pennington, Jeffrey, Richard Socher, and Christopher D. Manning. "Glove: Global vectors for word representation." </a:t>
            </a:r>
            <a:r>
              <a:rPr i="1" lang="en-US" sz="1300">
                <a:solidFill>
                  <a:srgbClr val="222222"/>
                </a:solidFill>
                <a:highlight>
                  <a:srgbClr val="FFFFFF"/>
                </a:highlight>
              </a:rPr>
              <a:t>Proceedings of the 2014 conference on empirical methods in natural language processing (EMNLP)</a:t>
            </a:r>
            <a:r>
              <a:rPr lang="en-US" sz="1300">
                <a:solidFill>
                  <a:srgbClr val="222222"/>
                </a:solidFill>
                <a:highlight>
                  <a:srgbClr val="FFFFFF"/>
                </a:highlight>
              </a:rPr>
              <a:t>. 2014.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Fine tune GloVe embeddings using Mittens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roamanalytics/mittens: A fast implementation of GloVe, with optional retrofitting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220" name="Google Shape;220;p15"/>
          <p:cNvSpPr/>
          <p:nvPr/>
        </p:nvSpPr>
        <p:spPr>
          <a:xfrm>
            <a:off x="9033120" y="6473160"/>
            <a:ext cx="27352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5"/>
          <p:cNvSpPr/>
          <p:nvPr/>
        </p:nvSpPr>
        <p:spPr>
          <a:xfrm>
            <a:off x="425520" y="995040"/>
            <a:ext cx="11344680" cy="576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1b500d26_0_9"/>
          <p:cNvSpPr/>
          <p:nvPr/>
        </p:nvSpPr>
        <p:spPr>
          <a:xfrm>
            <a:off x="479160" y="1774080"/>
            <a:ext cx="113448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General:</a:t>
            </a:r>
            <a:endParaRPr/>
          </a:p>
          <a:p>
            <a:pPr indent="-3175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/>
              <a:t>As a preprocessing step, does it make sense to remove the rare words in the entire dataset?</a:t>
            </a:r>
            <a:endParaRPr/>
          </a:p>
          <a:p>
            <a:pPr indent="-3175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When constructing the co-occurrence matrix, should we specify the corpus per dataset? Would this produce more sensible embeddings?</a:t>
            </a:r>
            <a:endParaRPr/>
          </a:p>
          <a:p>
            <a:pPr indent="-3175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Is it relevant for us for the moment to consider ‘relevant’ ‘irrelevant’ information of articles? </a:t>
            </a:r>
            <a:endParaRPr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Specific:</a:t>
            </a:r>
            <a:endParaRPr/>
          </a:p>
          <a:p>
            <a:pPr indent="-3175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If random users are all users, then it includes also the relevant users. How do we define the random users?</a:t>
            </a:r>
            <a:endParaRPr/>
          </a:p>
          <a:p>
            <a:pPr indent="-317500" lvl="1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/>
              <a:t>Should all users and relevant users be from the same dataset?</a:t>
            </a:r>
            <a:endParaRPr/>
          </a:p>
          <a:p>
            <a:pPr indent="-3175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Any idea why we get connection error on VPN when trying to connect to docker container?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Distribution graph can be observed for</a:t>
            </a:r>
            <a:r>
              <a:rPr lang="en-US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all comments of a given user among different articles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all users(random users) 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answering users(relevant users)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7" name="Google Shape;227;g781b500d26_0_9"/>
          <p:cNvSpPr/>
          <p:nvPr/>
        </p:nvSpPr>
        <p:spPr>
          <a:xfrm>
            <a:off x="9033120" y="6473160"/>
            <a:ext cx="2735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781b500d26_0_9"/>
          <p:cNvSpPr/>
          <p:nvPr/>
        </p:nvSpPr>
        <p:spPr>
          <a:xfrm>
            <a:off x="425520" y="995040"/>
            <a:ext cx="113448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Questions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/>
          <p:nvPr/>
        </p:nvSpPr>
        <p:spPr>
          <a:xfrm>
            <a:off x="423360" y="1773720"/>
            <a:ext cx="11344680" cy="469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 sz="1800"/>
              <a:t>Data structure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 sz="1800"/>
              <a:t>Preprocessing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 sz="1800"/>
              <a:t>Statistics of the dataset</a:t>
            </a:r>
            <a:endParaRPr b="1" sz="1800"/>
          </a:p>
          <a:p>
            <a:pPr indent="-3429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 sz="1800"/>
              <a:t>Fine-tuning GloVe Embeddings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Tasks -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the next 2 weeks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9033120" y="6473160"/>
            <a:ext cx="27352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425520" y="994320"/>
            <a:ext cx="11344680" cy="409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/>
          <p:nvPr/>
        </p:nvSpPr>
        <p:spPr>
          <a:xfrm>
            <a:off x="423650" y="1653050"/>
            <a:ext cx="4744200" cy="48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/>
              <a:t>Json files that contain some number of articles from a social media website</a:t>
            </a:r>
            <a:endParaRPr sz="1800"/>
          </a:p>
          <a:p>
            <a:pPr indent="-342900" lvl="1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A number of comments for each article</a:t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Relevance flag: 1 or 0</a:t>
            </a:r>
            <a:endParaRPr sz="1800"/>
          </a:p>
        </p:txBody>
      </p:sp>
      <p:sp>
        <p:nvSpPr>
          <p:cNvPr id="129" name="Google Shape;129;p3"/>
          <p:cNvSpPr/>
          <p:nvPr/>
        </p:nvSpPr>
        <p:spPr>
          <a:xfrm>
            <a:off x="9033120" y="6473160"/>
            <a:ext cx="27352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423658" y="963345"/>
            <a:ext cx="113448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lang="en-US" sz="3000"/>
              <a:t>Data Structure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250" y="1045974"/>
            <a:ext cx="6331900" cy="53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/>
          <p:nvPr/>
        </p:nvSpPr>
        <p:spPr>
          <a:xfrm>
            <a:off x="425520" y="1774080"/>
            <a:ext cx="10645920" cy="469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en-US" sz="1800"/>
              <a:t>Spelling Corrections(it cannot detect all of the spelling errors)</a:t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Contractions(can’t ---&gt; cannot)</a:t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Language Curation</a:t>
            </a:r>
            <a:endParaRPr sz="1800"/>
          </a:p>
          <a:p>
            <a:pPr indent="-342900" lvl="1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-US" sz="1800"/>
              <a:t>There are Hindi and English comments(though most of hindi ones are removed)</a:t>
            </a:r>
            <a:endParaRPr sz="1800"/>
          </a:p>
          <a:p>
            <a:pPr indent="-3429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Some social terms are replaced(btw ---&gt; by the way)</a:t>
            </a:r>
            <a:endParaRPr sz="1800"/>
          </a:p>
        </p:txBody>
      </p:sp>
      <p:sp>
        <p:nvSpPr>
          <p:cNvPr id="137" name="Google Shape;137;p4"/>
          <p:cNvSpPr/>
          <p:nvPr/>
        </p:nvSpPr>
        <p:spPr>
          <a:xfrm>
            <a:off x="9033120" y="6473160"/>
            <a:ext cx="27352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425520" y="994320"/>
            <a:ext cx="11344680" cy="409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2</a:t>
            </a: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P</a:t>
            </a:r>
            <a:r>
              <a:rPr b="1" lang="en-US" sz="3000"/>
              <a:t>reprocessing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/>
          <p:nvPr/>
        </p:nvSpPr>
        <p:spPr>
          <a:xfrm>
            <a:off x="425520" y="1774080"/>
            <a:ext cx="10645920" cy="469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719" lvl="0" marL="4572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US" sz="1800">
                <a:solidFill>
                  <a:schemeClr val="dk1"/>
                </a:solidFill>
              </a:rPr>
              <a:t>Lemmatization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US" sz="1800">
                <a:solidFill>
                  <a:schemeClr val="dk1"/>
                </a:solidFill>
              </a:rPr>
              <a:t>Stopword and punctuation removal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1" lang="en-US" sz="1800"/>
              <a:t>2 main ideas:</a:t>
            </a:r>
            <a:endParaRPr b="1" sz="1800"/>
          </a:p>
          <a:p>
            <a:pPr indent="-342900" lvl="0" marL="4572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Syntactic and semantic features aren’t musts for us.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1800"/>
              <a:t>No topic labeling -- Probability distributions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Reducing the vocabulary size, more specifically oov words.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9033120" y="6473160"/>
            <a:ext cx="27352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425520" y="994320"/>
            <a:ext cx="11344680" cy="409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2</a:t>
            </a: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P</a:t>
            </a:r>
            <a:r>
              <a:rPr b="1" lang="en-US" sz="3000"/>
              <a:t>reprocessing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5250" y="3622538"/>
            <a:ext cx="396240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81b500d26_0_17"/>
          <p:cNvSpPr/>
          <p:nvPr/>
        </p:nvSpPr>
        <p:spPr>
          <a:xfrm>
            <a:off x="9033120" y="6473160"/>
            <a:ext cx="2735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781b500d26_0_17"/>
          <p:cNvSpPr/>
          <p:nvPr/>
        </p:nvSpPr>
        <p:spPr>
          <a:xfrm>
            <a:off x="425520" y="994320"/>
            <a:ext cx="113448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1" lang="en-US" sz="3000"/>
              <a:t>Statistics of the datasets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781b500d26_0_17"/>
          <p:cNvSpPr/>
          <p:nvPr/>
        </p:nvSpPr>
        <p:spPr>
          <a:xfrm>
            <a:off x="423360" y="1762200"/>
            <a:ext cx="113448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Raw Organic Dataset: 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Quora has balanced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user distribution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4 datasets without comments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1 dataset without article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4" name="Google Shape;154;g781b500d26_0_17"/>
          <p:cNvGraphicFramePr/>
          <p:nvPr/>
        </p:nvGraphicFramePr>
        <p:xfrm>
          <a:off x="4087100" y="176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{9DE80AF4-5BB3-4ADD-9696-53D90E3F8677}</a:tableStyleId>
              </a:tblPr>
              <a:tblGrid>
                <a:gridCol w="956450"/>
                <a:gridCol w="956450"/>
                <a:gridCol w="1377325"/>
                <a:gridCol w="956450"/>
                <a:gridCol w="1071275"/>
                <a:gridCol w="956450"/>
                <a:gridCol w="956450"/>
              </a:tblGrid>
              <a:tr h="439525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FFFFFF"/>
                          </a:solidFill>
                        </a:rPr>
                        <a:t>Data set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FFFFFF"/>
                          </a:solidFill>
                        </a:rPr>
                        <a:t># of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FFFFFF"/>
                          </a:solidFill>
                        </a:rPr>
                        <a:t>articles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FFFFFF"/>
                          </a:solidFill>
                        </a:rPr>
                        <a:t># of articles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FFFFFF"/>
                          </a:solidFill>
                        </a:rPr>
                        <a:t>with comments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FFFFFF"/>
                          </a:solidFill>
                        </a:rPr>
                        <a:t># of answering 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FFFFFF"/>
                          </a:solidFill>
                        </a:rPr>
                        <a:t>user comments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FFFFFF"/>
                          </a:solidFill>
                        </a:rPr>
                        <a:t># of all user comments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</a:tr>
              <a:tr h="231975">
                <a:tc gridSpan="2"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212121"/>
                          </a:solidFill>
                        </a:rPr>
                        <a:t>Biased</a:t>
                      </a:r>
                      <a:endParaRPr b="1" sz="9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5"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212121"/>
                          </a:solidFill>
                        </a:rPr>
                        <a:t>Facebook</a:t>
                      </a:r>
                      <a:endParaRPr b="1" sz="9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5,013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4,705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298,996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299,126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97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212121"/>
                          </a:solidFill>
                        </a:rPr>
                        <a:t>Food Babe</a:t>
                      </a:r>
                      <a:endParaRPr b="1" sz="9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3,944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3,944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97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Food Revolution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78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60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2,966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2,966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97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Organic Authority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66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97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Organic Consumers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64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975">
                <a:tc rowSpan="1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Unbiased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Forum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Cafe Mom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86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85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1,962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1,983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9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Disqus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6,150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7,984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9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Quora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567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523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4,196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9,591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9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Reddit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81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78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2,371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9,291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9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US Message Board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78,044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975">
                <a:tc vMerge="1"/>
                <a:tc rowSpan="7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News sites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Chicago Tribune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2,283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78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281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281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9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Huffington Post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880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9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LA Times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1,522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77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374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374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9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NY Post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106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9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NY Times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438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137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16,128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16,128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9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USA Today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95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22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259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259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9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Washington Post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1,563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943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84,669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84,669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81b500d26_0_75"/>
          <p:cNvSpPr/>
          <p:nvPr/>
        </p:nvSpPr>
        <p:spPr>
          <a:xfrm>
            <a:off x="9033120" y="6473160"/>
            <a:ext cx="2735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781b500d26_0_75"/>
          <p:cNvSpPr/>
          <p:nvPr/>
        </p:nvSpPr>
        <p:spPr>
          <a:xfrm>
            <a:off x="425520" y="994320"/>
            <a:ext cx="113448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1" lang="en-US" sz="3000"/>
              <a:t>Statistics of the datasets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781b500d26_0_75"/>
          <p:cNvSpPr/>
          <p:nvPr/>
        </p:nvSpPr>
        <p:spPr>
          <a:xfrm>
            <a:off x="423360" y="1762200"/>
            <a:ext cx="113448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Raw Organic Dataset: 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Quora</a:t>
            </a:r>
            <a:r>
              <a:rPr lang="en-US" sz="1800">
                <a:solidFill>
                  <a:schemeClr val="dk1"/>
                </a:solidFill>
              </a:rPr>
              <a:t> has balanced 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user distribution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4 datasets without comments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1 dataset without article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Spiegel</a:t>
            </a:r>
            <a:r>
              <a:rPr lang="en-US" sz="1800"/>
              <a:t> is in German</a:t>
            </a:r>
            <a:endParaRPr sz="1800"/>
          </a:p>
          <a:p>
            <a:pPr indent="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2" name="Google Shape;162;g781b500d26_0_75"/>
          <p:cNvGraphicFramePr/>
          <p:nvPr/>
        </p:nvGraphicFramePr>
        <p:xfrm>
          <a:off x="4087100" y="176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{9DE80AF4-5BB3-4ADD-9696-53D90E3F8677}</a:tableStyleId>
              </a:tblPr>
              <a:tblGrid>
                <a:gridCol w="956450"/>
                <a:gridCol w="956450"/>
                <a:gridCol w="1377325"/>
                <a:gridCol w="956450"/>
                <a:gridCol w="1071275"/>
                <a:gridCol w="956450"/>
                <a:gridCol w="956450"/>
              </a:tblGrid>
              <a:tr h="439525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FFFFFF"/>
                          </a:solidFill>
                        </a:rPr>
                        <a:t>Data set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FFFFFF"/>
                          </a:solidFill>
                        </a:rPr>
                        <a:t># of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FFFFFF"/>
                          </a:solidFill>
                        </a:rPr>
                        <a:t>articles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FFFFFF"/>
                          </a:solidFill>
                        </a:rPr>
                        <a:t># of articles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FFFFFF"/>
                          </a:solidFill>
                        </a:rPr>
                        <a:t>with comments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FFFFFF"/>
                          </a:solidFill>
                        </a:rPr>
                        <a:t># of answering 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FFFFFF"/>
                          </a:solidFill>
                        </a:rPr>
                        <a:t>user comments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FFFFFF"/>
                          </a:solidFill>
                        </a:rPr>
                        <a:t># of all user comments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</a:tr>
              <a:tr h="231975">
                <a:tc gridSpan="2"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212121"/>
                          </a:solidFill>
                        </a:rPr>
                        <a:t>Biased</a:t>
                      </a:r>
                      <a:endParaRPr b="1" sz="9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5"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212121"/>
                          </a:solidFill>
                        </a:rPr>
                        <a:t>Facebook</a:t>
                      </a:r>
                      <a:endParaRPr b="1" sz="9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5,013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4,705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298,996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299,126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3197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rgbClr val="212121"/>
                          </a:solidFill>
                        </a:rPr>
                        <a:t>Food Babe</a:t>
                      </a:r>
                      <a:endParaRPr b="1" sz="9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3,944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3,944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3197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Food Revolution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78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60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2,966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2,966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97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Organic Authority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66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3197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Organic Consumers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64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975">
                <a:tc rowSpan="1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Unbiased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Forum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Cafe Mom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86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85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1,962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1,983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319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Disqus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6,150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7,984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9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Quora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567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523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4,196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9,591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319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Reddit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81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78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2,371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9,291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319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US Message Board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78,044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31975">
                <a:tc vMerge="1"/>
                <a:tc rowSpan="7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News sites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Chicago Tribune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2,283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78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281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281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9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Huffington Post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880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319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LA Times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1,522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77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374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374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9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NY Post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106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319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NY Times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438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137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16,128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16,128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319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USA Today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95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22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259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259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319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Washington Post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1,563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943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84,669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84,669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81b500d26_0_24"/>
          <p:cNvSpPr/>
          <p:nvPr/>
        </p:nvSpPr>
        <p:spPr>
          <a:xfrm>
            <a:off x="9033120" y="6473160"/>
            <a:ext cx="2735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781b500d26_0_24"/>
          <p:cNvSpPr/>
          <p:nvPr/>
        </p:nvSpPr>
        <p:spPr>
          <a:xfrm>
            <a:off x="425520" y="994320"/>
            <a:ext cx="113448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1" lang="en-US" sz="3000"/>
              <a:t>Statistics of the datasets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781b500d26_0_24"/>
          <p:cNvSpPr/>
          <p:nvPr/>
        </p:nvSpPr>
        <p:spPr>
          <a:xfrm>
            <a:off x="423360" y="1762200"/>
            <a:ext cx="113448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Raw Organic Dataset: 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781b500d26_0_24"/>
          <p:cNvSpPr txBox="1"/>
          <p:nvPr/>
        </p:nvSpPr>
        <p:spPr>
          <a:xfrm>
            <a:off x="891050" y="4385125"/>
            <a:ext cx="10212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Rare words examples: </a:t>
            </a:r>
            <a:r>
              <a:rPr lang="en-US" sz="12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'lettuse', 'qoxt3iyqip', 'featherweight', 'cafeviennachicago', 'والخنازير', 'farmhaus'</a:t>
            </a:r>
            <a:endParaRPr sz="1200"/>
          </a:p>
        </p:txBody>
      </p:sp>
      <p:graphicFrame>
        <p:nvGraphicFramePr>
          <p:cNvPr id="171" name="Google Shape;171;g781b500d26_0_24"/>
          <p:cNvGraphicFramePr/>
          <p:nvPr/>
        </p:nvGraphicFramePr>
        <p:xfrm>
          <a:off x="3403200" y="220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{9DE80AF4-5BB3-4ADD-9696-53D90E3F8677}</a:tableStyleId>
              </a:tblPr>
              <a:tblGrid>
                <a:gridCol w="1068950"/>
                <a:gridCol w="1290800"/>
                <a:gridCol w="1008450"/>
                <a:gridCol w="1008450"/>
                <a:gridCol w="1008450"/>
              </a:tblGrid>
              <a:tr h="3905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</a:rPr>
                        <a:t>Data sets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</a:rPr>
                        <a:t># of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</a:rPr>
                        <a:t>words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</a:rPr>
                        <a:t>Vocabulary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</a:rPr>
                        <a:t>size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</a:rPr>
                        <a:t># of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</a:rPr>
                        <a:t>rare words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</a:tr>
              <a:tr h="2000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212121"/>
                          </a:solidFill>
                        </a:rPr>
                        <a:t>All datasets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27,902,480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881,644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549,304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After custom</a:t>
                      </a:r>
                      <a:endParaRPr b="1"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preprocessing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All datasets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16,807,519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12121"/>
                          </a:solidFill>
                        </a:rPr>
                        <a:t>226,734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119,693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6572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Sub-datasets:</a:t>
                      </a:r>
                      <a:endParaRPr b="1"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Facebook, Quora,</a:t>
                      </a:r>
                      <a:endParaRPr b="1"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Reddit, NYTimes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6,039,245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106,579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56999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81b500d26_0_47"/>
          <p:cNvSpPr/>
          <p:nvPr/>
        </p:nvSpPr>
        <p:spPr>
          <a:xfrm>
            <a:off x="9033120" y="6473160"/>
            <a:ext cx="2735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781b500d26_0_47"/>
          <p:cNvSpPr/>
          <p:nvPr/>
        </p:nvSpPr>
        <p:spPr>
          <a:xfrm>
            <a:off x="425520" y="994320"/>
            <a:ext cx="113448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1" lang="en-US" sz="3000"/>
              <a:t>Fine-tuning GloVe Embeddings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781b500d26_0_47"/>
          <p:cNvSpPr/>
          <p:nvPr/>
        </p:nvSpPr>
        <p:spPr>
          <a:xfrm>
            <a:off x="423360" y="1762200"/>
            <a:ext cx="113448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Available GloVe embeddings:</a:t>
            </a:r>
            <a:endParaRPr b="1" sz="1900"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781b500d26_0_47"/>
          <p:cNvSpPr txBox="1"/>
          <p:nvPr/>
        </p:nvSpPr>
        <p:spPr>
          <a:xfrm>
            <a:off x="891050" y="4385125"/>
            <a:ext cx="10212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180" name="Google Shape;180;g781b500d26_0_47"/>
          <p:cNvGraphicFramePr/>
          <p:nvPr/>
        </p:nvGraphicFramePr>
        <p:xfrm>
          <a:off x="1760775" y="233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{9DE80AF4-5BB3-4ADD-9696-53D90E3F8677}</a:tableStyleId>
              </a:tblPr>
              <a:tblGrid>
                <a:gridCol w="1029650"/>
                <a:gridCol w="1243350"/>
                <a:gridCol w="971350"/>
                <a:gridCol w="971350"/>
                <a:gridCol w="971350"/>
                <a:gridCol w="971350"/>
                <a:gridCol w="1175350"/>
                <a:gridCol w="1175350"/>
              </a:tblGrid>
              <a:tr h="219075">
                <a:tc gridSpan="2"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Data sets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 rowSpan="2" hMerge="1"/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# of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words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Vocabulary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size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# of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rare words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</a:rPr>
                        <a:t>Out of Vocabulary size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 hMerge="1"/>
                <a:tc hMerge="1"/>
              </a:tr>
              <a:tr h="561975">
                <a:tc gridSpan="2" vMerge="1"/>
                <a:tc hMerge="1"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Twitter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1.2M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Common Crawl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1.9M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Common Crawl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2.2M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2000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212121"/>
                          </a:solidFill>
                        </a:rPr>
                        <a:t>All datasets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27,902,480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881,644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549,304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After custom</a:t>
                      </a:r>
                      <a:endParaRPr b="1"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preprocessing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All datasets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16,807,519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12121"/>
                          </a:solidFill>
                        </a:rPr>
                        <a:t>226,734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119,693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142,906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12121"/>
                          </a:solidFill>
                        </a:rPr>
                        <a:t>82,801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12121"/>
                          </a:solidFill>
                        </a:rPr>
                        <a:t>109,751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6572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Sub-datasets:</a:t>
                      </a:r>
                      <a:endParaRPr b="1"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Facebook, Quora,</a:t>
                      </a:r>
                      <a:endParaRPr b="1"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Reddit, NYTimes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6,039,245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106,579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56,999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12121"/>
                          </a:solidFill>
                        </a:rPr>
                        <a:t>53,232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12121"/>
                          </a:solidFill>
                        </a:rPr>
                        <a:t>30,585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12121"/>
                          </a:solidFill>
                        </a:rPr>
                        <a:t>39,195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