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M5oKiPUnkQV3cbeo9JS/Fbq6B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065CE0B-1B77-4F5C-865D-B669819D3CC1}">
  <a:tblStyle styleId="{D065CE0B-1B77-4F5C-865D-B669819D3C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607fde586_0_3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8607fde586_0_3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81b500d26_0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781b500d26_0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81b500d26_0_8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781b500d26_0_8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607fde586_0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8607fde586_0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607fde586_0_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8607fde586_0_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7f4b93dd9_2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87f4b93dd9_2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10284480" y="6548400"/>
            <a:ext cx="1486440" cy="20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56880" y="0"/>
            <a:ext cx="1224612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63440" y="324720"/>
            <a:ext cx="798840" cy="3196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58040" y="324720"/>
            <a:ext cx="810360" cy="31968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owardsdatascience.com/fine-tune-glove-embeddings-using-mittens-89b5f3fe4c39" TargetMode="External"/><Relationship Id="rId4" Type="http://schemas.openxmlformats.org/officeDocument/2006/relationships/hyperlink" Target="https://github.com/roamanalytics/mittens" TargetMode="External"/><Relationship Id="rId5" Type="http://schemas.openxmlformats.org/officeDocument/2006/relationships/hyperlink" Target="https://medium.com/analytics-vidhya/basics-of-using-pre-trained-glove-vectors-in-python-d38905f356db" TargetMode="External"/><Relationship Id="rId6" Type="http://schemas.openxmlformats.org/officeDocument/2006/relationships/hyperlink" Target="https://scikit-learn.org/stable/modules/mixtur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newscenter.berkeley.edu/2014/12/09/organic-conventional-farming-yield-gap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425520" y="994320"/>
            <a:ext cx="11344680" cy="5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Social Topic Distributions	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425520" y="1978560"/>
            <a:ext cx="11344680" cy="127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Hakan Akyürek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Mürüvvet Hasanbaşoğlu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June 2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2020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607fde586_0_37"/>
          <p:cNvSpPr/>
          <p:nvPr/>
        </p:nvSpPr>
        <p:spPr>
          <a:xfrm>
            <a:off x="425520" y="1774555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Define datasets to perform experiments: answering users, random users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Implement Jensen-Shannon distance computation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Implement topic labeling</a:t>
            </a:r>
            <a:endParaRPr sz="1800"/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" name="Google Shape;191;g8607fde586_0_37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8607fde586_0_37"/>
          <p:cNvSpPr/>
          <p:nvPr/>
        </p:nvSpPr>
        <p:spPr>
          <a:xfrm>
            <a:off x="425520" y="994320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/>
              <a:t>5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-US" sz="3000">
                <a:solidFill>
                  <a:schemeClr val="dk1"/>
                </a:solidFill>
              </a:rPr>
              <a:t>Next Tasks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/>
          <p:nvPr/>
        </p:nvSpPr>
        <p:spPr>
          <a:xfrm>
            <a:off x="479160" y="1774080"/>
            <a:ext cx="11344680" cy="46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Pennington, Jeffrey, Richard Socher, and Christopher D. Manning. "Glove: Global vectors for word representation." </a:t>
            </a:r>
            <a:r>
              <a:rPr b="0" i="1" lang="en-US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Proceedings of the 2014 conference on empirical methods in natural language processing (EMNLP)</a:t>
            </a:r>
            <a:r>
              <a:rPr b="0" i="0" lang="en-US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2014.</a:t>
            </a:r>
            <a:endParaRPr b="0" i="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b="0" i="0" lang="en-US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Fine tune GloVe embeddings using Mittens</a:t>
            </a:r>
            <a:endParaRPr b="0" i="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b="0" i="0" lang="en-US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roamanalytics/mittens: A fast implementation of GloVe, with optional retrofitting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https://medium.com/analytics-vidhya/basics-of-using-pre-trained-glove-vectors-in-python-d38905f356db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https://scikit-learn.org/stable/modules/mixture.html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98" name="Google Shape;198;p15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425520" y="995040"/>
            <a:ext cx="11344680" cy="57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81b500d26_0_9"/>
          <p:cNvSpPr/>
          <p:nvPr/>
        </p:nvSpPr>
        <p:spPr>
          <a:xfrm>
            <a:off x="479160" y="1774080"/>
            <a:ext cx="11344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781b500d26_0_9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781b500d26_0_9"/>
          <p:cNvSpPr/>
          <p:nvPr/>
        </p:nvSpPr>
        <p:spPr>
          <a:xfrm>
            <a:off x="425520" y="995040"/>
            <a:ext cx="113448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/>
          <p:nvPr/>
        </p:nvSpPr>
        <p:spPr>
          <a:xfrm>
            <a:off x="423360" y="1773720"/>
            <a:ext cx="11344680" cy="46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-US" sz="1800"/>
              <a:t>Finalize pre-processing </a:t>
            </a:r>
            <a:endParaRPr b="1" sz="1800"/>
          </a:p>
          <a:p>
            <a:pPr indent="-3429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-US" sz="1800"/>
              <a:t>Finalize fine-tuning GloVe Embeddings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-US" sz="1800"/>
              <a:t>Train GMM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-US" sz="1800"/>
              <a:t>Calculating Probability Distributions</a:t>
            </a:r>
            <a:endParaRPr b="1" i="0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Tasks -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next 2 weeks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425520" y="994320"/>
            <a:ext cx="11344680" cy="40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423650" y="1653050"/>
            <a:ext cx="4744200" cy="48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Tokenization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"[a-zA-Z0-9]+|\.|\?|\!"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/>
              <a:t>Lowercase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Stop word removal</a:t>
            </a:r>
            <a:endParaRPr sz="1800"/>
          </a:p>
          <a:p>
            <a:pPr indent="-3429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List taken from nltk.corpus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Rare word removal (&lt;=2)</a:t>
            </a:r>
            <a:endParaRPr sz="1800"/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No lemmatization</a:t>
            </a:r>
            <a:endParaRPr sz="1800"/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" name="Google Shape;129;p3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423658" y="963345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-US" sz="3000"/>
              <a:t>Finalize pre-processing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3"/>
          <p:cNvGraphicFramePr/>
          <p:nvPr/>
        </p:nvGraphicFramePr>
        <p:xfrm>
          <a:off x="811575" y="449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{D065CE0B-1B77-4F5C-865D-B669819D3CC1}</a:tableStyleId>
              </a:tblPr>
              <a:tblGrid>
                <a:gridCol w="1589450"/>
                <a:gridCol w="1107500"/>
                <a:gridCol w="1348475"/>
              </a:tblGrid>
              <a:tr h="54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Tokens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Vocabulary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</a:tr>
              <a:tr h="35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Processed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27M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220,518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Custom Processed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88,119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2" name="Google Shape;132;p3"/>
          <p:cNvSpPr txBox="1"/>
          <p:nvPr/>
        </p:nvSpPr>
        <p:spPr>
          <a:xfrm>
            <a:off x="5895475" y="1733650"/>
            <a:ext cx="4495500" cy="1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“Here's something quite similar from Berkley:. </a:t>
            </a:r>
            <a:r>
              <a:rPr lang="en-US" sz="105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http://newscenter.berkeley.edu/2014/12/09/organic-conventional-farming-yield-gap/</a:t>
            </a:r>
            <a:r>
              <a:rPr lang="en-US"/>
              <a:t>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“Here s something quite similar from Berkley . http newscenter . berkeley . edu 2014 12 09 organic conventional farming yield gap”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“here something quite similar berkley . http newscenter . berkeley . edu 2014 12 09 organic conventional farming yield gap”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/>
          <p:nvPr/>
        </p:nvSpPr>
        <p:spPr>
          <a:xfrm>
            <a:off x="425520" y="1774080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/>
              <a:t>Common Crawl pre-trained word vectors</a:t>
            </a:r>
            <a:endParaRPr sz="1800"/>
          </a:p>
          <a:p>
            <a:pPr indent="-3429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/>
              <a:t>42B tokens</a:t>
            </a:r>
            <a:endParaRPr sz="1800"/>
          </a:p>
          <a:p>
            <a:pPr indent="-3429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/>
              <a:t>1.9M vocab</a:t>
            </a:r>
            <a:endParaRPr sz="1800"/>
          </a:p>
          <a:p>
            <a:pPr indent="-3429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/>
              <a:t>uncased</a:t>
            </a:r>
            <a:endParaRPr sz="1800"/>
          </a:p>
          <a:p>
            <a:pPr indent="-3429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/>
              <a:t>300d vectors</a:t>
            </a:r>
            <a:endParaRPr sz="1800"/>
          </a:p>
          <a:p>
            <a:pPr indent="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Out-of-Vocabulary size: 7013	-&gt; fine-tuned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Size of word embeddings: 1,924,507</a:t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4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425520" y="994320"/>
            <a:ext cx="11344680" cy="40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-US" sz="3000">
                <a:solidFill>
                  <a:schemeClr val="dk1"/>
                </a:solidFill>
              </a:rPr>
              <a:t>Finalize fine-tuning GloVe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488" y="2504950"/>
            <a:ext cx="359092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 txBox="1"/>
          <p:nvPr/>
        </p:nvSpPr>
        <p:spPr>
          <a:xfrm>
            <a:off x="7120525" y="2198475"/>
            <a:ext cx="2997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250 word embeddings into 2d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/>
          <p:nvPr/>
        </p:nvSpPr>
        <p:spPr>
          <a:xfrm>
            <a:off x="425520" y="1774080"/>
            <a:ext cx="10645920" cy="46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/>
              <a:t>Gaussian Mixture models from sklearn</a:t>
            </a:r>
            <a:endParaRPr sz="1800"/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➜"/>
            </a:pPr>
            <a:r>
              <a:rPr lang="en-US" sz="1800"/>
              <a:t>implements the </a:t>
            </a:r>
            <a:r>
              <a:rPr b="1" lang="en-US" sz="1800"/>
              <a:t>expectation-maximization </a:t>
            </a:r>
            <a:endParaRPr b="1" sz="1800"/>
          </a:p>
          <a:p>
            <a:pPr indent="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algorithm</a:t>
            </a:r>
            <a:r>
              <a:rPr lang="en-US" sz="1800"/>
              <a:t> for fitting mixture-of-Gaussian models</a:t>
            </a:r>
            <a:endParaRPr sz="1800"/>
          </a:p>
          <a:p>
            <a:pPr indent="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Bayesian Information Criterion (BIC)</a:t>
            </a:r>
            <a:endParaRPr sz="1800"/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➜"/>
            </a:pPr>
            <a:r>
              <a:rPr lang="en-US" sz="1800"/>
              <a:t>in order to select the number of clusters</a:t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p5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25520" y="994320"/>
            <a:ext cx="11344680" cy="40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/>
              <a:t>3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-US" sz="3000"/>
              <a:t>Train GMM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900" y="1404000"/>
            <a:ext cx="4148174" cy="31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81b500d26_0_82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781b500d26_0_82"/>
          <p:cNvSpPr/>
          <p:nvPr/>
        </p:nvSpPr>
        <p:spPr>
          <a:xfrm>
            <a:off x="425520" y="994320"/>
            <a:ext cx="113448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/>
              <a:t>3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-US" sz="3000"/>
              <a:t>Train GMM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781b500d26_0_82"/>
          <p:cNvSpPr/>
          <p:nvPr/>
        </p:nvSpPr>
        <p:spPr>
          <a:xfrm>
            <a:off x="423360" y="1762200"/>
            <a:ext cx="11344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Expectation Maximization: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Initialize random clusters by mean (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μ</a:t>
            </a:r>
            <a:r>
              <a:rPr lang="en-US" sz="1800">
                <a:solidFill>
                  <a:schemeClr val="dk1"/>
                </a:solidFill>
              </a:rPr>
              <a:t>), 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covariance (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Σ</a:t>
            </a:r>
            <a:r>
              <a:rPr lang="en-US" sz="1800">
                <a:solidFill>
                  <a:schemeClr val="dk1"/>
                </a:solidFill>
              </a:rPr>
              <a:t>) and mixing probability (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π</a:t>
            </a:r>
            <a:r>
              <a:rPr lang="en-US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For each data point, compute a probability 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of being generated by each cluster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Adjust the parameters in order to maximize 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the likelihood of the data - iteratively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8" name="Google Shape;158;g781b500d26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213" y="2994250"/>
            <a:ext cx="16097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781b500d26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425" y="4373500"/>
            <a:ext cx="12573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781b500d26_0_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7420" y="2278870"/>
            <a:ext cx="4255851" cy="23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07fde586_0_16"/>
          <p:cNvSpPr/>
          <p:nvPr/>
        </p:nvSpPr>
        <p:spPr>
          <a:xfrm>
            <a:off x="425520" y="1774080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</a:rPr>
              <a:t>GaussianMixture(</a:t>
            </a:r>
            <a:r>
              <a:rPr b="1" lang="en-US" sz="1050">
                <a:solidFill>
                  <a:srgbClr val="212121"/>
                </a:solidFill>
                <a:highlight>
                  <a:srgbClr val="FFFFFF"/>
                </a:highlight>
              </a:rPr>
              <a:t>covariance_type</a:t>
            </a: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</a:rPr>
              <a:t>='diag', </a:t>
            </a:r>
            <a:r>
              <a:rPr b="1" lang="en-US" sz="1050">
                <a:solidFill>
                  <a:srgbClr val="212121"/>
                </a:solidFill>
                <a:highlight>
                  <a:srgbClr val="FFFFFF"/>
                </a:highlight>
              </a:rPr>
              <a:t>init_params</a:t>
            </a: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</a:rPr>
              <a:t>='kmeans', max_iter=100,</a:t>
            </a:r>
            <a:endParaRPr sz="10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</a:rPr>
              <a:t>                means_init=None, </a:t>
            </a:r>
            <a:r>
              <a:rPr b="1" lang="en-US" sz="1050">
                <a:solidFill>
                  <a:srgbClr val="212121"/>
                </a:solidFill>
                <a:highlight>
                  <a:srgbClr val="FFFFFF"/>
                </a:highlight>
              </a:rPr>
              <a:t>n_components</a:t>
            </a: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</a:rPr>
              <a:t>=10, n_init=1,</a:t>
            </a:r>
            <a:endParaRPr sz="10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</a:rPr>
              <a:t>                precisions_init=None, random_state=None, reg_covar=1e-06,</a:t>
            </a:r>
            <a:endParaRPr sz="10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</a:rPr>
              <a:t>                tol=0.001, verbose=2, verbose_interval=1, warm_start=False,</a:t>
            </a:r>
            <a:endParaRPr sz="10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</a:rPr>
              <a:t>                weights_init=None)</a:t>
            </a:r>
            <a:endParaRPr sz="10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</a:rPr>
              <a:t>Covariance Types:</a:t>
            </a:r>
            <a:endParaRPr sz="18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75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</a:pP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</a:rPr>
              <a:t>Full: Each cluster has it’s own covariance matrix</a:t>
            </a:r>
            <a:endParaRPr sz="18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75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</a:pP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</a:rPr>
              <a:t>Tied: All clusters share the same covariance matrix</a:t>
            </a:r>
            <a:endParaRPr sz="18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75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</a:pP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</a:rPr>
              <a:t>Diagonal: Each cluster has its own diagonal covariance matrix</a:t>
            </a:r>
            <a:endParaRPr sz="18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75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</a:pP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</a:rPr>
              <a:t>Spherical: Each cluster has a single variance</a:t>
            </a:r>
            <a:endParaRPr sz="18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</a:rPr>
              <a:t>Initializing cluster means are done by k-means algorithm before the EM algorithm. </a:t>
            </a:r>
            <a:endParaRPr sz="18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166" name="Google Shape;166;g8607fde586_0_16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8607fde586_0_16"/>
          <p:cNvSpPr/>
          <p:nvPr/>
        </p:nvSpPr>
        <p:spPr>
          <a:xfrm>
            <a:off x="425520" y="994320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/>
              <a:t>3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-US" sz="3000"/>
              <a:t>Train GMM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8607fde586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000" y="1404130"/>
            <a:ext cx="4760325" cy="18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8607fde586_0_16"/>
          <p:cNvSpPr txBox="1"/>
          <p:nvPr/>
        </p:nvSpPr>
        <p:spPr>
          <a:xfrm>
            <a:off x="7839150" y="1611875"/>
            <a:ext cx="31638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607fde586_0_23"/>
          <p:cNvSpPr/>
          <p:nvPr/>
        </p:nvSpPr>
        <p:spPr>
          <a:xfrm>
            <a:off x="425523" y="1774075"/>
            <a:ext cx="66606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/>
              <a:t>While training we used the vocabulary instead of the whole words.</a:t>
            </a:r>
            <a:endParaRPr sz="1800"/>
          </a:p>
          <a:p>
            <a:pPr indent="-3175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800"/>
              <a:t>It doesn’t make sense to use duplicate data points while training a GMM.</a:t>
            </a:r>
            <a:endParaRPr sz="1800"/>
          </a:p>
          <a:p>
            <a:pPr indent="-3175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800"/>
              <a:t>It makes easier for k-means to converge.</a:t>
            </a:r>
            <a:endParaRPr sz="1800"/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/>
              <a:t>We trained about 20 models in total and took the one with lowes Bayesian Information Criterion(BIC).</a:t>
            </a:r>
            <a:endParaRPr sz="1800"/>
          </a:p>
          <a:p>
            <a:pPr indent="-3175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800"/>
              <a:t>The best model we found has 70 clusters and the covariance type for that model is diagonal.</a:t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75" name="Google Shape;175;g8607fde586_0_23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8607fde586_0_23"/>
          <p:cNvSpPr/>
          <p:nvPr/>
        </p:nvSpPr>
        <p:spPr>
          <a:xfrm>
            <a:off x="425520" y="994320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/>
              <a:t>3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-US" sz="3000"/>
              <a:t>Train GMM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8607fde586_0_23"/>
          <p:cNvPicPr preferRelativeResize="0"/>
          <p:nvPr/>
        </p:nvPicPr>
        <p:blipFill rotWithShape="1">
          <a:blip r:embed="rId3">
            <a:alphaModFix/>
          </a:blip>
          <a:srcRect b="46604" l="27995" r="0" t="0"/>
          <a:stretch/>
        </p:blipFill>
        <p:spPr>
          <a:xfrm>
            <a:off x="7086147" y="1774069"/>
            <a:ext cx="4684175" cy="20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7f4b93dd9_2_3"/>
          <p:cNvSpPr/>
          <p:nvPr/>
        </p:nvSpPr>
        <p:spPr>
          <a:xfrm>
            <a:off x="425523" y="1774550"/>
            <a:ext cx="71682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/>
              <a:t>We aren’t able to get the likelihoods we want: p(x|</a:t>
            </a:r>
            <a:r>
              <a:rPr lang="en-US" sz="1800">
                <a:solidFill>
                  <a:schemeClr val="dk1"/>
                </a:solidFill>
              </a:rPr>
              <a:t>k</a:t>
            </a:r>
            <a:r>
              <a:rPr baseline="-25000" lang="en-US" sz="1800">
                <a:solidFill>
                  <a:schemeClr val="dk1"/>
                </a:solidFill>
              </a:rPr>
              <a:t>n</a:t>
            </a:r>
            <a:r>
              <a:rPr lang="en-US" sz="1800"/>
              <a:t>).</a:t>
            </a:r>
            <a:endParaRPr sz="1800"/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/>
              <a:t>Instead we can directly get posterior probabilities: P(k</a:t>
            </a:r>
            <a:r>
              <a:rPr baseline="-25000" lang="en-US" sz="1800"/>
              <a:t>n</a:t>
            </a:r>
            <a:r>
              <a:rPr lang="en-US" sz="1800"/>
              <a:t>|x).</a:t>
            </a:r>
            <a:endParaRPr sz="1800"/>
          </a:p>
        </p:txBody>
      </p:sp>
      <p:sp>
        <p:nvSpPr>
          <p:cNvPr id="183" name="Google Shape;183;g87f4b93dd9_2_3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87f4b93dd9_2_3"/>
          <p:cNvSpPr/>
          <p:nvPr/>
        </p:nvSpPr>
        <p:spPr>
          <a:xfrm>
            <a:off x="425520" y="994320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/>
              <a:t>4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-US" sz="3000">
                <a:solidFill>
                  <a:schemeClr val="dk1"/>
                </a:solidFill>
              </a:rPr>
              <a:t>Calculating Probability Distributions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/>
          </a:p>
        </p:txBody>
      </p:sp>
      <p:pic>
        <p:nvPicPr>
          <p:cNvPr id="185" name="Google Shape;185;g87f4b93dd9_2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2240" y="1774550"/>
            <a:ext cx="3806280" cy="18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