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gaombohab4yZFlAessuiQMVyN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F96AA2-35E1-4789-9D1A-377A00CC8B5D}">
  <a:tblStyle styleId="{DAF96AA2-35E1-4789-9D1A-377A00CC8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07fde586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8607fde586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81b500d26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781b500d26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dae3e71c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88dae3e71c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dae3e71c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88dae3e71c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e34e4931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88e34e4931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dae3e71c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88dae3e71c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e34e4931_1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88e34e4931_1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10284480" y="6548400"/>
            <a:ext cx="1486440" cy="2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6880" y="0"/>
            <a:ext cx="1224612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3440" y="324720"/>
            <a:ext cx="798840" cy="3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8040" y="324720"/>
            <a:ext cx="810360" cy="3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owardsdatascience.com/fine-tune-glove-embeddings-using-mittens-89b5f3fe4c39" TargetMode="External"/><Relationship Id="rId4" Type="http://schemas.openxmlformats.org/officeDocument/2006/relationships/hyperlink" Target="https://github.com/roamanalytics/mittens" TargetMode="External"/><Relationship Id="rId9" Type="http://schemas.openxmlformats.org/officeDocument/2006/relationships/hyperlink" Target="https://medium.com/@sourcedexter/how-to-find-the-similarity-between-two-probability-distributions-using-python-a7546e90a08d" TargetMode="External"/><Relationship Id="rId5" Type="http://schemas.openxmlformats.org/officeDocument/2006/relationships/hyperlink" Target="https://medium.com/analytics-vidhya/basics-of-using-pre-trained-glove-vectors-in-python-d38905f356db" TargetMode="External"/><Relationship Id="rId6" Type="http://schemas.openxmlformats.org/officeDocument/2006/relationships/hyperlink" Target="https://scikit-learn.org/stable/modules/mixture.html" TargetMode="External"/><Relationship Id="rId7" Type="http://schemas.openxmlformats.org/officeDocument/2006/relationships/hyperlink" Target="https://towardsdatascience.com/gaussian-mixture-model-clusterization-how-to-select-the-number-of-components-clusters-553bef45f6e4" TargetMode="External"/><Relationship Id="rId8" Type="http://schemas.openxmlformats.org/officeDocument/2006/relationships/hyperlink" Target="https://stackoverflow.com/questions/26079881/kl-divergence-of-two-gmm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425520" y="994320"/>
            <a:ext cx="11344680" cy="5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Topic Distributions	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25520" y="1978560"/>
            <a:ext cx="11344680" cy="12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Hakan Akyürek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Mürüvvet Hasanbaşoğlu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June 2, 2020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/>
          <p:nvPr/>
        </p:nvSpPr>
        <p:spPr>
          <a:xfrm>
            <a:off x="425520" y="1774080"/>
            <a:ext cx="1064592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Compute text probabilities from word probabilities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JSDistance = sqrt(JSDivergence)</a:t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Select: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1 article from Quora dataset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20 answering user comments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20 random user comments</a:t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3000"/>
              <a:t>Jensen Shannon Distance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150" y="1857450"/>
            <a:ext cx="4853504" cy="689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5"/>
          <p:cNvGraphicFramePr/>
          <p:nvPr/>
        </p:nvGraphicFramePr>
        <p:xfrm>
          <a:off x="5290700" y="33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{DAF96AA2-35E1-4789-9D1A-377A00CC8B5D}</a:tableStyleId>
              </a:tblPr>
              <a:tblGrid>
                <a:gridCol w="1258725"/>
                <a:gridCol w="970725"/>
                <a:gridCol w="1491850"/>
                <a:gridCol w="14918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Diag - 20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Diag - 70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-9144" lvl="0" marL="9144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Answering User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stddev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-9144" lvl="0" marL="9144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Random User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stddev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07fde586_0_37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Start experiments on different sets of datasets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8607fde586_0_37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8607fde586_0_37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4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Tasks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/>
          <p:nvPr/>
        </p:nvSpPr>
        <p:spPr>
          <a:xfrm>
            <a:off x="479160" y="1774080"/>
            <a:ext cx="1134468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Pennington, Jeffrey, Richard Socher, and Christopher D. Manning. "Glove: Global vectors for word representation." </a:t>
            </a:r>
            <a:r>
              <a:rPr b="0" i="1" lang="en-US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2014 conference on empirical methods in natural language processing (EMNLP)</a:t>
            </a:r>
            <a:r>
              <a:rPr b="0" i="0" lang="en-US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2014.</a:t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Sridhar, Vivek Kumar Rangarajan. "Unsupervised topic modeling for short texts using distributed representations of words." </a:t>
            </a:r>
            <a:r>
              <a:rPr i="1" lang="en-US">
                <a:solidFill>
                  <a:srgbClr val="222222"/>
                </a:solidFill>
                <a:highlight>
                  <a:srgbClr val="FFFFFF"/>
                </a:highlight>
              </a:rPr>
              <a:t>Proceedings of the 1st workshop on vector space modeling for natural language processing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. 2015.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Fine tune GloVe embeddings using Mittens</a:t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roamanalytics/mittens: A fast implementation of GloVe, with optional retrofitting</a:t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https://medium.com/analytics-vidhya/basics-of-using-pre-trained-glove-vectors-in-python-d38905f356db</a:t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0" i="0" lang="en-US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https://scikit-learn.org/stable/modules/mixture.html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https://towardsdatascience.com/gaussian-mixture-model-clusterization-how-to-select-the-number-of-components-clusters-553bef45f6e4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https://stackoverflow.com/questions/26079881/kl-divergence-of-two-gmms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https://medium.com/@sourcedexter/how-to-find-the-similarity-between-two-probability-distributions-using-python-a7546e90a08d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425520" y="995040"/>
            <a:ext cx="113446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1b500d26_0_9"/>
          <p:cNvSpPr/>
          <p:nvPr/>
        </p:nvSpPr>
        <p:spPr>
          <a:xfrm>
            <a:off x="479160" y="177408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Different word embeddings - BERT?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Sentence embeddings?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Analysis based on single users or based on social medias?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2" name="Google Shape;212;g781b500d26_0_9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781b500d26_0_9"/>
          <p:cNvSpPr/>
          <p:nvPr/>
        </p:nvSpPr>
        <p:spPr>
          <a:xfrm>
            <a:off x="425520" y="995040"/>
            <a:ext cx="11344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423360" y="1773720"/>
            <a:ext cx="1134468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Cluster labeling</a:t>
            </a:r>
            <a:endParaRPr b="1"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Some more GMM training</a:t>
            </a:r>
            <a:endParaRPr b="1" sz="1800"/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/>
              <a:t>Jensen Shannon Distance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Tasks -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next 2 weeks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/>
              <a:t>Cluster Labeling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425522" y="1774075"/>
            <a:ext cx="46080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Gaussians in the model overlap... a lot.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Some words are close to huge number of the gaussian centroids.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Empty strings exist in the dataset.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It’s embedding is really close to zero point.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 meaningful labeling!</a:t>
            </a:r>
            <a:endParaRPr sz="1800"/>
          </a:p>
        </p:txBody>
      </p:sp>
      <p:pic>
        <p:nvPicPr>
          <p:cNvPr id="131" name="Google Shape;13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825" y="1774075"/>
            <a:ext cx="6776274" cy="24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5370375" y="4388000"/>
            <a:ext cx="63528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&lt;empty-string&gt;, trumpster, illuminati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&lt;empty-string&gt;, illuminati, malta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&lt;empty-string&gt;, trumpster, blasting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dae3e71c_1_0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88dae3e71c_1_0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/>
              <a:t>Cluster Labeling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88dae3e71c_1_0"/>
          <p:cNvSpPr/>
          <p:nvPr/>
        </p:nvSpPr>
        <p:spPr>
          <a:xfrm>
            <a:off x="5700900" y="4247650"/>
            <a:ext cx="55701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Some examples of labeled clusters: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multicolored, peacock, adorn, jewels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dimwits, simpletons, interlopers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racoon, hedgehogs, squirrel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haha, lol, lolol, anyhoo, ahaha</a:t>
            </a:r>
            <a:endParaRPr sz="1800"/>
          </a:p>
        </p:txBody>
      </p:sp>
      <p:sp>
        <p:nvSpPr>
          <p:cNvPr id="140" name="Google Shape;140;g88dae3e71c_1_0"/>
          <p:cNvSpPr txBox="1"/>
          <p:nvPr/>
        </p:nvSpPr>
        <p:spPr>
          <a:xfrm>
            <a:off x="570725" y="1637300"/>
            <a:ext cx="44067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Cluster </a:t>
            </a:r>
            <a:r>
              <a:rPr lang="en-US" sz="1800"/>
              <a:t>labeling done in two steps: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Predict a label for each of the words in the vocabulary.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For each gaussian check the closest words that were labeled that gaussian’s centroid.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Do not check all data points in the space for each gaussian.</a:t>
            </a:r>
            <a:endParaRPr sz="1800"/>
          </a:p>
        </p:txBody>
      </p:sp>
      <p:pic>
        <p:nvPicPr>
          <p:cNvPr id="141" name="Google Shape;141;g88dae3e71c_1_0"/>
          <p:cNvPicPr preferRelativeResize="0"/>
          <p:nvPr/>
        </p:nvPicPr>
        <p:blipFill rotWithShape="1">
          <a:blip r:embed="rId3">
            <a:alphaModFix/>
          </a:blip>
          <a:srcRect b="52908" l="52005" r="2263" t="14263"/>
          <a:stretch/>
        </p:blipFill>
        <p:spPr>
          <a:xfrm>
            <a:off x="6717650" y="1456100"/>
            <a:ext cx="3293351" cy="23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425520" y="1774080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In last sprint: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covariance types = ‘spherical’, ‘full’, ‘diag’, ‘tied’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n_components range: 30, 40, … , 70</a:t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Selected </a:t>
            </a:r>
            <a:r>
              <a:rPr b="1" lang="en-US" sz="1800"/>
              <a:t>‘diag’</a:t>
            </a:r>
            <a:r>
              <a:rPr lang="en-US" sz="1800"/>
              <a:t> covariance type but what is the 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right n_component actually?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</a:rPr>
              <a:t>Same model fit with the same data but produced different distributions: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More automated method for finding the </a:t>
            </a:r>
            <a:r>
              <a:rPr b="1" lang="en-US" sz="1800">
                <a:solidFill>
                  <a:schemeClr val="dk1"/>
                </a:solidFill>
              </a:rPr>
              <a:t>right n_components</a:t>
            </a:r>
            <a:r>
              <a:rPr lang="en-US" sz="1800">
                <a:solidFill>
                  <a:schemeClr val="dk1"/>
                </a:solidFill>
              </a:rPr>
              <a:t>!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4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Some </a:t>
            </a:r>
            <a:r>
              <a:rPr b="1" lang="en-US" sz="3000"/>
              <a:t>more GMM training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46604" l="27995" r="0" t="0"/>
          <a:stretch/>
        </p:blipFill>
        <p:spPr>
          <a:xfrm>
            <a:off x="6387147" y="1618744"/>
            <a:ext cx="4684175" cy="20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64" y="4245526"/>
            <a:ext cx="5635324" cy="19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100" y="4245512"/>
            <a:ext cx="5635324" cy="195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dae3e71c_0_9"/>
          <p:cNvSpPr/>
          <p:nvPr/>
        </p:nvSpPr>
        <p:spPr>
          <a:xfrm>
            <a:off x="425520" y="1774080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n_components range: 2, 4, 6, …, 18, 20, 30, …, 70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Fit models 10 times with same configuration per component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Select the best 5 out of 10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GMMs distance check per cluster with random data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n_component </a:t>
            </a:r>
            <a:r>
              <a:rPr lang="en-US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n_components_range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dist = 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iteration </a:t>
            </a:r>
            <a:r>
              <a:rPr lang="en-US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data_1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data_2 = train_test_split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test_size=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gmm_1 = GaussianMixture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n_components=n_component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covariance_type=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'diag'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init_params=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'kmeans'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verbose=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.fit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data_1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gmm_2 = GaussianMixture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n_components=n_component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covariance_type=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'diag'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init_params=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'kmeans'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verbose=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.fit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data_2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dist.append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gmm_js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gmm_1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gmm_2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select = SelBest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iterations/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results.append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np.mean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res_sigs.append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np.std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g88dae3e71c_0_9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88dae3e71c_0_9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Some </a:t>
            </a:r>
            <a:r>
              <a:rPr b="1" lang="en-US" sz="3000"/>
              <a:t>more GMM training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88dae3e71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500" y="2501375"/>
            <a:ext cx="5583475" cy="38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e34e4931_1_0"/>
          <p:cNvSpPr/>
          <p:nvPr/>
        </p:nvSpPr>
        <p:spPr>
          <a:xfrm>
            <a:off x="425520" y="1774080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n_components range: 2, 4, 6, …, 18, 20, 30, …, 70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Fit models 10 times with same configuration per component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Select the best 5 out of 10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GMMs distance check per cluster with same data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n_component </a:t>
            </a:r>
            <a:r>
              <a:rPr lang="en-US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n_components_range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dist = 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iteration </a:t>
            </a:r>
            <a:r>
              <a:rPr lang="en-US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gmm_1 = GaussianMixture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n_components=n_component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covariance_type=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'diag'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init_params=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'kmeans'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.fit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gmm_2 = GaussianMixture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n_components=n_component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covariance_type=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'diag'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init_params=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'kmeans'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.fit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dist.append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gmm_js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gmm_1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gmm_2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select = SelBest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iterations/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results.append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np.mean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res_sigs.append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np.std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g88e34e4931_1_0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88e34e4931_1_0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Some </a:t>
            </a:r>
            <a:r>
              <a:rPr b="1" lang="en-US" sz="3000"/>
              <a:t>more GMM training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88e34e493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100" y="2470225"/>
            <a:ext cx="5678225" cy="39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dae3e71c_0_21"/>
          <p:cNvSpPr/>
          <p:nvPr/>
        </p:nvSpPr>
        <p:spPr>
          <a:xfrm>
            <a:off x="425520" y="1774080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n_components range: 2, 4, 6, …, 18, 20, 30, …, 70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Fit models 10 times with same configuration per component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Select the best 5 out of 10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BIC score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n_component </a:t>
            </a:r>
            <a:r>
              <a:rPr lang="en-US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n_components_range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tmp_bic = 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iteration </a:t>
            </a:r>
            <a:r>
              <a:rPr lang="en-US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gmm = GaussianMixture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n_components=n_component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covariance_type=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'diag'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init_params=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'kmeans'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n_init=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.fit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tmp_bic.append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gmm.bic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val = np.mean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SelBest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tmp_bic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iterations/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err = np.std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tmp_bic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bics.apped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bics_err.append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g88dae3e71c_0_21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88dae3e71c_0_21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Some </a:t>
            </a:r>
            <a:r>
              <a:rPr b="1" lang="en-US" sz="3000"/>
              <a:t>more GMM training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88dae3e71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300" y="2413075"/>
            <a:ext cx="5457901" cy="374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e34e4931_1_9"/>
          <p:cNvSpPr/>
          <p:nvPr/>
        </p:nvSpPr>
        <p:spPr>
          <a:xfrm>
            <a:off x="425520" y="1774080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n_components range: 2, 4, 6, …, 18, 20, 30, …, 70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Fit models 10 times with same configuration per component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Select the best 5 out of 10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BIC score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n_component </a:t>
            </a:r>
            <a:r>
              <a:rPr lang="en-US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n_components_range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tmp_bic = 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iteration </a:t>
            </a:r>
            <a:r>
              <a:rPr lang="en-US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gmm = GaussianMixture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n_components=n_component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covariance_type=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'diag'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init_params=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'kmeans'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n_init=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.fit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tmp_bic.append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gmm.bic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val = np.mean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SelBest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tmp_bic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iterations/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err = np.std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tmp_bic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bics.apped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bics_err.append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g88e34e4931_1_9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88e34e4931_1_9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Some </a:t>
            </a:r>
            <a:r>
              <a:rPr b="1" lang="en-US" sz="3000"/>
              <a:t>more GMM training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88e34e4931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700" y="2441400"/>
            <a:ext cx="5502175" cy="37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