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uvdf7b/QALTTcGeRTy6gkzd/m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742A3EF-FABB-4107-A923-88E2D8961281}">
  <a:tblStyle styleId="{D742A3EF-FABB-4107-A923-88E2D896128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ae1ce96a3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8ae1ce96a3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ae1ce96a3_0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8ae1ce96a3_0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607fde586_0_3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8607fde586_0_3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81b500d26_0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781b500d26_0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warm_start() -&gt; train GM in batches. iterate over the dataset and continue training from where it left in the last iteration</a:t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a3f455161_0_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warm_start() -&gt; train GM in batches. iterate over the dataset and continue training from where it left in the last iteration</a:t>
            </a:r>
            <a:endParaRPr/>
          </a:p>
        </p:txBody>
      </p:sp>
      <p:sp>
        <p:nvSpPr>
          <p:cNvPr id="133" name="Google Shape;133;g8a3f455161_0_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a3f455161_0_3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warm_start() -&gt; train GM in batches. iterate over the dataset and continue training from where it left in the last iteration</a:t>
            </a:r>
            <a:endParaRPr/>
          </a:p>
        </p:txBody>
      </p:sp>
      <p:sp>
        <p:nvSpPr>
          <p:cNvPr id="140" name="Google Shape;140;g8a3f455161_0_3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a3f455161_0_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warm_start() -&gt; train GM in batches. iterate over the dataset and continue training from where it left in the last iteration</a:t>
            </a:r>
            <a:endParaRPr/>
          </a:p>
        </p:txBody>
      </p:sp>
      <p:sp>
        <p:nvSpPr>
          <p:cNvPr id="147" name="Google Shape;147;g8a3f455161_0_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a3f455161_0_4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warm_start() -&gt; train GM in batches. iterate over the dataset and continue training from where it left in the last iteration</a:t>
            </a:r>
            <a:endParaRPr/>
          </a:p>
        </p:txBody>
      </p:sp>
      <p:sp>
        <p:nvSpPr>
          <p:cNvPr id="154" name="Google Shape;154;g8a3f455161_0_4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a3f455161_0_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8a3f455161_0_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a3f455161_0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8a3f455161_0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10284480" y="6548400"/>
            <a:ext cx="1486440" cy="20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56880" y="0"/>
            <a:ext cx="1224612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63440" y="324720"/>
            <a:ext cx="798840" cy="3196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58040" y="324720"/>
            <a:ext cx="810360" cy="31968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owardsdatascience.com/fine-tune-glove-embeddings-using-mittens-89b5f3fe4c39" TargetMode="External"/><Relationship Id="rId4" Type="http://schemas.openxmlformats.org/officeDocument/2006/relationships/hyperlink" Target="https://github.com/roamanalytics/mittens" TargetMode="External"/><Relationship Id="rId9" Type="http://schemas.openxmlformats.org/officeDocument/2006/relationships/hyperlink" Target="https://medium.com/@sourcedexter/how-to-find-the-similarity-between-two-probability-distributions-using-python-a7546e90a08d" TargetMode="External"/><Relationship Id="rId5" Type="http://schemas.openxmlformats.org/officeDocument/2006/relationships/hyperlink" Target="https://medium.com/analytics-vidhya/basics-of-using-pre-trained-glove-vectors-in-python-d38905f356db" TargetMode="External"/><Relationship Id="rId6" Type="http://schemas.openxmlformats.org/officeDocument/2006/relationships/hyperlink" Target="https://scikit-learn.org/stable/modules/mixture.html" TargetMode="External"/><Relationship Id="rId7" Type="http://schemas.openxmlformats.org/officeDocument/2006/relationships/hyperlink" Target="https://towardsdatascience.com/gaussian-mixture-model-clusterization-how-to-select-the-number-of-components-clusters-553bef45f6e4" TargetMode="External"/><Relationship Id="rId8" Type="http://schemas.openxmlformats.org/officeDocument/2006/relationships/hyperlink" Target="https://stackoverflow.com/questions/26079881/kl-divergence-of-two-gmm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425520" y="994320"/>
            <a:ext cx="11344680" cy="5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Social Topic Distributions	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425520" y="1978560"/>
            <a:ext cx="11344680" cy="127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Hakan Akyürek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Mürüvvet Hasanbaşoğlu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June </a:t>
            </a:r>
            <a:r>
              <a:rPr lang="en-US" sz="2000">
                <a:solidFill>
                  <a:srgbClr val="FFFFFF"/>
                </a:solidFill>
              </a:rPr>
              <a:t>29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2020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425520" y="994320"/>
            <a:ext cx="11344680" cy="40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-US" sz="3000"/>
              <a:t>Experiments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425520" y="1774555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chemeClr val="dk1"/>
                </a:solidFill>
              </a:rPr>
              <a:t>Experiments where random users are selected from the same dataset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83" name="Google Shape;183;p4"/>
          <p:cNvGraphicFramePr/>
          <p:nvPr/>
        </p:nvGraphicFramePr>
        <p:xfrm>
          <a:off x="5901725" y="207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{D742A3EF-FABB-4107-A923-88E2D8961281}</a:tableStyleId>
              </a:tblPr>
              <a:tblGrid>
                <a:gridCol w="1106875"/>
                <a:gridCol w="1106875"/>
                <a:gridCol w="1106875"/>
                <a:gridCol w="1106875"/>
                <a:gridCol w="1106875"/>
              </a:tblGrid>
              <a:tr h="36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0:0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Answering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183:0:1"/>
                      </a:ext>
                    </a:extLst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Random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183:0:3"/>
                      </a:ext>
                    </a:extLst>
                  </a:tcPr>
                </a:tc>
                <a:tc hMerge="1"/>
              </a:tr>
              <a:tr h="36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  <a:extLst>
                      <a:ext uri="http://customooxmlschemas.google.com/">
                        <go:slidesCustomData xmlns:go="http://customooxmlschemas.google.com/" cellId="183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  <a:extLst>
                      <a:ext uri="http://customooxmlschemas.google.com/">
                        <go:slidesCustomData xmlns:go="http://customooxmlschemas.google.com/" cellId="183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  <a:extLst>
                      <a:ext uri="http://customooxmlschemas.google.com/">
                        <go:slidesCustomData xmlns:go="http://customooxmlschemas.google.com/" cellId="183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  <a:extLst>
                      <a:ext uri="http://customooxmlschemas.google.com/">
                        <go:slidesCustomData xmlns:go="http://customooxmlschemas.google.com/" cellId="183:1:4"/>
                      </a:ext>
                    </a:extLst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chicagotribune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0.384988575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0.1201952149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0.475516536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0.1156128185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2:4"/>
                      </a:ext>
                    </a:extLst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latimes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0.4014499837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0.1102942562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0.4520089944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0.1169824563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3:4"/>
                      </a:ext>
                    </a:extLst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reddit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0.3995765351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0.131873915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0.5002881615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0.1426158464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4:4"/>
                      </a:ext>
                    </a:extLst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disqus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83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0.4026876656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83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0.1295383024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83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0.393727771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83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0.1040792169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83:5:4"/>
                      </a:ext>
                    </a:extLst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foodbabe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0.3674852275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0.1108248364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0.5035238198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0.1331969733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6:4"/>
                      </a:ext>
                    </a:extLst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foodrevolution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0.4438731436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0.1460208042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0.5325115038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0.09594465136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7:4"/>
                      </a:ext>
                    </a:extLst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cafemom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0.4013961526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0.1603765152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0.467886504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0.1009873944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8:4"/>
                      </a:ext>
                    </a:extLst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usatoday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0.4282095614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0.1648158043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0.4710413858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0.10318971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9:4"/>
                      </a:ext>
                    </a:extLst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washingtonpost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0.3646384987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0.1291438602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0.4243904343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0.07344797032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3:10:4"/>
                      </a:ext>
                    </a:extLst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facebook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83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0.5600918023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83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0.1159878002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83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0.5479025758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83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0.09357742856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83:11:4"/>
                      </a:ext>
                    </a:extLst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nytimes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83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0.3591360881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83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0.1053282714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83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0.3561619568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83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0.09566741463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83:12:4"/>
                      </a:ext>
                    </a:extLst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quora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83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0.4863544111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83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0.1106167707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83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0.500968684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83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0.1160446393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83:13:4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184" name="Google Shape;184;p4"/>
          <p:cNvSpPr txBox="1"/>
          <p:nvPr/>
        </p:nvSpPr>
        <p:spPr>
          <a:xfrm>
            <a:off x="570725" y="2142550"/>
            <a:ext cx="51177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Got the random and answering users from the same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Got 10 random comments from the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Got 10 random comments from the rest of the comments in the dataset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Done 10 times in order to avoid effects of randomness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General purpose social media sites tend to not follow the general pattern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ae1ce96a3_0_0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8ae1ce96a3_0_0"/>
          <p:cNvSpPr/>
          <p:nvPr/>
        </p:nvSpPr>
        <p:spPr>
          <a:xfrm>
            <a:off x="425520" y="994320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-US" sz="3000"/>
              <a:t>Experiments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8ae1ce96a3_0_0"/>
          <p:cNvSpPr/>
          <p:nvPr/>
        </p:nvSpPr>
        <p:spPr>
          <a:xfrm>
            <a:off x="425520" y="1774555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2.	</a:t>
            </a:r>
            <a:r>
              <a:rPr b="1" lang="en-US" sz="1800">
                <a:solidFill>
                  <a:schemeClr val="dk1"/>
                </a:solidFill>
              </a:rPr>
              <a:t>Experiments where random users are selected from different datasets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92" name="Google Shape;192;g8ae1ce96a3_0_0"/>
          <p:cNvGraphicFramePr/>
          <p:nvPr/>
        </p:nvGraphicFramePr>
        <p:xfrm>
          <a:off x="5843600" y="211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{D742A3EF-FABB-4107-A923-88E2D8961281}</a:tableStyleId>
              </a:tblPr>
              <a:tblGrid>
                <a:gridCol w="1113425"/>
                <a:gridCol w="1113425"/>
                <a:gridCol w="1113425"/>
                <a:gridCol w="1113425"/>
                <a:gridCol w="1113425"/>
              </a:tblGrid>
              <a:tr h="36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0:0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Answering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192:0:1"/>
                      </a:ext>
                    </a:extLst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Random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192:0:3"/>
                      </a:ext>
                    </a:extLst>
                  </a:tcPr>
                </a:tc>
                <a:tc hMerge="1"/>
              </a:tr>
              <a:tr h="36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  <a:extLst>
                      <a:ext uri="http://customooxmlschemas.google.com/">
                        <go:slidesCustomData xmlns:go="http://customooxmlschemas.google.com/" cellId="192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  <a:extLst>
                      <a:ext uri="http://customooxmlschemas.google.com/">
                        <go:slidesCustomData xmlns:go="http://customooxmlschemas.google.com/" cellId="192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  <a:extLst>
                      <a:ext uri="http://customooxmlschemas.google.com/">
                        <go:slidesCustomData xmlns:go="http://customooxmlschemas.google.com/" cellId="192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  <a:extLst>
                      <a:ext uri="http://customooxmlschemas.google.com/">
                        <go:slidesCustomData xmlns:go="http://customooxmlschemas.google.com/" cellId="192:1:4"/>
                      </a:ext>
                    </a:extLst>
                  </a:tcPr>
                </a:tc>
              </a:tr>
              <a:tr h="30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chicagotribune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0.4118508929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0.1270097128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0.5214000578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0.1230789816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2:4"/>
                      </a:ext>
                    </a:extLst>
                  </a:tcPr>
                </a:tc>
              </a:tr>
              <a:tr h="30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latimes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0.3932762817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0.09671429079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0.5268595905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0.1272388429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3:4"/>
                      </a:ext>
                    </a:extLst>
                  </a:tcPr>
                </a:tc>
              </a:tr>
              <a:tr h="30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reddit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0.4087522402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0.1226142016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0.5177329269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0.1175239242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4:4"/>
                      </a:ext>
                    </a:extLst>
                  </a:tcPr>
                </a:tc>
              </a:tr>
              <a:tr h="30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disqus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92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0.3885129398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92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0.1008069235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92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0.5070583155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92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0.1218285359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92:5:4"/>
                      </a:ext>
                    </a:extLst>
                  </a:tcPr>
                </a:tc>
              </a:tr>
              <a:tr h="30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foodbabe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0.3779045535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0.09983987744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0.4976785046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0.1377173898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6:4"/>
                      </a:ext>
                    </a:extLst>
                  </a:tcPr>
                </a:tc>
              </a:tr>
              <a:tr h="30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foodrevolution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0.4768770954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0.0981976633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0.5479795009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0.1316775007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7:4"/>
                      </a:ext>
                    </a:extLst>
                  </a:tcPr>
                </a:tc>
              </a:tr>
              <a:tr h="30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cafemom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0.4010923075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0.1240303848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0.5183366842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0.1356301526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8:4"/>
                      </a:ext>
                    </a:extLst>
                  </a:tcPr>
                </a:tc>
              </a:tr>
              <a:tr h="30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usatoday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0.4275641005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0.1112574329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0.5245200577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0.1302652644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9:4"/>
                      </a:ext>
                    </a:extLst>
                  </a:tcPr>
                </a:tc>
              </a:tr>
              <a:tr h="30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washingtonpost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0.3878200908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0.1013928891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0.531840918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0.1394747124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2:10:4"/>
                      </a:ext>
                    </a:extLst>
                  </a:tcPr>
                </a:tc>
              </a:tr>
              <a:tr h="30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facebook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92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0.4709319705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92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0.1636872796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92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0.550621792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92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0.1467391067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92:11:4"/>
                      </a:ext>
                    </a:extLst>
                  </a:tcPr>
                </a:tc>
              </a:tr>
              <a:tr h="30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nytimes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92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0.4003628918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92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0.1084330895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92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0.5564675406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92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0.12994026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92:12:4"/>
                      </a:ext>
                    </a:extLst>
                  </a:tcPr>
                </a:tc>
              </a:tr>
              <a:tr h="30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quora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92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0.3238557891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92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0.08514398147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92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0.5061730248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92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0.1530962292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192:13:4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193" name="Google Shape;193;g8ae1ce96a3_0_0"/>
          <p:cNvSpPr txBox="1"/>
          <p:nvPr/>
        </p:nvSpPr>
        <p:spPr>
          <a:xfrm>
            <a:off x="570725" y="2142550"/>
            <a:ext cx="51177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Got 10 random comments from the article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Got 10 random comments from the rest of the comments in the all of the datasets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Again, done 10 times in order to avoid effects of randomness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General purpose social medias now follow the pattern.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All of the datasets have similar means and std’s with random users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ae1ce96a3_0_6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8ae1ce96a3_0_6"/>
          <p:cNvSpPr/>
          <p:nvPr/>
        </p:nvSpPr>
        <p:spPr>
          <a:xfrm>
            <a:off x="425520" y="994320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-US" sz="3000"/>
              <a:t>Experiments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8ae1ce96a3_0_6"/>
          <p:cNvSpPr/>
          <p:nvPr/>
        </p:nvSpPr>
        <p:spPr>
          <a:xfrm>
            <a:off x="425520" y="1774555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3.	Analogy Experiments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1" name="Google Shape;201;g8ae1ce96a3_0_6"/>
          <p:cNvSpPr txBox="1"/>
          <p:nvPr/>
        </p:nvSpPr>
        <p:spPr>
          <a:xfrm>
            <a:off x="860750" y="2179975"/>
            <a:ext cx="5766900" cy="3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JS(A1|C1) &lt; JS(A1|C2)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JS(A2|C1) &gt; JS(A2|C2)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A1 and C1 should be in the same distribution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A2 and C2 should be in the same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g8ae1ce96a3_0_6"/>
          <p:cNvCxnSpPr/>
          <p:nvPr/>
        </p:nvCxnSpPr>
        <p:spPr>
          <a:xfrm flipH="1" rot="10800000">
            <a:off x="3518000" y="2512825"/>
            <a:ext cx="15183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g8ae1ce96a3_0_6"/>
          <p:cNvSpPr txBox="1"/>
          <p:nvPr/>
        </p:nvSpPr>
        <p:spPr>
          <a:xfrm>
            <a:off x="5098975" y="2335975"/>
            <a:ext cx="22719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JS(A1|A2) ~ JS(C1|C2)</a:t>
            </a:r>
            <a:endParaRPr/>
          </a:p>
        </p:txBody>
      </p:sp>
      <p:graphicFrame>
        <p:nvGraphicFramePr>
          <p:cNvPr id="204" name="Google Shape;204;g8ae1ce96a3_0_6"/>
          <p:cNvGraphicFramePr/>
          <p:nvPr/>
        </p:nvGraphicFramePr>
        <p:xfrm>
          <a:off x="2225500" y="387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{D742A3EF-FABB-4107-A923-88E2D8961281}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JS(A1|A2)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204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JS(C1|C2)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204:0:1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0.4601</a:t>
                      </a:r>
                      <a:endParaRPr sz="1000"/>
                    </a:p>
                  </a:txBody>
                  <a:tcPr marT="19050" marB="19050" marR="28575" marL="28575" anchor="b">
                    <a:extLst>
                      <a:ext uri="http://customooxmlschemas.google.com/">
                        <go:slidesCustomData xmlns:go="http://customooxmlschemas.google.com/" cellId="204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0.3587</a:t>
                      </a:r>
                      <a:endParaRPr sz="1000"/>
                    </a:p>
                  </a:txBody>
                  <a:tcPr marT="19050" marB="19050" marR="28575" marL="28575" anchor="b">
                    <a:extLst>
                      <a:ext uri="http://customooxmlschemas.google.com/">
                        <go:slidesCustomData xmlns:go="http://customooxmlschemas.google.com/" cellId="204:1:1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0.4817</a:t>
                      </a:r>
                      <a:endParaRPr sz="1000"/>
                    </a:p>
                  </a:txBody>
                  <a:tcPr marT="19050" marB="19050" marR="28575" marL="28575" anchor="b">
                    <a:extLst>
                      <a:ext uri="http://customooxmlschemas.google.com/">
                        <go:slidesCustomData xmlns:go="http://customooxmlschemas.google.com/" cellId="204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0.5645</a:t>
                      </a:r>
                      <a:endParaRPr sz="1000"/>
                    </a:p>
                  </a:txBody>
                  <a:tcPr marT="19050" marB="19050" marR="28575" marL="28575" anchor="b">
                    <a:extLst>
                      <a:ext uri="http://customooxmlschemas.google.com/">
                        <go:slidesCustomData xmlns:go="http://customooxmlschemas.google.com/" cellId="204:2:1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0.3649</a:t>
                      </a:r>
                      <a:endParaRPr sz="1000"/>
                    </a:p>
                  </a:txBody>
                  <a:tcPr marT="19050" marB="19050" marR="28575" marL="28575" anchor="b">
                    <a:extLst>
                      <a:ext uri="http://customooxmlschemas.google.com/">
                        <go:slidesCustomData xmlns:go="http://customooxmlschemas.google.com/" cellId="204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0.3334</a:t>
                      </a:r>
                      <a:endParaRPr sz="1000"/>
                    </a:p>
                  </a:txBody>
                  <a:tcPr marT="19050" marB="19050" marR="28575" marL="28575" anchor="b">
                    <a:extLst>
                      <a:ext uri="http://customooxmlschemas.google.com/">
                        <go:slidesCustomData xmlns:go="http://customooxmlschemas.google.com/" cellId="204:3:1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0.4911</a:t>
                      </a:r>
                      <a:endParaRPr sz="1000"/>
                    </a:p>
                  </a:txBody>
                  <a:tcPr marT="19050" marB="19050" marR="28575" marL="28575" anchor="b">
                    <a:extLst>
                      <a:ext uri="http://customooxmlschemas.google.com/">
                        <go:slidesCustomData xmlns:go="http://customooxmlschemas.google.com/" cellId="204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0.8305</a:t>
                      </a:r>
                      <a:endParaRPr sz="1000"/>
                    </a:p>
                  </a:txBody>
                  <a:tcPr marT="19050" marB="19050" marR="28575" marL="28575" anchor="b">
                    <a:extLst>
                      <a:ext uri="http://customooxmlschemas.google.com/">
                        <go:slidesCustomData xmlns:go="http://customooxmlschemas.google.com/" cellId="204:4:1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0.5566</a:t>
                      </a:r>
                      <a:endParaRPr sz="1000"/>
                    </a:p>
                  </a:txBody>
                  <a:tcPr marT="19050" marB="19050" marR="28575" marL="28575" anchor="b">
                    <a:extLst>
                      <a:ext uri="http://customooxmlschemas.google.com/">
                        <go:slidesCustomData xmlns:go="http://customooxmlschemas.google.com/" cellId="204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0.3749</a:t>
                      </a:r>
                      <a:endParaRPr sz="1000"/>
                    </a:p>
                  </a:txBody>
                  <a:tcPr marT="19050" marB="19050" marR="28575" marL="28575" anchor="b">
                    <a:extLst>
                      <a:ext uri="http://customooxmlschemas.google.com/">
                        <go:slidesCustomData xmlns:go="http://customooxmlschemas.google.com/" cellId="204:5:1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07fde586_0_37"/>
          <p:cNvSpPr/>
          <p:nvPr/>
        </p:nvSpPr>
        <p:spPr>
          <a:xfrm>
            <a:off x="425520" y="1774555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/>
              <a:t>Experiments per dataset cluster e.g:</a:t>
            </a:r>
            <a:endParaRPr sz="1800"/>
          </a:p>
          <a:p>
            <a:pPr indent="-3429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/>
              <a:t>biased vs unbiased</a:t>
            </a:r>
            <a:endParaRPr sz="1800"/>
          </a:p>
          <a:p>
            <a:pPr indent="-3429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/>
              <a:t>forums vs news sites 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Experiments with sentence embeddings</a:t>
            </a:r>
            <a:endParaRPr sz="1800"/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Maybe do a</a:t>
            </a:r>
            <a:r>
              <a:rPr lang="en-US" sz="1800">
                <a:solidFill>
                  <a:schemeClr val="dk1"/>
                </a:solidFill>
              </a:rPr>
              <a:t>nalogy Task on multiple datasets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Maybe try out fasttext</a:t>
            </a:r>
            <a:endParaRPr sz="1800"/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8607fde586_0_37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8607fde586_0_37"/>
          <p:cNvSpPr/>
          <p:nvPr/>
        </p:nvSpPr>
        <p:spPr>
          <a:xfrm>
            <a:off x="425520" y="994320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/>
              <a:t>3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Tasks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81b500d26_0_9"/>
          <p:cNvSpPr/>
          <p:nvPr/>
        </p:nvSpPr>
        <p:spPr>
          <a:xfrm>
            <a:off x="479160" y="1774080"/>
            <a:ext cx="11344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How to do the topic labeling for sentence embeddings model?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17" name="Google Shape;217;g781b500d26_0_9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781b500d26_0_9"/>
          <p:cNvSpPr/>
          <p:nvPr/>
        </p:nvSpPr>
        <p:spPr>
          <a:xfrm>
            <a:off x="425520" y="995040"/>
            <a:ext cx="113448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/>
          <p:nvPr/>
        </p:nvSpPr>
        <p:spPr>
          <a:xfrm>
            <a:off x="479160" y="1774080"/>
            <a:ext cx="11344680" cy="46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Pennington, Jeffrey, Richard Socher, and Christopher D. Manning. "Glove: Global vectors for word representation." </a:t>
            </a:r>
            <a:r>
              <a:rPr b="0" i="1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Proceedings of the 2014 conference on empirical methods in natural language processing (EMNLP)</a:t>
            </a:r>
            <a:r>
              <a:rPr b="0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2014.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Sridhar, Vivek Kumar Rangarajan. "Unsupervised topic modeling for short texts using distributed representations of words." </a:t>
            </a:r>
            <a:r>
              <a:rPr b="0" i="1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Proceedings of the 1st workshop on vector space modeling for natural language processing</a:t>
            </a:r>
            <a:r>
              <a:rPr b="0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2015.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Fine tune GloVe embeddings using Mittens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roamanalytics/mittens: A fast implementation of GloVe, with optional retrofitting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https://medium.com/analytics-vidhya/basics-of-using-pre-trained-glove-vectors-in-python-d38905f356db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https://scikit-learn.org/stable/modules/mixture.html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https://towardsdatascience.com/gaussian-mixture-model-clusterization-how-to-select-the-number-of-components-clusters-553bef45f6e4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https://stackoverflow.com/questions/26079881/kl-divergence-of-two-gmms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https://medium.com/@sourcedexter/how-to-find-the-similarity-between-two-probability-distributions-using-python-a7546e90a08d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Cer, D., Yang, Y., Kong, S. Y., Hua, N., Limtiaco, N., John, R. S., ... &amp; Sung, Y. H. (2018). Universal sentence encoder. </a:t>
            </a:r>
            <a:r>
              <a:rPr i="1" lang="en-US">
                <a:solidFill>
                  <a:srgbClr val="222222"/>
                </a:solidFill>
                <a:highlight>
                  <a:srgbClr val="FFFFFF"/>
                </a:highlight>
              </a:rPr>
              <a:t>arXiv preprint arXiv:1803.11175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425520" y="995040"/>
            <a:ext cx="11344680" cy="57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/>
          <p:nvPr/>
        </p:nvSpPr>
        <p:spPr>
          <a:xfrm>
            <a:off x="423360" y="1773720"/>
            <a:ext cx="11344680" cy="46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-US" sz="1800"/>
              <a:t>Sentence embeddings</a:t>
            </a:r>
            <a:endParaRPr b="1" sz="1800"/>
          </a:p>
          <a:p>
            <a:pPr indent="-3429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Sentence preprocessing</a:t>
            </a:r>
            <a:endParaRPr b="1" sz="1800"/>
          </a:p>
          <a:p>
            <a:pPr indent="-3429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</a:rPr>
              <a:t>Universal Sentence Encoder</a:t>
            </a:r>
            <a:endParaRPr b="1" sz="1800"/>
          </a:p>
          <a:p>
            <a:pPr indent="-3429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Find optimal n_component</a:t>
            </a:r>
            <a:endParaRPr b="1" sz="1800"/>
          </a:p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>
                <a:solidFill>
                  <a:schemeClr val="dk1"/>
                </a:solidFill>
              </a:rPr>
              <a:t>Experiments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-US" sz="1800"/>
              <a:t>Experiments where random users are selected from the same dataset</a:t>
            </a:r>
            <a:endParaRPr b="1" sz="1800"/>
          </a:p>
          <a:p>
            <a:pPr indent="-3429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Experiments where random users are selected from other datasets</a:t>
            </a:r>
            <a:endParaRPr b="1" sz="1800"/>
          </a:p>
          <a:p>
            <a:pPr indent="-3429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Analogy Experiments</a:t>
            </a:r>
            <a:endParaRPr b="1" sz="1800"/>
          </a:p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Tasks -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next 2 weeks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425520" y="994320"/>
            <a:ext cx="11344680" cy="40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US" sz="3000"/>
              <a:t>Sentence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425520" y="1774555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Retrieve the sentence vocabulary</a:t>
            </a:r>
            <a:endParaRPr b="1"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Curated organic data = </a:t>
            </a:r>
            <a:r>
              <a:rPr lang="en-US" sz="1800"/>
              <a:t>~2.5M sentences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Sentence preprocessing: remove only punctuation, one word and duplicate sentences and sentences that contain less than 15 characters.  ➔</a:t>
            </a:r>
            <a:r>
              <a:rPr b="1" lang="en-US" sz="1800"/>
              <a:t> ~1.6M sentences</a:t>
            </a:r>
            <a:endParaRPr b="1" sz="1800"/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a3f455161_0_31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8a3f455161_0_31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US" sz="3000"/>
              <a:t>Sentence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8a3f455161_0_31"/>
          <p:cNvSpPr/>
          <p:nvPr/>
        </p:nvSpPr>
        <p:spPr>
          <a:xfrm>
            <a:off x="425520" y="1774555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Retrieve the sentence vocabulary</a:t>
            </a:r>
            <a:endParaRPr b="1"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Curated organic data = ~2.5M sentences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Sentence preprocessing: remove only punctuation, one word and duplicate sentences and sentences that contain less than 15 characters.  </a:t>
            </a:r>
            <a:r>
              <a:rPr lang="en-US" sz="1800">
                <a:solidFill>
                  <a:schemeClr val="dk1"/>
                </a:solidFill>
              </a:rPr>
              <a:t>➔</a:t>
            </a:r>
            <a:r>
              <a:rPr b="1" lang="en-US" sz="1800"/>
              <a:t> ~1.6M sentences</a:t>
            </a:r>
            <a:endParaRPr b="1" sz="1800"/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Compute sentence embeddings</a:t>
            </a:r>
            <a:endParaRPr b="1"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Universal Sentence Encoder, 512dim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tensorflow_hub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hub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universal_sentence_encoder = hub.load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"https://tfhub.dev/google/universal-sentence-encoder/4"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train_embeddings = np.empty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512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sentence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_ </a:t>
            </a:r>
            <a:r>
              <a:rPr lang="en-US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sentence_vocabulary.items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embedding = universal_sentence_encoder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sentence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embedding = np.array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embedding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.astype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train_embeddings = np.append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train_embeddings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embedding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axis=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~6h/200k sentence ➔ too long!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Training in sentence batches: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~</a:t>
            </a:r>
            <a:r>
              <a:rPr lang="en-US" sz="1800"/>
              <a:t>1min/1000 sentence </a:t>
            </a:r>
            <a:r>
              <a:rPr lang="en-US" sz="1800">
                <a:solidFill>
                  <a:schemeClr val="dk1"/>
                </a:solidFill>
              </a:rPr>
              <a:t>➔</a:t>
            </a:r>
            <a:r>
              <a:rPr lang="en-US" sz="1800"/>
              <a:t> 1.6M sentence = 26h39min 	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a3f455161_0_37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8a3f455161_0_37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US" sz="3000"/>
              <a:t>Sentence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8a3f455161_0_37"/>
          <p:cNvSpPr/>
          <p:nvPr/>
        </p:nvSpPr>
        <p:spPr>
          <a:xfrm>
            <a:off x="425520" y="1774555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Retrieve the sentence vocabulary</a:t>
            </a:r>
            <a:endParaRPr b="1"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Curated organic data = ~2.5M sentences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Sentence preprocessing: remove only punctuation, one word and duplicate sentences and sentences that contain less than 15 characters.  </a:t>
            </a:r>
            <a:r>
              <a:rPr lang="en-US" sz="1800">
                <a:solidFill>
                  <a:schemeClr val="dk1"/>
                </a:solidFill>
              </a:rPr>
              <a:t>➔</a:t>
            </a:r>
            <a:r>
              <a:rPr b="1" lang="en-US" sz="1800"/>
              <a:t> ~1.6M sentences</a:t>
            </a:r>
            <a:endParaRPr b="1" sz="1800"/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Compute sentence embeddings</a:t>
            </a:r>
            <a:endParaRPr b="1"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Universal Sentence Encoder, 512dim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tensorflow_hub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hub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universal_sentence_encoder = hub.load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"https://tfhub.dev/google/universal-sentence-encoder/4"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train_embeddings = np.empty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512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sentence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_ </a:t>
            </a:r>
            <a:r>
              <a:rPr lang="en-US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sentence_vocabulary.items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embedding = universal_sentence_encoder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sentence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embedding = np.array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embedding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.astype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train_embeddings = np.append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train_embeddings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embedding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axis=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~6h/200k sentence ➔ too long!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Training in sentence batches: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~1min/1000 sentence </a:t>
            </a:r>
            <a:r>
              <a:rPr lang="en-US" sz="1800">
                <a:solidFill>
                  <a:schemeClr val="dk1"/>
                </a:solidFill>
              </a:rPr>
              <a:t>➔</a:t>
            </a:r>
            <a:r>
              <a:rPr lang="en-US" sz="1800"/>
              <a:t> 1.6M sentence = 26h39min 	</a:t>
            </a:r>
            <a:r>
              <a:rPr lang="en-US" sz="1800">
                <a:solidFill>
                  <a:schemeClr val="dk1"/>
                </a:solidFill>
              </a:rPr>
              <a:t>➔ not sure if possible on CoLabs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a3f455161_0_25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8a3f455161_0_25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US" sz="3000"/>
              <a:t>Sentence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8a3f455161_0_25"/>
          <p:cNvSpPr/>
          <p:nvPr/>
        </p:nvSpPr>
        <p:spPr>
          <a:xfrm>
            <a:off x="425520" y="1774555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3. 	</a:t>
            </a:r>
            <a:r>
              <a:rPr b="1" lang="en-US" sz="1800"/>
              <a:t>Train GMM with all sentences</a:t>
            </a:r>
            <a:endParaRPr b="1" sz="1800"/>
          </a:p>
          <a:p>
            <a:pPr indent="45720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Problem 1: More non-convergence issues</a:t>
            </a:r>
            <a:endParaRPr sz="1800"/>
          </a:p>
          <a:p>
            <a:pPr indent="45720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Problem 2: Ram crashes</a:t>
            </a:r>
            <a:endParaRPr sz="1800"/>
          </a:p>
          <a:p>
            <a:pPr indent="45720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Solutions:</a:t>
            </a:r>
            <a:endParaRPr sz="1800"/>
          </a:p>
          <a:p>
            <a:pPr indent="4572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➔</a:t>
            </a:r>
            <a:r>
              <a:rPr lang="en-US" sz="1800"/>
              <a:t> Maybe also training in batches using </a:t>
            </a:r>
            <a:r>
              <a:rPr b="1" lang="en-US" sz="1800"/>
              <a:t>warm_start()</a:t>
            </a:r>
            <a:endParaRPr b="1" sz="1800"/>
          </a:p>
          <a:p>
            <a:pPr indent="4572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or</a:t>
            </a:r>
            <a:endParaRPr b="1" sz="1800"/>
          </a:p>
          <a:p>
            <a:pPr indent="4572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➔ fit a random sample and predict all dataset</a:t>
            </a:r>
            <a:endParaRPr b="1"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a3f455161_0_47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8a3f455161_0_47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US" sz="3000"/>
              <a:t>Sentence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8a3f455161_0_47"/>
          <p:cNvSpPr/>
          <p:nvPr/>
        </p:nvSpPr>
        <p:spPr>
          <a:xfrm>
            <a:off x="425520" y="1774555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3. 	Train GMM with all sentences</a:t>
            </a:r>
            <a:endParaRPr b="1" sz="1800"/>
          </a:p>
          <a:p>
            <a:pPr indent="45720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Problem 1: More non-convergence issues</a:t>
            </a:r>
            <a:endParaRPr sz="1800"/>
          </a:p>
          <a:p>
            <a:pPr indent="45720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Problem 2: Ram crashes</a:t>
            </a:r>
            <a:endParaRPr sz="1800"/>
          </a:p>
          <a:p>
            <a:pPr indent="45720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Solutions:</a:t>
            </a:r>
            <a:endParaRPr sz="1800"/>
          </a:p>
          <a:p>
            <a:pPr indent="4572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➔</a:t>
            </a:r>
            <a:r>
              <a:rPr lang="en-US" sz="1800"/>
              <a:t> Maybe also training in batches using </a:t>
            </a:r>
            <a:r>
              <a:rPr b="1" lang="en-US" sz="1800"/>
              <a:t>warm_start()</a:t>
            </a:r>
            <a:endParaRPr b="1" sz="1800"/>
          </a:p>
          <a:p>
            <a:pPr indent="4572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or</a:t>
            </a:r>
            <a:endParaRPr b="1" sz="1800"/>
          </a:p>
          <a:p>
            <a:pPr indent="4572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➔ fit a random sample and predict all dataset</a:t>
            </a:r>
            <a:endParaRPr b="1"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Stuck in 2nd step !</a:t>
            </a:r>
            <a:endParaRPr b="1"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➔</a:t>
            </a:r>
            <a:r>
              <a:rPr b="1" lang="en-US" sz="1800"/>
              <a:t> Select optimal n_component using a randomly selected set of sentences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a3f455161_0_4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8a3f455161_0_4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US" sz="3000"/>
              <a:t>Sentence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8a3f455161_0_4"/>
          <p:cNvSpPr/>
          <p:nvPr/>
        </p:nvSpPr>
        <p:spPr>
          <a:xfrm>
            <a:off x="425520" y="1774555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Optimal n_component for sentence embeddings:</a:t>
            </a:r>
            <a:endParaRPr b="1"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Randomly selected 100k sentences</a:t>
            </a:r>
            <a:endParaRPr sz="1800"/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range: 2, 5, 10, 20, …, 70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</p:txBody>
      </p:sp>
      <p:pic>
        <p:nvPicPr>
          <p:cNvPr id="166" name="Google Shape;166;g8a3f455161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038" y="2712175"/>
            <a:ext cx="5359926" cy="364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a3f455161_0_16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8a3f455161_0_16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US" sz="3000"/>
              <a:t>Sentence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8a3f455161_0_16"/>
          <p:cNvSpPr/>
          <p:nvPr/>
        </p:nvSpPr>
        <p:spPr>
          <a:xfrm>
            <a:off x="425520" y="1774555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Optimal n_component for sentence embeddings: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Randomly selected 100k sentences</a:t>
            </a:r>
            <a:endParaRPr sz="1800"/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range: 2, 5, 10, 20, …, 70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</p:txBody>
      </p:sp>
      <p:pic>
        <p:nvPicPr>
          <p:cNvPr id="174" name="Google Shape;174;g8a3f455161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475" y="2884125"/>
            <a:ext cx="4848863" cy="33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8a3f455161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45" y="2884125"/>
            <a:ext cx="4886749" cy="33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