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rwQIPUgHiG6ValJ6enSgFobh7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3f455161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warm_start() -&gt; train GM in batches. iterate over the dataset and continue training from where it left in the last iteration</a:t>
            </a:r>
            <a:endParaRPr/>
          </a:p>
        </p:txBody>
      </p:sp>
      <p:sp>
        <p:nvSpPr>
          <p:cNvPr id="191" name="Google Shape;191;g8a3f455161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24b2fab7c_0_4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warm_start() -&gt; train GM in batches. iterate over the dataset and continue training from where it left in the last iteration</a:t>
            </a:r>
            <a:endParaRPr/>
          </a:p>
        </p:txBody>
      </p:sp>
      <p:sp>
        <p:nvSpPr>
          <p:cNvPr id="199" name="Google Shape;199;g824b2fab7c_0_4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24b2fab7c_0_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warm_start() -&gt; train GM in batches. iterate over the dataset and continue training from where it left in the last iteration</a:t>
            </a:r>
            <a:endParaRPr/>
          </a:p>
        </p:txBody>
      </p:sp>
      <p:sp>
        <p:nvSpPr>
          <p:cNvPr id="207" name="Google Shape;207;g824b2fab7c_0_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24b2fab7c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warm_start() -&gt; train GM in batches. iterate over the dataset and continue training from where it left in the last iteration</a:t>
            </a:r>
            <a:endParaRPr/>
          </a:p>
        </p:txBody>
      </p:sp>
      <p:sp>
        <p:nvSpPr>
          <p:cNvPr id="215" name="Google Shape;215;g824b2fab7c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24b2fab7c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warm_start() -&gt; train GM in batches. iterate over the dataset and continue training from where it left in the last iteration</a:t>
            </a:r>
            <a:endParaRPr/>
          </a:p>
        </p:txBody>
      </p:sp>
      <p:sp>
        <p:nvSpPr>
          <p:cNvPr id="223" name="Google Shape;223;g824b2fab7c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607fde586_0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8607fde586_0_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81b500d26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781b500d26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c619c83cd_1_149:notes"/>
          <p:cNvSpPr/>
          <p:nvPr>
            <p:ph idx="2" type="sldImg"/>
          </p:nvPr>
        </p:nvSpPr>
        <p:spPr>
          <a:xfrm>
            <a:off x="2087012" y="802078"/>
            <a:ext cx="33858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c619c83cd_1_149:notes"/>
          <p:cNvSpPr txBox="1"/>
          <p:nvPr>
            <p:ph idx="1" type="body"/>
          </p:nvPr>
        </p:nvSpPr>
        <p:spPr>
          <a:xfrm>
            <a:off x="755968" y="507861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much a word in a sentence decides that sentence belongs to the respective gaussian.</a:t>
            </a:r>
            <a:endParaRPr/>
          </a:p>
        </p:txBody>
      </p:sp>
      <p:sp>
        <p:nvSpPr>
          <p:cNvPr id="245" name="Google Shape;245;g8c619c83cd_1_149:notes"/>
          <p:cNvSpPr txBox="1"/>
          <p:nvPr>
            <p:ph idx="12" type="sldNum"/>
          </p:nvPr>
        </p:nvSpPr>
        <p:spPr>
          <a:xfrm>
            <a:off x="4282069" y="10155374"/>
            <a:ext cx="3275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c619c83cd_1_0:notes"/>
          <p:cNvSpPr/>
          <p:nvPr>
            <p:ph idx="2" type="sldImg"/>
          </p:nvPr>
        </p:nvSpPr>
        <p:spPr>
          <a:xfrm>
            <a:off x="2087012" y="802078"/>
            <a:ext cx="33858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c619c83cd_1_0:notes"/>
          <p:cNvSpPr txBox="1"/>
          <p:nvPr>
            <p:ph idx="1" type="body"/>
          </p:nvPr>
        </p:nvSpPr>
        <p:spPr>
          <a:xfrm>
            <a:off x="755968" y="507861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Calculating how much a word’s presence effects the text to be in the gaussian that the word is in.</a:t>
            </a:r>
            <a:endParaRPr/>
          </a:p>
        </p:txBody>
      </p:sp>
      <p:sp>
        <p:nvSpPr>
          <p:cNvPr id="270" name="Google Shape;270;g8c619c83cd_1_0:notes"/>
          <p:cNvSpPr txBox="1"/>
          <p:nvPr>
            <p:ph idx="12" type="sldNum"/>
          </p:nvPr>
        </p:nvSpPr>
        <p:spPr>
          <a:xfrm>
            <a:off x="4282069" y="10155374"/>
            <a:ext cx="3275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c619c83cd_1_74:notes"/>
          <p:cNvSpPr/>
          <p:nvPr>
            <p:ph idx="2" type="sldImg"/>
          </p:nvPr>
        </p:nvSpPr>
        <p:spPr>
          <a:xfrm>
            <a:off x="2087012" y="802078"/>
            <a:ext cx="33858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c619c83cd_1_74:notes"/>
          <p:cNvSpPr txBox="1"/>
          <p:nvPr>
            <p:ph idx="1" type="body"/>
          </p:nvPr>
        </p:nvSpPr>
        <p:spPr>
          <a:xfrm>
            <a:off x="755968" y="507861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8c619c83cd_1_74:notes"/>
          <p:cNvSpPr txBox="1"/>
          <p:nvPr>
            <p:ph idx="12" type="sldNum"/>
          </p:nvPr>
        </p:nvSpPr>
        <p:spPr>
          <a:xfrm>
            <a:off x="4282069" y="10155374"/>
            <a:ext cx="3275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3f455161_0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taw is the l1 normalized tfidf values of words in the sentences wihtin a cluster.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tw is the l1 normalized tfidf values of words in the sentences in the entire dataset.</a:t>
            </a:r>
            <a:endParaRPr/>
          </a:p>
        </p:txBody>
      </p:sp>
      <p:sp>
        <p:nvSpPr>
          <p:cNvPr id="144" name="Google Shape;144;g8a3f455161_0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a3f455161_0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monsanto  - agrochemical and agricultural company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gmo -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Genetically modified organism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139700" marR="1397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8a3f455161_0_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24b2fab7c_1_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monsanto  - agrochemical and agricultural company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gmo -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Genetically modified organism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139700" marR="1397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824b2fab7c_1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24b2fab7c_1_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monsanto  - agrochemical and agricultural company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gmo -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Genetically modified organism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139700" marR="1397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824b2fab7c_1_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24b2fab7c_1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monsanto  - agrochemical and agricultural company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gmo -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Genetically modified organism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139700" marR="1397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824b2fab7c_1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4b2fab7c_1_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monsanto  - agrochemical and agricultural company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gmo -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Genetically modified organism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139700" marR="13970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824b2fab7c_1_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">
  <p:cSld name="Inhal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c619c83cd_1_69"/>
          <p:cNvSpPr txBox="1"/>
          <p:nvPr>
            <p:ph idx="1" type="body"/>
          </p:nvPr>
        </p:nvSpPr>
        <p:spPr>
          <a:xfrm>
            <a:off x="425453" y="2133600"/>
            <a:ext cx="11345100" cy="4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−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−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−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g8c619c83cd_1_69"/>
          <p:cNvSpPr txBox="1"/>
          <p:nvPr>
            <p:ph type="title"/>
          </p:nvPr>
        </p:nvSpPr>
        <p:spPr>
          <a:xfrm>
            <a:off x="425453" y="1296000"/>
            <a:ext cx="113451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g8c619c83cd_1_69"/>
          <p:cNvSpPr txBox="1"/>
          <p:nvPr>
            <p:ph idx="12" type="sldNum"/>
          </p:nvPr>
        </p:nvSpPr>
        <p:spPr>
          <a:xfrm>
            <a:off x="9033246" y="6473314"/>
            <a:ext cx="273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g8c619c83cd_1_69"/>
          <p:cNvSpPr txBox="1"/>
          <p:nvPr>
            <p:ph idx="11" type="ftr"/>
          </p:nvPr>
        </p:nvSpPr>
        <p:spPr>
          <a:xfrm>
            <a:off x="414883" y="6473314"/>
            <a:ext cx="86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10284480" y="6548400"/>
            <a:ext cx="1486440" cy="2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6880" y="0"/>
            <a:ext cx="1224612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63440" y="324720"/>
            <a:ext cx="798840" cy="3196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58040" y="324720"/>
            <a:ext cx="810360" cy="3196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owardsdatascience.com/fine-tune-glove-embeddings-using-mittens-89b5f3fe4c39" TargetMode="External"/><Relationship Id="rId4" Type="http://schemas.openxmlformats.org/officeDocument/2006/relationships/hyperlink" Target="https://github.com/roamanalytics/mittens" TargetMode="External"/><Relationship Id="rId9" Type="http://schemas.openxmlformats.org/officeDocument/2006/relationships/hyperlink" Target="https://medium.com/@sourcedexter/how-to-find-the-similarity-between-two-probability-distributions-using-python-a7546e90a08d" TargetMode="External"/><Relationship Id="rId5" Type="http://schemas.openxmlformats.org/officeDocument/2006/relationships/hyperlink" Target="https://medium.com/analytics-vidhya/basics-of-using-pre-trained-glove-vectors-in-python-d38905f356db" TargetMode="External"/><Relationship Id="rId6" Type="http://schemas.openxmlformats.org/officeDocument/2006/relationships/hyperlink" Target="https://scikit-learn.org/stable/modules/mixture.html" TargetMode="External"/><Relationship Id="rId7" Type="http://schemas.openxmlformats.org/officeDocument/2006/relationships/hyperlink" Target="https://towardsdatascience.com/gaussian-mixture-model-clusterization-how-to-select-the-number-of-components-clusters-553bef45f6e4" TargetMode="External"/><Relationship Id="rId8" Type="http://schemas.openxmlformats.org/officeDocument/2006/relationships/hyperlink" Target="https://stackoverflow.com/questions/26079881/kl-divergence-of-two-gmm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425520" y="994320"/>
            <a:ext cx="11344680" cy="5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 Topic Distributions	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425520" y="1978560"/>
            <a:ext cx="11344680" cy="12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Hakan Akyürek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Mürüvvet Hasanbaşoğlu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July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FFFF"/>
                </a:solidFill>
              </a:rPr>
              <a:t>13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2020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a3f455161_0_25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8a3f455161_0_25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3. Experiments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8a3f455161_0_25"/>
          <p:cNvSpPr/>
          <p:nvPr/>
        </p:nvSpPr>
        <p:spPr>
          <a:xfrm>
            <a:off x="425525" y="1774550"/>
            <a:ext cx="6047100" cy="4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We migrated all experiments to user basis from comment basis.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Comments for each user is concatenated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/>
              <a:t>3 different datasets; Facebook, Quora, Washington post</a:t>
            </a:r>
            <a:endParaRPr sz="1600"/>
          </a:p>
          <a:p>
            <a:pPr indent="-3302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User counts mostly aren’t enough in the others</a:t>
            </a:r>
            <a:endParaRPr sz="1600"/>
          </a:p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2 models, more incoming next week: GMM’s with word embeddings, 15 and 30 clusters</a:t>
            </a:r>
            <a:endParaRPr sz="1600"/>
          </a:p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5 random user sets; general, biased, unbiased, forum, news</a:t>
            </a:r>
            <a:endParaRPr sz="1600"/>
          </a:p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Predefined articles, selected randomly</a:t>
            </a:r>
            <a:endParaRPr sz="1600"/>
          </a:p>
          <a:p>
            <a:pPr indent="-3302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150 articles per dataset</a:t>
            </a:r>
            <a:endParaRPr sz="16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8a3f455161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451" y="1774550"/>
            <a:ext cx="5044075" cy="397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24b2fab7c_0_42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824b2fab7c_0_42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3. Experiments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</p:txBody>
      </p:sp>
      <p:sp>
        <p:nvSpPr>
          <p:cNvPr id="203" name="Google Shape;203;g824b2fab7c_0_42"/>
          <p:cNvSpPr/>
          <p:nvPr/>
        </p:nvSpPr>
        <p:spPr>
          <a:xfrm>
            <a:off x="425522" y="1774550"/>
            <a:ext cx="49452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Facebook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Got the worst results.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Got even worse scores in biased subset.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While mean is highest, std in average is lowest.</a:t>
            </a:r>
            <a:endParaRPr sz="1800"/>
          </a:p>
          <a:p>
            <a:pPr indent="0" lvl="0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824b2fab7c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950" y="1872688"/>
            <a:ext cx="6021325" cy="45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24b2fab7c_0_18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824b2fab7c_0_18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3. Experiments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</p:txBody>
      </p:sp>
      <p:sp>
        <p:nvSpPr>
          <p:cNvPr id="211" name="Google Shape;211;g824b2fab7c_0_18"/>
          <p:cNvSpPr/>
          <p:nvPr/>
        </p:nvSpPr>
        <p:spPr>
          <a:xfrm>
            <a:off x="425522" y="1774550"/>
            <a:ext cx="49452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Quora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Got better results in unbiased subset and even better results in forum subset.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Users tend to stick to the article topic more.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Got the closest result to answering users.</a:t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824b2fab7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450" y="1849226"/>
            <a:ext cx="6084075" cy="45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4b2fab7c_0_25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824b2fab7c_0_25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3. Experiments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</p:txBody>
      </p:sp>
      <p:sp>
        <p:nvSpPr>
          <p:cNvPr id="219" name="Google Shape;219;g824b2fab7c_0_25"/>
          <p:cNvSpPr/>
          <p:nvPr/>
        </p:nvSpPr>
        <p:spPr>
          <a:xfrm>
            <a:off x="425522" y="1774550"/>
            <a:ext cx="49452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Washington post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Got the best results.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Std is higher in model with 15 clusters.</a:t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824b2fab7c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575" y="1715063"/>
            <a:ext cx="6442964" cy="48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24b2fab7c_0_35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824b2fab7c_0_35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3. Experiments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</p:txBody>
      </p:sp>
      <p:sp>
        <p:nvSpPr>
          <p:cNvPr id="227" name="Google Shape;227;g824b2fab7c_0_35"/>
          <p:cNvSpPr/>
          <p:nvPr/>
        </p:nvSpPr>
        <p:spPr>
          <a:xfrm>
            <a:off x="423603" y="1774550"/>
            <a:ext cx="11344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Generally GMM models with 15 clusters return less mean but higher </a:t>
            </a:r>
            <a:r>
              <a:rPr lang="en-US" sz="1800"/>
              <a:t>standard</a:t>
            </a:r>
            <a:r>
              <a:rPr lang="en-US" sz="1800"/>
              <a:t> deviation.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Sentence experiments take a long time, because of embedding calculation. However, early results show that sentence embeddings have larger distances.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expectation is actually fulfilled for users when word embeddings are used.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Standard deviations tend to become smaller as the random user set becomes more specific.</a:t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607fde586_0_37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Tidy up the code in the notebook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Prepare for the final presentation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Start working on the report</a:t>
            </a:r>
            <a:endParaRPr sz="1800"/>
          </a:p>
          <a:p>
            <a:pPr indent="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8607fde586_0_37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8607fde586_0_37"/>
          <p:cNvSpPr/>
          <p:nvPr/>
        </p:nvSpPr>
        <p:spPr>
          <a:xfrm>
            <a:off x="425520" y="994320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4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Tasks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81b500d26_0_9"/>
          <p:cNvSpPr/>
          <p:nvPr/>
        </p:nvSpPr>
        <p:spPr>
          <a:xfrm>
            <a:off x="479160" y="1774080"/>
            <a:ext cx="11344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781b500d26_0_9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781b500d26_0_9"/>
          <p:cNvSpPr/>
          <p:nvPr/>
        </p:nvSpPr>
        <p:spPr>
          <a:xfrm>
            <a:off x="425520" y="995040"/>
            <a:ext cx="11344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c619c83cd_1_149"/>
          <p:cNvSpPr txBox="1"/>
          <p:nvPr>
            <p:ph type="title"/>
          </p:nvPr>
        </p:nvSpPr>
        <p:spPr>
          <a:xfrm>
            <a:off x="425453" y="889600"/>
            <a:ext cx="11345100" cy="5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Experiments</a:t>
            </a:r>
            <a:endParaRPr/>
          </a:p>
        </p:txBody>
      </p:sp>
      <p:sp>
        <p:nvSpPr>
          <p:cNvPr id="248" name="Google Shape;248;g8c619c83cd_1_149"/>
          <p:cNvSpPr txBox="1"/>
          <p:nvPr>
            <p:ph idx="12" type="sldNum"/>
          </p:nvPr>
        </p:nvSpPr>
        <p:spPr>
          <a:xfrm>
            <a:off x="12044328" y="8631085"/>
            <a:ext cx="3648000" cy="4869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g8c619c83cd_1_149"/>
          <p:cNvSpPr/>
          <p:nvPr/>
        </p:nvSpPr>
        <p:spPr>
          <a:xfrm>
            <a:off x="1081267" y="3759861"/>
            <a:ext cx="1523100" cy="79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Sentence Embeddings</a:t>
            </a:r>
            <a:endParaRPr sz="1600"/>
          </a:p>
        </p:txBody>
      </p:sp>
      <p:sp>
        <p:nvSpPr>
          <p:cNvPr id="250" name="Google Shape;250;g8c619c83cd_1_149"/>
          <p:cNvSpPr/>
          <p:nvPr/>
        </p:nvSpPr>
        <p:spPr>
          <a:xfrm>
            <a:off x="3088079" y="3759861"/>
            <a:ext cx="1523100" cy="7968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Gaussian Prediction</a:t>
            </a:r>
            <a:endParaRPr sz="1600"/>
          </a:p>
        </p:txBody>
      </p:sp>
      <p:cxnSp>
        <p:nvCxnSpPr>
          <p:cNvPr id="251" name="Google Shape;251;g8c619c83cd_1_149"/>
          <p:cNvCxnSpPr>
            <a:stCxn id="249" idx="3"/>
            <a:endCxn id="250" idx="1"/>
          </p:cNvCxnSpPr>
          <p:nvPr/>
        </p:nvCxnSpPr>
        <p:spPr>
          <a:xfrm>
            <a:off x="2604367" y="4158261"/>
            <a:ext cx="483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g8c619c83cd_1_149"/>
          <p:cNvSpPr/>
          <p:nvPr/>
        </p:nvSpPr>
        <p:spPr>
          <a:xfrm>
            <a:off x="5094867" y="3516843"/>
            <a:ext cx="2006400" cy="12828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Calculate Clarity Score for each Word</a:t>
            </a:r>
            <a:endParaRPr sz="1600"/>
          </a:p>
        </p:txBody>
      </p:sp>
      <p:cxnSp>
        <p:nvCxnSpPr>
          <p:cNvPr id="253" name="Google Shape;253;g8c619c83cd_1_149"/>
          <p:cNvCxnSpPr>
            <a:stCxn id="250" idx="3"/>
            <a:endCxn id="252" idx="1"/>
          </p:cNvCxnSpPr>
          <p:nvPr/>
        </p:nvCxnSpPr>
        <p:spPr>
          <a:xfrm>
            <a:off x="4611179" y="4158261"/>
            <a:ext cx="483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g8c619c83cd_1_149"/>
          <p:cNvSpPr txBox="1"/>
          <p:nvPr/>
        </p:nvSpPr>
        <p:spPr>
          <a:xfrm>
            <a:off x="479500" y="1940300"/>
            <a:ext cx="114636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Topic labeling using</a:t>
            </a:r>
            <a:r>
              <a:rPr lang="en-US" sz="19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sentence embeddings</a:t>
            </a:r>
            <a:r>
              <a:rPr lang="en-US" sz="1900"/>
              <a:t>:</a:t>
            </a:r>
            <a:endParaRPr sz="1900"/>
          </a:p>
        </p:txBody>
      </p:sp>
      <p:sp>
        <p:nvSpPr>
          <p:cNvPr id="255" name="Google Shape;255;g8c619c83cd_1_149"/>
          <p:cNvSpPr txBox="1"/>
          <p:nvPr>
            <p:ph idx="11" type="ftr"/>
          </p:nvPr>
        </p:nvSpPr>
        <p:spPr>
          <a:xfrm>
            <a:off x="553177" y="8631085"/>
            <a:ext cx="1149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Social Topic Distributions | Mürüvvet, Hakan</a:t>
            </a:r>
            <a:endParaRPr/>
          </a:p>
        </p:txBody>
      </p:sp>
      <p:sp>
        <p:nvSpPr>
          <p:cNvPr id="256" name="Google Shape;256;g8c619c83cd_1_149"/>
          <p:cNvSpPr/>
          <p:nvPr/>
        </p:nvSpPr>
        <p:spPr>
          <a:xfrm>
            <a:off x="7584867" y="3796672"/>
            <a:ext cx="1523100" cy="723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Take the Highest Scoring N Words</a:t>
            </a:r>
            <a:endParaRPr sz="1300"/>
          </a:p>
        </p:txBody>
      </p:sp>
      <p:sp>
        <p:nvSpPr>
          <p:cNvPr id="257" name="Google Shape;257;g8c619c83cd_1_149"/>
          <p:cNvSpPr/>
          <p:nvPr/>
        </p:nvSpPr>
        <p:spPr>
          <a:xfrm>
            <a:off x="9639634" y="3796655"/>
            <a:ext cx="1523100" cy="723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Manually Assign Topic</a:t>
            </a:r>
            <a:endParaRPr sz="1600"/>
          </a:p>
        </p:txBody>
      </p:sp>
      <p:cxnSp>
        <p:nvCxnSpPr>
          <p:cNvPr id="258" name="Google Shape;258;g8c619c83cd_1_149"/>
          <p:cNvCxnSpPr>
            <a:stCxn id="252" idx="3"/>
            <a:endCxn id="256" idx="1"/>
          </p:cNvCxnSpPr>
          <p:nvPr/>
        </p:nvCxnSpPr>
        <p:spPr>
          <a:xfrm>
            <a:off x="7101267" y="4158243"/>
            <a:ext cx="483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g8c619c83cd_1_149"/>
          <p:cNvCxnSpPr>
            <a:stCxn id="256" idx="3"/>
            <a:endCxn id="257" idx="1"/>
          </p:cNvCxnSpPr>
          <p:nvPr/>
        </p:nvCxnSpPr>
        <p:spPr>
          <a:xfrm>
            <a:off x="9107967" y="4158322"/>
            <a:ext cx="531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>
            <a:off x="479160" y="1774080"/>
            <a:ext cx="11344680" cy="46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Pennington, Jeffrey, Richard Socher, and Christopher D. Manning. "Glove: Global vectors for word representation." </a:t>
            </a:r>
            <a:r>
              <a:rPr b="0" i="1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2014 conference on empirical methods in natural language processing (EMNLP)</a:t>
            </a: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2014.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Sridhar, Vivek Kumar Rangarajan. "Unsupervised topic modeling for short texts using distributed representations of words." </a:t>
            </a:r>
            <a:r>
              <a:rPr b="0" i="1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1st workshop on vector space modeling for natural language processing</a:t>
            </a: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2015.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Fine tune GloVe embeddings using Mittens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A fast implementation of GloVe, with optional retrofitting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Basics of using pre-trained glove vectors in python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Sklearn Gaussian Mixture Model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Gaussian Mixture Model Clusterization how to select the number of components clusters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US" u="sng">
                <a:solidFill>
                  <a:schemeClr val="hlink"/>
                </a:solidFill>
                <a:hlinkClick r:id="rId8"/>
              </a:rPr>
              <a:t>Kl divergence of two gmms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US" u="sng">
                <a:solidFill>
                  <a:schemeClr val="hlink"/>
                </a:solidFill>
                <a:hlinkClick r:id="rId9"/>
              </a:rPr>
              <a:t>How to find the similarity between two probability distributions using python</a:t>
            </a:r>
            <a:endParaRPr b="0" i="0" sz="10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Cer, D., Yang, Y., Kong, S. Y., Hua, N., Limtiaco, N., John, R. S., ... &amp; Sung, Y. H. (2018). Universal sentence encoder. </a:t>
            </a:r>
            <a:r>
              <a:rPr b="0" i="1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 arXiv:1803.11175</a:t>
            </a:r>
            <a:r>
              <a:rPr b="0" i="0" lang="en-U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Angelidis, Stefanos, and Mirella Lapata. "Summarizing opinions: Aspect extraction meets sentiment prediction and they are both weakly supervised." </a:t>
            </a:r>
            <a:r>
              <a:rPr i="1" lang="en-US">
                <a:solidFill>
                  <a:srgbClr val="222222"/>
                </a:solidFill>
                <a:highlight>
                  <a:srgbClr val="FFFFFF"/>
                </a:highlight>
              </a:rPr>
              <a:t>arXiv preprint arXiv:1808.08858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 (2018).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Kim, Han Kyul, Hyunjoong Kim, and Sungzoon Cho. "Bag-of-concepts: Comprehending document representation through clustering words in distributed representation." </a:t>
            </a:r>
            <a:r>
              <a:rPr i="1" lang="en-US">
                <a:solidFill>
                  <a:srgbClr val="222222"/>
                </a:solidFill>
                <a:highlight>
                  <a:srgbClr val="FFFFFF"/>
                </a:highlight>
              </a:rPr>
              <a:t>Neurocomputing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 266 (2017): 336-352.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425520" y="995040"/>
            <a:ext cx="1134468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c619c83cd_1_0"/>
          <p:cNvSpPr txBox="1"/>
          <p:nvPr>
            <p:ph type="title"/>
          </p:nvPr>
        </p:nvSpPr>
        <p:spPr>
          <a:xfrm>
            <a:off x="423387" y="849967"/>
            <a:ext cx="11345100" cy="5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73" name="Google Shape;273;g8c619c83cd_1_0"/>
          <p:cNvSpPr txBox="1"/>
          <p:nvPr>
            <p:ph idx="12" type="sldNum"/>
          </p:nvPr>
        </p:nvSpPr>
        <p:spPr>
          <a:xfrm>
            <a:off x="9033246" y="6473314"/>
            <a:ext cx="2736000" cy="3651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19</a:t>
            </a:r>
            <a:endParaRPr/>
          </a:p>
        </p:txBody>
      </p:sp>
      <p:pic>
        <p:nvPicPr>
          <p:cNvPr id="274" name="Google Shape;274;g8c619c83c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00" y="1345262"/>
            <a:ext cx="2736000" cy="186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8c619c83c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00" y="3828733"/>
            <a:ext cx="2714559" cy="186683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8c619c83cd_1_0"/>
          <p:cNvSpPr txBox="1"/>
          <p:nvPr/>
        </p:nvSpPr>
        <p:spPr>
          <a:xfrm>
            <a:off x="3454400" y="3212100"/>
            <a:ext cx="1569900" cy="616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Extremely imbalanced</a:t>
            </a:r>
            <a:endParaRPr sz="1900"/>
          </a:p>
        </p:txBody>
      </p:sp>
      <p:cxnSp>
        <p:nvCxnSpPr>
          <p:cNvPr id="277" name="Google Shape;277;g8c619c83cd_1_0"/>
          <p:cNvCxnSpPr>
            <a:stCxn id="274" idx="3"/>
            <a:endCxn id="276" idx="1"/>
          </p:cNvCxnSpPr>
          <p:nvPr/>
        </p:nvCxnSpPr>
        <p:spPr>
          <a:xfrm>
            <a:off x="3159400" y="2278681"/>
            <a:ext cx="294900" cy="124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g8c619c83cd_1_0"/>
          <p:cNvCxnSpPr>
            <a:stCxn id="275" idx="3"/>
            <a:endCxn id="276" idx="1"/>
          </p:cNvCxnSpPr>
          <p:nvPr/>
        </p:nvCxnSpPr>
        <p:spPr>
          <a:xfrm flipH="1" rot="10800000">
            <a:off x="3137959" y="3520450"/>
            <a:ext cx="316500" cy="124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g8c619c83cd_1_0"/>
          <p:cNvSpPr/>
          <p:nvPr/>
        </p:nvSpPr>
        <p:spPr>
          <a:xfrm>
            <a:off x="6263733" y="3272500"/>
            <a:ext cx="2282400" cy="49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CF-IDF Probabilities</a:t>
            </a:r>
            <a:endParaRPr sz="1900"/>
          </a:p>
        </p:txBody>
      </p:sp>
      <p:cxnSp>
        <p:nvCxnSpPr>
          <p:cNvPr id="280" name="Google Shape;280;g8c619c83cd_1_0"/>
          <p:cNvCxnSpPr>
            <a:stCxn id="276" idx="3"/>
            <a:endCxn id="279" idx="1"/>
          </p:cNvCxnSpPr>
          <p:nvPr/>
        </p:nvCxnSpPr>
        <p:spPr>
          <a:xfrm>
            <a:off x="5024300" y="3520350"/>
            <a:ext cx="1239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g8c619c83cd_1_0"/>
          <p:cNvCxnSpPr>
            <a:stCxn id="279" idx="3"/>
            <a:endCxn id="282" idx="1"/>
          </p:cNvCxnSpPr>
          <p:nvPr/>
        </p:nvCxnSpPr>
        <p:spPr>
          <a:xfrm>
            <a:off x="8546133" y="3520300"/>
            <a:ext cx="1239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g8c619c83cd_1_0"/>
          <p:cNvSpPr/>
          <p:nvPr/>
        </p:nvSpPr>
        <p:spPr>
          <a:xfrm>
            <a:off x="9785467" y="3272500"/>
            <a:ext cx="2282400" cy="495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Better User Distribution</a:t>
            </a:r>
            <a:endParaRPr sz="1900"/>
          </a:p>
        </p:txBody>
      </p:sp>
      <p:sp>
        <p:nvSpPr>
          <p:cNvPr id="283" name="Google Shape;283;g8c619c83cd_1_0"/>
          <p:cNvSpPr txBox="1"/>
          <p:nvPr>
            <p:ph idx="11" type="ftr"/>
          </p:nvPr>
        </p:nvSpPr>
        <p:spPr>
          <a:xfrm>
            <a:off x="414883" y="6473314"/>
            <a:ext cx="86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Social Topic Distributions | Mürüvvet, Hakan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423360" y="1773720"/>
            <a:ext cx="11344680" cy="46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embeddings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-US" sz="1800"/>
              <a:t>GMM training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-US" sz="1800">
                <a:solidFill>
                  <a:schemeClr val="dk1"/>
                </a:solidFill>
              </a:rPr>
              <a:t>Topic labeling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User Clustering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Experiments</a:t>
            </a:r>
            <a:endParaRPr b="1" sz="18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Tasks -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next week</a:t>
            </a:r>
            <a:r>
              <a:rPr lang="en-US" sz="1800"/>
              <a:t>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c619c83cd_1_74"/>
          <p:cNvSpPr txBox="1"/>
          <p:nvPr>
            <p:ph type="title"/>
          </p:nvPr>
        </p:nvSpPr>
        <p:spPr>
          <a:xfrm>
            <a:off x="425453" y="889600"/>
            <a:ext cx="11345100" cy="5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Experiments</a:t>
            </a:r>
            <a:endParaRPr/>
          </a:p>
        </p:txBody>
      </p:sp>
      <p:sp>
        <p:nvSpPr>
          <p:cNvPr id="290" name="Google Shape;290;g8c619c83cd_1_74"/>
          <p:cNvSpPr txBox="1"/>
          <p:nvPr>
            <p:ph idx="12" type="sldNum"/>
          </p:nvPr>
        </p:nvSpPr>
        <p:spPr>
          <a:xfrm>
            <a:off x="12044328" y="8631085"/>
            <a:ext cx="3648000" cy="4869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g8c619c83cd_1_74"/>
          <p:cNvSpPr/>
          <p:nvPr/>
        </p:nvSpPr>
        <p:spPr>
          <a:xfrm>
            <a:off x="425467" y="3775778"/>
            <a:ext cx="1523100" cy="79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Word Embeddings</a:t>
            </a:r>
            <a:endParaRPr sz="1600"/>
          </a:p>
        </p:txBody>
      </p:sp>
      <p:sp>
        <p:nvSpPr>
          <p:cNvPr id="292" name="Google Shape;292;g8c619c83cd_1_74"/>
          <p:cNvSpPr/>
          <p:nvPr/>
        </p:nvSpPr>
        <p:spPr>
          <a:xfrm>
            <a:off x="2432279" y="3775778"/>
            <a:ext cx="1523100" cy="7968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Gaussian Prediction</a:t>
            </a:r>
            <a:endParaRPr sz="1600"/>
          </a:p>
        </p:txBody>
      </p:sp>
      <p:sp>
        <p:nvSpPr>
          <p:cNvPr id="293" name="Google Shape;293;g8c619c83cd_1_74"/>
          <p:cNvSpPr/>
          <p:nvPr/>
        </p:nvSpPr>
        <p:spPr>
          <a:xfrm>
            <a:off x="4439091" y="4572389"/>
            <a:ext cx="1523100" cy="79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Gaussian Mean</a:t>
            </a:r>
            <a:endParaRPr sz="1600"/>
          </a:p>
        </p:txBody>
      </p:sp>
      <p:sp>
        <p:nvSpPr>
          <p:cNvPr id="294" name="Google Shape;294;g8c619c83cd_1_74"/>
          <p:cNvSpPr/>
          <p:nvPr/>
        </p:nvSpPr>
        <p:spPr>
          <a:xfrm>
            <a:off x="4439091" y="2979167"/>
            <a:ext cx="1523100" cy="79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Normalized Embeddings</a:t>
            </a:r>
            <a:endParaRPr sz="1600"/>
          </a:p>
        </p:txBody>
      </p:sp>
      <p:cxnSp>
        <p:nvCxnSpPr>
          <p:cNvPr id="295" name="Google Shape;295;g8c619c83cd_1_74"/>
          <p:cNvCxnSpPr>
            <a:stCxn id="291" idx="3"/>
            <a:endCxn id="292" idx="1"/>
          </p:cNvCxnSpPr>
          <p:nvPr/>
        </p:nvCxnSpPr>
        <p:spPr>
          <a:xfrm>
            <a:off x="1948567" y="4174178"/>
            <a:ext cx="483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g8c619c83cd_1_74"/>
          <p:cNvCxnSpPr>
            <a:stCxn id="292" idx="3"/>
            <a:endCxn id="294" idx="1"/>
          </p:cNvCxnSpPr>
          <p:nvPr/>
        </p:nvCxnSpPr>
        <p:spPr>
          <a:xfrm flipH="1" rot="10800000">
            <a:off x="3955379" y="3377678"/>
            <a:ext cx="483600" cy="79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g8c619c83cd_1_74"/>
          <p:cNvCxnSpPr>
            <a:stCxn id="292" idx="3"/>
            <a:endCxn id="293" idx="1"/>
          </p:cNvCxnSpPr>
          <p:nvPr/>
        </p:nvCxnSpPr>
        <p:spPr>
          <a:xfrm>
            <a:off x="3955379" y="4174178"/>
            <a:ext cx="483600" cy="79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g8c619c83cd_1_74"/>
          <p:cNvSpPr/>
          <p:nvPr/>
        </p:nvSpPr>
        <p:spPr>
          <a:xfrm>
            <a:off x="6445903" y="3812405"/>
            <a:ext cx="1523100" cy="723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Cosine Distance</a:t>
            </a:r>
            <a:endParaRPr sz="1600"/>
          </a:p>
        </p:txBody>
      </p:sp>
      <p:cxnSp>
        <p:nvCxnSpPr>
          <p:cNvPr id="299" name="Google Shape;299;g8c619c83cd_1_74"/>
          <p:cNvCxnSpPr>
            <a:stCxn id="294" idx="3"/>
            <a:endCxn id="298" idx="1"/>
          </p:cNvCxnSpPr>
          <p:nvPr/>
        </p:nvCxnSpPr>
        <p:spPr>
          <a:xfrm>
            <a:off x="5962191" y="3377567"/>
            <a:ext cx="483600" cy="79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g8c619c83cd_1_74"/>
          <p:cNvCxnSpPr>
            <a:stCxn id="293" idx="3"/>
            <a:endCxn id="298" idx="1"/>
          </p:cNvCxnSpPr>
          <p:nvPr/>
        </p:nvCxnSpPr>
        <p:spPr>
          <a:xfrm flipH="1" rot="10800000">
            <a:off x="5962191" y="4173989"/>
            <a:ext cx="483600" cy="79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g8c619c83cd_1_74"/>
          <p:cNvSpPr/>
          <p:nvPr/>
        </p:nvSpPr>
        <p:spPr>
          <a:xfrm>
            <a:off x="8178534" y="3812405"/>
            <a:ext cx="1523100" cy="723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Take Closest N Words</a:t>
            </a:r>
            <a:endParaRPr sz="1500"/>
          </a:p>
        </p:txBody>
      </p:sp>
      <p:sp>
        <p:nvSpPr>
          <p:cNvPr id="302" name="Google Shape;302;g8c619c83cd_1_74"/>
          <p:cNvSpPr/>
          <p:nvPr/>
        </p:nvSpPr>
        <p:spPr>
          <a:xfrm>
            <a:off x="9975934" y="3796655"/>
            <a:ext cx="1523100" cy="723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Manually Assign Topic</a:t>
            </a:r>
            <a:endParaRPr sz="1600"/>
          </a:p>
        </p:txBody>
      </p:sp>
      <p:cxnSp>
        <p:nvCxnSpPr>
          <p:cNvPr id="303" name="Google Shape;303;g8c619c83cd_1_74"/>
          <p:cNvCxnSpPr>
            <a:stCxn id="298" idx="3"/>
            <a:endCxn id="301" idx="1"/>
          </p:cNvCxnSpPr>
          <p:nvPr/>
        </p:nvCxnSpPr>
        <p:spPr>
          <a:xfrm>
            <a:off x="7969003" y="4174055"/>
            <a:ext cx="209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g8c619c83cd_1_74"/>
          <p:cNvCxnSpPr>
            <a:stCxn id="301" idx="3"/>
            <a:endCxn id="302" idx="1"/>
          </p:cNvCxnSpPr>
          <p:nvPr/>
        </p:nvCxnSpPr>
        <p:spPr>
          <a:xfrm flipH="1" rot="10800000">
            <a:off x="9701634" y="4158455"/>
            <a:ext cx="274200" cy="1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g8c619c83cd_1_74"/>
          <p:cNvSpPr txBox="1"/>
          <p:nvPr/>
        </p:nvSpPr>
        <p:spPr>
          <a:xfrm>
            <a:off x="479500" y="1940300"/>
            <a:ext cx="114636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Topic labeling using </a:t>
            </a:r>
            <a:r>
              <a:rPr lang="en-US" sz="1900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word embeddings</a:t>
            </a:r>
            <a:r>
              <a:rPr lang="en-US" sz="1900"/>
              <a:t>:</a:t>
            </a:r>
            <a:endParaRPr sz="1900"/>
          </a:p>
        </p:txBody>
      </p:sp>
      <p:sp>
        <p:nvSpPr>
          <p:cNvPr id="306" name="Google Shape;306;g8c619c83cd_1_74"/>
          <p:cNvSpPr txBox="1"/>
          <p:nvPr>
            <p:ph idx="11" type="ftr"/>
          </p:nvPr>
        </p:nvSpPr>
        <p:spPr>
          <a:xfrm>
            <a:off x="553177" y="8631085"/>
            <a:ext cx="1149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Social Topic Distributions | Mürüvvet, Hakan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Sentence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638" y="1757700"/>
            <a:ext cx="5359926" cy="364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7275" y="1778450"/>
            <a:ext cx="5329482" cy="36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/>
          <p:nvPr/>
        </p:nvSpPr>
        <p:spPr>
          <a:xfrm>
            <a:off x="1767525" y="4348125"/>
            <a:ext cx="132600" cy="97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2792700" y="2010325"/>
            <a:ext cx="114900" cy="330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7211500" y="2580600"/>
            <a:ext cx="114900" cy="273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8201325" y="2589450"/>
            <a:ext cx="114900" cy="272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503750" y="5620725"/>
            <a:ext cx="10631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/>
              <a:t>Train the GMM sentence embeddings models for n_component=15 and </a:t>
            </a:r>
            <a:r>
              <a:rPr lang="en-US">
                <a:solidFill>
                  <a:schemeClr val="dk1"/>
                </a:solidFill>
              </a:rPr>
              <a:t>n_component=</a:t>
            </a:r>
            <a:r>
              <a:rPr lang="en-US"/>
              <a:t>30 using the entire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a3f455161_0_31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8a3f455161_0_31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Sentence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8a3f455161_0_31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900"/>
              <a:t>Topic Labeling:</a:t>
            </a:r>
            <a:endParaRPr b="1" sz="19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Predict the cluster of all sentence embeddings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Compute the Clarity Score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Clarity Scoring: </a:t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vectorizer = TfidfVectorizer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norm=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'l1'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dtype=np.float32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stop_words=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'english'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vectorizer.fit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list_of_sentences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tw = vectorizer.transform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.join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list_of_sentences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)])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.toarray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tw_word_dict = dict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vectorizer.get_feature_names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tw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taw_per_cluster = 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cluster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sentences </a:t>
            </a:r>
            <a:r>
              <a:rPr lang="en-US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clustered_sentences.items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taw = vectorizer.transform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.join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sentences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)])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.toarray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taw_word_dict = dict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vectorizer.get_feature_names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taw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taw_per_cluster.append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taw_word_dict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49" name="Google Shape;149;g8a3f455161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100" y="2863350"/>
            <a:ext cx="3057530" cy="65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a3f455161_0_37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8a3f455161_0_37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Sentence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8a3f455161_0_37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/>
              <a:t>Top 10 seed words of GMM n_component=15 model:</a:t>
            </a:r>
            <a:endParaRPr b="1"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AutoNum type="arabicPeriod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food, eat, eating, meat, foods, diet, healthy, vegan, meals, meal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AutoNum type="arabicPeriod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milk, cheese, sugar, chocolate, butter, cream, sauce, chicken, oil, tomatoes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AutoNum type="arabicPeriod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people, money, need, let, change, going, vote, time, stop, way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AutoNum type="arabicPeriod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new, city, park, year, restaurant, university, center, 000, wine, chicago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AutoNum type="arabicPeriod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stores, store, buy, grocery, products, market, foods, shop, buying, walmart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AutoNum type="arabicPeriod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organic, pesticides, food, foods, conventional, certified, produce, non, farming, buy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AutoNum type="arabicPeriod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http, com, www, org, st, https, ave, 10, los, 11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AutoNum type="arabicPeriod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people, like, want, time, need, think, going, know, really, make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AutoNum type="arabicPeriod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god, science, evidence, logic, scientific, argument, facts, believe, existence, truth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AutoNum type="arabicPeriod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know, think, really, read, wrong, question, answer, right, good, post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AutoNum type="arabicPeriod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farmers, farm, farming, farms, agriculture, crops, farmer, soil, crop, grow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AutoNum type="arabicPeriod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cancer, chemicals, water, disease, health, vaccines, toxic, chemical, fda, bacteria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AutoNum type="arabicPeriod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government, tax, corporations, money, people, federal, taxes, capitalism, country, america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AutoNum type="arabicPeriod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gmo, monsanto, gmos, genetically, labeling, modified, non, crops, seeds, corn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ourier New"/>
              <a:buAutoNum type="arabicPeriod"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trump, obama, republicans, president, republican, democrats, liberals, hillary, gop, clinton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4b2fab7c_1_22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824b2fab7c_1_22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Sentence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824b2fab7c_1_22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/>
              <a:t>Top 10 seed words of GMM n_component=30 model:</a:t>
            </a:r>
            <a:endParaRPr b="1" sz="18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food, eat, eating, foods, healthy, meals, meal, nutrition, cooking, processed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cheese, sugar, sauce, butter, milk, chocolate, salad, cream, bread, sweet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people, let, time, money, change, world, going, need, life, work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michael, john, david, ben, jerry, george, chris, paul, mike, justin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stores, store, grocery, foods, buy, products, shop, walmart, shopping, amazon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money, tax, pay, taxes, jobs, income, capitalism, wage, economy, wealth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organic, food, foods, certified, conventional, buy, organics, produce, non, usda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com, http, www, st, org, 10, ave, 30, 11, saturday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park, city, restaurant, new, chicago, wine, chef, county, center, york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want, care, money, need, make, know, pay, people, kill, control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water, drink, milk, coffee, drinking, tea, like, plastic, oil, bottle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people, want, like, time, think, going, need, know, really, things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stupid, ignorant, sad, ignorance, idiot, dumb, bad, fucking, stupidity, shame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cancer, health, disease, vaccines, medical, diseases, vaccine, fda, medicine, antibiotics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argument, evidence, logic, facts, truth, true, false, proof, arguments, prove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article, read, post, link, thanks, thank, information, reading, comments, comment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know, think, really, good, right, like, sure, thing, agree, wrong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farmers, farm, farming, farms, agriculture, farmer, crops, agricultural, local, land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pesticides, pesticide, herbicides, organic, fertilizers, use, glyphosate, toxic, herbicide, chemicals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process, technology, company, research, data, development, percent, information, study, results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climate, warming, global, water, earth, carbon, co2, change, planet, fracking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plants, plant, bees, garden, soil, seeds, grow, compost, weeds, seed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israel, war, jews, hamas, religion, gay, palestinians, people, marriage, rights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meat, vegan, cows, animals, chickens, beef, animal, fed, vegetarian, eat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science, god, scientific, scientists, universe, evolution, existence, theory, evidence, logic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republicans, liberals, republican, liberal, democrats, conservatives, gop, conservative, party, democrat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gmo, gmos, genetically, non, labeling, modified, foods, crops, label, corn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government, federal, congress, vote, politicians, constitution, state, corporations, democracy, political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trump, obama, president, hillary, clinton, bernie, bush, sanders, romney, donald 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622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Font typeface="Courier New"/>
              <a:buAutoNum type="arabicPeriod"/>
            </a:pPr>
            <a:r>
              <a:rPr lang="en-US" sz="750">
                <a:latin typeface="Courier New"/>
                <a:ea typeface="Courier New"/>
                <a:cs typeface="Courier New"/>
                <a:sym typeface="Courier New"/>
              </a:rPr>
              <a:t>monsanto, fda, seeds, gmo, bayer, dow, seed, roundup, companies, evil</a:t>
            </a: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24b2fab7c_1_29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824b2fab7c_1_29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2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3000"/>
              <a:t>User Clustering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824b2fab7c_1_29"/>
          <p:cNvSpPr/>
          <p:nvPr/>
        </p:nvSpPr>
        <p:spPr>
          <a:xfrm>
            <a:off x="425520" y="1774555"/>
            <a:ext cx="10645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Define the user dataset: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dataset_name: {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author_id+’$$’+author_name: concatenated user comments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}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Compute probabilities of Users</a:t>
            </a:r>
            <a:endParaRPr b="1" sz="1800"/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Get probability distribution of Users per cluster</a:t>
            </a:r>
            <a:endParaRPr sz="1600"/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Max probability cluster is the cluster that the User belongs to</a:t>
            </a:r>
            <a:endParaRPr sz="16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24b2fab7c_1_35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824b2fab7c_1_35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2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3000"/>
              <a:t>User Clustering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824b2fab7c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25" y="1664074"/>
            <a:ext cx="6063926" cy="41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824b2fab7c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450" y="1631424"/>
            <a:ext cx="6063924" cy="41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824b2fab7c_1_35"/>
          <p:cNvSpPr/>
          <p:nvPr/>
        </p:nvSpPr>
        <p:spPr>
          <a:xfrm>
            <a:off x="6255550" y="1887700"/>
            <a:ext cx="80400" cy="603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824b2fab7c_1_35"/>
          <p:cNvSpPr/>
          <p:nvPr/>
        </p:nvSpPr>
        <p:spPr>
          <a:xfrm>
            <a:off x="6255550" y="5376950"/>
            <a:ext cx="80400" cy="603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4b2fab7c_1_45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824b2fab7c_1_45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2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3000"/>
              <a:t>User Clustering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824b2fab7c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7945"/>
            <a:ext cx="5792851" cy="3983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824b2fab7c_1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651" y="1601745"/>
            <a:ext cx="5941949" cy="408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