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93" r:id="rId4"/>
    <p:sldId id="294" r:id="rId5"/>
    <p:sldId id="295" r:id="rId6"/>
    <p:sldId id="297" r:id="rId7"/>
    <p:sldId id="296" r:id="rId8"/>
    <p:sldId id="262" r:id="rId9"/>
    <p:sldId id="298" r:id="rId10"/>
    <p:sldId id="299" r:id="rId11"/>
    <p:sldId id="259" r:id="rId12"/>
    <p:sldId id="288" r:id="rId13"/>
    <p:sldId id="300" r:id="rId14"/>
    <p:sldId id="302" r:id="rId15"/>
    <p:sldId id="303" r:id="rId16"/>
    <p:sldId id="304" r:id="rId17"/>
    <p:sldId id="305" r:id="rId18"/>
    <p:sldId id="281" r:id="rId19"/>
    <p:sldId id="289" r:id="rId20"/>
    <p:sldId id="292" r:id="rId21"/>
    <p:sldId id="286" r:id="rId22"/>
    <p:sldId id="290" r:id="rId23"/>
    <p:sldId id="291" r:id="rId24"/>
    <p:sldId id="280" r:id="rId25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46" y="-77"/>
      </p:cViewPr>
      <p:guideLst>
        <p:guide orient="horz" pos="3560"/>
        <p:guide pos="63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0" name="Уровень текста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005205" y="2601148"/>
            <a:ext cx="8745285" cy="7464174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-1" y="-1"/>
            <a:ext cx="20104102" cy="113085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tabLst/>
              <a:defRPr sz="2400">
                <a:solidFill>
                  <a:srgbClr val="005CFF"/>
                </a:solidFill>
                <a:latin typeface="Suisse Intl Regular"/>
                <a:ea typeface="Suisse Intl Regular"/>
                <a:cs typeface="Suisse Intl Regular"/>
                <a:sym typeface="Suisse Intl Regular"/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35783" y="510844"/>
            <a:ext cx="16632530" cy="2266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448314" y="3746348"/>
            <a:ext cx="17207471" cy="31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9098896" y="10517695"/>
            <a:ext cx="571501" cy="5969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1pPr>
      <a:lvl2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2pPr>
      <a:lvl3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3pPr>
      <a:lvl4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4pPr>
      <a:lvl5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5pPr>
      <a:lvl6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6pPr>
      <a:lvl7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7pPr>
      <a:lvl8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8pPr>
      <a:lvl9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3"/>
          <p:cNvSpPr txBox="1">
            <a:spLocks noGrp="1"/>
          </p:cNvSpPr>
          <p:nvPr>
            <p:ph type="title"/>
          </p:nvPr>
        </p:nvSpPr>
        <p:spPr>
          <a:xfrm>
            <a:off x="1122300" y="1150907"/>
            <a:ext cx="11930146" cy="2928958"/>
          </a:xfrm>
          <a:prstGeom prst="rect">
            <a:avLst/>
          </a:prstGeom>
        </p:spPr>
        <p:txBody>
          <a:bodyPr>
            <a:noAutofit/>
          </a:bodyPr>
          <a:lstStyle>
            <a:lvl1pPr indent="12700"/>
          </a:lstStyle>
          <a:p>
            <a:r>
              <a:rPr lang="ru-RU" sz="9600" dirty="0" smtClean="0"/>
              <a:t>Алгоритмы и структуры данных</a:t>
            </a:r>
            <a:endParaRPr sz="9600"/>
          </a:p>
        </p:txBody>
      </p:sp>
      <p:sp>
        <p:nvSpPr>
          <p:cNvPr id="72" name="Имя Фамилия,…"/>
          <p:cNvSpPr txBox="1"/>
          <p:nvPr/>
        </p:nvSpPr>
        <p:spPr>
          <a:xfrm>
            <a:off x="13195322" y="9151962"/>
            <a:ext cx="6493336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b">
            <a:spAutoFit/>
          </a:bodyPr>
          <a:lstStyle/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3600" dirty="0" smtClean="0"/>
              <a:t>Андрей Власенко,</a:t>
            </a:r>
            <a:br>
              <a:rPr lang="ru-RU" sz="3600" dirty="0" smtClean="0"/>
            </a:br>
            <a:r>
              <a:rPr lang="ru-RU" sz="3600" dirty="0" smtClean="0">
                <a:sym typeface="YS Text Regular"/>
              </a:rPr>
              <a:t>Наставник </a:t>
            </a:r>
            <a:r>
              <a:rPr lang="en-US" sz="3600" dirty="0" smtClean="0">
                <a:sym typeface="YS Text Regular"/>
              </a:rPr>
              <a:t>60</a:t>
            </a:r>
            <a:r>
              <a:rPr lang="ru-RU" sz="3600" dirty="0" smtClean="0">
                <a:sym typeface="YS Text Regular"/>
              </a:rPr>
              <a:t> когорты.</a:t>
            </a:r>
          </a:p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3600" dirty="0" err="1" smtClean="0">
                <a:sym typeface="YS Text Regular"/>
              </a:rPr>
              <a:t>Backend</a:t>
            </a:r>
            <a:r>
              <a:rPr lang="ru-RU" sz="3600" dirty="0" smtClean="0">
                <a:sym typeface="YS Text Regular"/>
              </a:rPr>
              <a:t> python-разработчик.</a:t>
            </a:r>
            <a:endParaRPr sz="3600"/>
          </a:p>
        </p:txBody>
      </p:sp>
      <p:pic>
        <p:nvPicPr>
          <p:cNvPr id="7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Имя Фамилия,…"/>
          <p:cNvSpPr txBox="1"/>
          <p:nvPr/>
        </p:nvSpPr>
        <p:spPr>
          <a:xfrm>
            <a:off x="1058384" y="4222740"/>
            <a:ext cx="4993138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/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3600" dirty="0" smtClean="0"/>
              <a:t>Спринт 13</a:t>
            </a:r>
            <a:endParaRPr sz="3600"/>
          </a:p>
        </p:txBody>
      </p:sp>
      <p:pic>
        <p:nvPicPr>
          <p:cNvPr id="7" name="Рисунок 6" descr="YQ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760" y="722278"/>
            <a:ext cx="5904582" cy="59045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3008074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Математика: </a:t>
            </a:r>
            <a:r>
              <a:rPr lang="ru-RU" dirty="0" err="1" smtClean="0"/>
              <a:t>лайфхаки</a:t>
            </a:r>
            <a:endParaRPr lang="en-US" dirty="0"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79358" y="2722542"/>
            <a:ext cx="16546920" cy="5970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Пример: сложность быстрой сортировки в худшем случае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ru-RU" dirty="0" smtClean="0"/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Чему равна сумма 1 + 2 + 3 + … + </a:t>
            </a:r>
            <a:r>
              <a:rPr lang="en-US" dirty="0" smtClean="0"/>
              <a:t>n?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en-US" dirty="0" smtClean="0"/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четно, рассмотрим пары </a:t>
            </a:r>
            <a:r>
              <a:rPr lang="en-US" dirty="0" smtClean="0"/>
              <a:t>(1 + n) + (2 + n – 1) + … + (n/2 + n/2 + 1)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Имеем </a:t>
            </a:r>
            <a:r>
              <a:rPr lang="en-US" dirty="0" smtClean="0"/>
              <a:t>n/2 </a:t>
            </a:r>
            <a:r>
              <a:rPr lang="ru-RU" dirty="0" smtClean="0"/>
              <a:t>пар </a:t>
            </a:r>
            <a:r>
              <a:rPr lang="en-US" dirty="0" smtClean="0"/>
              <a:t>n + 1</a:t>
            </a:r>
            <a:r>
              <a:rPr lang="ru-RU" dirty="0" smtClean="0"/>
              <a:t>, т.о. сумма равна </a:t>
            </a:r>
            <a:r>
              <a:rPr lang="en-US" dirty="0" smtClean="0"/>
              <a:t>n(n + 1)/2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en-US" dirty="0" smtClean="0"/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нечетно, рассмотрим пары </a:t>
            </a:r>
            <a:r>
              <a:rPr lang="en-US" dirty="0" smtClean="0"/>
              <a:t>(0 + n) + (1 + n – 1) + … + ((n – 1)/2 + (n – 1)/2 + 1)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Имеем </a:t>
            </a:r>
            <a:r>
              <a:rPr lang="en-US" dirty="0" smtClean="0"/>
              <a:t>(n + 1)/2 </a:t>
            </a:r>
            <a:r>
              <a:rPr lang="ru-RU" dirty="0" smtClean="0"/>
              <a:t>пар </a:t>
            </a:r>
            <a:r>
              <a:rPr lang="en-US" dirty="0" smtClean="0"/>
              <a:t>n</a:t>
            </a:r>
            <a:r>
              <a:rPr lang="ru-RU" dirty="0" smtClean="0"/>
              <a:t>, т.о. сумма равна </a:t>
            </a:r>
            <a:r>
              <a:rPr lang="en-US" dirty="0" smtClean="0"/>
              <a:t>n(n + 1)/2</a:t>
            </a:r>
            <a:endParaRPr/>
          </a:p>
        </p:txBody>
      </p:sp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Сумма целых чисел от 1 до </a:t>
            </a:r>
            <a:r>
              <a:rPr lang="en-US" sz="4000" dirty="0" smtClean="0"/>
              <a:t>n</a:t>
            </a:r>
            <a:endParaRPr sz="40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453896" y="308431"/>
            <a:ext cx="14527376" cy="11996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8000" dirty="0" smtClean="0"/>
              <a:t>Математика: </a:t>
            </a:r>
            <a:r>
              <a:rPr lang="ru-RU" sz="8000" dirty="0" err="1" smtClean="0"/>
              <a:t>лайфхаки</a:t>
            </a:r>
            <a:endParaRPr lang="en-US" sz="8000" dirty="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7"/>
            <a:ext cx="16761234" cy="209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ru-RU" sz="3200" dirty="0" smtClean="0"/>
              <a:t>Дана последовательность </a:t>
            </a:r>
            <a:r>
              <a:rPr lang="en-US" sz="3200" dirty="0" smtClean="0"/>
              <a:t>2</a:t>
            </a:r>
            <a:r>
              <a:rPr lang="en-US" sz="3200" baseline="30000" dirty="0" smtClean="0"/>
              <a:t>0</a:t>
            </a:r>
            <a:r>
              <a:rPr lang="en-US" sz="3200" dirty="0" smtClean="0"/>
              <a:t> + 2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 + 2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… + 2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. </a:t>
            </a:r>
            <a:r>
              <a:rPr lang="ru-RU" sz="3200" dirty="0" smtClean="0"/>
              <a:t>Чему равна ее сумма?</a:t>
            </a:r>
          </a:p>
          <a:p>
            <a:r>
              <a:rPr lang="ru-RU" sz="3200" dirty="0" smtClean="0"/>
              <a:t>Рассмотрим двоичную запись слагаемых:</a:t>
            </a:r>
          </a:p>
          <a:p>
            <a:endParaRPr lang="ru-RU" sz="3600" dirty="0" smtClean="0"/>
          </a:p>
          <a:p>
            <a:endParaRPr lang="ru-RU" sz="3600" dirty="0"/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Сумма степеней 2</a:t>
            </a:r>
            <a:endParaRPr sz="400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122564" y="3865550"/>
          <a:ext cx="13402732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  <a:gridCol w="2000264"/>
                <a:gridCol w="4500594"/>
                <a:gridCol w="5044486"/>
              </a:tblGrid>
              <a:tr h="370840"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Число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Двоичная запись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Десятичная запись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</a:t>
                      </a:r>
                      <a:r>
                        <a:rPr lang="ru-RU" sz="3200" baseline="30000" dirty="0" smtClean="0"/>
                        <a:t>0</a:t>
                      </a:r>
                      <a:endParaRPr lang="ru-RU" sz="3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</a:t>
                      </a:r>
                      <a:r>
                        <a:rPr lang="ru-RU" sz="3200" baseline="30000" dirty="0" smtClean="0"/>
                        <a:t>1</a:t>
                      </a:r>
                      <a:endParaRPr lang="ru-RU" sz="3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 smtClean="0"/>
                        <a:t>10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</a:t>
                      </a:r>
                      <a:r>
                        <a:rPr lang="ru-RU" sz="3200" baseline="30000" dirty="0" smtClean="0"/>
                        <a:t>2</a:t>
                      </a:r>
                      <a:endParaRPr lang="ru-RU" sz="3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 smtClean="0"/>
                        <a:t>100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</a:t>
                      </a:r>
                      <a:r>
                        <a:rPr lang="ru-RU" sz="3200" baseline="30000" dirty="0" smtClean="0"/>
                        <a:t>3</a:t>
                      </a:r>
                      <a:endParaRPr lang="ru-RU" sz="3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 smtClean="0"/>
                        <a:t>1000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8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</a:t>
                      </a:r>
                      <a:r>
                        <a:rPr lang="ru-RU" sz="3200" baseline="30000" dirty="0" smtClean="0"/>
                        <a:t>4</a:t>
                      </a:r>
                      <a:endParaRPr lang="ru-RU" sz="3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 smtClean="0"/>
                        <a:t>10000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16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Сумма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</a:t>
                      </a:r>
                      <a:r>
                        <a:rPr lang="ru-RU" sz="3200" baseline="30000" dirty="0" smtClean="0"/>
                        <a:t>5</a:t>
                      </a:r>
                      <a:r>
                        <a:rPr lang="ru-RU" sz="3200" dirty="0" smtClean="0"/>
                        <a:t> - 1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 smtClean="0"/>
                        <a:t>11111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32 – 1 = 31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bject 4"/>
          <p:cNvSpPr txBox="1"/>
          <p:nvPr/>
        </p:nvSpPr>
        <p:spPr>
          <a:xfrm>
            <a:off x="407920" y="8294706"/>
            <a:ext cx="16761234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ru-RU" sz="3200" dirty="0" smtClean="0"/>
              <a:t>Сумма равна </a:t>
            </a:r>
            <a:r>
              <a:rPr lang="en-US" sz="3200" dirty="0" smtClean="0"/>
              <a:t>2</a:t>
            </a:r>
            <a:r>
              <a:rPr lang="en-US" sz="3200" baseline="30000" dirty="0" smtClean="0"/>
              <a:t>n+1</a:t>
            </a:r>
            <a:r>
              <a:rPr lang="en-US" sz="3200" dirty="0" smtClean="0"/>
              <a:t> - 1</a:t>
            </a:r>
            <a:endParaRPr lang="ru-RU" sz="3200" dirty="0" smtClean="0"/>
          </a:p>
          <a:p>
            <a:endParaRPr lang="ru-RU" sz="3600" dirty="0" smtClean="0"/>
          </a:p>
          <a:p>
            <a:endParaRPr lang="ru-RU" sz="36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453896" y="308431"/>
            <a:ext cx="14527376" cy="11996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8000" dirty="0" smtClean="0"/>
              <a:t>Математика: доказательство</a:t>
            </a:r>
            <a:endParaRPr lang="en-US" sz="8000" dirty="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7"/>
            <a:ext cx="16761234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ru-RU" sz="3200" dirty="0" smtClean="0"/>
              <a:t>Допустим, имеется значение log</a:t>
            </a:r>
            <a:r>
              <a:rPr lang="ru-RU" sz="3200" baseline="-25000" dirty="0" smtClean="0"/>
              <a:t>2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 smtClean="0"/>
              <a:t>Как преобразовать его в log</a:t>
            </a:r>
            <a:r>
              <a:rPr lang="ru-RU" sz="3200" baseline="-25000" dirty="0" smtClean="0"/>
              <a:t>10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r>
              <a:rPr lang="ru-RU" sz="3200" dirty="0" smtClean="0"/>
              <a:t>Как связаны между собой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b</a:t>
            </a:r>
            <a:r>
              <a:rPr lang="ru-RU" sz="3200" dirty="0" err="1" smtClean="0"/>
              <a:t>k</a:t>
            </a:r>
            <a:r>
              <a:rPr lang="ru-RU" sz="3200" dirty="0" smtClean="0"/>
              <a:t>?</a:t>
            </a:r>
            <a:endParaRPr lang="en-US" sz="3200" dirty="0" smtClean="0"/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Основания логарифмов</a:t>
            </a:r>
            <a:endParaRPr sz="40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453896" y="308431"/>
            <a:ext cx="14527376" cy="11996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8000" dirty="0" smtClean="0"/>
              <a:t>Математика: доказательство</a:t>
            </a:r>
            <a:endParaRPr lang="en-US" sz="8000" dirty="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7"/>
            <a:ext cx="16761234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ru-RU" sz="3200" dirty="0" smtClean="0"/>
              <a:t>Допустим, имеется значение log</a:t>
            </a:r>
            <a:r>
              <a:rPr lang="ru-RU" sz="3200" baseline="-25000" dirty="0" smtClean="0"/>
              <a:t>2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 smtClean="0"/>
              <a:t>Как преобразовать его в log</a:t>
            </a:r>
            <a:r>
              <a:rPr lang="ru-RU" sz="3200" baseline="-25000" dirty="0" smtClean="0"/>
              <a:t>10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r>
              <a:rPr lang="ru-RU" sz="3200" dirty="0" smtClean="0"/>
              <a:t>Как связаны между собой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b</a:t>
            </a:r>
            <a:r>
              <a:rPr lang="ru-RU" sz="3200" dirty="0" err="1" smtClean="0"/>
              <a:t>k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Будем считать, что </a:t>
            </a:r>
            <a:r>
              <a:rPr lang="en-US" sz="3200" dirty="0" err="1" smtClean="0"/>
              <a:t>x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y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ru-RU" sz="3200" dirty="0" err="1" smtClean="0"/>
              <a:t>k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Основания логарифмов</a:t>
            </a:r>
            <a:endParaRPr sz="400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453896" y="308431"/>
            <a:ext cx="14527376" cy="11996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8000" dirty="0" smtClean="0"/>
              <a:t>Математика: доказательство</a:t>
            </a:r>
            <a:endParaRPr lang="en-US" sz="8000" dirty="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7"/>
            <a:ext cx="16761234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ru-RU" sz="3200" dirty="0" smtClean="0"/>
              <a:t>Допустим, имеется значение log</a:t>
            </a:r>
            <a:r>
              <a:rPr lang="ru-RU" sz="3200" baseline="-25000" dirty="0" smtClean="0"/>
              <a:t>2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 smtClean="0"/>
              <a:t>Как преобразовать его в log</a:t>
            </a:r>
            <a:r>
              <a:rPr lang="ru-RU" sz="3200" baseline="-25000" dirty="0" smtClean="0"/>
              <a:t>10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r>
              <a:rPr lang="ru-RU" sz="3200" dirty="0" smtClean="0"/>
              <a:t>Как связаны между собой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b</a:t>
            </a:r>
            <a:r>
              <a:rPr lang="ru-RU" sz="3200" dirty="0" err="1" smtClean="0"/>
              <a:t>k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Будем считать, что </a:t>
            </a:r>
            <a:r>
              <a:rPr lang="en-US" sz="3200" dirty="0" err="1" smtClean="0"/>
              <a:t>x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y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ru-RU" sz="3200" dirty="0" err="1" smtClean="0"/>
              <a:t>k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= </a:t>
            </a:r>
            <a:r>
              <a:rPr lang="en-US" sz="3200" dirty="0" err="1" smtClean="0"/>
              <a:t>x</a:t>
            </a:r>
            <a:r>
              <a:rPr lang="ru-RU" sz="3200" dirty="0" smtClean="0"/>
              <a:t> --&gt; </a:t>
            </a:r>
            <a:r>
              <a:rPr lang="ru-RU" sz="3200" dirty="0" err="1" smtClean="0"/>
              <a:t>k</a:t>
            </a:r>
            <a:r>
              <a:rPr lang="ru-RU" sz="3200" dirty="0" smtClean="0"/>
              <a:t> </a:t>
            </a:r>
            <a:r>
              <a:rPr lang="en-US" sz="3200" dirty="0" smtClean="0"/>
              <a:t>= a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Определение логарифма</a:t>
            </a:r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Основания логарифмов</a:t>
            </a:r>
            <a:endParaRPr sz="40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453896" y="308431"/>
            <a:ext cx="14527376" cy="11996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8000" dirty="0" smtClean="0"/>
              <a:t>Математика: доказательство</a:t>
            </a:r>
            <a:endParaRPr lang="en-US" sz="8000" dirty="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7"/>
            <a:ext cx="16761234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ru-RU" sz="3200" dirty="0" smtClean="0"/>
              <a:t>Допустим, имеется значение log</a:t>
            </a:r>
            <a:r>
              <a:rPr lang="ru-RU" sz="3200" baseline="-25000" dirty="0" smtClean="0"/>
              <a:t>2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 smtClean="0"/>
              <a:t>Как преобразовать его в log</a:t>
            </a:r>
            <a:r>
              <a:rPr lang="ru-RU" sz="3200" baseline="-25000" dirty="0" smtClean="0"/>
              <a:t>10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r>
              <a:rPr lang="ru-RU" sz="3200" dirty="0" smtClean="0"/>
              <a:t>Как связаны между собой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b</a:t>
            </a:r>
            <a:r>
              <a:rPr lang="ru-RU" sz="3200" dirty="0" err="1" smtClean="0"/>
              <a:t>k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Будем считать, что </a:t>
            </a:r>
            <a:r>
              <a:rPr lang="en-US" sz="3200" dirty="0" err="1" smtClean="0"/>
              <a:t>x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y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ru-RU" sz="3200" dirty="0" err="1" smtClean="0"/>
              <a:t>k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= </a:t>
            </a:r>
            <a:r>
              <a:rPr lang="en-US" sz="3200" dirty="0" err="1" smtClean="0"/>
              <a:t>x</a:t>
            </a:r>
            <a:r>
              <a:rPr lang="ru-RU" sz="3200" dirty="0" smtClean="0"/>
              <a:t> --&gt; </a:t>
            </a:r>
            <a:r>
              <a:rPr lang="ru-RU" sz="3200" dirty="0" err="1" smtClean="0"/>
              <a:t>k</a:t>
            </a:r>
            <a:r>
              <a:rPr lang="ru-RU" sz="3200" dirty="0" smtClean="0"/>
              <a:t> </a:t>
            </a:r>
            <a:r>
              <a:rPr lang="en-US" sz="3200" dirty="0" smtClean="0"/>
              <a:t>= a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Определение логарифма</a:t>
            </a:r>
          </a:p>
          <a:p>
            <a:r>
              <a:rPr lang="en-US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err="1" smtClean="0"/>
              <a:t>k</a:t>
            </a:r>
            <a:r>
              <a:rPr lang="en-US" sz="3200" dirty="0" smtClean="0"/>
              <a:t> = </a:t>
            </a:r>
            <a:r>
              <a:rPr lang="en-US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smtClean="0"/>
              <a:t>(a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) = x</a:t>
            </a:r>
            <a:r>
              <a:rPr lang="ru-RU" sz="3200" dirty="0" smtClean="0"/>
              <a:t>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err="1" smtClean="0"/>
              <a:t>a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Свойство логарифмов - вынесение экспоненты</a:t>
            </a:r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Основания логарифмов</a:t>
            </a:r>
            <a:endParaRPr sz="40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453896" y="308431"/>
            <a:ext cx="14527376" cy="11996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8000" dirty="0" smtClean="0"/>
              <a:t>Математика: доказательство</a:t>
            </a:r>
            <a:endParaRPr lang="en-US" sz="8000" dirty="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7"/>
            <a:ext cx="16761234" cy="393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ru-RU" sz="3200" dirty="0" smtClean="0"/>
              <a:t>Допустим, имеется значение log</a:t>
            </a:r>
            <a:r>
              <a:rPr lang="ru-RU" sz="3200" baseline="-25000" dirty="0" smtClean="0"/>
              <a:t>2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 smtClean="0"/>
              <a:t>Как преобразовать его в log</a:t>
            </a:r>
            <a:r>
              <a:rPr lang="ru-RU" sz="3200" baseline="-25000" dirty="0" smtClean="0"/>
              <a:t>10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r>
              <a:rPr lang="ru-RU" sz="3200" dirty="0" smtClean="0"/>
              <a:t>Как связаны между собой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b</a:t>
            </a:r>
            <a:r>
              <a:rPr lang="ru-RU" sz="3200" dirty="0" err="1" smtClean="0"/>
              <a:t>k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Будем считать, что </a:t>
            </a:r>
            <a:r>
              <a:rPr lang="en-US" sz="3200" dirty="0" err="1" smtClean="0"/>
              <a:t>x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y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ru-RU" sz="3200" dirty="0" err="1" smtClean="0"/>
              <a:t>k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= </a:t>
            </a:r>
            <a:r>
              <a:rPr lang="en-US" sz="3200" dirty="0" err="1" smtClean="0"/>
              <a:t>x</a:t>
            </a:r>
            <a:r>
              <a:rPr lang="ru-RU" sz="3200" dirty="0" smtClean="0"/>
              <a:t> --&gt; </a:t>
            </a:r>
            <a:r>
              <a:rPr lang="ru-RU" sz="3200" dirty="0" err="1" smtClean="0"/>
              <a:t>k</a:t>
            </a:r>
            <a:r>
              <a:rPr lang="ru-RU" sz="3200" dirty="0" smtClean="0"/>
              <a:t> </a:t>
            </a:r>
            <a:r>
              <a:rPr lang="en-US" sz="3200" dirty="0" smtClean="0"/>
              <a:t>= a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Определение логарифма</a:t>
            </a:r>
          </a:p>
          <a:p>
            <a:r>
              <a:rPr lang="en-US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err="1" smtClean="0"/>
              <a:t>k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smtClean="0"/>
              <a:t>(a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) = </a:t>
            </a:r>
            <a:r>
              <a:rPr lang="en-US" sz="3200" dirty="0" smtClean="0"/>
              <a:t>x</a:t>
            </a:r>
            <a:r>
              <a:rPr lang="ru-RU" sz="3200" dirty="0" smtClean="0"/>
              <a:t>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err="1" smtClean="0"/>
              <a:t>a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Свойство логарифмов - вынесение экспоненты</a:t>
            </a:r>
          </a:p>
          <a:p>
            <a:r>
              <a:rPr lang="en-US" sz="3200" dirty="0" err="1" smtClean="0"/>
              <a:t>x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b</a:t>
            </a:r>
            <a:r>
              <a:rPr lang="ru-RU" sz="3200" dirty="0" err="1" smtClean="0"/>
              <a:t>k</a:t>
            </a:r>
            <a:r>
              <a:rPr lang="ru-RU" sz="3200" dirty="0" smtClean="0"/>
              <a:t>/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err="1" smtClean="0"/>
              <a:t>a</a:t>
            </a:r>
            <a:r>
              <a:rPr lang="ru-RU" sz="3200" dirty="0" smtClean="0"/>
              <a:t> 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Деление и подстановка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ru-RU" sz="3200" dirty="0" err="1" smtClean="0">
                <a:solidFill>
                  <a:schemeClr val="bg1">
                    <a:lumMod val="50000"/>
                  </a:schemeClr>
                </a:solidFill>
              </a:rPr>
              <a:t>log</a:t>
            </a:r>
            <a:r>
              <a:rPr lang="en-US" sz="3200" baseline="-25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ru-RU" sz="32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ru-RU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Основания логарифмов</a:t>
            </a:r>
            <a:endParaRPr sz="40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453896" y="308431"/>
            <a:ext cx="14527376" cy="11996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8000" dirty="0" smtClean="0"/>
              <a:t>Математика: доказательство</a:t>
            </a:r>
            <a:endParaRPr lang="en-US" sz="8000" dirty="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7"/>
            <a:ext cx="16761234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ru-RU" sz="3200" dirty="0" smtClean="0"/>
              <a:t>Допустим, имеется значение log</a:t>
            </a:r>
            <a:r>
              <a:rPr lang="ru-RU" sz="3200" baseline="-25000" dirty="0" smtClean="0"/>
              <a:t>2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 smtClean="0"/>
              <a:t>Как преобразовать его в log</a:t>
            </a:r>
            <a:r>
              <a:rPr lang="ru-RU" sz="3200" baseline="-25000" dirty="0" smtClean="0"/>
              <a:t>10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r>
              <a:rPr lang="ru-RU" sz="3200" dirty="0" smtClean="0"/>
              <a:t>Как связаны между собой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b</a:t>
            </a:r>
            <a:r>
              <a:rPr lang="ru-RU" sz="3200" dirty="0" err="1" smtClean="0"/>
              <a:t>k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Будем считать, что </a:t>
            </a:r>
            <a:r>
              <a:rPr lang="en-US" sz="3200" dirty="0" err="1" smtClean="0"/>
              <a:t>x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и </a:t>
            </a:r>
            <a:r>
              <a:rPr lang="ru-RU" sz="3200" dirty="0" err="1" smtClean="0"/>
              <a:t>y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ru-RU" sz="3200" dirty="0" err="1" smtClean="0"/>
              <a:t>k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 err="1" smtClean="0"/>
              <a:t>log</a:t>
            </a:r>
            <a:r>
              <a:rPr lang="en-US" sz="3200" baseline="-25000" dirty="0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= </a:t>
            </a:r>
            <a:r>
              <a:rPr lang="en-US" sz="3200" dirty="0" err="1" smtClean="0"/>
              <a:t>x</a:t>
            </a:r>
            <a:r>
              <a:rPr lang="ru-RU" sz="3200" dirty="0" smtClean="0"/>
              <a:t> --&gt; </a:t>
            </a:r>
            <a:r>
              <a:rPr lang="ru-RU" sz="3200" dirty="0" err="1" smtClean="0"/>
              <a:t>k</a:t>
            </a:r>
            <a:r>
              <a:rPr lang="ru-RU" sz="3200" dirty="0" smtClean="0"/>
              <a:t> </a:t>
            </a:r>
            <a:r>
              <a:rPr lang="en-US" sz="3200" dirty="0" smtClean="0"/>
              <a:t>= a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Определение логарифма</a:t>
            </a:r>
          </a:p>
          <a:p>
            <a:r>
              <a:rPr lang="en-US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err="1" smtClean="0"/>
              <a:t>k</a:t>
            </a:r>
            <a:r>
              <a:rPr lang="en-US" sz="3200" dirty="0" smtClean="0"/>
              <a:t> = </a:t>
            </a:r>
            <a:r>
              <a:rPr lang="en-US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smtClean="0"/>
              <a:t>(a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) = x</a:t>
            </a:r>
            <a:r>
              <a:rPr lang="ru-RU" sz="3200" dirty="0" smtClean="0"/>
              <a:t>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err="1" smtClean="0"/>
              <a:t>a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Свойство логарифмов - вынесение экспоненты</a:t>
            </a:r>
          </a:p>
          <a:p>
            <a:r>
              <a:rPr lang="en-US" sz="3200" dirty="0" err="1" smtClean="0"/>
              <a:t>x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a</a:t>
            </a:r>
            <a:r>
              <a:rPr lang="ru-RU" sz="3200" dirty="0" err="1" smtClean="0"/>
              <a:t>k</a:t>
            </a:r>
            <a:r>
              <a:rPr lang="ru-RU" sz="3200" dirty="0" smtClean="0"/>
              <a:t> = </a:t>
            </a:r>
            <a:r>
              <a:rPr lang="ru-RU" sz="3200" dirty="0" err="1" smtClean="0"/>
              <a:t>log</a:t>
            </a:r>
            <a:r>
              <a:rPr lang="en-US" sz="3200" baseline="-25000" dirty="0" smtClean="0"/>
              <a:t>b</a:t>
            </a:r>
            <a:r>
              <a:rPr lang="ru-RU" sz="3200" dirty="0" err="1" smtClean="0"/>
              <a:t>k</a:t>
            </a:r>
            <a:r>
              <a:rPr lang="ru-RU" sz="3200" dirty="0" smtClean="0"/>
              <a:t>/</a:t>
            </a:r>
            <a:r>
              <a:rPr lang="ru-RU" sz="3200" dirty="0" err="1" smtClean="0"/>
              <a:t>log</a:t>
            </a:r>
            <a:r>
              <a:rPr lang="en-US" sz="3200" baseline="-25000" dirty="0" err="1" smtClean="0"/>
              <a:t>b</a:t>
            </a:r>
            <a:r>
              <a:rPr lang="en-US" sz="3200" dirty="0" err="1" smtClean="0"/>
              <a:t>a</a:t>
            </a:r>
            <a:r>
              <a:rPr lang="ru-RU" sz="3200" dirty="0" smtClean="0"/>
              <a:t> 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Деление и подстановка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ru-RU" sz="3200" dirty="0" err="1" smtClean="0">
                <a:solidFill>
                  <a:schemeClr val="bg1">
                    <a:lumMod val="50000"/>
                  </a:schemeClr>
                </a:solidFill>
              </a:rPr>
              <a:t>log</a:t>
            </a:r>
            <a:r>
              <a:rPr lang="en-US" sz="3200" baseline="-25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ru-RU" sz="32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ru-RU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200" dirty="0" smtClean="0"/>
          </a:p>
          <a:p>
            <a:r>
              <a:rPr lang="ru-RU" sz="3200" dirty="0" smtClean="0"/>
              <a:t>Следовательно, преобразование log</a:t>
            </a:r>
            <a:r>
              <a:rPr lang="ru-RU" sz="3200" baseline="-25000" dirty="0" smtClean="0"/>
              <a:t>2</a:t>
            </a:r>
            <a:r>
              <a:rPr lang="ru-RU" sz="3200" dirty="0" smtClean="0"/>
              <a:t>p в log</a:t>
            </a:r>
            <a:r>
              <a:rPr lang="ru-RU" sz="3200" baseline="-25000" dirty="0" smtClean="0"/>
              <a:t>10</a:t>
            </a:r>
            <a:r>
              <a:rPr lang="ru-RU" sz="3200" dirty="0" smtClean="0"/>
              <a:t> осуществляется по следующей формуле:</a:t>
            </a:r>
          </a:p>
          <a:p>
            <a:r>
              <a:rPr lang="en-US" sz="3200" dirty="0" smtClean="0"/>
              <a:t>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p = 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p/log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2 = 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p * 1/log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2 = c 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p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где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= 1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/log</a:t>
            </a:r>
            <a:r>
              <a:rPr lang="en-US" sz="3200" baseline="-250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Основания логарифмов</a:t>
            </a:r>
            <a:endParaRPr sz="40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382458" y="308431"/>
            <a:ext cx="12598550" cy="148541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/>
            <a:r>
              <a:rPr lang="ru-RU" sz="8000" dirty="0" smtClean="0"/>
              <a:t>Деревья: терминология</a:t>
            </a:r>
            <a:endParaRPr sz="800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6"/>
            <a:ext cx="1676123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endParaRPr lang="ru-RU" sz="3600" dirty="0"/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Прямоугольник 13"/>
          <p:cNvSpPr/>
          <p:nvPr/>
        </p:nvSpPr>
        <p:spPr>
          <a:xfrm>
            <a:off x="336482" y="2151038"/>
            <a:ext cx="10572824" cy="214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Дерево называют полным, если в нём глубина расположения всех листьев одинаковая. При этом у всех узлов дерева, которые не являются листьями, есть и правый, и левый потомок.</a:t>
            </a:r>
          </a:p>
        </p:txBody>
      </p:sp>
      <p:pic>
        <p:nvPicPr>
          <p:cNvPr id="15" name="Рисунок 14" descr="28_161254989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8" y="1794940"/>
            <a:ext cx="8411429" cy="846984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36482" y="4865682"/>
            <a:ext cx="10572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Дерево почти полное, если у всех вершин по два ребёнка, кроме листьев и вершин, удалённых от корня на H-1 уровней.</a:t>
            </a:r>
            <a:endParaRPr lang="ru-RU" sz="32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382458" y="308431"/>
            <a:ext cx="12598550" cy="148541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/>
            <a:r>
              <a:rPr lang="ru-RU" sz="8000" dirty="0" smtClean="0"/>
              <a:t>Деревья: терминология</a:t>
            </a:r>
            <a:endParaRPr sz="800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6"/>
            <a:ext cx="1676123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endParaRPr lang="ru-RU" sz="3600" dirty="0"/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Прямоугольник 13"/>
          <p:cNvSpPr/>
          <p:nvPr/>
        </p:nvSpPr>
        <p:spPr>
          <a:xfrm>
            <a:off x="336482" y="1793848"/>
            <a:ext cx="106442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Законченным (</a:t>
            </a:r>
            <a:r>
              <a:rPr lang="ru-RU" sz="3200" dirty="0" err="1" smtClean="0"/>
              <a:t>complete</a:t>
            </a:r>
            <a:r>
              <a:rPr lang="ru-RU" sz="3200" dirty="0" smtClean="0"/>
              <a:t>) называется бинарное дерево, у которого каждый уровень (кроме последнего) содержит полный набор узлов, а последний уровень заполняется узлами слева направо.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6482" y="4222740"/>
            <a:ext cx="106442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У полного (</a:t>
            </a:r>
            <a:r>
              <a:rPr lang="ru-RU" sz="3200" dirty="0" err="1" smtClean="0"/>
              <a:t>full</a:t>
            </a:r>
            <a:r>
              <a:rPr lang="ru-RU" sz="3200" dirty="0" smtClean="0"/>
              <a:t>) бинарного дерева каждый узел имеет либо нуль, либо два дочерних узла. Иначе говоря, в полном бинарном дереве нет узлов, имеющих всего один дочерний узел.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41892" t="75459" r="29343" b="13780"/>
          <a:stretch>
            <a:fillRect/>
          </a:stretch>
        </p:blipFill>
        <p:spPr bwMode="auto">
          <a:xfrm>
            <a:off x="11266496" y="7223135"/>
            <a:ext cx="8280000" cy="17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41892" t="38386" r="29343" b="46260"/>
          <a:stretch>
            <a:fillRect/>
          </a:stretch>
        </p:blipFill>
        <p:spPr bwMode="auto">
          <a:xfrm>
            <a:off x="11263701" y="4222740"/>
            <a:ext cx="8280000" cy="248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 l="41892" t="17717" r="29343" b="70210"/>
          <a:stretch>
            <a:fillRect/>
          </a:stretch>
        </p:blipFill>
        <p:spPr bwMode="auto">
          <a:xfrm>
            <a:off x="11266496" y="1793848"/>
            <a:ext cx="8280000" cy="19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336482" y="7223136"/>
            <a:ext cx="1005205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smtClean="0"/>
              <a:t>Идеальное (</a:t>
            </a:r>
            <a:r>
              <a:rPr lang="ru-RU" sz="3200" dirty="0" err="1" smtClean="0"/>
              <a:t>perfect</a:t>
            </a:r>
            <a:r>
              <a:rPr lang="ru-RU" sz="3200" dirty="0" smtClean="0"/>
              <a:t>) бинарное дерево одновременно является и полным, и законченным. Все листовые узлы находятся на одном уровне, и этот уровень содержит максимальное количество узлов.</a:t>
            </a:r>
            <a:endParaRPr lang="ru-RU"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3"/>
          <p:cNvSpPr txBox="1">
            <a:spLocks noGrp="1"/>
          </p:cNvSpPr>
          <p:nvPr>
            <p:ph type="title"/>
          </p:nvPr>
        </p:nvSpPr>
        <p:spPr>
          <a:xfrm>
            <a:off x="382458" y="436526"/>
            <a:ext cx="10169658" cy="1556855"/>
          </a:xfrm>
          <a:prstGeom prst="rect">
            <a:avLst/>
          </a:prstGeom>
        </p:spPr>
        <p:txBody>
          <a:bodyPr>
            <a:normAutofit/>
          </a:bodyPr>
          <a:lstStyle>
            <a:lvl1pPr indent="12700"/>
          </a:lstStyle>
          <a:p>
            <a:r>
              <a:rPr lang="ru-RU" sz="8800" dirty="0" smtClean="0"/>
              <a:t>Что в программе?</a:t>
            </a:r>
            <a:endParaRPr sz="8800"/>
          </a:p>
        </p:txBody>
      </p:sp>
      <p:pic>
        <p:nvPicPr>
          <p:cNvPr id="9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Frame 5.png" descr="Frame 5.png"/>
          <p:cNvPicPr>
            <a:picLocks noChangeAspect="1"/>
          </p:cNvPicPr>
          <p:nvPr/>
        </p:nvPicPr>
        <p:blipFill>
          <a:blip r:embed="rId3">
            <a:extLst/>
          </a:blip>
          <a:srcRect l="26742" r="27143"/>
          <a:stretch>
            <a:fillRect/>
          </a:stretch>
        </p:blipFill>
        <p:spPr>
          <a:xfrm>
            <a:off x="10837868" y="0"/>
            <a:ext cx="9266232" cy="11303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Имя Фамилия,…"/>
          <p:cNvSpPr txBox="1"/>
          <p:nvPr/>
        </p:nvSpPr>
        <p:spPr>
          <a:xfrm>
            <a:off x="407920" y="3476173"/>
            <a:ext cx="10144196" cy="224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b">
            <a:spAutoFit/>
          </a:bodyPr>
          <a:lstStyle/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2800" dirty="0" smtClean="0"/>
              <a:t>1. Математика: </a:t>
            </a:r>
            <a:r>
              <a:rPr lang="ru-RU" sz="2800" dirty="0" err="1" smtClean="0"/>
              <a:t>лайфхаки</a:t>
            </a:r>
            <a:endParaRPr lang="ru-RU" sz="2800" dirty="0" smtClean="0"/>
          </a:p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ru-RU" sz="2800" dirty="0" smtClean="0"/>
          </a:p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2800" dirty="0" smtClean="0"/>
              <a:t>2. Терминология деревьев</a:t>
            </a:r>
          </a:p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ru-RU" sz="2800" dirty="0" smtClean="0"/>
          </a:p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2800" dirty="0" smtClean="0"/>
              <a:t>3. Графы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3"/>
          <p:cNvSpPr txBox="1">
            <a:spLocks noGrp="1"/>
          </p:cNvSpPr>
          <p:nvPr>
            <p:ph type="title"/>
          </p:nvPr>
        </p:nvSpPr>
        <p:spPr>
          <a:xfrm>
            <a:off x="382458" y="308431"/>
            <a:ext cx="12598550" cy="148541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/>
            <a:r>
              <a:rPr lang="ru-RU" sz="8000" dirty="0" smtClean="0"/>
              <a:t>Деревья: терминология</a:t>
            </a:r>
            <a:endParaRPr sz="8000"/>
          </a:p>
        </p:txBody>
      </p:sp>
      <p:sp>
        <p:nvSpPr>
          <p:cNvPr id="87" name="object 4"/>
          <p:cNvSpPr txBox="1"/>
          <p:nvPr/>
        </p:nvSpPr>
        <p:spPr>
          <a:xfrm>
            <a:off x="407920" y="2579666"/>
            <a:ext cx="1676123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endParaRPr lang="ru-RU" sz="3600" dirty="0"/>
          </a:p>
        </p:txBody>
      </p:sp>
      <p:pic>
        <p:nvPicPr>
          <p:cNvPr id="8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Прямоугольник 13"/>
          <p:cNvSpPr/>
          <p:nvPr/>
        </p:nvSpPr>
        <p:spPr>
          <a:xfrm>
            <a:off x="336482" y="2722542"/>
            <a:ext cx="1064426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Обходы:</a:t>
            </a:r>
          </a:p>
          <a:p>
            <a:endParaRPr lang="ru-RU" sz="3200" dirty="0" smtClean="0"/>
          </a:p>
          <a:p>
            <a:r>
              <a:rPr lang="ru-RU" sz="3200" dirty="0" smtClean="0"/>
              <a:t>- Прямой, префиксный</a:t>
            </a:r>
          </a:p>
          <a:p>
            <a:endParaRPr lang="ru-RU" sz="3200" dirty="0" smtClean="0"/>
          </a:p>
          <a:p>
            <a:r>
              <a:rPr lang="ru-RU" sz="3200" dirty="0" smtClean="0"/>
              <a:t>- Обратный, постфиксный</a:t>
            </a:r>
          </a:p>
          <a:p>
            <a:endParaRPr lang="ru-RU" sz="3200" dirty="0" smtClean="0"/>
          </a:p>
          <a:p>
            <a:r>
              <a:rPr lang="ru-RU" sz="3200" dirty="0" smtClean="0"/>
              <a:t>- Центрированный, Симметричный</a:t>
            </a:r>
            <a:endParaRPr lang="ru-RU" sz="32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9648960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Графы</a:t>
            </a:r>
            <a:endParaRPr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34616" y="2592086"/>
            <a:ext cx="11117632" cy="492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ru-RU" sz="3200" dirty="0" smtClean="0"/>
              <a:t>Граф – совокупность узлов, часть которых соединены ребрами.</a:t>
            </a:r>
          </a:p>
          <a:p>
            <a:endParaRPr lang="ru-RU" sz="3200" dirty="0" smtClean="0"/>
          </a:p>
          <a:p>
            <a:r>
              <a:rPr lang="ru-RU" sz="3200" dirty="0" smtClean="0"/>
              <a:t>Дерево в действительности является разновидностью графа, но не каждый граф является деревом.</a:t>
            </a:r>
          </a:p>
          <a:p>
            <a:endParaRPr lang="ru-RU" sz="3200" dirty="0" smtClean="0"/>
          </a:p>
          <a:p>
            <a:r>
              <a:rPr lang="ru-RU" sz="3200" dirty="0" smtClean="0"/>
              <a:t>Разновидности:</a:t>
            </a:r>
          </a:p>
          <a:p>
            <a:r>
              <a:rPr lang="ru-RU" sz="3200" dirty="0" smtClean="0"/>
              <a:t>* Направленные и ненаправленные;</a:t>
            </a:r>
          </a:p>
          <a:p>
            <a:r>
              <a:rPr lang="ru-RU" sz="3200" dirty="0" smtClean="0"/>
              <a:t>* Связные и несвязные</a:t>
            </a:r>
            <a:r>
              <a:rPr lang="ru-RU" sz="3200" i="1" dirty="0" smtClean="0"/>
              <a:t>;</a:t>
            </a:r>
          </a:p>
          <a:p>
            <a:r>
              <a:rPr lang="ru-RU" sz="3200" i="1" dirty="0" smtClean="0"/>
              <a:t>* </a:t>
            </a:r>
            <a:r>
              <a:rPr lang="ru-RU" sz="3200" dirty="0" smtClean="0"/>
              <a:t>Циклические и ациклические</a:t>
            </a:r>
            <a:r>
              <a:rPr lang="ru-RU" sz="3200" i="1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49828" t="39698" r="37279" b="50525"/>
          <a:stretch>
            <a:fillRect/>
          </a:stretch>
        </p:blipFill>
        <p:spPr bwMode="auto">
          <a:xfrm>
            <a:off x="12338066" y="3722674"/>
            <a:ext cx="6287658" cy="26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2293694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Представление графов</a:t>
            </a:r>
            <a:endParaRPr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4"/>
          <p:cNvSpPr txBox="1"/>
          <p:nvPr/>
        </p:nvSpPr>
        <p:spPr>
          <a:xfrm>
            <a:off x="434616" y="1579534"/>
            <a:ext cx="747429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ru-RU" b="1" i="1" dirty="0" smtClean="0"/>
              <a:t>Список смежности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9358" y="6294442"/>
            <a:ext cx="5745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/>
              <a:t>Матрица смежности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7920" y="2222476"/>
            <a:ext cx="7858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Классы</a:t>
            </a:r>
            <a:endParaRPr lang="en-US" sz="3200" dirty="0" smtClean="0"/>
          </a:p>
          <a:p>
            <a:r>
              <a:rPr lang="en-US" sz="2400" dirty="0" smtClean="0"/>
              <a:t>class Graph:</a:t>
            </a:r>
          </a:p>
          <a:p>
            <a:r>
              <a:rPr lang="en-US" sz="2400" dirty="0" smtClean="0"/>
              <a:t>    def __init__(self, nodes=None):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self.nodes</a:t>
            </a:r>
            <a:r>
              <a:rPr lang="en-US" sz="2400" dirty="0" smtClean="0"/>
              <a:t> = nodes or []</a:t>
            </a:r>
          </a:p>
          <a:p>
            <a:endParaRPr lang="ru-RU" sz="2400" dirty="0" smtClean="0"/>
          </a:p>
          <a:p>
            <a:r>
              <a:rPr lang="en-US" sz="2400" dirty="0" smtClean="0"/>
              <a:t>class Node:</a:t>
            </a:r>
          </a:p>
          <a:p>
            <a:r>
              <a:rPr lang="en-US" sz="2400" dirty="0" smtClean="0"/>
              <a:t>    def __init__(self, </a:t>
            </a:r>
            <a:r>
              <a:rPr lang="en-US" sz="2400" dirty="0" err="1" smtClean="0"/>
              <a:t>obj</a:t>
            </a:r>
            <a:r>
              <a:rPr lang="en-US" sz="2400" dirty="0" smtClean="0"/>
              <a:t>, adjacent=None):</a:t>
            </a:r>
          </a:p>
          <a:p>
            <a:r>
              <a:rPr lang="en-US" sz="2400" dirty="0" smtClean="0"/>
              <a:t>        self.obj = </a:t>
            </a:r>
            <a:r>
              <a:rPr lang="en-US" sz="2400" dirty="0" err="1" smtClean="0"/>
              <a:t>obj</a:t>
            </a:r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self.adjacent</a:t>
            </a:r>
            <a:r>
              <a:rPr lang="en-US" sz="2400" dirty="0" smtClean="0"/>
              <a:t> =</a:t>
            </a:r>
            <a:r>
              <a:rPr lang="ru-RU" sz="2400" dirty="0" smtClean="0"/>
              <a:t> </a:t>
            </a:r>
            <a:r>
              <a:rPr lang="en-US" sz="2400" dirty="0" smtClean="0"/>
              <a:t>adjacent</a:t>
            </a:r>
            <a:r>
              <a:rPr lang="ru-RU" sz="2400" dirty="0" smtClean="0"/>
              <a:t> </a:t>
            </a:r>
            <a:r>
              <a:rPr lang="en-US" sz="2400" dirty="0" smtClean="0"/>
              <a:t>or []</a:t>
            </a:r>
            <a:endParaRPr lang="ru-RU" sz="24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10480678" y="2222476"/>
            <a:ext cx="7858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Ассоциативный массив</a:t>
            </a:r>
          </a:p>
          <a:p>
            <a:r>
              <a:rPr lang="ru-RU" sz="2400" dirty="0" smtClean="0"/>
              <a:t>0: 1</a:t>
            </a:r>
          </a:p>
          <a:p>
            <a:r>
              <a:rPr lang="ru-RU" sz="2400" dirty="0" smtClean="0"/>
              <a:t>1: 2</a:t>
            </a:r>
          </a:p>
          <a:p>
            <a:r>
              <a:rPr lang="ru-RU" sz="2400" dirty="0" smtClean="0"/>
              <a:t>2: 0, 3</a:t>
            </a:r>
          </a:p>
          <a:p>
            <a:r>
              <a:rPr lang="ru-RU" sz="2400" dirty="0" smtClean="0"/>
              <a:t>3: 2</a:t>
            </a:r>
          </a:p>
          <a:p>
            <a:r>
              <a:rPr lang="ru-RU" sz="2400" dirty="0" smtClean="0"/>
              <a:t>4: 6</a:t>
            </a:r>
          </a:p>
          <a:p>
            <a:r>
              <a:rPr lang="ru-RU" sz="2400" dirty="0" smtClean="0"/>
              <a:t>5: 4</a:t>
            </a:r>
          </a:p>
          <a:p>
            <a:r>
              <a:rPr lang="ru-RU" sz="2400" dirty="0" smtClean="0"/>
              <a:t>6: 5</a:t>
            </a:r>
            <a:endParaRPr lang="en-US" sz="2400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49828" t="39698" r="37279" b="50525"/>
          <a:stretch>
            <a:fillRect/>
          </a:stretch>
        </p:blipFill>
        <p:spPr bwMode="auto">
          <a:xfrm>
            <a:off x="10337802" y="7008822"/>
            <a:ext cx="6287658" cy="26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550797" y="7008822"/>
          <a:ext cx="6858045" cy="292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9"/>
                <a:gridCol w="1371609"/>
                <a:gridCol w="1371609"/>
                <a:gridCol w="1371609"/>
                <a:gridCol w="1371609"/>
              </a:tblGrid>
              <a:tr h="58579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857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2293694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Обход графов</a:t>
            </a:r>
            <a:endParaRPr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0"/>
          <p:cNvSpPr/>
          <p:nvPr/>
        </p:nvSpPr>
        <p:spPr>
          <a:xfrm>
            <a:off x="6551588" y="1793848"/>
            <a:ext cx="5143536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Поиск в глубину</a:t>
            </a:r>
          </a:p>
          <a:p>
            <a:r>
              <a:rPr lang="en-US" sz="3200" dirty="0" smtClean="0"/>
              <a:t>DFS, Depth-First Search</a:t>
            </a:r>
            <a:endParaRPr lang="ru-RU" sz="3200" dirty="0" smtClean="0"/>
          </a:p>
          <a:p>
            <a:r>
              <a:rPr lang="ru-RU" sz="2400" dirty="0" smtClean="0"/>
              <a:t>1  Узел 0</a:t>
            </a:r>
          </a:p>
          <a:p>
            <a:r>
              <a:rPr lang="ru-RU" sz="2400" dirty="0" smtClean="0"/>
              <a:t>2    Узел 1</a:t>
            </a:r>
          </a:p>
          <a:p>
            <a:r>
              <a:rPr lang="ru-RU" sz="2400" dirty="0" smtClean="0"/>
              <a:t>3      Узел 3</a:t>
            </a:r>
          </a:p>
          <a:p>
            <a:r>
              <a:rPr lang="ru-RU" sz="2400" dirty="0" smtClean="0"/>
              <a:t>4        Узел 2</a:t>
            </a:r>
          </a:p>
          <a:p>
            <a:r>
              <a:rPr lang="ru-RU" sz="2400" dirty="0" smtClean="0"/>
              <a:t>5        Узел 4</a:t>
            </a:r>
          </a:p>
          <a:p>
            <a:pPr marL="457200" indent="-457200"/>
            <a:r>
              <a:rPr lang="ru-RU" sz="2400" dirty="0" smtClean="0"/>
              <a:t>6    Узел 5</a:t>
            </a:r>
            <a:endParaRPr lang="en-US" sz="2400" dirty="0" smtClean="0"/>
          </a:p>
          <a:p>
            <a:pPr marL="457200" indent="-457200">
              <a:buAutoNum type="arabicPlain" startAt="6"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def search(root):</a:t>
            </a:r>
          </a:p>
          <a:p>
            <a:pPr marL="457200" indent="-457200"/>
            <a:r>
              <a:rPr lang="en-US" sz="2400" dirty="0" smtClean="0"/>
              <a:t>    if root is None:</a:t>
            </a:r>
          </a:p>
          <a:p>
            <a:pPr marL="457200" indent="-457200"/>
            <a:r>
              <a:rPr lang="en-US" sz="2400" dirty="0" smtClean="0"/>
              <a:t>        return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    visit(root)</a:t>
            </a:r>
          </a:p>
          <a:p>
            <a:pPr marL="457200" indent="-457200"/>
            <a:r>
              <a:rPr lang="en-US" sz="2400" dirty="0" smtClean="0"/>
              <a:t>    </a:t>
            </a:r>
            <a:r>
              <a:rPr lang="en-US" sz="2400" dirty="0" err="1" smtClean="0"/>
              <a:t>root.visited</a:t>
            </a:r>
            <a:r>
              <a:rPr lang="en-US" sz="2400" dirty="0" smtClean="0"/>
              <a:t> = True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    for node in </a:t>
            </a:r>
            <a:r>
              <a:rPr lang="en-US" sz="2400" dirty="0" err="1" smtClean="0"/>
              <a:t>root.adjacent</a:t>
            </a:r>
            <a:r>
              <a:rPr lang="en-US" sz="2400" dirty="0" smtClean="0"/>
              <a:t>:</a:t>
            </a:r>
          </a:p>
          <a:p>
            <a:pPr marL="457200" indent="-457200"/>
            <a:r>
              <a:rPr lang="en-US" sz="2400" dirty="0" smtClean="0"/>
              <a:t>        if not </a:t>
            </a:r>
            <a:r>
              <a:rPr lang="en-US" sz="2400" dirty="0" err="1" smtClean="0"/>
              <a:t>node.visited</a:t>
            </a:r>
            <a:r>
              <a:rPr lang="en-US" sz="2400" dirty="0" smtClean="0"/>
              <a:t>:</a:t>
            </a:r>
          </a:p>
          <a:p>
            <a:pPr marL="457200" indent="-457200"/>
            <a:r>
              <a:rPr lang="en-US" sz="2400" dirty="0" smtClean="0"/>
              <a:t>            search(node)</a:t>
            </a: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41523" t="42979" r="47060" b="45276"/>
          <a:stretch>
            <a:fillRect/>
          </a:stretch>
        </p:blipFill>
        <p:spPr bwMode="auto">
          <a:xfrm>
            <a:off x="550787" y="1972983"/>
            <a:ext cx="5122415" cy="296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12552380" y="1793848"/>
            <a:ext cx="6929486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Поиск в ширину</a:t>
            </a:r>
          </a:p>
          <a:p>
            <a:r>
              <a:rPr lang="en-US" sz="3200" dirty="0" smtClean="0"/>
              <a:t>BFS, Breadth-First Search</a:t>
            </a:r>
            <a:endParaRPr lang="ru-RU" sz="3200" dirty="0" smtClean="0"/>
          </a:p>
          <a:p>
            <a:r>
              <a:rPr lang="ru-RU" sz="2400" dirty="0" smtClean="0"/>
              <a:t>1  Узел 0</a:t>
            </a:r>
          </a:p>
          <a:p>
            <a:r>
              <a:rPr lang="ru-RU" sz="2400" dirty="0" smtClean="0"/>
              <a:t>2    Узел 1</a:t>
            </a:r>
          </a:p>
          <a:p>
            <a:r>
              <a:rPr lang="ru-RU" sz="2400" dirty="0" smtClean="0"/>
              <a:t>3    Узел </a:t>
            </a:r>
            <a:r>
              <a:rPr lang="en-US" sz="2400" dirty="0" smtClean="0"/>
              <a:t>4</a:t>
            </a:r>
            <a:endParaRPr lang="ru-RU" sz="2400" dirty="0" smtClean="0"/>
          </a:p>
          <a:p>
            <a:r>
              <a:rPr lang="ru-RU" sz="2400" dirty="0" smtClean="0"/>
              <a:t>4    Узел </a:t>
            </a:r>
            <a:r>
              <a:rPr lang="en-US" sz="2400" dirty="0" smtClean="0"/>
              <a:t>5</a:t>
            </a:r>
            <a:endParaRPr lang="ru-RU" sz="2400" dirty="0" smtClean="0"/>
          </a:p>
          <a:p>
            <a:r>
              <a:rPr lang="ru-RU" sz="2400" dirty="0" smtClean="0"/>
              <a:t>5    Узел </a:t>
            </a:r>
            <a:r>
              <a:rPr lang="en-US" sz="2400" dirty="0" smtClean="0"/>
              <a:t>3</a:t>
            </a:r>
            <a:endParaRPr lang="ru-RU" sz="2400" dirty="0" smtClean="0"/>
          </a:p>
          <a:p>
            <a:r>
              <a:rPr lang="ru-RU" sz="2400" dirty="0" smtClean="0"/>
              <a:t>6      Узел 2</a:t>
            </a: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def search(root):</a:t>
            </a:r>
          </a:p>
          <a:p>
            <a:pPr marL="457200" indent="-457200"/>
            <a:r>
              <a:rPr lang="en-US" sz="2400" dirty="0" smtClean="0"/>
              <a:t>    queue = []</a:t>
            </a:r>
          </a:p>
          <a:p>
            <a:pPr marL="457200" indent="-457200"/>
            <a:r>
              <a:rPr lang="en-US" sz="2400" dirty="0" smtClean="0"/>
              <a:t>    </a:t>
            </a:r>
            <a:r>
              <a:rPr lang="en-US" sz="2400" dirty="0" err="1" smtClean="0"/>
              <a:t>root.marked</a:t>
            </a:r>
            <a:r>
              <a:rPr lang="en-US" sz="2400" dirty="0" smtClean="0"/>
              <a:t> = True</a:t>
            </a:r>
          </a:p>
          <a:p>
            <a:pPr marL="457200" indent="-457200"/>
            <a:r>
              <a:rPr lang="en-US" sz="2400" dirty="0" smtClean="0"/>
              <a:t>   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(root)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    while queue:</a:t>
            </a:r>
          </a:p>
          <a:p>
            <a:pPr marL="457200" indent="-457200"/>
            <a:r>
              <a:rPr lang="en-US" sz="2400" dirty="0" smtClean="0"/>
              <a:t>        r = queue.pop(0)</a:t>
            </a:r>
          </a:p>
          <a:p>
            <a:pPr marL="457200" indent="-457200"/>
            <a:r>
              <a:rPr lang="en-US" sz="2400" dirty="0" smtClean="0"/>
              <a:t>        visit(r)</a:t>
            </a:r>
          </a:p>
          <a:p>
            <a:pPr marL="457200" indent="-457200"/>
            <a:r>
              <a:rPr lang="en-US" sz="2400" dirty="0" smtClean="0"/>
              <a:t>        for node in </a:t>
            </a:r>
            <a:r>
              <a:rPr lang="en-US" sz="2400" dirty="0" err="1" smtClean="0"/>
              <a:t>r.adjacent</a:t>
            </a:r>
            <a:r>
              <a:rPr lang="en-US" sz="2400" dirty="0" smtClean="0"/>
              <a:t>:</a:t>
            </a:r>
          </a:p>
          <a:p>
            <a:pPr marL="457200" indent="-457200"/>
            <a:r>
              <a:rPr lang="en-US" sz="2400" dirty="0" smtClean="0"/>
              <a:t>            if not </a:t>
            </a:r>
            <a:r>
              <a:rPr lang="en-US" sz="2400" dirty="0" err="1" smtClean="0"/>
              <a:t>node.marked</a:t>
            </a:r>
            <a:r>
              <a:rPr lang="en-US" sz="2400" dirty="0" smtClean="0"/>
              <a:t>:</a:t>
            </a:r>
          </a:p>
          <a:p>
            <a:pPr marL="457200" indent="-457200"/>
            <a:r>
              <a:rPr lang="en-US" sz="2400" dirty="0" smtClean="0"/>
              <a:t>                </a:t>
            </a:r>
            <a:r>
              <a:rPr lang="en-US" sz="2400" dirty="0" err="1" smtClean="0"/>
              <a:t>node.marked</a:t>
            </a:r>
            <a:r>
              <a:rPr lang="en-US" sz="2400" dirty="0" smtClean="0"/>
              <a:t> = True</a:t>
            </a:r>
          </a:p>
          <a:p>
            <a:pPr marL="457200" indent="-457200"/>
            <a:r>
              <a:rPr lang="en-US" sz="2400" dirty="0" smtClean="0"/>
              <a:t>               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(node)</a:t>
            </a:r>
            <a:endParaRPr lang="ru-RU" sz="2400" dirty="0" smtClean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3"/>
          <p:cNvSpPr txBox="1">
            <a:spLocks noGrp="1"/>
          </p:cNvSpPr>
          <p:nvPr>
            <p:ph type="title"/>
          </p:nvPr>
        </p:nvSpPr>
        <p:spPr>
          <a:xfrm>
            <a:off x="401562" y="265736"/>
            <a:ext cx="7651733" cy="4744920"/>
          </a:xfrm>
          <a:prstGeom prst="rect">
            <a:avLst/>
          </a:prstGeom>
        </p:spPr>
        <p:txBody>
          <a:bodyPr/>
          <a:lstStyle/>
          <a:p>
            <a:pPr indent="12700"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pPr>
            <a:r>
              <a:t>Спасибо </a:t>
            </a:r>
          </a:p>
          <a:p>
            <a:pPr indent="12700"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pPr>
            <a:r>
              <a:t>за внимание!</a:t>
            </a:r>
          </a:p>
        </p:txBody>
      </p:sp>
      <p:sp>
        <p:nvSpPr>
          <p:cNvPr id="245" name="Имя Фамилия,…"/>
          <p:cNvSpPr txBox="1"/>
          <p:nvPr/>
        </p:nvSpPr>
        <p:spPr>
          <a:xfrm>
            <a:off x="10029269" y="265738"/>
            <a:ext cx="8023837" cy="378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Андрей Власенко,</a:t>
            </a:r>
            <a:br>
              <a:rPr lang="ru-RU" dirty="0" smtClean="0"/>
            </a:br>
            <a:r>
              <a:rPr lang="ru-RU" dirty="0" smtClean="0">
                <a:sym typeface="YS Text Regular"/>
              </a:rPr>
              <a:t>Наставник </a:t>
            </a:r>
            <a:r>
              <a:rPr lang="en-US" smtClean="0">
                <a:sym typeface="YS Text Regular"/>
              </a:rPr>
              <a:t>60</a:t>
            </a:r>
            <a:r>
              <a:rPr lang="ru-RU" smtClean="0">
                <a:sym typeface="YS Text Regular"/>
              </a:rPr>
              <a:t> </a:t>
            </a:r>
            <a:r>
              <a:rPr lang="ru-RU" dirty="0" smtClean="0">
                <a:sym typeface="YS Text Regular"/>
              </a:rPr>
              <a:t>когорты.</a:t>
            </a:r>
          </a:p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>
                <a:sym typeface="YS Text Regular"/>
              </a:rPr>
              <a:t>Backend python-разработчик</a:t>
            </a:r>
            <a:r>
              <a:rPr smtClean="0"/>
              <a:t>, </a:t>
            </a:r>
            <a:r>
              <a:t>Яндекс.Практикум</a:t>
            </a:r>
          </a:p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/>
          </a:p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dirty="0" smtClean="0">
                <a:sym typeface="YS Text Regular"/>
              </a:rPr>
              <a:t>vlasenkoandrey1987@yandex.ru</a:t>
            </a:r>
            <a:endParaRPr/>
          </a:p>
        </p:txBody>
      </p:sp>
      <p:sp>
        <p:nvSpPr>
          <p:cNvPr id="246" name="practikum.yandex.ru"/>
          <p:cNvSpPr txBox="1"/>
          <p:nvPr/>
        </p:nvSpPr>
        <p:spPr>
          <a:xfrm>
            <a:off x="10029269" y="10235050"/>
            <a:ext cx="4726611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b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rPr lang="en-US" dirty="0" smtClean="0"/>
              <a:t>practicum.yandex.ru</a:t>
            </a:r>
            <a:endParaRPr/>
          </a:p>
        </p:txBody>
      </p:sp>
      <p:pic>
        <p:nvPicPr>
          <p:cNvPr id="24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2865198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Математика: </a:t>
            </a:r>
            <a:r>
              <a:rPr lang="ru-RU" dirty="0" err="1" smtClean="0"/>
              <a:t>лайфхаки</a:t>
            </a:r>
            <a:endParaRPr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34616" y="3390401"/>
            <a:ext cx="16618358" cy="1177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Пусть </a:t>
            </a:r>
            <a:r>
              <a:rPr lang="en-US" dirty="0" smtClean="0"/>
              <a:t>n – </a:t>
            </a:r>
            <a:r>
              <a:rPr lang="ru-RU" dirty="0" smtClean="0"/>
              <a:t>размер массива перед удвоением, т.е. </a:t>
            </a:r>
            <a:r>
              <a:rPr lang="en-US" dirty="0" smtClean="0"/>
              <a:t>n = 2</a:t>
            </a:r>
            <a:r>
              <a:rPr lang="en-US" baseline="30000" dirty="0" smtClean="0"/>
              <a:t>x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Общее число операций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1 + (1 + 1) + (2 + 2) + (4 + 4) + … + n = 1 + 2 + 4 + 8 + … + n</a:t>
            </a:r>
          </a:p>
        </p:txBody>
      </p:sp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Амортизированное время</a:t>
            </a:r>
            <a:endParaRPr sz="40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2865198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Математика: </a:t>
            </a:r>
            <a:r>
              <a:rPr lang="ru-RU" dirty="0" err="1" smtClean="0"/>
              <a:t>лайфхаки</a:t>
            </a:r>
            <a:endParaRPr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34616" y="3390401"/>
            <a:ext cx="16618358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Пусть </a:t>
            </a:r>
            <a:r>
              <a:rPr lang="en-US" dirty="0" smtClean="0"/>
              <a:t>n – </a:t>
            </a:r>
            <a:r>
              <a:rPr lang="ru-RU" dirty="0" smtClean="0"/>
              <a:t>размер массива перед удвоением, т.е. </a:t>
            </a:r>
            <a:r>
              <a:rPr lang="en-US" dirty="0" smtClean="0"/>
              <a:t>n = 2</a:t>
            </a:r>
            <a:r>
              <a:rPr lang="en-US" baseline="30000" dirty="0" smtClean="0"/>
              <a:t>x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Общее число операций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1 + (1 + 1) + (2 + 2) + (4 + 4) + … + n = 1 + 2 + 4 + 8 + … + n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Перепишем в обратном порядке: </a:t>
            </a:r>
            <a:r>
              <a:rPr lang="en-US" dirty="0" smtClean="0"/>
              <a:t>n + n/2 + n/4 + … + n/n = n * (1 + ½ + ¼  + … + 1/n)</a:t>
            </a:r>
          </a:p>
        </p:txBody>
      </p:sp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Амортизированное время</a:t>
            </a:r>
            <a:endParaRPr sz="40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2865198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Математика: </a:t>
            </a:r>
            <a:r>
              <a:rPr lang="ru-RU" dirty="0" err="1" smtClean="0"/>
              <a:t>лайфхаки</a:t>
            </a:r>
            <a:endParaRPr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34616" y="3390401"/>
            <a:ext cx="16618358" cy="254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Пусть </a:t>
            </a:r>
            <a:r>
              <a:rPr lang="en-US" dirty="0" smtClean="0"/>
              <a:t>n – </a:t>
            </a:r>
            <a:r>
              <a:rPr lang="ru-RU" dirty="0" smtClean="0"/>
              <a:t>размер массива перед удвоением, т.е. </a:t>
            </a:r>
            <a:r>
              <a:rPr lang="en-US" dirty="0" smtClean="0"/>
              <a:t>n = 2</a:t>
            </a:r>
            <a:r>
              <a:rPr lang="en-US" baseline="30000" dirty="0" smtClean="0"/>
              <a:t>x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Общее число операций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1 + (1 + 1) + (2 + 2) + (4 + 4) + … + n = 1 + 2 + 4 + 8 + … + n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Перепишем в обратном порядке: </a:t>
            </a:r>
            <a:r>
              <a:rPr lang="en-US" dirty="0" smtClean="0"/>
              <a:t>n + n/2 + n/4 + … + n/n = n * (1 + ½ + ¼  + … + 1/n)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Чему равна последовательность </a:t>
            </a:r>
            <a:r>
              <a:rPr lang="en-US" dirty="0" smtClean="0"/>
              <a:t>½ + ¼  + … + 1/n</a:t>
            </a:r>
            <a:r>
              <a:rPr lang="ru-RU" dirty="0" smtClean="0"/>
              <a:t>?</a:t>
            </a:r>
            <a:endParaRPr/>
          </a:p>
        </p:txBody>
      </p:sp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Амортизированное время</a:t>
            </a:r>
            <a:endParaRPr sz="40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2865198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Математика: </a:t>
            </a:r>
            <a:r>
              <a:rPr lang="ru-RU" dirty="0" err="1" smtClean="0"/>
              <a:t>лайфхаки</a:t>
            </a:r>
            <a:endParaRPr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34616" y="3390401"/>
            <a:ext cx="16618358" cy="254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Пусть </a:t>
            </a:r>
            <a:r>
              <a:rPr lang="en-US" dirty="0" smtClean="0"/>
              <a:t>n – </a:t>
            </a:r>
            <a:r>
              <a:rPr lang="ru-RU" dirty="0" smtClean="0"/>
              <a:t>размер массива перед удвоением, т.е. </a:t>
            </a:r>
            <a:r>
              <a:rPr lang="en-US" dirty="0" smtClean="0"/>
              <a:t>n = 2</a:t>
            </a:r>
            <a:r>
              <a:rPr lang="en-US" baseline="30000" dirty="0" smtClean="0"/>
              <a:t>x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Общее число операций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1 + (1 + 1) + (2 + 2) + (4 + 4) + … + n = 1 + 2 + 4 + 8 + … + n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Перепишем в обратном порядке: </a:t>
            </a:r>
            <a:r>
              <a:rPr lang="en-US" dirty="0" smtClean="0"/>
              <a:t>n + n/2 + n/4 + … + n/n = n * (1 + ½ + ¼  + … + 1/n)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Чему равна последовательность </a:t>
            </a:r>
            <a:r>
              <a:rPr lang="en-US" dirty="0" smtClean="0"/>
              <a:t>½ + ¼  + … + 1/n</a:t>
            </a:r>
            <a:r>
              <a:rPr lang="ru-RU" dirty="0" smtClean="0"/>
              <a:t>?</a:t>
            </a:r>
            <a:endParaRPr/>
          </a:p>
        </p:txBody>
      </p:sp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Амортизированное время</a:t>
            </a:r>
            <a:endParaRPr sz="4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9309" t="44948" r="39309" b="42651"/>
          <a:stretch>
            <a:fillRect/>
          </a:stretch>
        </p:blipFill>
        <p:spPr bwMode="auto">
          <a:xfrm>
            <a:off x="7694596" y="6151566"/>
            <a:ext cx="4170149" cy="136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ject 4"/>
          <p:cNvSpPr txBox="1"/>
          <p:nvPr/>
        </p:nvSpPr>
        <p:spPr>
          <a:xfrm>
            <a:off x="434616" y="7676681"/>
            <a:ext cx="1661835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dirty="0" smtClean="0"/>
              <a:t>½ + ¼  + … + 1/n = 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2865198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Математика: </a:t>
            </a:r>
            <a:r>
              <a:rPr lang="ru-RU" dirty="0" err="1" smtClean="0"/>
              <a:t>лайфхаки</a:t>
            </a:r>
            <a:endParaRPr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34616" y="3390401"/>
            <a:ext cx="16618358" cy="254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Пусть </a:t>
            </a:r>
            <a:r>
              <a:rPr lang="en-US" dirty="0" smtClean="0"/>
              <a:t>n – </a:t>
            </a:r>
            <a:r>
              <a:rPr lang="ru-RU" dirty="0" smtClean="0"/>
              <a:t>размер массива перед удвоением, т.е. </a:t>
            </a:r>
            <a:r>
              <a:rPr lang="en-US" dirty="0" smtClean="0"/>
              <a:t>n = 2</a:t>
            </a:r>
            <a:r>
              <a:rPr lang="en-US" baseline="30000" dirty="0" smtClean="0"/>
              <a:t>x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Общее число операций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1 + (1 + 1) + (2 + 2) + (4 + 4) + … + n = 1 + 2 + 4 + 8 + … + n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Перепишем в обратном порядке: </a:t>
            </a:r>
            <a:r>
              <a:rPr lang="en-US" dirty="0" smtClean="0"/>
              <a:t>n + n/2 + n/4 + … + n/n = n * (1 + ½ + ¼  + … + 1/n)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Чему равна последовательность </a:t>
            </a:r>
            <a:r>
              <a:rPr lang="en-US" dirty="0" smtClean="0"/>
              <a:t>½ + ¼  + … + 1/n</a:t>
            </a:r>
            <a:r>
              <a:rPr lang="ru-RU" dirty="0" smtClean="0"/>
              <a:t>?</a:t>
            </a:r>
            <a:endParaRPr/>
          </a:p>
        </p:txBody>
      </p:sp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Амортизированное время</a:t>
            </a:r>
            <a:endParaRPr sz="4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9309" t="44948" r="39309" b="42651"/>
          <a:stretch>
            <a:fillRect/>
          </a:stretch>
        </p:blipFill>
        <p:spPr bwMode="auto">
          <a:xfrm>
            <a:off x="7694596" y="6151566"/>
            <a:ext cx="4170149" cy="136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ject 4"/>
          <p:cNvSpPr txBox="1"/>
          <p:nvPr/>
        </p:nvSpPr>
        <p:spPr>
          <a:xfrm>
            <a:off x="434616" y="7676681"/>
            <a:ext cx="16618358" cy="1177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dirty="0" smtClean="0"/>
              <a:t>½ + ¼  + … + 1/n = 1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dirty="0" smtClean="0"/>
              <a:t>n + n/2 + n/4 + … + n/n = n * (1 + ½ + ¼  + … + 1/n)</a:t>
            </a:r>
            <a:r>
              <a:rPr lang="ru-RU" dirty="0" smtClean="0"/>
              <a:t> = </a:t>
            </a:r>
            <a:r>
              <a:rPr lang="en-US" dirty="0" smtClean="0"/>
              <a:t>2n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3008074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Математика: </a:t>
            </a:r>
            <a:r>
              <a:rPr lang="ru-RU" dirty="0" err="1" smtClean="0"/>
              <a:t>лайфхаки</a:t>
            </a:r>
            <a:endParaRPr lang="en-US" dirty="0"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79358" y="2722542"/>
            <a:ext cx="16546920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Пример: сложность быстрой сортировки в худшем случае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ru-RU" dirty="0" smtClean="0"/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Чему равна сумма 1 + 2 + 3 + … + </a:t>
            </a:r>
            <a:r>
              <a:rPr lang="en-US" dirty="0" smtClean="0"/>
              <a:t>n?</a:t>
            </a:r>
          </a:p>
        </p:txBody>
      </p:sp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Сумма целых чисел от 1 до </a:t>
            </a:r>
            <a:r>
              <a:rPr lang="en-US" sz="4000" dirty="0" smtClean="0"/>
              <a:t>n</a:t>
            </a:r>
            <a:endParaRPr sz="40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азвание раздела"/>
          <p:cNvSpPr txBox="1"/>
          <p:nvPr/>
        </p:nvSpPr>
        <p:spPr>
          <a:xfrm>
            <a:off x="401562" y="265737"/>
            <a:ext cx="13008074" cy="13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 smtClean="0"/>
              <a:t>Математика: </a:t>
            </a:r>
            <a:r>
              <a:rPr lang="ru-RU" dirty="0" err="1" smtClean="0"/>
              <a:t>лайфхаки</a:t>
            </a:r>
            <a:endParaRPr lang="en-US" dirty="0"/>
          </a:p>
        </p:txBody>
      </p:sp>
      <p:pic>
        <p:nvPicPr>
          <p:cNvPr id="1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4"/>
          <p:cNvSpPr txBox="1"/>
          <p:nvPr/>
        </p:nvSpPr>
        <p:spPr>
          <a:xfrm>
            <a:off x="479358" y="2722542"/>
            <a:ext cx="16546920" cy="391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Пример: сложность быстрой сортировки в худшем случае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ru-RU" dirty="0" smtClean="0"/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Чему равна сумма 1 + 2 + 3 + … + </a:t>
            </a:r>
            <a:r>
              <a:rPr lang="en-US" dirty="0" smtClean="0"/>
              <a:t>n?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en-US" dirty="0" smtClean="0"/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Если </a:t>
            </a:r>
            <a:r>
              <a:rPr lang="en-US" dirty="0" smtClean="0"/>
              <a:t>n </a:t>
            </a:r>
            <a:r>
              <a:rPr lang="ru-RU" dirty="0" smtClean="0"/>
              <a:t>четно, рассмотрим пары </a:t>
            </a:r>
            <a:r>
              <a:rPr lang="en-US" dirty="0" smtClean="0"/>
              <a:t>(1 + n) + (2 + n – 1) + … + (n/2 + n/2 + 1)</a:t>
            </a:r>
          </a:p>
          <a:p>
            <a:pPr marL="320841" indent="-320841"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 smtClean="0"/>
              <a:t>Имеем </a:t>
            </a:r>
            <a:r>
              <a:rPr lang="en-US" dirty="0" smtClean="0"/>
              <a:t>n/2 </a:t>
            </a:r>
            <a:r>
              <a:rPr lang="ru-RU" dirty="0" smtClean="0"/>
              <a:t>пар </a:t>
            </a:r>
            <a:r>
              <a:rPr lang="en-US" dirty="0" smtClean="0"/>
              <a:t>n + 1</a:t>
            </a:r>
            <a:r>
              <a:rPr lang="ru-RU" dirty="0" smtClean="0"/>
              <a:t>, т.о. сумма равна </a:t>
            </a:r>
            <a:r>
              <a:rPr lang="en-US" dirty="0" smtClean="0"/>
              <a:t>n(n + 1)/2</a:t>
            </a:r>
          </a:p>
        </p:txBody>
      </p:sp>
      <p:sp>
        <p:nvSpPr>
          <p:cNvPr id="5" name="Название раздела"/>
          <p:cNvSpPr txBox="1"/>
          <p:nvPr/>
        </p:nvSpPr>
        <p:spPr>
          <a:xfrm>
            <a:off x="473000" y="1480183"/>
            <a:ext cx="12865198" cy="8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sz="4000" dirty="0" smtClean="0"/>
              <a:t>Сумма целых чисел от 1 до </a:t>
            </a:r>
            <a:r>
              <a:rPr lang="en-US" sz="4000" dirty="0" smtClean="0"/>
              <a:t>n</a:t>
            </a:r>
            <a:endParaRPr sz="40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6256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6256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6256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6256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1660</Words>
  <PresentationFormat>Произвольный</PresentationFormat>
  <Paragraphs>259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Алгоритмы и структуры данных</vt:lpstr>
      <vt:lpstr>Что в программе?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Математика: лайфхаки</vt:lpstr>
      <vt:lpstr>Математика: доказательство</vt:lpstr>
      <vt:lpstr>Математика: доказательство</vt:lpstr>
      <vt:lpstr>Математика: доказательство</vt:lpstr>
      <vt:lpstr>Математика: доказательство</vt:lpstr>
      <vt:lpstr>Математика: доказательство</vt:lpstr>
      <vt:lpstr>Математика: доказательство</vt:lpstr>
      <vt:lpstr>Деревья: терминология</vt:lpstr>
      <vt:lpstr>Деревья: терминология</vt:lpstr>
      <vt:lpstr>Деревья: терминология</vt:lpstr>
      <vt:lpstr>Слайд 21</vt:lpstr>
      <vt:lpstr>Слайд 22</vt:lpstr>
      <vt:lpstr>Слайд 23</vt:lpstr>
      <vt:lpstr>Спасибо 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cp:lastModifiedBy>Власенко Андрей</cp:lastModifiedBy>
  <cp:revision>90</cp:revision>
  <dcterms:modified xsi:type="dcterms:W3CDTF">2023-07-28T18:00:52Z</dcterms:modified>
</cp:coreProperties>
</file>