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tags/tag2.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1" r:id="rId2"/>
    <p:sldId id="271" r:id="rId3"/>
    <p:sldId id="292" r:id="rId4"/>
    <p:sldId id="319" r:id="rId5"/>
    <p:sldId id="311" r:id="rId6"/>
    <p:sldId id="316" r:id="rId7"/>
    <p:sldId id="312" r:id="rId8"/>
    <p:sldId id="317" r:id="rId9"/>
    <p:sldId id="320" r:id="rId10"/>
    <p:sldId id="328" r:id="rId11"/>
    <p:sldId id="329" r:id="rId12"/>
    <p:sldId id="330" r:id="rId13"/>
    <p:sldId id="333" r:id="rId14"/>
    <p:sldId id="270" r:id="rId15"/>
    <p:sldId id="28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1639"/>
    <a:srgbClr val="FC486E"/>
    <a:srgbClr val="FBC93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76" autoAdjust="0"/>
    <p:restoredTop sz="94660"/>
  </p:normalViewPr>
  <p:slideViewPr>
    <p:cSldViewPr snapToGrid="0">
      <p:cViewPr varScale="1">
        <p:scale>
          <a:sx n="88" d="100"/>
          <a:sy n="88" d="100"/>
        </p:scale>
        <p:origin x="-298" y="-77"/>
      </p:cViewPr>
      <p:guideLst>
        <p:guide orient="horz" pos="2102"/>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cstate="print"/>
          <a:stretch>
            <a:fillRect/>
          </a:stretch>
        </p:blipFill>
        <p:spPr>
          <a:xfrm>
            <a:off x="-12700" y="-3175"/>
            <a:ext cx="12204700" cy="6861175"/>
          </a:xfrm>
          <a:prstGeom prst="rect">
            <a:avLst/>
          </a:prstGeom>
          <a:noFill/>
          <a:ln w="9525">
            <a:noFill/>
          </a:ln>
        </p:spPr>
      </p:pic>
      <p:sp>
        <p:nvSpPr>
          <p:cNvPr id="2051" name="Rectangle 3"/>
          <p:cNvSpPr>
            <a:spLocks noGrp="1" noChangeArrowheads="1"/>
          </p:cNvSpPr>
          <p:nvPr>
            <p:ph type="ctrTitle"/>
          </p:nvPr>
        </p:nvSpPr>
        <p:spPr>
          <a:xfrm>
            <a:off x="2063751" y="1125538"/>
            <a:ext cx="9211733" cy="1082675"/>
          </a:xfrm>
        </p:spPr>
        <p:txBody>
          <a:bodyPr/>
          <a:lstStyle>
            <a:lvl1pPr algn="r">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2063751" y="2351088"/>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D265D4AD-A870-4124-A5B9-C20B85AE7BC9}" type="datetimeFigureOut">
              <a:rPr lang="en-US" smtClean="0"/>
              <a:pPr/>
              <a:t>18-May-21</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CFF296AF-92C2-4247-B60F-123CBE9B860E}" type="slidenum">
              <a:rPr lang="en-US" smtClean="0"/>
              <a:pPr/>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65D4AD-A870-4124-A5B9-C20B85AE7BC9}" type="datetimeFigureOut">
              <a:rPr lang="en-US" smtClean="0"/>
              <a:pPr/>
              <a:t>18-May-21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F296AF-92C2-4247-B60F-123CBE9B860E}" type="slidenum">
              <a:rPr lang="en-US" smtClean="0"/>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65D4AD-A870-4124-A5B9-C20B85AE7BC9}" type="datetimeFigureOut">
              <a:rPr lang="en-US" smtClean="0"/>
              <a:pPr/>
              <a:t>18-May-21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F296AF-92C2-4247-B60F-123CBE9B860E}" type="slidenum">
              <a:rPr lang="en-US" smtClean="0"/>
              <a:pPr/>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65D4AD-A870-4124-A5B9-C20B85AE7BC9}" type="datetimeFigureOut">
              <a:rPr lang="en-US" smtClean="0"/>
              <a:pPr/>
              <a:t>18-May-21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F296AF-92C2-4247-B60F-123CBE9B860E}" type="slidenum">
              <a:rPr lang="en-US" smtClean="0"/>
              <a:pPr/>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65D4AD-A870-4124-A5B9-C20B85AE7BC9}" type="datetimeFigureOut">
              <a:rPr lang="en-US" smtClean="0"/>
              <a:pPr/>
              <a:t>18-May-21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F296AF-92C2-4247-B60F-123CBE9B860E}" type="slidenum">
              <a:rPr lang="en-US" smtClean="0"/>
              <a:pPr/>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65D4AD-A870-4124-A5B9-C20B85AE7BC9}" type="datetimeFigureOut">
              <a:rPr lang="en-US" smtClean="0"/>
              <a:pPr/>
              <a:t>18-May-21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F296AF-92C2-4247-B60F-123CBE9B860E}" type="slidenum">
              <a:rPr lang="en-US" smtClean="0"/>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65D4AD-A870-4124-A5B9-C20B85AE7BC9}" type="datetimeFigureOut">
              <a:rPr lang="en-US" smtClean="0"/>
              <a:pPr/>
              <a:t>18-May-21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F296AF-92C2-4247-B60F-123CBE9B860E}" type="slidenum">
              <a:rPr lang="en-US" smtClean="0"/>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65D4AD-A870-4124-A5B9-C20B85AE7BC9}" type="datetimeFigureOut">
              <a:rPr lang="en-US" smtClean="0"/>
              <a:pPr/>
              <a:t>18-May-21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F296AF-92C2-4247-B60F-123CBE9B860E}" type="slidenum">
              <a:rPr lang="en-US" smtClean="0"/>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65D4AD-A870-4124-A5B9-C20B85AE7BC9}" type="datetimeFigureOut">
              <a:rPr lang="en-US" smtClean="0"/>
              <a:pPr/>
              <a:t>18-May-21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F296AF-92C2-4247-B60F-123CBE9B860E}" type="slidenum">
              <a:rPr lang="en-US" smtClean="0"/>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65D4AD-A870-4124-A5B9-C20B85AE7BC9}" type="datetimeFigureOut">
              <a:rPr lang="en-US" smtClean="0"/>
              <a:pPr/>
              <a:t>18-May-21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F296AF-92C2-4247-B60F-123CBE9B860E}" type="slidenum">
              <a:rPr lang="en-US" smtClean="0"/>
              <a:pPr/>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65D4AD-A870-4124-A5B9-C20B85AE7BC9}" type="datetimeFigureOut">
              <a:rPr lang="en-US" smtClean="0"/>
              <a:pPr/>
              <a:t>18-May-21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F296AF-92C2-4247-B60F-123CBE9B860E}" type="slidenum">
              <a:rPr lang="en-US" smtClean="0"/>
              <a:pPr/>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p:cNvPicPr>
            <a:picLocks noChangeAspect="1"/>
          </p:cNvPicPr>
          <p:nvPr/>
        </p:nvPicPr>
        <p:blipFill>
          <a:blip r:embed="rId13" cstate="print"/>
          <a:stretch>
            <a:fillRect/>
          </a:stretch>
        </p:blipFill>
        <p:spPr>
          <a:xfrm>
            <a:off x="0" y="0"/>
            <a:ext cx="12198351" cy="6861175"/>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D265D4AD-A870-4124-A5B9-C20B85AE7BC9}" type="datetimeFigureOut">
              <a:rPr lang="en-US" smtClean="0"/>
              <a:pPr/>
              <a:t>18-May-21</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CFF296AF-92C2-4247-B60F-123CBE9B860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704020202020204" pitchFamily="34" charset="0"/>
          <a:ea typeface="SimSun" pitchFamily="2" charset="-122"/>
        </a:defRPr>
      </a:lvl2pPr>
      <a:lvl3pPr algn="l" rtl="0" fontAlgn="base">
        <a:spcBef>
          <a:spcPct val="0"/>
        </a:spcBef>
        <a:spcAft>
          <a:spcPct val="0"/>
        </a:spcAft>
        <a:defRPr sz="3600">
          <a:solidFill>
            <a:schemeClr val="bg1"/>
          </a:solidFill>
          <a:latin typeface="Arial" panose="020B0704020202020204" pitchFamily="34" charset="0"/>
          <a:ea typeface="SimSun" pitchFamily="2" charset="-122"/>
        </a:defRPr>
      </a:lvl3pPr>
      <a:lvl4pPr algn="l" rtl="0" fontAlgn="base">
        <a:spcBef>
          <a:spcPct val="0"/>
        </a:spcBef>
        <a:spcAft>
          <a:spcPct val="0"/>
        </a:spcAft>
        <a:defRPr sz="3600">
          <a:solidFill>
            <a:schemeClr val="bg1"/>
          </a:solidFill>
          <a:latin typeface="Arial" panose="020B0704020202020204" pitchFamily="34" charset="0"/>
          <a:ea typeface="SimSun" pitchFamily="2" charset="-122"/>
        </a:defRPr>
      </a:lvl4pPr>
      <a:lvl5pPr algn="l" rtl="0" fontAlgn="base">
        <a:spcBef>
          <a:spcPct val="0"/>
        </a:spcBef>
        <a:spcAft>
          <a:spcPct val="0"/>
        </a:spcAft>
        <a:defRPr sz="3600">
          <a:solidFill>
            <a:schemeClr val="bg1"/>
          </a:solidFill>
          <a:latin typeface="Arial" panose="020B0704020202020204" pitchFamily="34" charset="0"/>
          <a:ea typeface="SimSun" pitchFamily="2" charset="-122"/>
        </a:defRPr>
      </a:lvl5pPr>
      <a:lvl6pPr marL="457200" algn="l" rtl="0" fontAlgn="base">
        <a:spcBef>
          <a:spcPct val="0"/>
        </a:spcBef>
        <a:spcAft>
          <a:spcPct val="0"/>
        </a:spcAft>
        <a:defRPr sz="3600">
          <a:solidFill>
            <a:schemeClr val="bg1"/>
          </a:solidFill>
          <a:latin typeface="Arial" panose="020B0704020202020204" pitchFamily="34" charset="0"/>
          <a:ea typeface="SimSun" pitchFamily="2" charset="-122"/>
        </a:defRPr>
      </a:lvl6pPr>
      <a:lvl7pPr marL="914400" algn="l" rtl="0" fontAlgn="base">
        <a:spcBef>
          <a:spcPct val="0"/>
        </a:spcBef>
        <a:spcAft>
          <a:spcPct val="0"/>
        </a:spcAft>
        <a:defRPr sz="3600">
          <a:solidFill>
            <a:schemeClr val="bg1"/>
          </a:solidFill>
          <a:latin typeface="Arial" panose="020B0704020202020204" pitchFamily="34" charset="0"/>
          <a:ea typeface="SimSun" pitchFamily="2" charset="-122"/>
        </a:defRPr>
      </a:lvl7pPr>
      <a:lvl8pPr marL="1371600" algn="l" rtl="0" fontAlgn="base">
        <a:spcBef>
          <a:spcPct val="0"/>
        </a:spcBef>
        <a:spcAft>
          <a:spcPct val="0"/>
        </a:spcAft>
        <a:defRPr sz="3600">
          <a:solidFill>
            <a:schemeClr val="bg1"/>
          </a:solidFill>
          <a:latin typeface="Arial" panose="020B0704020202020204" pitchFamily="34" charset="0"/>
          <a:ea typeface="SimSun" pitchFamily="2" charset="-122"/>
        </a:defRPr>
      </a:lvl8pPr>
      <a:lvl9pPr marL="1828800" algn="l" rtl="0" fontAlgn="base">
        <a:spcBef>
          <a:spcPct val="0"/>
        </a:spcBef>
        <a:spcAft>
          <a:spcPct val="0"/>
        </a:spcAft>
        <a:defRPr sz="3600">
          <a:solidFill>
            <a:schemeClr val="bg1"/>
          </a:solidFill>
          <a:latin typeface="Arial" panose="020B07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1639"/>
        </a:solidFill>
        <a:effectLst/>
      </p:bgPr>
    </p:bg>
    <p:spTree>
      <p:nvGrpSpPr>
        <p:cNvPr id="1" name=""/>
        <p:cNvGrpSpPr/>
        <p:nvPr/>
      </p:nvGrpSpPr>
      <p:grpSpPr>
        <a:xfrm>
          <a:off x="0" y="0"/>
          <a:ext cx="0" cy="0"/>
          <a:chOff x="0" y="0"/>
          <a:chExt cx="0" cy="0"/>
        </a:xfrm>
      </p:grpSpPr>
      <p:sp>
        <p:nvSpPr>
          <p:cNvPr id="4" name="Rectangle 3"/>
          <p:cNvSpPr/>
          <p:nvPr/>
        </p:nvSpPr>
        <p:spPr>
          <a:xfrm>
            <a:off x="2494934" y="2908232"/>
            <a:ext cx="2348230" cy="492125"/>
          </a:xfrm>
          <a:prstGeom prst="rect">
            <a:avLst/>
          </a:prstGeom>
          <a:solidFill>
            <a:srgbClr val="FC4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p:cNvGrpSpPr/>
          <p:nvPr/>
        </p:nvGrpSpPr>
        <p:grpSpPr>
          <a:xfrm>
            <a:off x="955348" y="1361829"/>
            <a:ext cx="6871840" cy="1014730"/>
            <a:chOff x="778113" y="2322819"/>
            <a:chExt cx="7689011" cy="881646"/>
          </a:xfrm>
        </p:grpSpPr>
        <p:sp>
          <p:nvSpPr>
            <p:cNvPr id="20" name="Rectangle 19"/>
            <p:cNvSpPr/>
            <p:nvPr/>
          </p:nvSpPr>
          <p:spPr>
            <a:xfrm>
              <a:off x="4646748" y="2322829"/>
              <a:ext cx="3820376" cy="6912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778113" y="2322819"/>
              <a:ext cx="6371157" cy="881646"/>
            </a:xfrm>
            <a:prstGeom prst="rect">
              <a:avLst/>
            </a:prstGeom>
            <a:noFill/>
          </p:spPr>
          <p:txBody>
            <a:bodyPr wrap="square" rtlCol="0">
              <a:spAutoFit/>
            </a:bodyPr>
            <a:lstStyle/>
            <a:p>
              <a:pPr algn="ctr"/>
              <a:r>
                <a:rPr lang="en-US" sz="6000" b="1" dirty="0">
                  <a:solidFill>
                    <a:schemeClr val="tx1"/>
                  </a:solidFill>
                  <a:latin typeface="Tw Cen MT" panose="020B0602020104020603" pitchFamily="34" charset="0"/>
                </a:rPr>
                <a:t>Deep Learning </a:t>
              </a:r>
            </a:p>
          </p:txBody>
        </p:sp>
      </p:grpSp>
      <p:sp>
        <p:nvSpPr>
          <p:cNvPr id="26" name="TextBox 25"/>
          <p:cNvSpPr txBox="1"/>
          <p:nvPr/>
        </p:nvSpPr>
        <p:spPr>
          <a:xfrm>
            <a:off x="1160731" y="2829449"/>
            <a:ext cx="5016500" cy="1198880"/>
          </a:xfrm>
          <a:prstGeom prst="rect">
            <a:avLst/>
          </a:prstGeom>
          <a:noFill/>
        </p:spPr>
        <p:txBody>
          <a:bodyPr wrap="square" rtlCol="0">
            <a:spAutoFit/>
          </a:bodyPr>
          <a:lstStyle/>
          <a:p>
            <a:pPr algn="ctr"/>
            <a:r>
              <a:rPr lang="en-US" sz="2800" b="1" dirty="0">
                <a:solidFill>
                  <a:schemeClr val="tx1"/>
                </a:solidFill>
                <a:latin typeface="Tw Cen MT" panose="020B0602020104020603" pitchFamily="34" charset="0"/>
              </a:rPr>
              <a:t> </a:t>
            </a:r>
            <a:r>
              <a:rPr lang="en-US" sz="3600" b="1" dirty="0" smtClean="0">
                <a:solidFill>
                  <a:schemeClr val="tx1"/>
                </a:solidFill>
                <a:latin typeface="Tw Cen MT" panose="020B0602020104020603" pitchFamily="34" charset="0"/>
              </a:rPr>
              <a:t>Bank Loan</a:t>
            </a:r>
          </a:p>
          <a:p>
            <a:pPr algn="ctr"/>
            <a:r>
              <a:rPr lang="en-US" sz="3600" b="1" dirty="0" smtClean="0">
                <a:solidFill>
                  <a:schemeClr val="tx1"/>
                </a:solidFill>
                <a:latin typeface="Tw Cen MT" panose="020B0602020104020603" pitchFamily="34" charset="0"/>
              </a:rPr>
              <a:t>Repayment Prediction</a:t>
            </a:r>
          </a:p>
        </p:txBody>
      </p:sp>
      <p:sp>
        <p:nvSpPr>
          <p:cNvPr id="2" name="TextBox 1"/>
          <p:cNvSpPr txBox="1"/>
          <p:nvPr/>
        </p:nvSpPr>
        <p:spPr>
          <a:xfrm>
            <a:off x="-560070" y="5604510"/>
            <a:ext cx="8260715" cy="953135"/>
          </a:xfrm>
          <a:prstGeom prst="rect">
            <a:avLst/>
          </a:prstGeom>
          <a:noFill/>
        </p:spPr>
        <p:txBody>
          <a:bodyPr wrap="square" rtlCol="0">
            <a:spAutoFit/>
          </a:bodyPr>
          <a:lstStyle/>
          <a:p>
            <a:pPr algn="ctr"/>
            <a:r>
              <a:rPr lang="en-US" sz="2800" b="1" dirty="0">
                <a:solidFill>
                  <a:schemeClr val="tx1"/>
                </a:solidFill>
                <a:latin typeface="Tw Cen MT" panose="020B0602020104020603" pitchFamily="34" charset="0"/>
              </a:rPr>
              <a:t>AAKASH SAINI       2K18/IT/003</a:t>
            </a:r>
          </a:p>
          <a:p>
            <a:pPr algn="ctr"/>
            <a:endParaRPr lang="en-US" sz="2800" b="1" dirty="0">
              <a:solidFill>
                <a:schemeClr val="tx1"/>
              </a:solidFill>
              <a:latin typeface="Tw Cen MT" panose="020B0602020104020603" pitchFamily="34" charset="0"/>
            </a:endParaRPr>
          </a:p>
        </p:txBody>
      </p:sp>
      <p:sp>
        <p:nvSpPr>
          <p:cNvPr id="3" name="TextBox 1"/>
          <p:cNvSpPr txBox="1"/>
          <p:nvPr/>
        </p:nvSpPr>
        <p:spPr>
          <a:xfrm>
            <a:off x="69850" y="6086475"/>
            <a:ext cx="6924040" cy="521970"/>
          </a:xfrm>
          <a:prstGeom prst="rect">
            <a:avLst/>
          </a:prstGeom>
          <a:noFill/>
        </p:spPr>
        <p:txBody>
          <a:bodyPr wrap="square" rtlCol="0">
            <a:spAutoFit/>
          </a:bodyPr>
          <a:lstStyle/>
          <a:p>
            <a:pPr algn="ctr"/>
            <a:r>
              <a:rPr lang="en-US" sz="2800" b="1" dirty="0">
                <a:solidFill>
                  <a:schemeClr val="tx1"/>
                </a:solidFill>
                <a:latin typeface="Tw Cen MT" panose="020B0602020104020603" pitchFamily="34" charset="0"/>
                <a:sym typeface="+mn-ea"/>
              </a:rPr>
              <a:t>AMITOJ SINGH      2K18/IT/019</a:t>
            </a:r>
          </a:p>
        </p:txBody>
      </p:sp>
      <p:pic>
        <p:nvPicPr>
          <p:cNvPr id="1026" name="Picture 2" descr="C:\Users\Admin\Desktop\deeeppppp.jpg"/>
          <p:cNvPicPr>
            <a:picLocks noChangeAspect="1" noChangeArrowheads="1"/>
          </p:cNvPicPr>
          <p:nvPr/>
        </p:nvPicPr>
        <p:blipFill>
          <a:blip r:embed="rId2" cstate="print"/>
          <a:srcRect/>
          <a:stretch>
            <a:fillRect/>
          </a:stretch>
        </p:blipFill>
        <p:spPr bwMode="auto">
          <a:xfrm>
            <a:off x="8345170" y="3387090"/>
            <a:ext cx="3846830" cy="3470910"/>
          </a:xfrm>
          <a:prstGeom prst="rect">
            <a:avLst/>
          </a:prstGeom>
          <a:noFill/>
        </p:spPr>
      </p:pic>
      <p:pic>
        <p:nvPicPr>
          <p:cNvPr id="1027" name="Picture 3" descr="C:\Users\Admin\Desktop\images.jpg"/>
          <p:cNvPicPr>
            <a:picLocks noChangeAspect="1" noChangeArrowheads="1"/>
          </p:cNvPicPr>
          <p:nvPr/>
        </p:nvPicPr>
        <p:blipFill>
          <a:blip r:embed="rId3" cstate="print"/>
          <a:srcRect/>
          <a:stretch>
            <a:fillRect/>
          </a:stretch>
        </p:blipFill>
        <p:spPr bwMode="auto">
          <a:xfrm>
            <a:off x="8339019" y="0"/>
            <a:ext cx="3864412" cy="3400148"/>
          </a:xfrm>
          <a:prstGeom prst="rect">
            <a:avLst/>
          </a:prstGeom>
          <a:noFill/>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750" fill="hold"/>
                                        <p:tgtEl>
                                          <p:spTgt spid="19"/>
                                        </p:tgtEl>
                                        <p:attrNameLst>
                                          <p:attrName>ppt_x</p:attrName>
                                        </p:attrNameLst>
                                      </p:cBhvr>
                                      <p:tavLst>
                                        <p:tav tm="0">
                                          <p:val>
                                            <p:strVal val="#ppt_x"/>
                                          </p:val>
                                        </p:tav>
                                        <p:tav tm="100000">
                                          <p:val>
                                            <p:strVal val="#ppt_x"/>
                                          </p:val>
                                        </p:tav>
                                      </p:tavLst>
                                    </p:anim>
                                    <p:anim calcmode="lin" valueType="num">
                                      <p:cBhvr additive="base">
                                        <p:cTn id="8" dur="750" fill="hold"/>
                                        <p:tgtEl>
                                          <p:spTgt spid="19"/>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 presetClass="entr" presetSubtype="1" decel="10000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750" fill="hold"/>
                                        <p:tgtEl>
                                          <p:spTgt spid="2"/>
                                        </p:tgtEl>
                                        <p:attrNameLst>
                                          <p:attrName>ppt_x</p:attrName>
                                        </p:attrNameLst>
                                      </p:cBhvr>
                                      <p:tavLst>
                                        <p:tav tm="0">
                                          <p:val>
                                            <p:strVal val="#ppt_x"/>
                                          </p:val>
                                        </p:tav>
                                        <p:tav tm="100000">
                                          <p:val>
                                            <p:strVal val="#ppt_x"/>
                                          </p:val>
                                        </p:tav>
                                      </p:tavLst>
                                    </p:anim>
                                    <p:anim calcmode="lin" valueType="num">
                                      <p:cBhvr additive="base">
                                        <p:cTn id="13" dur="750" fill="hold"/>
                                        <p:tgtEl>
                                          <p:spTgt spid="2"/>
                                        </p:tgtEl>
                                        <p:attrNameLst>
                                          <p:attrName>ppt_y</p:attrName>
                                        </p:attrNameLst>
                                      </p:cBhvr>
                                      <p:tavLst>
                                        <p:tav tm="0">
                                          <p:val>
                                            <p:strVal val="0-#ppt_h/2"/>
                                          </p:val>
                                        </p:tav>
                                        <p:tav tm="100000">
                                          <p:val>
                                            <p:strVal val="#ppt_y"/>
                                          </p:val>
                                        </p:tav>
                                      </p:tavLst>
                                    </p:anim>
                                  </p:childTnLst>
                                </p:cTn>
                              </p:par>
                            </p:childTnLst>
                          </p:cTn>
                        </p:par>
                        <p:par>
                          <p:cTn id="14" fill="hold">
                            <p:stCondLst>
                              <p:cond delay="2000"/>
                            </p:stCondLst>
                            <p:childTnLst>
                              <p:par>
                                <p:cTn id="15" presetID="2" presetClass="entr" presetSubtype="1" decel="100000" fill="hold" grpId="0" nodeType="afterEffect">
                                  <p:stCondLst>
                                    <p:cond delay="60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1000" fill="hold"/>
                                        <p:tgtEl>
                                          <p:spTgt spid="3"/>
                                        </p:tgtEl>
                                        <p:attrNameLst>
                                          <p:attrName>ppt_x</p:attrName>
                                        </p:attrNameLst>
                                      </p:cBhvr>
                                      <p:tavLst>
                                        <p:tav tm="0">
                                          <p:val>
                                            <p:strVal val="#ppt_x"/>
                                          </p:val>
                                        </p:tav>
                                        <p:tav tm="100000">
                                          <p:val>
                                            <p:strVal val="#ppt_x"/>
                                          </p:val>
                                        </p:tav>
                                      </p:tavLst>
                                    </p:anim>
                                    <p:anim calcmode="lin" valueType="num">
                                      <p:cBhvr additive="base">
                                        <p:cTn id="18" dur="10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4114800" y="2365693"/>
            <a:ext cx="6400800" cy="98361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dirty="0" smtClean="0">
                <a:ln>
                  <a:noFill/>
                </a:ln>
                <a:solidFill>
                  <a:schemeClr val="tx1"/>
                </a:solidFill>
                <a:effectLst/>
                <a:latin typeface="Cambria" pitchFamily="18" charset="0"/>
                <a:ea typeface="SimSun" pitchFamily="2" charset="-122"/>
                <a:cs typeface="Calibri" charset="0"/>
              </a:rPr>
              <a:t> </a:t>
            </a:r>
          </a:p>
          <a:p>
            <a:pPr marL="0" marR="0" lvl="0" indent="0" algn="l" defTabSz="914400" rtl="0" eaLnBrk="1" fontAlgn="base" latinLnBrk="0" hangingPunct="1">
              <a:lnSpc>
                <a:spcPct val="100000"/>
              </a:lnSpc>
              <a:spcBef>
                <a:spcPct val="0"/>
              </a:spcBef>
              <a:spcAft>
                <a:spcPct val="0"/>
              </a:spcAft>
              <a:buClrTx/>
              <a:buSzTx/>
              <a:buFontTx/>
              <a:buNone/>
            </a:pPr>
            <a:endParaRPr lang="en-US" altLang="zh-CN" sz="1600" b="1" dirty="0">
              <a:latin typeface="Cambria" pitchFamily="18" charset="0"/>
              <a:ea typeface="SimSun" pitchFamily="2" charset="-122"/>
              <a:cs typeface="Calibri"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400" b="1" i="0" u="none" strike="noStrike" cap="none" normalizeH="0" baseline="0" dirty="0" smtClean="0">
              <a:ln>
                <a:noFill/>
              </a:ln>
              <a:solidFill>
                <a:schemeClr val="tx1"/>
              </a:solidFill>
              <a:effectLst/>
              <a:latin typeface="Cambria" pitchFamily="18" charset="0"/>
              <a:ea typeface="SimSun" pitchFamily="2" charset="-122"/>
              <a:cs typeface="Calibri" charset="0"/>
            </a:endParaRPr>
          </a:p>
        </p:txBody>
      </p:sp>
      <p:sp>
        <p:nvSpPr>
          <p:cNvPr id="20483" name="AutoShape 3" descr="Smily Images, Stock Photos &amp; Vectors | Shutterstock"/>
          <p:cNvSpPr>
            <a:spLocks noChangeAspect="1" noChangeArrowheads="1"/>
          </p:cNvSpPr>
          <p:nvPr/>
        </p:nvSpPr>
        <p:spPr bwMode="auto">
          <a:xfrm>
            <a:off x="1679575" y="-136525"/>
            <a:ext cx="296863" cy="296863"/>
          </a:xfrm>
          <a:prstGeom prst="rect">
            <a:avLst/>
          </a:prstGeom>
          <a:noFill/>
        </p:spPr>
        <p:txBody>
          <a:bodyPr vert="horz" wrap="square" lIns="91440" tIns="45720" rIns="91440" bIns="45720" numCol="1" anchor="t" anchorCtr="0" compatLnSpc="1"/>
          <a:lstStyle/>
          <a:p>
            <a:endParaRPr lang="en-US"/>
          </a:p>
        </p:txBody>
      </p:sp>
      <p:sp>
        <p:nvSpPr>
          <p:cNvPr id="20485" name="AutoShape 5" descr="Smily Images, Stock Photos &amp; Vectors | Shutterstock"/>
          <p:cNvSpPr>
            <a:spLocks noChangeAspect="1" noChangeArrowheads="1"/>
          </p:cNvSpPr>
          <p:nvPr/>
        </p:nvSpPr>
        <p:spPr bwMode="auto">
          <a:xfrm>
            <a:off x="1679575" y="-136525"/>
            <a:ext cx="296863" cy="296863"/>
          </a:xfrm>
          <a:prstGeom prst="rect">
            <a:avLst/>
          </a:prstGeom>
          <a:noFill/>
        </p:spPr>
        <p:txBody>
          <a:bodyPr vert="horz" wrap="square" lIns="91440" tIns="45720" rIns="91440" bIns="45720" numCol="1" anchor="t" anchorCtr="0" compatLnSpc="1"/>
          <a:lstStyle/>
          <a:p>
            <a:endParaRPr lang="en-US"/>
          </a:p>
        </p:txBody>
      </p:sp>
      <p:sp>
        <p:nvSpPr>
          <p:cNvPr id="8" name="TextBox 7"/>
          <p:cNvSpPr txBox="1"/>
          <p:nvPr/>
        </p:nvSpPr>
        <p:spPr>
          <a:xfrm>
            <a:off x="259715" y="1213485"/>
            <a:ext cx="11552555" cy="4892675"/>
          </a:xfrm>
          <a:prstGeom prst="rect">
            <a:avLst/>
          </a:prstGeom>
          <a:noFill/>
        </p:spPr>
        <p:txBody>
          <a:bodyPr wrap="square" rtlCol="0">
            <a:spAutoFit/>
          </a:bodyPr>
          <a:lstStyle/>
          <a:p>
            <a:pPr marL="342900" indent="-342900" algn="just">
              <a:buFont typeface="Wingdings" panose="05000000000000000000" charset="0"/>
              <a:buChar char=""/>
            </a:pPr>
            <a:r>
              <a:rPr lang="en-US" sz="2400" dirty="0" smtClean="0">
                <a:solidFill>
                  <a:schemeClr val="tx1"/>
                </a:solidFill>
              </a:rPr>
              <a:t>Data Analysis</a:t>
            </a:r>
            <a:r>
              <a:rPr lang="en-US" sz="2000" dirty="0" smtClean="0">
                <a:solidFill>
                  <a:schemeClr val="tx1"/>
                </a:solidFill>
              </a:rPr>
              <a:t> : First we analysed the data by making</a:t>
            </a:r>
          </a:p>
          <a:p>
            <a:pPr indent="0" algn="just">
              <a:buFont typeface="Wingdings" panose="05000000000000000000" charset="0"/>
              <a:buNone/>
            </a:pPr>
            <a:r>
              <a:rPr lang="en-US" sz="2000" dirty="0" smtClean="0">
                <a:solidFill>
                  <a:schemeClr val="tx1"/>
                </a:solidFill>
              </a:rPr>
              <a:t>     different plots like count plot, figure, distplot, heatmap, </a:t>
            </a:r>
          </a:p>
          <a:p>
            <a:pPr indent="0" algn="just">
              <a:buFont typeface="Wingdings" panose="05000000000000000000" charset="0"/>
              <a:buNone/>
            </a:pPr>
            <a:r>
              <a:rPr lang="en-US" sz="2000" dirty="0" smtClean="0">
                <a:solidFill>
                  <a:schemeClr val="tx1"/>
                </a:solidFill>
              </a:rPr>
              <a:t>     scatter plot, box plot etc.</a:t>
            </a:r>
          </a:p>
          <a:p>
            <a:pPr indent="0" algn="just">
              <a:buFont typeface="Wingdings" panose="05000000000000000000" charset="0"/>
              <a:buNone/>
            </a:pPr>
            <a:endParaRPr lang="en-US" sz="2000" dirty="0" smtClean="0">
              <a:solidFill>
                <a:schemeClr val="tx1"/>
              </a:solidFill>
            </a:endParaRPr>
          </a:p>
          <a:p>
            <a:pPr marL="342900" indent="-342900" algn="just">
              <a:buFont typeface="Wingdings" panose="05000000000000000000" charset="0"/>
              <a:buChar char=""/>
            </a:pPr>
            <a:r>
              <a:rPr lang="en-US" sz="2400" dirty="0" smtClean="0">
                <a:solidFill>
                  <a:schemeClr val="tx1"/>
                </a:solidFill>
              </a:rPr>
              <a:t>Data Preprocessing</a:t>
            </a:r>
            <a:r>
              <a:rPr lang="en-US" sz="2000" dirty="0" smtClean="0">
                <a:solidFill>
                  <a:schemeClr val="tx1"/>
                </a:solidFill>
              </a:rPr>
              <a:t> : First we calculate the NULL </a:t>
            </a:r>
          </a:p>
          <a:p>
            <a:pPr indent="0" algn="just">
              <a:buFont typeface="Wingdings" panose="05000000000000000000" charset="0"/>
              <a:buNone/>
            </a:pPr>
            <a:r>
              <a:rPr lang="en-US" sz="2000" dirty="0" smtClean="0">
                <a:solidFill>
                  <a:schemeClr val="tx1"/>
                </a:solidFill>
              </a:rPr>
              <a:t>     percentage of data, where </a:t>
            </a:r>
            <a:r>
              <a:rPr lang="en-US" sz="2000" u="sng" dirty="0" smtClean="0">
                <a:solidFill>
                  <a:schemeClr val="tx1"/>
                </a:solidFill>
              </a:rPr>
              <a:t>'lambda'</a:t>
            </a:r>
            <a:r>
              <a:rPr lang="en-US" sz="2000" dirty="0" smtClean="0">
                <a:solidFill>
                  <a:schemeClr val="tx1"/>
                </a:solidFill>
              </a:rPr>
              <a:t> expression is used </a:t>
            </a:r>
          </a:p>
          <a:p>
            <a:pPr indent="0" algn="just">
              <a:buFont typeface="Wingdings" panose="05000000000000000000" charset="0"/>
              <a:buNone/>
            </a:pPr>
            <a:r>
              <a:rPr lang="en-US" sz="2000" dirty="0" smtClean="0">
                <a:solidFill>
                  <a:schemeClr val="tx1"/>
                </a:solidFill>
              </a:rPr>
              <a:t>     to ‘impute’ the average value of all the values of that </a:t>
            </a:r>
          </a:p>
          <a:p>
            <a:pPr indent="0" algn="just">
              <a:buFont typeface="Wingdings" panose="05000000000000000000" charset="0"/>
              <a:buNone/>
            </a:pPr>
            <a:r>
              <a:rPr lang="en-US" sz="2000" dirty="0" smtClean="0">
                <a:solidFill>
                  <a:schemeClr val="tx1"/>
                </a:solidFill>
              </a:rPr>
              <a:t>     column where we found a NULL entry. Rows containing </a:t>
            </a:r>
          </a:p>
          <a:p>
            <a:pPr indent="0" algn="just">
              <a:buFont typeface="Wingdings" panose="05000000000000000000" charset="0"/>
              <a:buNone/>
            </a:pPr>
            <a:r>
              <a:rPr lang="en-US" sz="2000" dirty="0" smtClean="0">
                <a:solidFill>
                  <a:schemeClr val="tx1"/>
                </a:solidFill>
              </a:rPr>
              <a:t>     more NULL values are removed with the help of </a:t>
            </a:r>
          </a:p>
          <a:p>
            <a:pPr indent="0" algn="just">
              <a:buFont typeface="Wingdings" panose="05000000000000000000" charset="0"/>
              <a:buNone/>
            </a:pPr>
            <a:r>
              <a:rPr lang="en-US" sz="2000" dirty="0" smtClean="0">
                <a:solidFill>
                  <a:schemeClr val="tx1"/>
                </a:solidFill>
              </a:rPr>
              <a:t>     dropna() function. Now are dataset is preprocessed with </a:t>
            </a:r>
          </a:p>
          <a:p>
            <a:pPr indent="0" algn="just">
              <a:buFont typeface="Wingdings" panose="05000000000000000000" charset="0"/>
              <a:buNone/>
            </a:pPr>
            <a:r>
              <a:rPr lang="en-US" sz="2000" dirty="0" smtClean="0">
                <a:solidFill>
                  <a:schemeClr val="tx1"/>
                </a:solidFill>
              </a:rPr>
              <a:t>     no NULL values.</a:t>
            </a:r>
          </a:p>
          <a:p>
            <a:pPr indent="0" algn="just">
              <a:buFont typeface="Wingdings" panose="05000000000000000000" charset="0"/>
              <a:buNone/>
            </a:pPr>
            <a:endParaRPr lang="en-US" sz="2000" dirty="0" smtClean="0">
              <a:solidFill>
                <a:schemeClr val="tx1"/>
              </a:solidFill>
            </a:endParaRPr>
          </a:p>
          <a:p>
            <a:pPr marL="342900" indent="-342900" algn="just">
              <a:buFont typeface="Wingdings" panose="05000000000000000000" charset="0"/>
              <a:buChar char=""/>
            </a:pPr>
            <a:r>
              <a:rPr lang="en-US" sz="2400" dirty="0" smtClean="0">
                <a:solidFill>
                  <a:schemeClr val="tx1"/>
                </a:solidFill>
              </a:rPr>
              <a:t>Dummy Variable</a:t>
            </a:r>
            <a:r>
              <a:rPr lang="en-US" sz="2000" dirty="0" smtClean="0">
                <a:solidFill>
                  <a:schemeClr val="tx1"/>
                </a:solidFill>
              </a:rPr>
              <a:t> : To make our dataset to comprehend </a:t>
            </a:r>
          </a:p>
          <a:p>
            <a:pPr indent="0" algn="just">
              <a:buFont typeface="Wingdings" panose="05000000000000000000" charset="0"/>
              <a:buNone/>
            </a:pPr>
            <a:r>
              <a:rPr lang="en-US" sz="2000" dirty="0" smtClean="0">
                <a:solidFill>
                  <a:schemeClr val="tx1"/>
                </a:solidFill>
              </a:rPr>
              <a:t>     the variables and their values we used Dummy encoding. </a:t>
            </a:r>
          </a:p>
          <a:p>
            <a:pPr indent="0" algn="just">
              <a:buFont typeface="Wingdings" panose="05000000000000000000" charset="0"/>
              <a:buNone/>
            </a:pPr>
            <a:r>
              <a:rPr lang="en-US" sz="2000" dirty="0" smtClean="0">
                <a:solidFill>
                  <a:schemeClr val="tx1"/>
                </a:solidFill>
              </a:rPr>
              <a:t>     It helps to alter the human-readable form to numeric form.</a:t>
            </a:r>
          </a:p>
        </p:txBody>
      </p:sp>
      <p:sp>
        <p:nvSpPr>
          <p:cNvPr id="2" name="Text Box 1"/>
          <p:cNvSpPr txBox="1"/>
          <p:nvPr/>
        </p:nvSpPr>
        <p:spPr>
          <a:xfrm>
            <a:off x="1952626" y="124460"/>
            <a:ext cx="7142480" cy="645160"/>
          </a:xfrm>
          <a:prstGeom prst="rect">
            <a:avLst/>
          </a:prstGeom>
          <a:noFill/>
        </p:spPr>
        <p:txBody>
          <a:bodyPr wrap="none" rtlCol="0" anchor="t">
            <a:spAutoFit/>
          </a:bodyPr>
          <a:lstStyle/>
          <a:p>
            <a:pPr algn="ctr"/>
            <a:r>
              <a:rPr lang="en-US" sz="3600" dirty="0" smtClean="0">
                <a:solidFill>
                  <a:schemeClr val="bg1"/>
                </a:solidFill>
                <a:effectLst/>
                <a:sym typeface="+mn-ea"/>
              </a:rPr>
              <a:t>What we had done in our model....</a:t>
            </a:r>
          </a:p>
        </p:txBody>
      </p:sp>
      <p:pic>
        <p:nvPicPr>
          <p:cNvPr id="3" name="Picture 2" descr="dl1"/>
          <p:cNvPicPr>
            <a:picLocks noChangeAspect="1"/>
          </p:cNvPicPr>
          <p:nvPr/>
        </p:nvPicPr>
        <p:blipFill>
          <a:blip r:embed="rId2" cstate="print"/>
          <a:stretch>
            <a:fillRect/>
          </a:stretch>
        </p:blipFill>
        <p:spPr>
          <a:xfrm>
            <a:off x="7385050" y="951230"/>
            <a:ext cx="4268470" cy="3801110"/>
          </a:xfrm>
          <a:prstGeom prst="rect">
            <a:avLst/>
          </a:prstGeom>
        </p:spPr>
      </p:pic>
      <p:sp>
        <p:nvSpPr>
          <p:cNvPr id="6" name="Rectangle 4"/>
          <p:cNvSpPr/>
          <p:nvPr/>
        </p:nvSpPr>
        <p:spPr>
          <a:xfrm>
            <a:off x="7385050" y="4904740"/>
            <a:ext cx="4268470" cy="18802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3" cstate="print"/>
          <a:stretch>
            <a:fillRect/>
          </a:stretch>
        </p:blipFill>
        <p:spPr>
          <a:xfrm>
            <a:off x="7385050" y="4986020"/>
            <a:ext cx="4480560" cy="156146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4114800" y="2365693"/>
            <a:ext cx="6400800" cy="98361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dirty="0" smtClean="0">
                <a:ln>
                  <a:noFill/>
                </a:ln>
                <a:solidFill>
                  <a:schemeClr val="tx1"/>
                </a:solidFill>
                <a:effectLst/>
                <a:latin typeface="Cambria" pitchFamily="18" charset="0"/>
                <a:ea typeface="SimSun" pitchFamily="2" charset="-122"/>
                <a:cs typeface="Calibri" charset="0"/>
              </a:rPr>
              <a:t> </a:t>
            </a:r>
          </a:p>
          <a:p>
            <a:pPr marL="0" marR="0" lvl="0" indent="0" algn="l" defTabSz="914400" rtl="0" eaLnBrk="1" fontAlgn="base" latinLnBrk="0" hangingPunct="1">
              <a:lnSpc>
                <a:spcPct val="100000"/>
              </a:lnSpc>
              <a:spcBef>
                <a:spcPct val="0"/>
              </a:spcBef>
              <a:spcAft>
                <a:spcPct val="0"/>
              </a:spcAft>
              <a:buClrTx/>
              <a:buSzTx/>
              <a:buFontTx/>
              <a:buNone/>
            </a:pPr>
            <a:endParaRPr lang="en-US" altLang="zh-CN" sz="1600" b="1" dirty="0">
              <a:latin typeface="Cambria" pitchFamily="18" charset="0"/>
              <a:ea typeface="SimSun" pitchFamily="2" charset="-122"/>
              <a:cs typeface="Calibri"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400" b="1" i="0" u="none" strike="noStrike" cap="none" normalizeH="0" baseline="0" dirty="0" smtClean="0">
              <a:ln>
                <a:noFill/>
              </a:ln>
              <a:solidFill>
                <a:schemeClr val="tx1"/>
              </a:solidFill>
              <a:effectLst/>
              <a:latin typeface="Cambria" pitchFamily="18" charset="0"/>
              <a:ea typeface="SimSun" pitchFamily="2" charset="-122"/>
              <a:cs typeface="Calibri" charset="0"/>
            </a:endParaRPr>
          </a:p>
        </p:txBody>
      </p:sp>
      <p:sp>
        <p:nvSpPr>
          <p:cNvPr id="20483" name="AutoShape 3" descr="Smily Images, Stock Photos &amp; Vectors | Shutterstock"/>
          <p:cNvSpPr>
            <a:spLocks noChangeAspect="1" noChangeArrowheads="1"/>
          </p:cNvSpPr>
          <p:nvPr/>
        </p:nvSpPr>
        <p:spPr bwMode="auto">
          <a:xfrm>
            <a:off x="1679575" y="-136525"/>
            <a:ext cx="296863" cy="296863"/>
          </a:xfrm>
          <a:prstGeom prst="rect">
            <a:avLst/>
          </a:prstGeom>
          <a:noFill/>
        </p:spPr>
        <p:txBody>
          <a:bodyPr vert="horz" wrap="square" lIns="91440" tIns="45720" rIns="91440" bIns="45720" numCol="1" anchor="t" anchorCtr="0" compatLnSpc="1"/>
          <a:lstStyle/>
          <a:p>
            <a:endParaRPr lang="en-US"/>
          </a:p>
        </p:txBody>
      </p:sp>
      <p:sp>
        <p:nvSpPr>
          <p:cNvPr id="20485" name="AutoShape 5" descr="Smily Images, Stock Photos &amp; Vectors | Shutterstock"/>
          <p:cNvSpPr>
            <a:spLocks noChangeAspect="1" noChangeArrowheads="1"/>
          </p:cNvSpPr>
          <p:nvPr/>
        </p:nvSpPr>
        <p:spPr bwMode="auto">
          <a:xfrm>
            <a:off x="1679575" y="-136525"/>
            <a:ext cx="296863" cy="296863"/>
          </a:xfrm>
          <a:prstGeom prst="rect">
            <a:avLst/>
          </a:prstGeom>
          <a:noFill/>
        </p:spPr>
        <p:txBody>
          <a:bodyPr vert="horz" wrap="square" lIns="91440" tIns="45720" rIns="91440" bIns="45720" numCol="1" anchor="t" anchorCtr="0" compatLnSpc="1"/>
          <a:lstStyle/>
          <a:p>
            <a:endParaRPr lang="en-US"/>
          </a:p>
        </p:txBody>
      </p:sp>
      <p:sp>
        <p:nvSpPr>
          <p:cNvPr id="2" name="Text Box 1"/>
          <p:cNvSpPr txBox="1"/>
          <p:nvPr/>
        </p:nvSpPr>
        <p:spPr>
          <a:xfrm>
            <a:off x="1974216" y="315595"/>
            <a:ext cx="7142480" cy="645160"/>
          </a:xfrm>
          <a:prstGeom prst="rect">
            <a:avLst/>
          </a:prstGeom>
          <a:noFill/>
        </p:spPr>
        <p:txBody>
          <a:bodyPr wrap="none" rtlCol="0" anchor="t">
            <a:spAutoFit/>
          </a:bodyPr>
          <a:lstStyle/>
          <a:p>
            <a:pPr algn="ctr"/>
            <a:r>
              <a:rPr lang="en-US" sz="3600" dirty="0" smtClean="0">
                <a:solidFill>
                  <a:schemeClr val="bg1"/>
                </a:solidFill>
                <a:sym typeface="+mn-ea"/>
              </a:rPr>
              <a:t>What we had done in our model....</a:t>
            </a:r>
          </a:p>
        </p:txBody>
      </p:sp>
      <p:sp>
        <p:nvSpPr>
          <p:cNvPr id="3" name="Text Box 2"/>
          <p:cNvSpPr txBox="1"/>
          <p:nvPr/>
        </p:nvSpPr>
        <p:spPr>
          <a:xfrm>
            <a:off x="285115" y="1339215"/>
            <a:ext cx="11304905" cy="4707890"/>
          </a:xfrm>
          <a:prstGeom prst="rect">
            <a:avLst/>
          </a:prstGeom>
          <a:noFill/>
        </p:spPr>
        <p:txBody>
          <a:bodyPr wrap="square" rtlCol="0" anchor="t">
            <a:spAutoFit/>
          </a:bodyPr>
          <a:lstStyle/>
          <a:p>
            <a:pPr marL="342900" indent="-342900" algn="just">
              <a:buFont typeface="Wingdings" panose="05000000000000000000" charset="0"/>
              <a:buChar char=""/>
            </a:pPr>
            <a:r>
              <a:rPr lang="en-US" sz="2400" dirty="0" smtClean="0">
                <a:solidFill>
                  <a:schemeClr val="tx1"/>
                </a:solidFill>
                <a:sym typeface="+mn-ea"/>
              </a:rPr>
              <a:t>Train Test Split</a:t>
            </a:r>
            <a:r>
              <a:rPr lang="en-US" sz="2000" dirty="0" smtClean="0">
                <a:solidFill>
                  <a:schemeClr val="tx1"/>
                </a:solidFill>
                <a:sym typeface="+mn-ea"/>
              </a:rPr>
              <a:t> : Now, we split our dataset into test and train, where random 20% of </a:t>
            </a:r>
          </a:p>
          <a:p>
            <a:pPr indent="0" algn="just">
              <a:buFont typeface="Wingdings" panose="05000000000000000000" charset="0"/>
              <a:buNone/>
            </a:pPr>
            <a:r>
              <a:rPr lang="en-US" sz="2000" dirty="0" smtClean="0">
                <a:solidFill>
                  <a:schemeClr val="tx1"/>
                </a:solidFill>
                <a:sym typeface="+mn-ea"/>
              </a:rPr>
              <a:t>     the dataset goes into test while the rest 80% goes into train for validation.</a:t>
            </a:r>
          </a:p>
          <a:p>
            <a:pPr indent="0" algn="just">
              <a:buFont typeface="Wingdings" panose="05000000000000000000" charset="0"/>
              <a:buNone/>
            </a:pPr>
            <a:endParaRPr lang="en-US" sz="2000" dirty="0" smtClean="0">
              <a:solidFill>
                <a:schemeClr val="tx1"/>
              </a:solidFill>
              <a:sym typeface="+mn-ea"/>
            </a:endParaRPr>
          </a:p>
          <a:p>
            <a:pPr indent="0" algn="just">
              <a:buFont typeface="Wingdings" panose="05000000000000000000" charset="0"/>
              <a:buNone/>
            </a:pPr>
            <a:endParaRPr lang="en-US" sz="2000" dirty="0" smtClean="0">
              <a:solidFill>
                <a:schemeClr val="tx1"/>
              </a:solidFill>
              <a:sym typeface="+mn-ea"/>
            </a:endParaRPr>
          </a:p>
          <a:p>
            <a:pPr indent="0" algn="just">
              <a:buFont typeface="Wingdings" panose="05000000000000000000" charset="0"/>
              <a:buNone/>
            </a:pPr>
            <a:endParaRPr lang="en-US" sz="2000" dirty="0" smtClean="0">
              <a:solidFill>
                <a:schemeClr val="tx1"/>
              </a:solidFill>
              <a:sym typeface="+mn-ea"/>
            </a:endParaRPr>
          </a:p>
          <a:p>
            <a:pPr indent="0" algn="just">
              <a:buFont typeface="Wingdings" panose="05000000000000000000" charset="0"/>
              <a:buNone/>
            </a:pPr>
            <a:endParaRPr lang="en-US" sz="2000" dirty="0" smtClean="0">
              <a:solidFill>
                <a:schemeClr val="tx1"/>
              </a:solidFill>
              <a:sym typeface="+mn-ea"/>
            </a:endParaRPr>
          </a:p>
          <a:p>
            <a:pPr indent="0" algn="just">
              <a:buFont typeface="Wingdings" panose="05000000000000000000" charset="0"/>
              <a:buNone/>
            </a:pPr>
            <a:endParaRPr lang="en-US" sz="2000" dirty="0" smtClean="0">
              <a:solidFill>
                <a:schemeClr val="tx1"/>
              </a:solidFill>
              <a:sym typeface="+mn-ea"/>
            </a:endParaRPr>
          </a:p>
          <a:p>
            <a:pPr indent="0" algn="just">
              <a:buFont typeface="Wingdings" panose="05000000000000000000" charset="0"/>
              <a:buNone/>
            </a:pPr>
            <a:endParaRPr lang="en-US" sz="2000" dirty="0" smtClean="0">
              <a:solidFill>
                <a:schemeClr val="tx1"/>
              </a:solidFill>
              <a:sym typeface="+mn-ea"/>
            </a:endParaRPr>
          </a:p>
          <a:p>
            <a:pPr indent="0" algn="just">
              <a:buFont typeface="Wingdings" panose="05000000000000000000" charset="0"/>
              <a:buNone/>
            </a:pPr>
            <a:endParaRPr lang="en-US" sz="2000" dirty="0" smtClean="0">
              <a:solidFill>
                <a:schemeClr val="tx1"/>
              </a:solidFill>
              <a:sym typeface="+mn-ea"/>
            </a:endParaRPr>
          </a:p>
          <a:p>
            <a:pPr indent="0" algn="just">
              <a:buFont typeface="Wingdings" panose="05000000000000000000" charset="0"/>
              <a:buNone/>
            </a:pPr>
            <a:endParaRPr lang="en-US" sz="2000" dirty="0" smtClean="0">
              <a:solidFill>
                <a:schemeClr val="tx1"/>
              </a:solidFill>
              <a:sym typeface="+mn-ea"/>
            </a:endParaRPr>
          </a:p>
          <a:p>
            <a:pPr marL="342900" indent="-342900" algn="just">
              <a:buFont typeface="Wingdings" panose="05000000000000000000" charset="0"/>
              <a:buChar char=""/>
            </a:pPr>
            <a:r>
              <a:rPr lang="en-US" sz="2400" dirty="0" smtClean="0">
                <a:solidFill>
                  <a:schemeClr val="tx1"/>
                </a:solidFill>
                <a:sym typeface="+mn-ea"/>
              </a:rPr>
              <a:t>Normalizing Dataset</a:t>
            </a:r>
            <a:r>
              <a:rPr lang="en-US" dirty="0" smtClean="0">
                <a:solidFill>
                  <a:schemeClr val="tx1"/>
                </a:solidFill>
                <a:sym typeface="+mn-ea"/>
              </a:rPr>
              <a:t> : Then, we start normalizing the data using </a:t>
            </a:r>
            <a:r>
              <a:rPr lang="en-US" u="sng" dirty="0" smtClean="0">
                <a:solidFill>
                  <a:schemeClr val="tx1"/>
                </a:solidFill>
                <a:sym typeface="+mn-ea"/>
              </a:rPr>
              <a:t>MinMaxScaler()</a:t>
            </a:r>
            <a:r>
              <a:rPr lang="en-US" dirty="0" smtClean="0">
                <a:solidFill>
                  <a:schemeClr val="tx1"/>
                </a:solidFill>
                <a:sym typeface="+mn-ea"/>
              </a:rPr>
              <a:t> function. MinMaxScalar() function converts the data within [0,1], and for negatives [-1,1]. Then we start fitting the </a:t>
            </a:r>
            <a:r>
              <a:rPr lang="en-US" u="sng" dirty="0" smtClean="0">
                <a:solidFill>
                  <a:schemeClr val="tx1"/>
                </a:solidFill>
                <a:sym typeface="+mn-ea"/>
              </a:rPr>
              <a:t>data using fit_transform()</a:t>
            </a:r>
            <a:r>
              <a:rPr lang="en-US" dirty="0" smtClean="0">
                <a:solidFill>
                  <a:schemeClr val="tx1"/>
                </a:solidFill>
                <a:sym typeface="+mn-ea"/>
              </a:rPr>
              <a:t> function, it helps machine to learn their learning parameters from dataset and transform() function is used to fit test data.</a:t>
            </a:r>
          </a:p>
          <a:p>
            <a:pPr indent="0" algn="just">
              <a:buFont typeface="Wingdings" panose="05000000000000000000" charset="0"/>
              <a:buNone/>
            </a:pPr>
            <a:endParaRPr lang="en-US" dirty="0" smtClean="0">
              <a:solidFill>
                <a:schemeClr val="tx1"/>
              </a:solidFill>
              <a:sym typeface="+mn-ea"/>
            </a:endParaRPr>
          </a:p>
        </p:txBody>
      </p:sp>
      <p:sp>
        <p:nvSpPr>
          <p:cNvPr id="6" name="Rectangles 5"/>
          <p:cNvSpPr/>
          <p:nvPr/>
        </p:nvSpPr>
        <p:spPr>
          <a:xfrm>
            <a:off x="906145" y="2263775"/>
            <a:ext cx="7198995" cy="566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uFillTx/>
              </a:rPr>
              <a:t>                                               DATASET</a:t>
            </a:r>
          </a:p>
        </p:txBody>
      </p:sp>
      <p:cxnSp>
        <p:nvCxnSpPr>
          <p:cNvPr id="7" name="Straight Arrow Connector 6"/>
          <p:cNvCxnSpPr/>
          <p:nvPr/>
        </p:nvCxnSpPr>
        <p:spPr>
          <a:xfrm flipH="1">
            <a:off x="3195955" y="2830195"/>
            <a:ext cx="714375" cy="640080"/>
          </a:xfrm>
          <a:prstGeom prst="straightConnector1">
            <a:avLst/>
          </a:prstGeom>
          <a:ln>
            <a:solidFill>
              <a:schemeClr val="tx1"/>
            </a:solidFill>
            <a:tailEnd type="arrow" w="med" len="med"/>
          </a:ln>
        </p:spPr>
        <p:style>
          <a:lnRef idx="3">
            <a:schemeClr val="accent3"/>
          </a:lnRef>
          <a:fillRef idx="0">
            <a:schemeClr val="accent3"/>
          </a:fillRef>
          <a:effectRef idx="2">
            <a:schemeClr val="accent3"/>
          </a:effectRef>
          <a:fontRef idx="minor">
            <a:schemeClr val="tx1"/>
          </a:fontRef>
        </p:style>
      </p:cxnSp>
      <p:cxnSp>
        <p:nvCxnSpPr>
          <p:cNvPr id="9" name="Straight Arrow Connector 8"/>
          <p:cNvCxnSpPr/>
          <p:nvPr/>
        </p:nvCxnSpPr>
        <p:spPr>
          <a:xfrm>
            <a:off x="8105140" y="2853055"/>
            <a:ext cx="1046480" cy="664845"/>
          </a:xfrm>
          <a:prstGeom prst="straightConnector1">
            <a:avLst/>
          </a:prstGeom>
          <a:ln>
            <a:solidFill>
              <a:schemeClr val="tx1"/>
            </a:solidFill>
            <a:tailEnd type="arrow" w="med" len="med"/>
          </a:ln>
        </p:spPr>
        <p:style>
          <a:lnRef idx="3">
            <a:schemeClr val="accent3"/>
          </a:lnRef>
          <a:fillRef idx="0">
            <a:schemeClr val="accent3"/>
          </a:fillRef>
          <a:effectRef idx="2">
            <a:schemeClr val="accent3"/>
          </a:effectRef>
          <a:fontRef idx="minor">
            <a:schemeClr val="tx1"/>
          </a:fontRef>
        </p:style>
      </p:cxnSp>
      <p:sp>
        <p:nvSpPr>
          <p:cNvPr id="10" name="Rectangles 9"/>
          <p:cNvSpPr/>
          <p:nvPr/>
        </p:nvSpPr>
        <p:spPr>
          <a:xfrm>
            <a:off x="2173605" y="3470275"/>
            <a:ext cx="2277745" cy="50482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TRAINING (80%)</a:t>
            </a:r>
          </a:p>
        </p:txBody>
      </p:sp>
      <p:sp>
        <p:nvSpPr>
          <p:cNvPr id="11" name="Rectangles 10"/>
          <p:cNvSpPr/>
          <p:nvPr/>
        </p:nvSpPr>
        <p:spPr>
          <a:xfrm>
            <a:off x="8456930" y="3517900"/>
            <a:ext cx="2237740" cy="509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TEST (20%)</a:t>
            </a:r>
          </a:p>
        </p:txBody>
      </p:sp>
      <p:sp>
        <p:nvSpPr>
          <p:cNvPr id="13" name="Rectangles 12"/>
          <p:cNvSpPr/>
          <p:nvPr/>
        </p:nvSpPr>
        <p:spPr>
          <a:xfrm>
            <a:off x="8105140" y="2263140"/>
            <a:ext cx="2339340" cy="5676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4114800" y="2365693"/>
            <a:ext cx="6400800" cy="98361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dirty="0" smtClean="0">
                <a:ln>
                  <a:noFill/>
                </a:ln>
                <a:solidFill>
                  <a:schemeClr val="tx1"/>
                </a:solidFill>
                <a:effectLst/>
                <a:latin typeface="Cambria" pitchFamily="18" charset="0"/>
                <a:ea typeface="SimSun" pitchFamily="2" charset="-122"/>
                <a:cs typeface="Calibri" charset="0"/>
              </a:rPr>
              <a:t> </a:t>
            </a:r>
          </a:p>
          <a:p>
            <a:pPr marL="0" marR="0" lvl="0" indent="0" algn="l" defTabSz="914400" rtl="0" eaLnBrk="1" fontAlgn="base" latinLnBrk="0" hangingPunct="1">
              <a:lnSpc>
                <a:spcPct val="100000"/>
              </a:lnSpc>
              <a:spcBef>
                <a:spcPct val="0"/>
              </a:spcBef>
              <a:spcAft>
                <a:spcPct val="0"/>
              </a:spcAft>
              <a:buClrTx/>
              <a:buSzTx/>
              <a:buFontTx/>
              <a:buNone/>
            </a:pPr>
            <a:endParaRPr lang="en-US" altLang="zh-CN" sz="1600" b="1" dirty="0">
              <a:latin typeface="Cambria" pitchFamily="18" charset="0"/>
              <a:ea typeface="SimSun" pitchFamily="2" charset="-122"/>
              <a:cs typeface="Calibri"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400" b="1" i="0" u="none" strike="noStrike" cap="none" normalizeH="0" baseline="0" dirty="0" smtClean="0">
              <a:ln>
                <a:noFill/>
              </a:ln>
              <a:solidFill>
                <a:schemeClr val="tx1"/>
              </a:solidFill>
              <a:effectLst/>
              <a:latin typeface="Cambria" pitchFamily="18" charset="0"/>
              <a:ea typeface="SimSun" pitchFamily="2" charset="-122"/>
              <a:cs typeface="Calibri" charset="0"/>
            </a:endParaRPr>
          </a:p>
        </p:txBody>
      </p:sp>
      <p:sp>
        <p:nvSpPr>
          <p:cNvPr id="20483" name="AutoShape 3" descr="Smily Images, Stock Photos &amp; Vectors | Shutterstock"/>
          <p:cNvSpPr>
            <a:spLocks noChangeAspect="1" noChangeArrowheads="1"/>
          </p:cNvSpPr>
          <p:nvPr/>
        </p:nvSpPr>
        <p:spPr bwMode="auto">
          <a:xfrm>
            <a:off x="1679575" y="-136525"/>
            <a:ext cx="296863" cy="296863"/>
          </a:xfrm>
          <a:prstGeom prst="rect">
            <a:avLst/>
          </a:prstGeom>
          <a:noFill/>
        </p:spPr>
        <p:txBody>
          <a:bodyPr vert="horz" wrap="square" lIns="91440" tIns="45720" rIns="91440" bIns="45720" numCol="1" anchor="t" anchorCtr="0" compatLnSpc="1"/>
          <a:lstStyle/>
          <a:p>
            <a:endParaRPr lang="en-US"/>
          </a:p>
        </p:txBody>
      </p:sp>
      <p:sp>
        <p:nvSpPr>
          <p:cNvPr id="20485" name="AutoShape 5" descr="Smily Images, Stock Photos &amp; Vectors | Shutterstock"/>
          <p:cNvSpPr>
            <a:spLocks noChangeAspect="1" noChangeArrowheads="1"/>
          </p:cNvSpPr>
          <p:nvPr/>
        </p:nvSpPr>
        <p:spPr bwMode="auto">
          <a:xfrm>
            <a:off x="1679575" y="-136525"/>
            <a:ext cx="296863" cy="296863"/>
          </a:xfrm>
          <a:prstGeom prst="rect">
            <a:avLst/>
          </a:prstGeom>
          <a:noFill/>
        </p:spPr>
        <p:txBody>
          <a:bodyPr vert="horz" wrap="square" lIns="91440" tIns="45720" rIns="91440" bIns="45720" numCol="1" anchor="t" anchorCtr="0" compatLnSpc="1"/>
          <a:lstStyle/>
          <a:p>
            <a:endParaRPr lang="en-US"/>
          </a:p>
        </p:txBody>
      </p:sp>
      <p:sp>
        <p:nvSpPr>
          <p:cNvPr id="8" name="TextBox 7"/>
          <p:cNvSpPr txBox="1"/>
          <p:nvPr/>
        </p:nvSpPr>
        <p:spPr>
          <a:xfrm>
            <a:off x="1288415" y="1104265"/>
            <a:ext cx="8465185" cy="2306955"/>
          </a:xfrm>
          <a:prstGeom prst="rect">
            <a:avLst/>
          </a:prstGeom>
          <a:noFill/>
        </p:spPr>
        <p:txBody>
          <a:bodyPr wrap="square" rtlCol="0">
            <a:spAutoFit/>
          </a:bodyPr>
          <a:lstStyle/>
          <a:p>
            <a:pPr algn="just"/>
            <a:r>
              <a:rPr lang="en-US" sz="2400" dirty="0" smtClean="0">
                <a:solidFill>
                  <a:schemeClr val="tx1"/>
                </a:solidFill>
              </a:rPr>
              <a:t>Creating the model</a:t>
            </a:r>
            <a:r>
              <a:rPr lang="en-US" sz="2000" dirty="0" smtClean="0">
                <a:solidFill>
                  <a:schemeClr val="tx1"/>
                </a:solidFill>
              </a:rPr>
              <a:t> :  We create a model and used machine learning algorithm named Artificial Neural Network (ANN) in which we used 3  hidden layers and we used Sequential(), Dense() ,Activation</a:t>
            </a:r>
            <a:r>
              <a:rPr lang="en-US" sz="2000" dirty="0" smtClean="0">
                <a:solidFill>
                  <a:schemeClr val="tx1"/>
                </a:solidFill>
              </a:rPr>
              <a:t>() and Dropout</a:t>
            </a:r>
            <a:r>
              <a:rPr lang="en-US" sz="2000" dirty="0" smtClean="0">
                <a:solidFill>
                  <a:schemeClr val="tx1"/>
                </a:solidFill>
              </a:rPr>
              <a:t>(), </a:t>
            </a:r>
            <a:r>
              <a:rPr lang="en-US" sz="2000" dirty="0" smtClean="0">
                <a:solidFill>
                  <a:schemeClr val="tx1"/>
                </a:solidFill>
              </a:rPr>
              <a:t> </a:t>
            </a:r>
            <a:r>
              <a:rPr lang="en-US" sz="2000" dirty="0" smtClean="0">
                <a:solidFill>
                  <a:schemeClr val="tx1"/>
                </a:solidFill>
              </a:rPr>
              <a:t>functions to find the accuracy of our data. Sequential function is used to create our model. Activation Functions we used in our model is Relu and Sigmoid, optimizer we had used is Adam while binary_crossentropy is the loss function we used.</a:t>
            </a:r>
          </a:p>
        </p:txBody>
      </p:sp>
      <p:sp>
        <p:nvSpPr>
          <p:cNvPr id="2" name="Text Box 1"/>
          <p:cNvSpPr txBox="1"/>
          <p:nvPr/>
        </p:nvSpPr>
        <p:spPr>
          <a:xfrm>
            <a:off x="2927351" y="278765"/>
            <a:ext cx="5186680" cy="645160"/>
          </a:xfrm>
          <a:prstGeom prst="rect">
            <a:avLst/>
          </a:prstGeom>
          <a:noFill/>
        </p:spPr>
        <p:txBody>
          <a:bodyPr wrap="none" rtlCol="0" anchor="t">
            <a:spAutoFit/>
          </a:bodyPr>
          <a:lstStyle/>
          <a:p>
            <a:pPr algn="ctr"/>
            <a:r>
              <a:rPr lang="en-US" sz="3600" dirty="0" smtClean="0">
                <a:solidFill>
                  <a:schemeClr val="bg1"/>
                </a:solidFill>
                <a:sym typeface="+mn-ea"/>
              </a:rPr>
              <a:t>What can we do now???</a:t>
            </a:r>
          </a:p>
        </p:txBody>
      </p:sp>
      <p:pic>
        <p:nvPicPr>
          <p:cNvPr id="3" name="Picture 2" descr="dl33"/>
          <p:cNvPicPr>
            <a:picLocks noChangeAspect="1"/>
          </p:cNvPicPr>
          <p:nvPr/>
        </p:nvPicPr>
        <p:blipFill>
          <a:blip r:embed="rId2" cstate="print"/>
          <a:stretch>
            <a:fillRect/>
          </a:stretch>
        </p:blipFill>
        <p:spPr>
          <a:xfrm>
            <a:off x="435610" y="3492500"/>
            <a:ext cx="5005705" cy="3102610"/>
          </a:xfrm>
          <a:prstGeom prst="rect">
            <a:avLst/>
          </a:prstGeom>
        </p:spPr>
      </p:pic>
      <p:pic>
        <p:nvPicPr>
          <p:cNvPr id="4" name="Picture 3" descr="dl22"/>
          <p:cNvPicPr>
            <a:picLocks noChangeAspect="1"/>
          </p:cNvPicPr>
          <p:nvPr/>
        </p:nvPicPr>
        <p:blipFill>
          <a:blip r:embed="rId3" cstate="print"/>
          <a:stretch>
            <a:fillRect/>
          </a:stretch>
        </p:blipFill>
        <p:spPr>
          <a:xfrm>
            <a:off x="5835015" y="3492500"/>
            <a:ext cx="5571490" cy="310261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Result</a:t>
            </a:r>
          </a:p>
        </p:txBody>
      </p:sp>
      <p:sp>
        <p:nvSpPr>
          <p:cNvPr id="3" name="Text Box 2"/>
          <p:cNvSpPr txBox="1"/>
          <p:nvPr/>
        </p:nvSpPr>
        <p:spPr>
          <a:xfrm>
            <a:off x="836930" y="1447165"/>
            <a:ext cx="2540000" cy="368300"/>
          </a:xfrm>
          <a:prstGeom prst="rect">
            <a:avLst/>
          </a:prstGeom>
          <a:noFill/>
        </p:spPr>
        <p:txBody>
          <a:bodyPr wrap="square" rtlCol="0" anchor="t">
            <a:spAutoFit/>
          </a:bodyPr>
          <a:lstStyle/>
          <a:p>
            <a:r>
              <a:rPr lang="en-US" i="1">
                <a:latin typeface="Arial Italic" panose="020B0704020202020204" charset="0"/>
                <a:cs typeface="Arial Italic" panose="020B0704020202020204" charset="0"/>
              </a:rPr>
              <a:t>Classification Report</a:t>
            </a:r>
          </a:p>
        </p:txBody>
      </p:sp>
      <p:graphicFrame>
        <p:nvGraphicFramePr>
          <p:cNvPr id="4" name="Table 3"/>
          <p:cNvGraphicFramePr/>
          <p:nvPr>
            <p:custDataLst>
              <p:tags r:id="rId1"/>
            </p:custDataLst>
          </p:nvPr>
        </p:nvGraphicFramePr>
        <p:xfrm>
          <a:off x="1318260" y="1906270"/>
          <a:ext cx="8534400" cy="1143000"/>
        </p:xfrm>
        <a:graphic>
          <a:graphicData uri="http://schemas.openxmlformats.org/drawingml/2006/table">
            <a:tbl>
              <a:tblPr firstRow="1" bandRow="1">
                <a:tableStyleId>{5C22544A-7EE6-4342-B048-85BDC9FD1C3A}</a:tableStyleId>
              </a:tblPr>
              <a:tblGrid>
                <a:gridCol w="2133600"/>
                <a:gridCol w="2133600"/>
                <a:gridCol w="2133600"/>
                <a:gridCol w="2133600"/>
              </a:tblGrid>
              <a:tr h="381000">
                <a:tc>
                  <a:txBody>
                    <a:bodyPr/>
                    <a:lstStyle/>
                    <a:p>
                      <a:pPr>
                        <a:buNone/>
                      </a:pPr>
                      <a:endParaRPr lang="en-US" i="1"/>
                    </a:p>
                  </a:txBody>
                  <a:tcPr/>
                </a:tc>
                <a:tc>
                  <a:txBody>
                    <a:bodyPr/>
                    <a:lstStyle/>
                    <a:p>
                      <a:pPr>
                        <a:buNone/>
                      </a:pPr>
                      <a:r>
                        <a:rPr lang="en-US" i="1"/>
                        <a:t>precision</a:t>
                      </a:r>
                    </a:p>
                  </a:txBody>
                  <a:tcPr/>
                </a:tc>
                <a:tc>
                  <a:txBody>
                    <a:bodyPr/>
                    <a:lstStyle/>
                    <a:p>
                      <a:pPr>
                        <a:buNone/>
                      </a:pPr>
                      <a:r>
                        <a:rPr lang="en-US" i="1"/>
                        <a:t>recall</a:t>
                      </a:r>
                    </a:p>
                  </a:txBody>
                  <a:tcPr/>
                </a:tc>
                <a:tc>
                  <a:txBody>
                    <a:bodyPr/>
                    <a:lstStyle/>
                    <a:p>
                      <a:pPr>
                        <a:buNone/>
                      </a:pPr>
                      <a:r>
                        <a:rPr lang="en-US" i="1"/>
                        <a:t>f1-score</a:t>
                      </a:r>
                    </a:p>
                  </a:txBody>
                  <a:tcPr/>
                </a:tc>
              </a:tr>
              <a:tr h="381000">
                <a:tc>
                  <a:txBody>
                    <a:bodyPr/>
                    <a:lstStyle/>
                    <a:p>
                      <a:pPr>
                        <a:buNone/>
                      </a:pPr>
                      <a:r>
                        <a:rPr lang="en-US"/>
                        <a:t>0</a:t>
                      </a:r>
                    </a:p>
                  </a:txBody>
                  <a:tcPr/>
                </a:tc>
                <a:tc>
                  <a:txBody>
                    <a:bodyPr/>
                    <a:lstStyle/>
                    <a:p>
                      <a:pPr>
                        <a:buNone/>
                      </a:pPr>
                      <a:r>
                        <a:rPr lang="en-US"/>
                        <a:t>0.99</a:t>
                      </a:r>
                    </a:p>
                  </a:txBody>
                  <a:tcPr/>
                </a:tc>
                <a:tc>
                  <a:txBody>
                    <a:bodyPr/>
                    <a:lstStyle/>
                    <a:p>
                      <a:pPr>
                        <a:buNone/>
                      </a:pPr>
                      <a:r>
                        <a:rPr lang="en-US"/>
                        <a:t>0.43</a:t>
                      </a:r>
                    </a:p>
                  </a:txBody>
                  <a:tcPr/>
                </a:tc>
                <a:tc>
                  <a:txBody>
                    <a:bodyPr/>
                    <a:lstStyle/>
                    <a:p>
                      <a:pPr>
                        <a:buNone/>
                      </a:pPr>
                      <a:r>
                        <a:rPr lang="en-US"/>
                        <a:t>0.60</a:t>
                      </a:r>
                    </a:p>
                  </a:txBody>
                  <a:tcPr/>
                </a:tc>
              </a:tr>
              <a:tr h="381000">
                <a:tc>
                  <a:txBody>
                    <a:bodyPr/>
                    <a:lstStyle/>
                    <a:p>
                      <a:pPr>
                        <a:buNone/>
                      </a:pPr>
                      <a:r>
                        <a:rPr lang="en-US"/>
                        <a:t>1</a:t>
                      </a:r>
                    </a:p>
                  </a:txBody>
                  <a:tcPr/>
                </a:tc>
                <a:tc>
                  <a:txBody>
                    <a:bodyPr/>
                    <a:lstStyle/>
                    <a:p>
                      <a:pPr>
                        <a:buNone/>
                      </a:pPr>
                      <a:r>
                        <a:rPr lang="en-US"/>
                        <a:t>0.88</a:t>
                      </a:r>
                    </a:p>
                  </a:txBody>
                  <a:tcPr/>
                </a:tc>
                <a:tc>
                  <a:txBody>
                    <a:bodyPr/>
                    <a:lstStyle/>
                    <a:p>
                      <a:pPr>
                        <a:buNone/>
                      </a:pPr>
                      <a:r>
                        <a:rPr lang="en-US"/>
                        <a:t>1.00</a:t>
                      </a:r>
                    </a:p>
                  </a:txBody>
                  <a:tcPr/>
                </a:tc>
                <a:tc>
                  <a:txBody>
                    <a:bodyPr/>
                    <a:lstStyle/>
                    <a:p>
                      <a:pPr>
                        <a:buNone/>
                      </a:pPr>
                      <a:r>
                        <a:rPr lang="en-US"/>
                        <a:t>0.93</a:t>
                      </a:r>
                    </a:p>
                  </a:txBody>
                  <a:tcPr/>
                </a:tc>
              </a:tr>
            </a:tbl>
          </a:graphicData>
        </a:graphic>
      </p:graphicFrame>
      <p:sp>
        <p:nvSpPr>
          <p:cNvPr id="5" name="Text Box 4"/>
          <p:cNvSpPr txBox="1"/>
          <p:nvPr/>
        </p:nvSpPr>
        <p:spPr>
          <a:xfrm>
            <a:off x="836930" y="3337560"/>
            <a:ext cx="2540000" cy="368300"/>
          </a:xfrm>
          <a:prstGeom prst="rect">
            <a:avLst/>
          </a:prstGeom>
          <a:noFill/>
        </p:spPr>
        <p:txBody>
          <a:bodyPr wrap="square" rtlCol="0" anchor="t">
            <a:spAutoFit/>
          </a:bodyPr>
          <a:lstStyle/>
          <a:p>
            <a:r>
              <a:rPr lang="en-US" i="1">
                <a:latin typeface="Arial Italic" panose="020B0704020202020204" charset="0"/>
                <a:cs typeface="Arial Italic" panose="020B0704020202020204" charset="0"/>
              </a:rPr>
              <a:t>Confusion Matrix</a:t>
            </a:r>
          </a:p>
        </p:txBody>
      </p:sp>
      <p:graphicFrame>
        <p:nvGraphicFramePr>
          <p:cNvPr id="6" name="Table 5"/>
          <p:cNvGraphicFramePr/>
          <p:nvPr>
            <p:custDataLst>
              <p:tags r:id="rId2"/>
            </p:custDataLst>
          </p:nvPr>
        </p:nvGraphicFramePr>
        <p:xfrm>
          <a:off x="1318260" y="3841115"/>
          <a:ext cx="8534400" cy="1143000"/>
        </p:xfrm>
        <a:graphic>
          <a:graphicData uri="http://schemas.openxmlformats.org/drawingml/2006/table">
            <a:tbl>
              <a:tblPr firstRow="1" bandRow="1">
                <a:tableStyleId>{5C22544A-7EE6-4342-B048-85BDC9FD1C3A}</a:tableStyleId>
              </a:tblPr>
              <a:tblGrid>
                <a:gridCol w="2844800"/>
                <a:gridCol w="2844800"/>
                <a:gridCol w="2844800"/>
              </a:tblGrid>
              <a:tr h="381000">
                <a:tc>
                  <a:txBody>
                    <a:bodyPr/>
                    <a:lstStyle/>
                    <a:p>
                      <a:pPr>
                        <a:buNone/>
                      </a:pPr>
                      <a:endParaRPr lang="en-US" i="1"/>
                    </a:p>
                  </a:txBody>
                  <a:tcPr/>
                </a:tc>
                <a:tc>
                  <a:txBody>
                    <a:bodyPr/>
                    <a:lstStyle/>
                    <a:p>
                      <a:pPr>
                        <a:buNone/>
                      </a:pPr>
                      <a:r>
                        <a:rPr lang="en-US" i="1"/>
                        <a:t>True</a:t>
                      </a:r>
                    </a:p>
                  </a:txBody>
                  <a:tcPr/>
                </a:tc>
                <a:tc>
                  <a:txBody>
                    <a:bodyPr/>
                    <a:lstStyle/>
                    <a:p>
                      <a:pPr>
                        <a:buNone/>
                      </a:pPr>
                      <a:r>
                        <a:rPr lang="en-US" i="1"/>
                        <a:t>False</a:t>
                      </a:r>
                    </a:p>
                  </a:txBody>
                  <a:tcPr/>
                </a:tc>
              </a:tr>
              <a:tr h="381000">
                <a:tc>
                  <a:txBody>
                    <a:bodyPr/>
                    <a:lstStyle/>
                    <a:p>
                      <a:pPr>
                        <a:buNone/>
                      </a:pPr>
                      <a:r>
                        <a:rPr lang="en-US" i="1"/>
                        <a:t>Positive</a:t>
                      </a:r>
                    </a:p>
                  </a:txBody>
                  <a:tcPr/>
                </a:tc>
                <a:tc>
                  <a:txBody>
                    <a:bodyPr/>
                    <a:lstStyle/>
                    <a:p>
                      <a:pPr>
                        <a:buNone/>
                      </a:pPr>
                      <a:r>
                        <a:rPr lang="en-US"/>
                        <a:t>6800</a:t>
                      </a:r>
                    </a:p>
                  </a:txBody>
                  <a:tcPr/>
                </a:tc>
                <a:tc>
                  <a:txBody>
                    <a:bodyPr/>
                    <a:lstStyle/>
                    <a:p>
                      <a:pPr>
                        <a:buNone/>
                      </a:pPr>
                      <a:r>
                        <a:rPr lang="en-US"/>
                        <a:t>8858</a:t>
                      </a:r>
                    </a:p>
                  </a:txBody>
                  <a:tcPr/>
                </a:tc>
              </a:tr>
              <a:tr h="381000">
                <a:tc>
                  <a:txBody>
                    <a:bodyPr/>
                    <a:lstStyle/>
                    <a:p>
                      <a:pPr>
                        <a:buNone/>
                      </a:pPr>
                      <a:r>
                        <a:rPr lang="en-US" i="1"/>
                        <a:t>Negative</a:t>
                      </a:r>
                    </a:p>
                  </a:txBody>
                  <a:tcPr/>
                </a:tc>
                <a:tc>
                  <a:txBody>
                    <a:bodyPr/>
                    <a:lstStyle/>
                    <a:p>
                      <a:pPr>
                        <a:buNone/>
                      </a:pPr>
                      <a:r>
                        <a:rPr lang="en-US"/>
                        <a:t>57</a:t>
                      </a:r>
                    </a:p>
                  </a:txBody>
                  <a:tcPr/>
                </a:tc>
                <a:tc>
                  <a:txBody>
                    <a:bodyPr/>
                    <a:lstStyle/>
                    <a:p>
                      <a:pPr>
                        <a:buNone/>
                      </a:pPr>
                      <a:r>
                        <a:rPr lang="en-US"/>
                        <a:t>63329</a:t>
                      </a:r>
                    </a:p>
                  </a:txBody>
                  <a:tcPr/>
                </a:tc>
              </a:tr>
            </a:tbl>
          </a:graphicData>
        </a:graphic>
      </p:graphicFrame>
      <p:sp>
        <p:nvSpPr>
          <p:cNvPr id="7" name="Text Box 6"/>
          <p:cNvSpPr txBox="1"/>
          <p:nvPr/>
        </p:nvSpPr>
        <p:spPr>
          <a:xfrm>
            <a:off x="1318260" y="4695190"/>
            <a:ext cx="6242685" cy="2214880"/>
          </a:xfrm>
          <a:prstGeom prst="rect">
            <a:avLst/>
          </a:prstGeom>
          <a:noFill/>
        </p:spPr>
        <p:txBody>
          <a:bodyPr wrap="square" rtlCol="0" anchor="t">
            <a:spAutoFit/>
          </a:bodyPr>
          <a:lstStyle/>
          <a:p>
            <a:endParaRPr lang="en-US"/>
          </a:p>
          <a:p>
            <a:r>
              <a:rPr lang="en-US"/>
              <a:t>True Positive value in confusion matrix is 6800, </a:t>
            </a:r>
          </a:p>
          <a:p>
            <a:r>
              <a:rPr lang="en-US"/>
              <a:t>False Positive value in confusion matrix is 8858, </a:t>
            </a:r>
          </a:p>
          <a:p>
            <a:r>
              <a:rPr lang="en-US"/>
              <a:t>False Negative value in confusion matrix is 57, </a:t>
            </a:r>
          </a:p>
          <a:p>
            <a:r>
              <a:rPr lang="en-US"/>
              <a:t>True Negative value in confusion matrix is 63329</a:t>
            </a:r>
          </a:p>
          <a:p>
            <a:endParaRPr lang="en-US" sz="2400" i="1">
              <a:latin typeface="Arial Italic" panose="020B0704020202020204" charset="0"/>
              <a:cs typeface="Arial Italic" panose="020B0704020202020204" charset="0"/>
            </a:endParaRPr>
          </a:p>
          <a:p>
            <a:r>
              <a:rPr lang="en-US" sz="2400" i="1">
                <a:latin typeface="Arial Italic" panose="020B0704020202020204" charset="0"/>
                <a:cs typeface="Arial Italic" panose="020B0704020202020204" charset="0"/>
              </a:rPr>
              <a:t>The accuracy of our model is 89%.</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rapezoid 6"/>
          <p:cNvSpPr/>
          <p:nvPr/>
        </p:nvSpPr>
        <p:spPr>
          <a:xfrm>
            <a:off x="1240155" y="929005"/>
            <a:ext cx="7810500" cy="754380"/>
          </a:xfrm>
          <a:custGeom>
            <a:avLst/>
            <a:gdLst>
              <a:gd name="connsiteX0" fmla="*/ 0 w 9404333"/>
              <a:gd name="connsiteY0" fmla="*/ 554807 h 554807"/>
              <a:gd name="connsiteX1" fmla="*/ 138702 w 9404333"/>
              <a:gd name="connsiteY1" fmla="*/ 0 h 554807"/>
              <a:gd name="connsiteX2" fmla="*/ 9265631 w 9404333"/>
              <a:gd name="connsiteY2" fmla="*/ 0 h 554807"/>
              <a:gd name="connsiteX3" fmla="*/ 9404333 w 9404333"/>
              <a:gd name="connsiteY3" fmla="*/ 554807 h 554807"/>
              <a:gd name="connsiteX4" fmla="*/ 0 w 9404333"/>
              <a:gd name="connsiteY4" fmla="*/ 554807 h 554807"/>
              <a:gd name="connsiteX0-1" fmla="*/ 267698 w 9265631"/>
              <a:gd name="connsiteY0-2" fmla="*/ 583836 h 583836"/>
              <a:gd name="connsiteX1-3" fmla="*/ 0 w 9265631"/>
              <a:gd name="connsiteY1-4" fmla="*/ 0 h 583836"/>
              <a:gd name="connsiteX2-5" fmla="*/ 9126929 w 9265631"/>
              <a:gd name="connsiteY2-6" fmla="*/ 0 h 583836"/>
              <a:gd name="connsiteX3-7" fmla="*/ 9265631 w 9265631"/>
              <a:gd name="connsiteY3-8" fmla="*/ 554807 h 583836"/>
              <a:gd name="connsiteX4-9" fmla="*/ 267698 w 9265631"/>
              <a:gd name="connsiteY4-10" fmla="*/ 583836 h 583836"/>
              <a:gd name="connsiteX0-11" fmla="*/ 398326 w 9396259"/>
              <a:gd name="connsiteY0-12" fmla="*/ 743494 h 743494"/>
              <a:gd name="connsiteX1-13" fmla="*/ 0 w 9396259"/>
              <a:gd name="connsiteY1-14" fmla="*/ 0 h 743494"/>
              <a:gd name="connsiteX2-15" fmla="*/ 9257557 w 9396259"/>
              <a:gd name="connsiteY2-16" fmla="*/ 159658 h 743494"/>
              <a:gd name="connsiteX3-17" fmla="*/ 9396259 w 9396259"/>
              <a:gd name="connsiteY3-18" fmla="*/ 714465 h 743494"/>
              <a:gd name="connsiteX4-19" fmla="*/ 398326 w 9396259"/>
              <a:gd name="connsiteY4-20" fmla="*/ 743494 h 743494"/>
              <a:gd name="connsiteX0-21" fmla="*/ 398326 w 9396259"/>
              <a:gd name="connsiteY0-22" fmla="*/ 743494 h 743494"/>
              <a:gd name="connsiteX1-23" fmla="*/ 0 w 9396259"/>
              <a:gd name="connsiteY1-24" fmla="*/ 0 h 743494"/>
              <a:gd name="connsiteX2-25" fmla="*/ 9286586 w 9396259"/>
              <a:gd name="connsiteY2-26" fmla="*/ 116116 h 743494"/>
              <a:gd name="connsiteX3-27" fmla="*/ 9396259 w 9396259"/>
              <a:gd name="connsiteY3-28" fmla="*/ 714465 h 743494"/>
              <a:gd name="connsiteX4-29" fmla="*/ 398326 w 9396259"/>
              <a:gd name="connsiteY4-30" fmla="*/ 743494 h 743494"/>
              <a:gd name="connsiteX0-31" fmla="*/ 398326 w 9410774"/>
              <a:gd name="connsiteY0-32" fmla="*/ 743494 h 743494"/>
              <a:gd name="connsiteX1-33" fmla="*/ 0 w 9410774"/>
              <a:gd name="connsiteY1-34" fmla="*/ 0 h 743494"/>
              <a:gd name="connsiteX2-35" fmla="*/ 9286586 w 9410774"/>
              <a:gd name="connsiteY2-36" fmla="*/ 116116 h 743494"/>
              <a:gd name="connsiteX3-37" fmla="*/ 9410774 w 9410774"/>
              <a:gd name="connsiteY3-38" fmla="*/ 685436 h 743494"/>
              <a:gd name="connsiteX4-39" fmla="*/ 398326 w 9410774"/>
              <a:gd name="connsiteY4-40" fmla="*/ 743494 h 743494"/>
              <a:gd name="connsiteX0-41" fmla="*/ 398326 w 9410774"/>
              <a:gd name="connsiteY0-42" fmla="*/ 743494 h 743494"/>
              <a:gd name="connsiteX1-43" fmla="*/ 0 w 9410774"/>
              <a:gd name="connsiteY1-44" fmla="*/ 0 h 743494"/>
              <a:gd name="connsiteX2-45" fmla="*/ 9141443 w 9410774"/>
              <a:gd name="connsiteY2-46" fmla="*/ 217716 h 743494"/>
              <a:gd name="connsiteX3-47" fmla="*/ 9410774 w 9410774"/>
              <a:gd name="connsiteY3-48" fmla="*/ 685436 h 743494"/>
              <a:gd name="connsiteX4-49" fmla="*/ 398326 w 9410774"/>
              <a:gd name="connsiteY4-50" fmla="*/ 743494 h 743494"/>
              <a:gd name="connsiteX0-51" fmla="*/ 398326 w 9410774"/>
              <a:gd name="connsiteY0-52" fmla="*/ 743494 h 743494"/>
              <a:gd name="connsiteX1-53" fmla="*/ 0 w 9410774"/>
              <a:gd name="connsiteY1-54" fmla="*/ 0 h 743494"/>
              <a:gd name="connsiteX2-55" fmla="*/ 9141443 w 9410774"/>
              <a:gd name="connsiteY2-56" fmla="*/ 145145 h 743494"/>
              <a:gd name="connsiteX3-57" fmla="*/ 9410774 w 9410774"/>
              <a:gd name="connsiteY3-58" fmla="*/ 685436 h 743494"/>
              <a:gd name="connsiteX4-59" fmla="*/ 398326 w 9410774"/>
              <a:gd name="connsiteY4-60" fmla="*/ 743494 h 74349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410774" h="743494">
                <a:moveTo>
                  <a:pt x="398326" y="743494"/>
                </a:moveTo>
                <a:lnTo>
                  <a:pt x="0" y="0"/>
                </a:lnTo>
                <a:lnTo>
                  <a:pt x="9141443" y="145145"/>
                </a:lnTo>
                <a:lnTo>
                  <a:pt x="9410774" y="685436"/>
                </a:lnTo>
                <a:lnTo>
                  <a:pt x="398326" y="743494"/>
                </a:lnTo>
                <a:close/>
              </a:path>
            </a:pathLst>
          </a:custGeom>
          <a:gradFill flip="none" rotWithShape="1">
            <a:gsLst>
              <a:gs pos="0">
                <a:schemeClr val="tx1">
                  <a:alpha val="74000"/>
                </a:schemeClr>
              </a:gs>
              <a:gs pos="100000">
                <a:schemeClr val="tx1">
                  <a:alpha val="0"/>
                </a:schemeClr>
              </a:gs>
            </a:gsLst>
            <a:lin ang="5400000" scaled="1"/>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24" name="Rectangle: Rounded Corners 23"/>
          <p:cNvSpPr/>
          <p:nvPr/>
        </p:nvSpPr>
        <p:spPr>
          <a:xfrm>
            <a:off x="1218565" y="422275"/>
            <a:ext cx="9801860" cy="765175"/>
          </a:xfrm>
          <a:prstGeom prst="roundRect">
            <a:avLst>
              <a:gd name="adj" fmla="val 50000"/>
            </a:avLst>
          </a:prstGeom>
          <a:solidFill>
            <a:schemeClr val="bg1"/>
          </a:solidFill>
          <a:ln>
            <a:noFill/>
          </a:ln>
          <a:effectLst>
            <a:innerShdw blurRad="1905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p:cNvSpPr/>
          <p:nvPr/>
        </p:nvSpPr>
        <p:spPr>
          <a:xfrm>
            <a:off x="1553210" y="589915"/>
            <a:ext cx="9192895" cy="418465"/>
          </a:xfrm>
          <a:prstGeom prst="roundRect">
            <a:avLst>
              <a:gd name="adj" fmla="val 50000"/>
            </a:avLst>
          </a:prstGeom>
          <a:solidFill>
            <a:schemeClr val="bg1">
              <a:lumMod val="6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6696353" y="388620"/>
            <a:ext cx="2438545" cy="5213985"/>
            <a:chOff x="6679891" y="388313"/>
            <a:chExt cx="2208628" cy="4712558"/>
          </a:xfrm>
        </p:grpSpPr>
        <p:sp>
          <p:nvSpPr>
            <p:cNvPr id="85" name="Freeform: Shape 84"/>
            <p:cNvSpPr/>
            <p:nvPr/>
          </p:nvSpPr>
          <p:spPr>
            <a:xfrm>
              <a:off x="7745571" y="2821152"/>
              <a:ext cx="45719" cy="190237"/>
            </a:xfrm>
            <a:custGeom>
              <a:avLst/>
              <a:gdLst>
                <a:gd name="connsiteX0" fmla="*/ 31547 w 31547"/>
                <a:gd name="connsiteY0" fmla="*/ 142875 h 142875"/>
                <a:gd name="connsiteX1" fmla="*/ 114 w 31547"/>
                <a:gd name="connsiteY1" fmla="*/ 74295 h 142875"/>
                <a:gd name="connsiteX2" fmla="*/ 22974 w 31547"/>
                <a:gd name="connsiteY2" fmla="*/ 0 h 142875"/>
              </a:gdLst>
              <a:ahLst/>
              <a:cxnLst>
                <a:cxn ang="0">
                  <a:pos x="connsiteX0" y="connsiteY0"/>
                </a:cxn>
                <a:cxn ang="0">
                  <a:pos x="connsiteX1" y="connsiteY1"/>
                </a:cxn>
                <a:cxn ang="0">
                  <a:pos x="connsiteX2" y="connsiteY2"/>
                </a:cxn>
              </a:cxnLst>
              <a:rect l="l" t="t" r="r" b="b"/>
              <a:pathLst>
                <a:path w="31547" h="142875">
                  <a:moveTo>
                    <a:pt x="31547" y="142875"/>
                  </a:moveTo>
                  <a:cubicBezTo>
                    <a:pt x="16545" y="120491"/>
                    <a:pt x="1543" y="98107"/>
                    <a:pt x="114" y="74295"/>
                  </a:cubicBezTo>
                  <a:cubicBezTo>
                    <a:pt x="-1315" y="50483"/>
                    <a:pt x="10829" y="25241"/>
                    <a:pt x="22974"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p:cNvSpPr/>
            <p:nvPr/>
          </p:nvSpPr>
          <p:spPr>
            <a:xfrm>
              <a:off x="6679891" y="2844360"/>
              <a:ext cx="2208628" cy="2208628"/>
            </a:xfrm>
            <a:custGeom>
              <a:avLst/>
              <a:gdLst>
                <a:gd name="connsiteX0" fmla="*/ 1104314 w 2208628"/>
                <a:gd name="connsiteY0" fmla="*/ 137153 h 2208628"/>
                <a:gd name="connsiteX1" fmla="*/ 996529 w 2208628"/>
                <a:gd name="connsiteY1" fmla="*/ 244938 h 2208628"/>
                <a:gd name="connsiteX2" fmla="*/ 1104314 w 2208628"/>
                <a:gd name="connsiteY2" fmla="*/ 352723 h 2208628"/>
                <a:gd name="connsiteX3" fmla="*/ 1212099 w 2208628"/>
                <a:gd name="connsiteY3" fmla="*/ 244938 h 2208628"/>
                <a:gd name="connsiteX4" fmla="*/ 1104314 w 2208628"/>
                <a:gd name="connsiteY4" fmla="*/ 137153 h 2208628"/>
                <a:gd name="connsiteX5" fmla="*/ 1104314 w 2208628"/>
                <a:gd name="connsiteY5" fmla="*/ 0 h 2208628"/>
                <a:gd name="connsiteX6" fmla="*/ 2208628 w 2208628"/>
                <a:gd name="connsiteY6" fmla="*/ 1104314 h 2208628"/>
                <a:gd name="connsiteX7" fmla="*/ 1104314 w 2208628"/>
                <a:gd name="connsiteY7" fmla="*/ 2208628 h 2208628"/>
                <a:gd name="connsiteX8" fmla="*/ 0 w 2208628"/>
                <a:gd name="connsiteY8" fmla="*/ 1104314 h 2208628"/>
                <a:gd name="connsiteX9" fmla="*/ 1104314 w 2208628"/>
                <a:gd name="connsiteY9" fmla="*/ 0 h 220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8628" h="2208628">
                  <a:moveTo>
                    <a:pt x="1104314" y="137153"/>
                  </a:moveTo>
                  <a:cubicBezTo>
                    <a:pt x="1044786" y="137153"/>
                    <a:pt x="996529" y="185410"/>
                    <a:pt x="996529" y="244938"/>
                  </a:cubicBezTo>
                  <a:cubicBezTo>
                    <a:pt x="996529" y="304466"/>
                    <a:pt x="1044786" y="352723"/>
                    <a:pt x="1104314" y="352723"/>
                  </a:cubicBezTo>
                  <a:cubicBezTo>
                    <a:pt x="1163842" y="352723"/>
                    <a:pt x="1212099" y="304466"/>
                    <a:pt x="1212099" y="244938"/>
                  </a:cubicBezTo>
                  <a:cubicBezTo>
                    <a:pt x="1212099" y="185410"/>
                    <a:pt x="1163842" y="137153"/>
                    <a:pt x="1104314" y="137153"/>
                  </a:cubicBezTo>
                  <a:close/>
                  <a:moveTo>
                    <a:pt x="1104314" y="0"/>
                  </a:moveTo>
                  <a:cubicBezTo>
                    <a:pt x="1714210" y="0"/>
                    <a:pt x="2208628" y="494418"/>
                    <a:pt x="2208628" y="1104314"/>
                  </a:cubicBezTo>
                  <a:cubicBezTo>
                    <a:pt x="2208628" y="1714210"/>
                    <a:pt x="1714210" y="2208628"/>
                    <a:pt x="1104314" y="2208628"/>
                  </a:cubicBezTo>
                  <a:cubicBezTo>
                    <a:pt x="494418" y="2208628"/>
                    <a:pt x="0" y="1714210"/>
                    <a:pt x="0" y="1104314"/>
                  </a:cubicBezTo>
                  <a:cubicBezTo>
                    <a:pt x="0" y="494418"/>
                    <a:pt x="494418" y="0"/>
                    <a:pt x="1104314" y="0"/>
                  </a:cubicBezTo>
                  <a:close/>
                </a:path>
              </a:pathLst>
            </a:custGeom>
            <a:gradFill flip="none" rotWithShape="1">
              <a:gsLst>
                <a:gs pos="0">
                  <a:srgbClr val="660066">
                    <a:alpha val="50000"/>
                  </a:srgbClr>
                </a:gs>
                <a:gs pos="100000">
                  <a:srgbClr val="CC00CC">
                    <a:alpha val="69804"/>
                  </a:srgbClr>
                </a:gs>
              </a:gsLst>
              <a:lin ang="0" scaled="0"/>
              <a:tileRect/>
            </a:gradFill>
            <a:ln>
              <a:gradFill>
                <a:gsLst>
                  <a:gs pos="0">
                    <a:srgbClr val="660066"/>
                  </a:gs>
                  <a:gs pos="100000">
                    <a:srgbClr val="CC00CC">
                      <a:alpha val="0"/>
                    </a:srgbClr>
                  </a:gs>
                </a:gsLst>
                <a:lin ang="19200000" scaled="0"/>
              </a:gradFill>
            </a:ln>
            <a:effectLst>
              <a:innerShdw blurRad="317500" dir="8400000">
                <a:schemeClr val="bg1"/>
              </a:innerShdw>
              <a:reflection blurRad="6350" stA="35000" endPos="90000" dir="5400000" sy="-100000" algn="bl" rotWithShape="0"/>
            </a:effectLst>
            <a:scene3d>
              <a:camera prst="orthographicFront"/>
              <a:lightRig rig="chilly"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9" name="Group 38"/>
            <p:cNvGrpSpPr/>
            <p:nvPr/>
          </p:nvGrpSpPr>
          <p:grpSpPr>
            <a:xfrm>
              <a:off x="7399576" y="388313"/>
              <a:ext cx="769257" cy="769257"/>
              <a:chOff x="5877141" y="400287"/>
              <a:chExt cx="769257" cy="769257"/>
            </a:xfrm>
          </p:grpSpPr>
          <p:sp>
            <p:nvSpPr>
              <p:cNvPr id="34" name="Oval 33"/>
              <p:cNvSpPr/>
              <p:nvPr/>
            </p:nvSpPr>
            <p:spPr>
              <a:xfrm>
                <a:off x="5877141" y="400287"/>
                <a:ext cx="769257" cy="769257"/>
              </a:xfrm>
              <a:prstGeom prst="ellipse">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052450" y="575111"/>
                <a:ext cx="418638" cy="418638"/>
              </a:xfrm>
              <a:prstGeom prst="ellipse">
                <a:avLst/>
              </a:prstGeom>
              <a:gradFill flip="none" rotWithShape="1">
                <a:gsLst>
                  <a:gs pos="0">
                    <a:srgbClr val="660066"/>
                  </a:gs>
                  <a:gs pos="100000">
                    <a:srgbClr val="CC00CC"/>
                  </a:gs>
                </a:gsLst>
                <a:lin ang="0" scaled="0"/>
                <a:tileRect/>
              </a:gradFill>
              <a:ln>
                <a:gradFill>
                  <a:gsLst>
                    <a:gs pos="0">
                      <a:srgbClr val="660066"/>
                    </a:gs>
                    <a:gs pos="100000">
                      <a:srgbClr val="CC00CC">
                        <a:alpha val="0"/>
                      </a:srgbClr>
                    </a:gs>
                  </a:gsLst>
                  <a:lin ang="19200000" scaled="0"/>
                </a:gradFill>
              </a:ln>
              <a:effectLst>
                <a:innerShdw blurRad="317500" dir="8400000">
                  <a:schemeClr val="bg1"/>
                </a:innerShdw>
              </a:effectLst>
              <a:scene3d>
                <a:camera prst="orthographicFront"/>
                <a:lightRig rig="chilly"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cxnSp>
          <p:nvCxnSpPr>
            <p:cNvPr id="56" name="Straight Connector 55"/>
            <p:cNvCxnSpPr>
              <a:stCxn id="34" idx="4"/>
              <a:endCxn id="22" idx="5"/>
            </p:cNvCxnSpPr>
            <p:nvPr/>
          </p:nvCxnSpPr>
          <p:spPr>
            <a:xfrm>
              <a:off x="7784205" y="1157570"/>
              <a:ext cx="0" cy="16867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Freeform: Shape 85"/>
            <p:cNvSpPr/>
            <p:nvPr/>
          </p:nvSpPr>
          <p:spPr>
            <a:xfrm>
              <a:off x="7777118" y="2826093"/>
              <a:ext cx="45719" cy="182438"/>
            </a:xfrm>
            <a:custGeom>
              <a:avLst/>
              <a:gdLst>
                <a:gd name="connsiteX0" fmla="*/ 0 w 64970"/>
                <a:gd name="connsiteY0" fmla="*/ 11823 h 147491"/>
                <a:gd name="connsiteX1" fmla="*/ 62865 w 64970"/>
                <a:gd name="connsiteY1" fmla="*/ 11823 h 147491"/>
                <a:gd name="connsiteX2" fmla="*/ 45720 w 64970"/>
                <a:gd name="connsiteY2" fmla="*/ 134696 h 147491"/>
                <a:gd name="connsiteX3" fmla="*/ 2857 w 64970"/>
                <a:gd name="connsiteY3" fmla="*/ 137553 h 147491"/>
                <a:gd name="connsiteX0-1" fmla="*/ 0 w 49664"/>
                <a:gd name="connsiteY0-2" fmla="*/ 3631 h 137775"/>
                <a:gd name="connsiteX1-3" fmla="*/ 42563 w 49664"/>
                <a:gd name="connsiteY1-4" fmla="*/ 26491 h 137775"/>
                <a:gd name="connsiteX2-5" fmla="*/ 45720 w 49664"/>
                <a:gd name="connsiteY2-6" fmla="*/ 126504 h 137775"/>
                <a:gd name="connsiteX3-7" fmla="*/ 2857 w 49664"/>
                <a:gd name="connsiteY3-8" fmla="*/ 129361 h 137775"/>
              </a:gdLst>
              <a:ahLst/>
              <a:cxnLst>
                <a:cxn ang="0">
                  <a:pos x="connsiteX0-1" y="connsiteY0-2"/>
                </a:cxn>
                <a:cxn ang="0">
                  <a:pos x="connsiteX1-3" y="connsiteY1-4"/>
                </a:cxn>
                <a:cxn ang="0">
                  <a:pos x="connsiteX2-5" y="connsiteY2-6"/>
                </a:cxn>
                <a:cxn ang="0">
                  <a:pos x="connsiteX3-7" y="connsiteY3-8"/>
                </a:cxn>
              </a:cxnLst>
              <a:rect l="l" t="t" r="r" b="b"/>
              <a:pathLst>
                <a:path w="49664" h="137775">
                  <a:moveTo>
                    <a:pt x="0" y="3631"/>
                  </a:moveTo>
                  <a:cubicBezTo>
                    <a:pt x="27622" y="-6609"/>
                    <a:pt x="34943" y="6012"/>
                    <a:pt x="42563" y="26491"/>
                  </a:cubicBezTo>
                  <a:cubicBezTo>
                    <a:pt x="50183" y="46970"/>
                    <a:pt x="52338" y="109359"/>
                    <a:pt x="45720" y="126504"/>
                  </a:cubicBezTo>
                  <a:cubicBezTo>
                    <a:pt x="39102" y="143649"/>
                    <a:pt x="19288" y="138410"/>
                    <a:pt x="2857" y="12936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p:cNvSpPr/>
            <p:nvPr/>
          </p:nvSpPr>
          <p:spPr>
            <a:xfrm>
              <a:off x="7751413" y="2804004"/>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p:cNvSpPr/>
            <p:nvPr/>
          </p:nvSpPr>
          <p:spPr>
            <a:xfrm>
              <a:off x="7758079" y="2784951"/>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6909288" y="5029874"/>
              <a:ext cx="1794737" cy="70997"/>
            </a:xfrm>
            <a:prstGeom prst="ellipse">
              <a:avLst/>
            </a:prstGeom>
            <a:gradFill flip="none" rotWithShape="1">
              <a:gsLst>
                <a:gs pos="0">
                  <a:schemeClr val="tx1">
                    <a:alpha val="74000"/>
                  </a:schemeClr>
                </a:gs>
                <a:gs pos="100000">
                  <a:schemeClr val="tx1">
                    <a:alpha val="0"/>
                  </a:schemeClr>
                </a:gs>
              </a:gsLst>
              <a:path path="circl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6693443" y="3367021"/>
              <a:ext cx="2182041" cy="1473284"/>
            </a:xfrm>
            <a:prstGeom prst="rect">
              <a:avLst/>
            </a:prstGeom>
            <a:noFill/>
          </p:spPr>
          <p:txBody>
            <a:bodyPr wrap="square" rtlCol="0">
              <a:spAutoFit/>
            </a:bodyPr>
            <a:lstStyle/>
            <a:p>
              <a:pPr algn="ctr"/>
              <a:r>
                <a:rPr lang="en-US" sz="2000" b="1" dirty="0" smtClean="0">
                  <a:sym typeface="+mn-ea"/>
                </a:rPr>
                <a:t>And then, Customer and Bank</a:t>
              </a:r>
            </a:p>
            <a:p>
              <a:pPr algn="ctr"/>
              <a:r>
                <a:rPr lang="en-US" sz="2000" b="1" dirty="0" smtClean="0">
                  <a:sym typeface="+mn-ea"/>
                </a:rPr>
                <a:t>become</a:t>
              </a:r>
            </a:p>
            <a:p>
              <a:pPr algn="ctr"/>
              <a:r>
                <a:rPr lang="en-US" sz="2000" b="1" dirty="0" smtClean="0">
                  <a:sym typeface="+mn-ea"/>
                </a:rPr>
                <a:t>happy.</a:t>
              </a:r>
              <a:endParaRPr lang="en-US" sz="2000" b="1" dirty="0">
                <a:latin typeface="Century Gothic" panose="020B0502020202020204" pitchFamily="34" charset="0"/>
              </a:endParaRPr>
            </a:p>
          </p:txBody>
        </p:sp>
      </p:grpSp>
      <p:grpSp>
        <p:nvGrpSpPr>
          <p:cNvPr id="3" name="Group 2"/>
          <p:cNvGrpSpPr/>
          <p:nvPr/>
        </p:nvGrpSpPr>
        <p:grpSpPr>
          <a:xfrm>
            <a:off x="2946244" y="414801"/>
            <a:ext cx="2208628" cy="5188114"/>
            <a:chOff x="2946244" y="414801"/>
            <a:chExt cx="2208628" cy="5188114"/>
          </a:xfrm>
        </p:grpSpPr>
        <p:sp>
          <p:nvSpPr>
            <p:cNvPr id="74" name="Freeform: Shape 73"/>
            <p:cNvSpPr/>
            <p:nvPr/>
          </p:nvSpPr>
          <p:spPr>
            <a:xfrm>
              <a:off x="4011925" y="3297855"/>
              <a:ext cx="45719" cy="190237"/>
            </a:xfrm>
            <a:custGeom>
              <a:avLst/>
              <a:gdLst>
                <a:gd name="connsiteX0" fmla="*/ 31547 w 31547"/>
                <a:gd name="connsiteY0" fmla="*/ 142875 h 142875"/>
                <a:gd name="connsiteX1" fmla="*/ 114 w 31547"/>
                <a:gd name="connsiteY1" fmla="*/ 74295 h 142875"/>
                <a:gd name="connsiteX2" fmla="*/ 22974 w 31547"/>
                <a:gd name="connsiteY2" fmla="*/ 0 h 142875"/>
              </a:gdLst>
              <a:ahLst/>
              <a:cxnLst>
                <a:cxn ang="0">
                  <a:pos x="connsiteX0" y="connsiteY0"/>
                </a:cxn>
                <a:cxn ang="0">
                  <a:pos x="connsiteX1" y="connsiteY1"/>
                </a:cxn>
                <a:cxn ang="0">
                  <a:pos x="connsiteX2" y="connsiteY2"/>
                </a:cxn>
              </a:cxnLst>
              <a:rect l="l" t="t" r="r" b="b"/>
              <a:pathLst>
                <a:path w="31547" h="142875">
                  <a:moveTo>
                    <a:pt x="31547" y="142875"/>
                  </a:moveTo>
                  <a:cubicBezTo>
                    <a:pt x="16545" y="120491"/>
                    <a:pt x="1543" y="98107"/>
                    <a:pt x="114" y="74295"/>
                  </a:cubicBezTo>
                  <a:cubicBezTo>
                    <a:pt x="-1315" y="50483"/>
                    <a:pt x="10829" y="25241"/>
                    <a:pt x="22974"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p:cNvSpPr/>
            <p:nvPr/>
          </p:nvSpPr>
          <p:spPr>
            <a:xfrm>
              <a:off x="2946244" y="3308817"/>
              <a:ext cx="2208628" cy="2208628"/>
            </a:xfrm>
            <a:custGeom>
              <a:avLst/>
              <a:gdLst>
                <a:gd name="connsiteX0" fmla="*/ 1104314 w 2208628"/>
                <a:gd name="connsiteY0" fmla="*/ 123187 h 2208628"/>
                <a:gd name="connsiteX1" fmla="*/ 996529 w 2208628"/>
                <a:gd name="connsiteY1" fmla="*/ 230972 h 2208628"/>
                <a:gd name="connsiteX2" fmla="*/ 1104314 w 2208628"/>
                <a:gd name="connsiteY2" fmla="*/ 338757 h 2208628"/>
                <a:gd name="connsiteX3" fmla="*/ 1212099 w 2208628"/>
                <a:gd name="connsiteY3" fmla="*/ 230972 h 2208628"/>
                <a:gd name="connsiteX4" fmla="*/ 1104314 w 2208628"/>
                <a:gd name="connsiteY4" fmla="*/ 123187 h 2208628"/>
                <a:gd name="connsiteX5" fmla="*/ 1104314 w 2208628"/>
                <a:gd name="connsiteY5" fmla="*/ 0 h 2208628"/>
                <a:gd name="connsiteX6" fmla="*/ 2208628 w 2208628"/>
                <a:gd name="connsiteY6" fmla="*/ 1104314 h 2208628"/>
                <a:gd name="connsiteX7" fmla="*/ 1104314 w 2208628"/>
                <a:gd name="connsiteY7" fmla="*/ 2208628 h 2208628"/>
                <a:gd name="connsiteX8" fmla="*/ 0 w 2208628"/>
                <a:gd name="connsiteY8" fmla="*/ 1104314 h 2208628"/>
                <a:gd name="connsiteX9" fmla="*/ 1104314 w 2208628"/>
                <a:gd name="connsiteY9" fmla="*/ 0 h 220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8628" h="2208628">
                  <a:moveTo>
                    <a:pt x="1104314" y="123187"/>
                  </a:moveTo>
                  <a:cubicBezTo>
                    <a:pt x="1044786" y="123187"/>
                    <a:pt x="996529" y="171444"/>
                    <a:pt x="996529" y="230972"/>
                  </a:cubicBezTo>
                  <a:cubicBezTo>
                    <a:pt x="996529" y="290500"/>
                    <a:pt x="1044786" y="338757"/>
                    <a:pt x="1104314" y="338757"/>
                  </a:cubicBezTo>
                  <a:cubicBezTo>
                    <a:pt x="1163842" y="338757"/>
                    <a:pt x="1212099" y="290500"/>
                    <a:pt x="1212099" y="230972"/>
                  </a:cubicBezTo>
                  <a:cubicBezTo>
                    <a:pt x="1212099" y="171444"/>
                    <a:pt x="1163842" y="123187"/>
                    <a:pt x="1104314" y="123187"/>
                  </a:cubicBezTo>
                  <a:close/>
                  <a:moveTo>
                    <a:pt x="1104314" y="0"/>
                  </a:moveTo>
                  <a:cubicBezTo>
                    <a:pt x="1714210" y="0"/>
                    <a:pt x="2208628" y="494418"/>
                    <a:pt x="2208628" y="1104314"/>
                  </a:cubicBezTo>
                  <a:cubicBezTo>
                    <a:pt x="2208628" y="1714210"/>
                    <a:pt x="1714210" y="2208628"/>
                    <a:pt x="1104314" y="2208628"/>
                  </a:cubicBezTo>
                  <a:cubicBezTo>
                    <a:pt x="494418" y="2208628"/>
                    <a:pt x="0" y="1714210"/>
                    <a:pt x="0" y="1104314"/>
                  </a:cubicBezTo>
                  <a:cubicBezTo>
                    <a:pt x="0" y="494418"/>
                    <a:pt x="494418" y="0"/>
                    <a:pt x="1104314" y="0"/>
                  </a:cubicBezTo>
                  <a:close/>
                </a:path>
              </a:pathLst>
            </a:custGeom>
            <a:gradFill flip="none" rotWithShape="1">
              <a:gsLst>
                <a:gs pos="0">
                  <a:srgbClr val="0099CC">
                    <a:alpha val="49804"/>
                  </a:srgbClr>
                </a:gs>
                <a:gs pos="100000">
                  <a:srgbClr val="00CCFF">
                    <a:alpha val="69804"/>
                  </a:srgbClr>
                </a:gs>
              </a:gsLst>
              <a:lin ang="0" scaled="1"/>
              <a:tileRect/>
            </a:gradFill>
            <a:ln>
              <a:gradFill>
                <a:gsLst>
                  <a:gs pos="0">
                    <a:srgbClr val="0099CC"/>
                  </a:gs>
                  <a:gs pos="100000">
                    <a:srgbClr val="00CCFF">
                      <a:alpha val="0"/>
                    </a:srgbClr>
                  </a:gs>
                </a:gsLst>
                <a:lin ang="19200000" scaled="0"/>
              </a:gradFill>
            </a:ln>
            <a:effectLst>
              <a:innerShdw blurRad="317500" dir="8400000">
                <a:schemeClr val="bg1"/>
              </a:innerShdw>
              <a:reflection blurRad="6350" stA="350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p:cNvGrpSpPr/>
            <p:nvPr/>
          </p:nvGrpSpPr>
          <p:grpSpPr>
            <a:xfrm>
              <a:off x="3657625" y="414801"/>
              <a:ext cx="769257" cy="769257"/>
              <a:chOff x="3120599" y="400287"/>
              <a:chExt cx="769257" cy="769257"/>
            </a:xfrm>
          </p:grpSpPr>
          <p:sp>
            <p:nvSpPr>
              <p:cNvPr id="30" name="Oval 29"/>
              <p:cNvSpPr/>
              <p:nvPr/>
            </p:nvSpPr>
            <p:spPr>
              <a:xfrm>
                <a:off x="3120599" y="400287"/>
                <a:ext cx="769257" cy="769257"/>
              </a:xfrm>
              <a:prstGeom prst="ellipse">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295908" y="575111"/>
                <a:ext cx="418638" cy="418638"/>
              </a:xfrm>
              <a:prstGeom prst="ellipse">
                <a:avLst/>
              </a:prstGeom>
              <a:gradFill flip="none" rotWithShape="1">
                <a:gsLst>
                  <a:gs pos="0">
                    <a:srgbClr val="0099CC"/>
                  </a:gs>
                  <a:gs pos="100000">
                    <a:srgbClr val="00CCFF"/>
                  </a:gs>
                </a:gsLst>
                <a:lin ang="0" scaled="1"/>
                <a:tileRect/>
              </a:gradFill>
              <a:ln>
                <a:gradFill>
                  <a:gsLst>
                    <a:gs pos="0">
                      <a:srgbClr val="0099CC"/>
                    </a:gs>
                    <a:gs pos="100000">
                      <a:srgbClr val="00CCFF">
                        <a:alpha val="0"/>
                      </a:srgbClr>
                    </a:gs>
                  </a:gsLst>
                  <a:lin ang="19200000" scaled="0"/>
                </a:gradFill>
              </a:ln>
              <a:effectLst>
                <a:innerShdw blurRad="317500" dir="84000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cxnSp>
          <p:nvCxnSpPr>
            <p:cNvPr id="48" name="Straight Connector 47"/>
            <p:cNvCxnSpPr>
              <a:stCxn id="30" idx="4"/>
              <a:endCxn id="19" idx="5"/>
            </p:cNvCxnSpPr>
            <p:nvPr/>
          </p:nvCxnSpPr>
          <p:spPr>
            <a:xfrm>
              <a:off x="4042254" y="1184058"/>
              <a:ext cx="8304" cy="21247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eeform: Shape 74"/>
            <p:cNvSpPr/>
            <p:nvPr/>
          </p:nvSpPr>
          <p:spPr>
            <a:xfrm>
              <a:off x="4043472" y="3302796"/>
              <a:ext cx="45719" cy="182438"/>
            </a:xfrm>
            <a:custGeom>
              <a:avLst/>
              <a:gdLst>
                <a:gd name="connsiteX0" fmla="*/ 0 w 64970"/>
                <a:gd name="connsiteY0" fmla="*/ 11823 h 147491"/>
                <a:gd name="connsiteX1" fmla="*/ 62865 w 64970"/>
                <a:gd name="connsiteY1" fmla="*/ 11823 h 147491"/>
                <a:gd name="connsiteX2" fmla="*/ 45720 w 64970"/>
                <a:gd name="connsiteY2" fmla="*/ 134696 h 147491"/>
                <a:gd name="connsiteX3" fmla="*/ 2857 w 64970"/>
                <a:gd name="connsiteY3" fmla="*/ 137553 h 147491"/>
                <a:gd name="connsiteX0-1" fmla="*/ 0 w 49664"/>
                <a:gd name="connsiteY0-2" fmla="*/ 3631 h 137775"/>
                <a:gd name="connsiteX1-3" fmla="*/ 42563 w 49664"/>
                <a:gd name="connsiteY1-4" fmla="*/ 26491 h 137775"/>
                <a:gd name="connsiteX2-5" fmla="*/ 45720 w 49664"/>
                <a:gd name="connsiteY2-6" fmla="*/ 126504 h 137775"/>
                <a:gd name="connsiteX3-7" fmla="*/ 2857 w 49664"/>
                <a:gd name="connsiteY3-8" fmla="*/ 129361 h 137775"/>
              </a:gdLst>
              <a:ahLst/>
              <a:cxnLst>
                <a:cxn ang="0">
                  <a:pos x="connsiteX0-1" y="connsiteY0-2"/>
                </a:cxn>
                <a:cxn ang="0">
                  <a:pos x="connsiteX1-3" y="connsiteY1-4"/>
                </a:cxn>
                <a:cxn ang="0">
                  <a:pos x="connsiteX2-5" y="connsiteY2-6"/>
                </a:cxn>
                <a:cxn ang="0">
                  <a:pos x="connsiteX3-7" y="connsiteY3-8"/>
                </a:cxn>
              </a:cxnLst>
              <a:rect l="l" t="t" r="r" b="b"/>
              <a:pathLst>
                <a:path w="49664" h="137775">
                  <a:moveTo>
                    <a:pt x="0" y="3631"/>
                  </a:moveTo>
                  <a:cubicBezTo>
                    <a:pt x="27622" y="-6609"/>
                    <a:pt x="34943" y="6012"/>
                    <a:pt x="42563" y="26491"/>
                  </a:cubicBezTo>
                  <a:cubicBezTo>
                    <a:pt x="50183" y="46970"/>
                    <a:pt x="52338" y="109359"/>
                    <a:pt x="45720" y="126504"/>
                  </a:cubicBezTo>
                  <a:cubicBezTo>
                    <a:pt x="39102" y="143649"/>
                    <a:pt x="19288" y="138410"/>
                    <a:pt x="2857" y="12936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75"/>
            <p:cNvSpPr/>
            <p:nvPr/>
          </p:nvSpPr>
          <p:spPr>
            <a:xfrm>
              <a:off x="4017767" y="3280707"/>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p:cNvSpPr/>
            <p:nvPr/>
          </p:nvSpPr>
          <p:spPr>
            <a:xfrm>
              <a:off x="4024433" y="3261654"/>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3168962" y="5531918"/>
              <a:ext cx="1794737" cy="70997"/>
            </a:xfrm>
            <a:prstGeom prst="ellipse">
              <a:avLst/>
            </a:prstGeom>
            <a:gradFill flip="none" rotWithShape="1">
              <a:gsLst>
                <a:gs pos="0">
                  <a:schemeClr val="tx1">
                    <a:alpha val="74000"/>
                  </a:schemeClr>
                </a:gs>
                <a:gs pos="100000">
                  <a:schemeClr val="tx1">
                    <a:alpha val="0"/>
                  </a:schemeClr>
                </a:gs>
              </a:gsLst>
              <a:path path="circl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p:cNvSpPr txBox="1"/>
            <p:nvPr/>
          </p:nvSpPr>
          <p:spPr>
            <a:xfrm>
              <a:off x="3275809" y="3884441"/>
              <a:ext cx="1588135" cy="1476375"/>
            </a:xfrm>
            <a:prstGeom prst="rect">
              <a:avLst/>
            </a:prstGeom>
            <a:noFill/>
          </p:spPr>
          <p:txBody>
            <a:bodyPr wrap="square" rtlCol="0">
              <a:spAutoFit/>
            </a:bodyPr>
            <a:lstStyle/>
            <a:p>
              <a:pPr algn="ctr"/>
              <a:r>
                <a:rPr lang="en-US" b="1" dirty="0">
                  <a:latin typeface="Century Gothic" panose="020B0502020202020204" pitchFamily="34" charset="0"/>
                </a:rPr>
                <a:t>The resources of the bank won't be wasted.</a:t>
              </a:r>
            </a:p>
          </p:txBody>
        </p:sp>
      </p:grpSp>
      <p:grpSp>
        <p:nvGrpSpPr>
          <p:cNvPr id="2" name="Group 1"/>
          <p:cNvGrpSpPr/>
          <p:nvPr/>
        </p:nvGrpSpPr>
        <p:grpSpPr>
          <a:xfrm>
            <a:off x="1231952" y="400287"/>
            <a:ext cx="2208628" cy="5714698"/>
            <a:chOff x="1231952" y="400287"/>
            <a:chExt cx="2208628" cy="5714698"/>
          </a:xfrm>
        </p:grpSpPr>
        <p:sp>
          <p:nvSpPr>
            <p:cNvPr id="95" name="Oval 94"/>
            <p:cNvSpPr/>
            <p:nvPr/>
          </p:nvSpPr>
          <p:spPr>
            <a:xfrm>
              <a:off x="1480949" y="6043988"/>
              <a:ext cx="1794737" cy="70997"/>
            </a:xfrm>
            <a:prstGeom prst="ellipse">
              <a:avLst/>
            </a:prstGeom>
            <a:gradFill flip="none" rotWithShape="1">
              <a:gsLst>
                <a:gs pos="0">
                  <a:schemeClr val="tx1">
                    <a:alpha val="74000"/>
                  </a:schemeClr>
                </a:gs>
                <a:gs pos="100000">
                  <a:schemeClr val="tx1">
                    <a:alpha val="0"/>
                  </a:schemeClr>
                </a:gs>
              </a:gsLst>
              <a:path path="circl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Shape 69"/>
            <p:cNvSpPr/>
            <p:nvPr/>
          </p:nvSpPr>
          <p:spPr>
            <a:xfrm>
              <a:off x="2303571" y="3809048"/>
              <a:ext cx="45719" cy="190237"/>
            </a:xfrm>
            <a:custGeom>
              <a:avLst/>
              <a:gdLst>
                <a:gd name="connsiteX0" fmla="*/ 31547 w 31547"/>
                <a:gd name="connsiteY0" fmla="*/ 142875 h 142875"/>
                <a:gd name="connsiteX1" fmla="*/ 114 w 31547"/>
                <a:gd name="connsiteY1" fmla="*/ 74295 h 142875"/>
                <a:gd name="connsiteX2" fmla="*/ 22974 w 31547"/>
                <a:gd name="connsiteY2" fmla="*/ 0 h 142875"/>
              </a:gdLst>
              <a:ahLst/>
              <a:cxnLst>
                <a:cxn ang="0">
                  <a:pos x="connsiteX0" y="connsiteY0"/>
                </a:cxn>
                <a:cxn ang="0">
                  <a:pos x="connsiteX1" y="connsiteY1"/>
                </a:cxn>
                <a:cxn ang="0">
                  <a:pos x="connsiteX2" y="connsiteY2"/>
                </a:cxn>
              </a:cxnLst>
              <a:rect l="l" t="t" r="r" b="b"/>
              <a:pathLst>
                <a:path w="31547" h="142875">
                  <a:moveTo>
                    <a:pt x="31547" y="142875"/>
                  </a:moveTo>
                  <a:cubicBezTo>
                    <a:pt x="16545" y="120491"/>
                    <a:pt x="1543" y="98107"/>
                    <a:pt x="114" y="74295"/>
                  </a:cubicBezTo>
                  <a:cubicBezTo>
                    <a:pt x="-1315" y="50483"/>
                    <a:pt x="10829" y="25241"/>
                    <a:pt x="22974"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p:cNvSpPr/>
            <p:nvPr/>
          </p:nvSpPr>
          <p:spPr>
            <a:xfrm>
              <a:off x="1231952" y="3820887"/>
              <a:ext cx="2208628" cy="2208628"/>
            </a:xfrm>
            <a:custGeom>
              <a:avLst/>
              <a:gdLst>
                <a:gd name="connsiteX0" fmla="*/ 1104314 w 2208628"/>
                <a:gd name="connsiteY0" fmla="*/ 115856 h 2208628"/>
                <a:gd name="connsiteX1" fmla="*/ 996529 w 2208628"/>
                <a:gd name="connsiteY1" fmla="*/ 223641 h 2208628"/>
                <a:gd name="connsiteX2" fmla="*/ 1104314 w 2208628"/>
                <a:gd name="connsiteY2" fmla="*/ 331426 h 2208628"/>
                <a:gd name="connsiteX3" fmla="*/ 1212099 w 2208628"/>
                <a:gd name="connsiteY3" fmla="*/ 223641 h 2208628"/>
                <a:gd name="connsiteX4" fmla="*/ 1104314 w 2208628"/>
                <a:gd name="connsiteY4" fmla="*/ 115856 h 2208628"/>
                <a:gd name="connsiteX5" fmla="*/ 1104314 w 2208628"/>
                <a:gd name="connsiteY5" fmla="*/ 0 h 2208628"/>
                <a:gd name="connsiteX6" fmla="*/ 2208628 w 2208628"/>
                <a:gd name="connsiteY6" fmla="*/ 1104314 h 2208628"/>
                <a:gd name="connsiteX7" fmla="*/ 1104314 w 2208628"/>
                <a:gd name="connsiteY7" fmla="*/ 2208628 h 2208628"/>
                <a:gd name="connsiteX8" fmla="*/ 0 w 2208628"/>
                <a:gd name="connsiteY8" fmla="*/ 1104314 h 2208628"/>
                <a:gd name="connsiteX9" fmla="*/ 1104314 w 2208628"/>
                <a:gd name="connsiteY9" fmla="*/ 0 h 220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8628" h="2208628">
                  <a:moveTo>
                    <a:pt x="1104314" y="115856"/>
                  </a:moveTo>
                  <a:cubicBezTo>
                    <a:pt x="1044786" y="115856"/>
                    <a:pt x="996529" y="164113"/>
                    <a:pt x="996529" y="223641"/>
                  </a:cubicBezTo>
                  <a:cubicBezTo>
                    <a:pt x="996529" y="283169"/>
                    <a:pt x="1044786" y="331426"/>
                    <a:pt x="1104314" y="331426"/>
                  </a:cubicBezTo>
                  <a:cubicBezTo>
                    <a:pt x="1163842" y="331426"/>
                    <a:pt x="1212099" y="283169"/>
                    <a:pt x="1212099" y="223641"/>
                  </a:cubicBezTo>
                  <a:cubicBezTo>
                    <a:pt x="1212099" y="164113"/>
                    <a:pt x="1163842" y="115856"/>
                    <a:pt x="1104314" y="115856"/>
                  </a:cubicBezTo>
                  <a:close/>
                  <a:moveTo>
                    <a:pt x="1104314" y="0"/>
                  </a:moveTo>
                  <a:cubicBezTo>
                    <a:pt x="1714210" y="0"/>
                    <a:pt x="2208628" y="494418"/>
                    <a:pt x="2208628" y="1104314"/>
                  </a:cubicBezTo>
                  <a:cubicBezTo>
                    <a:pt x="2208628" y="1714210"/>
                    <a:pt x="1714210" y="2208628"/>
                    <a:pt x="1104314" y="2208628"/>
                  </a:cubicBezTo>
                  <a:cubicBezTo>
                    <a:pt x="494418" y="2208628"/>
                    <a:pt x="0" y="1714210"/>
                    <a:pt x="0" y="1104314"/>
                  </a:cubicBezTo>
                  <a:cubicBezTo>
                    <a:pt x="0" y="494418"/>
                    <a:pt x="494418" y="0"/>
                    <a:pt x="1104314" y="0"/>
                  </a:cubicBezTo>
                  <a:close/>
                </a:path>
              </a:pathLst>
            </a:custGeom>
            <a:gradFill flip="none" rotWithShape="1">
              <a:gsLst>
                <a:gs pos="0">
                  <a:srgbClr val="33CC33">
                    <a:alpha val="49804"/>
                  </a:srgbClr>
                </a:gs>
                <a:gs pos="100000">
                  <a:srgbClr val="00FF00">
                    <a:alpha val="69804"/>
                  </a:srgbClr>
                </a:gs>
              </a:gsLst>
              <a:lin ang="0" scaled="1"/>
              <a:tileRect/>
            </a:gradFill>
            <a:ln>
              <a:gradFill>
                <a:gsLst>
                  <a:gs pos="0">
                    <a:srgbClr val="33CC33"/>
                  </a:gs>
                  <a:gs pos="100000">
                    <a:srgbClr val="00FF00">
                      <a:alpha val="0"/>
                    </a:srgbClr>
                  </a:gs>
                </a:gsLst>
                <a:lin ang="19200000" scaled="0"/>
              </a:gradFill>
            </a:ln>
            <a:effectLst>
              <a:innerShdw blurRad="317500" dir="8400000">
                <a:schemeClr val="bg1"/>
              </a:innerShdw>
              <a:reflection blurRad="6350" stA="350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2" name="Group 41"/>
            <p:cNvGrpSpPr/>
            <p:nvPr/>
          </p:nvGrpSpPr>
          <p:grpSpPr>
            <a:xfrm>
              <a:off x="1960039" y="400287"/>
              <a:ext cx="769257" cy="769257"/>
              <a:chOff x="1742328" y="400287"/>
              <a:chExt cx="769257" cy="769257"/>
            </a:xfrm>
          </p:grpSpPr>
          <p:sp>
            <p:nvSpPr>
              <p:cNvPr id="28" name="Oval 27"/>
              <p:cNvSpPr/>
              <p:nvPr/>
            </p:nvSpPr>
            <p:spPr>
              <a:xfrm>
                <a:off x="1742328" y="400287"/>
                <a:ext cx="769257" cy="769257"/>
              </a:xfrm>
              <a:prstGeom prst="ellipse">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917637" y="575111"/>
                <a:ext cx="418638" cy="418638"/>
              </a:xfrm>
              <a:prstGeom prst="ellipse">
                <a:avLst/>
              </a:prstGeom>
              <a:gradFill flip="none" rotWithShape="1">
                <a:gsLst>
                  <a:gs pos="0">
                    <a:srgbClr val="33CC33"/>
                  </a:gs>
                  <a:gs pos="100000">
                    <a:srgbClr val="00FF00"/>
                  </a:gs>
                </a:gsLst>
                <a:lin ang="0" scaled="1"/>
                <a:tileRect/>
              </a:gradFill>
              <a:ln>
                <a:gradFill>
                  <a:gsLst>
                    <a:gs pos="0">
                      <a:srgbClr val="33CC33"/>
                    </a:gs>
                    <a:gs pos="100000">
                      <a:srgbClr val="00FF00">
                        <a:alpha val="0"/>
                      </a:srgbClr>
                    </a:gs>
                  </a:gsLst>
                  <a:lin ang="19200000" scaled="0"/>
                </a:gradFill>
              </a:ln>
              <a:effectLst>
                <a:innerShdw blurRad="317500" dir="84000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4" name="Straight Connector 43"/>
            <p:cNvCxnSpPr>
              <a:stCxn id="28" idx="4"/>
              <a:endCxn id="18" idx="5"/>
            </p:cNvCxnSpPr>
            <p:nvPr/>
          </p:nvCxnSpPr>
          <p:spPr>
            <a:xfrm flipH="1">
              <a:off x="2336266" y="1169544"/>
              <a:ext cx="8402" cy="26513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Freeform: Shape 66"/>
            <p:cNvSpPr/>
            <p:nvPr/>
          </p:nvSpPr>
          <p:spPr>
            <a:xfrm>
              <a:off x="2335118" y="3813989"/>
              <a:ext cx="45719" cy="182438"/>
            </a:xfrm>
            <a:custGeom>
              <a:avLst/>
              <a:gdLst>
                <a:gd name="connsiteX0" fmla="*/ 0 w 64970"/>
                <a:gd name="connsiteY0" fmla="*/ 11823 h 147491"/>
                <a:gd name="connsiteX1" fmla="*/ 62865 w 64970"/>
                <a:gd name="connsiteY1" fmla="*/ 11823 h 147491"/>
                <a:gd name="connsiteX2" fmla="*/ 45720 w 64970"/>
                <a:gd name="connsiteY2" fmla="*/ 134696 h 147491"/>
                <a:gd name="connsiteX3" fmla="*/ 2857 w 64970"/>
                <a:gd name="connsiteY3" fmla="*/ 137553 h 147491"/>
                <a:gd name="connsiteX0-1" fmla="*/ 0 w 49664"/>
                <a:gd name="connsiteY0-2" fmla="*/ 3631 h 137775"/>
                <a:gd name="connsiteX1-3" fmla="*/ 42563 w 49664"/>
                <a:gd name="connsiteY1-4" fmla="*/ 26491 h 137775"/>
                <a:gd name="connsiteX2-5" fmla="*/ 45720 w 49664"/>
                <a:gd name="connsiteY2-6" fmla="*/ 126504 h 137775"/>
                <a:gd name="connsiteX3-7" fmla="*/ 2857 w 49664"/>
                <a:gd name="connsiteY3-8" fmla="*/ 129361 h 137775"/>
              </a:gdLst>
              <a:ahLst/>
              <a:cxnLst>
                <a:cxn ang="0">
                  <a:pos x="connsiteX0-1" y="connsiteY0-2"/>
                </a:cxn>
                <a:cxn ang="0">
                  <a:pos x="connsiteX1-3" y="connsiteY1-4"/>
                </a:cxn>
                <a:cxn ang="0">
                  <a:pos x="connsiteX2-5" y="connsiteY2-6"/>
                </a:cxn>
                <a:cxn ang="0">
                  <a:pos x="connsiteX3-7" y="connsiteY3-8"/>
                </a:cxn>
              </a:cxnLst>
              <a:rect l="l" t="t" r="r" b="b"/>
              <a:pathLst>
                <a:path w="49664" h="137775">
                  <a:moveTo>
                    <a:pt x="0" y="3631"/>
                  </a:moveTo>
                  <a:cubicBezTo>
                    <a:pt x="27622" y="-6609"/>
                    <a:pt x="34943" y="6012"/>
                    <a:pt x="42563" y="26491"/>
                  </a:cubicBezTo>
                  <a:cubicBezTo>
                    <a:pt x="50183" y="46970"/>
                    <a:pt x="52338" y="109359"/>
                    <a:pt x="45720" y="126504"/>
                  </a:cubicBezTo>
                  <a:cubicBezTo>
                    <a:pt x="39102" y="143649"/>
                    <a:pt x="19288" y="138410"/>
                    <a:pt x="2857" y="12936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70"/>
            <p:cNvSpPr/>
            <p:nvPr/>
          </p:nvSpPr>
          <p:spPr>
            <a:xfrm>
              <a:off x="2309413" y="3791900"/>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p:cNvSpPr/>
            <p:nvPr/>
          </p:nvSpPr>
          <p:spPr>
            <a:xfrm>
              <a:off x="2316079" y="3772847"/>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p:cNvSpPr txBox="1"/>
            <p:nvPr/>
          </p:nvSpPr>
          <p:spPr>
            <a:xfrm>
              <a:off x="1365302" y="4318872"/>
              <a:ext cx="1959610" cy="1476375"/>
            </a:xfrm>
            <a:prstGeom prst="rect">
              <a:avLst/>
            </a:prstGeom>
            <a:noFill/>
          </p:spPr>
          <p:txBody>
            <a:bodyPr wrap="square" rtlCol="0">
              <a:spAutoFit/>
            </a:bodyPr>
            <a:lstStyle/>
            <a:p>
              <a:pPr algn="ctr"/>
              <a:r>
                <a:rPr lang="en-US" b="1" dirty="0" smtClean="0">
                  <a:sym typeface="+mn-ea"/>
                </a:rPr>
                <a:t>We can help the banks to a great extend to select a trustworthy  person.</a:t>
              </a:r>
              <a:endParaRPr lang="en-US" b="1" dirty="0">
                <a:latin typeface="Century Gothic" panose="020B0502020202020204" pitchFamily="34" charset="0"/>
              </a:endParaRPr>
            </a:p>
          </p:txBody>
        </p:sp>
      </p:grpSp>
      <p:sp>
        <p:nvSpPr>
          <p:cNvPr id="8" name="TextBox 2"/>
          <p:cNvSpPr txBox="1"/>
          <p:nvPr/>
        </p:nvSpPr>
        <p:spPr>
          <a:xfrm>
            <a:off x="1480820" y="6115050"/>
            <a:ext cx="5926455" cy="583565"/>
          </a:xfrm>
          <a:prstGeom prst="rect">
            <a:avLst/>
          </a:prstGeom>
          <a:noFill/>
        </p:spPr>
        <p:txBody>
          <a:bodyPr wrap="square" rtlCol="0">
            <a:spAutoFit/>
          </a:bodyPr>
          <a:lstStyle/>
          <a:p>
            <a:pPr algn="r"/>
            <a:r>
              <a:rPr lang="en-US" sz="3200" b="1" dirty="0">
                <a:solidFill>
                  <a:schemeClr val="tx1"/>
                </a:solidFill>
                <a:latin typeface="Tw Cen MT" panose="020B0602020104020603" pitchFamily="34" charset="0"/>
                <a:ea typeface="Tahoma" panose="020B0604030504040204" pitchFamily="34" charset="0"/>
                <a:cs typeface="Tahoma" panose="020B0604030504040204" pitchFamily="34" charset="0"/>
              </a:rPr>
              <a:t>What after doing So.....???</a:t>
            </a:r>
          </a:p>
        </p:txBody>
      </p:sp>
      <p:sp>
        <p:nvSpPr>
          <p:cNvPr id="9" name="Up Arrow 8"/>
          <p:cNvSpPr/>
          <p:nvPr/>
        </p:nvSpPr>
        <p:spPr>
          <a:xfrm>
            <a:off x="926465" y="6141720"/>
            <a:ext cx="313690" cy="450215"/>
          </a:xfrm>
          <a:prstGeom prst="up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4" name="Group 3"/>
          <p:cNvGrpSpPr/>
          <p:nvPr/>
        </p:nvGrpSpPr>
        <p:grpSpPr>
          <a:xfrm>
            <a:off x="4813300" y="526415"/>
            <a:ext cx="2208530" cy="5155565"/>
            <a:chOff x="2946244" y="414801"/>
            <a:chExt cx="2208628" cy="5188114"/>
          </a:xfrm>
        </p:grpSpPr>
        <p:sp>
          <p:nvSpPr>
            <p:cNvPr id="6" name="Freeform: Shape 73"/>
            <p:cNvSpPr/>
            <p:nvPr/>
          </p:nvSpPr>
          <p:spPr>
            <a:xfrm>
              <a:off x="4011925" y="3297855"/>
              <a:ext cx="45719" cy="190237"/>
            </a:xfrm>
            <a:custGeom>
              <a:avLst/>
              <a:gdLst>
                <a:gd name="connsiteX0" fmla="*/ 31547 w 31547"/>
                <a:gd name="connsiteY0" fmla="*/ 142875 h 142875"/>
                <a:gd name="connsiteX1" fmla="*/ 114 w 31547"/>
                <a:gd name="connsiteY1" fmla="*/ 74295 h 142875"/>
                <a:gd name="connsiteX2" fmla="*/ 22974 w 31547"/>
                <a:gd name="connsiteY2" fmla="*/ 0 h 142875"/>
              </a:gdLst>
              <a:ahLst/>
              <a:cxnLst>
                <a:cxn ang="0">
                  <a:pos x="connsiteX0" y="connsiteY0"/>
                </a:cxn>
                <a:cxn ang="0">
                  <a:pos x="connsiteX1" y="connsiteY1"/>
                </a:cxn>
                <a:cxn ang="0">
                  <a:pos x="connsiteX2" y="connsiteY2"/>
                </a:cxn>
              </a:cxnLst>
              <a:rect l="l" t="t" r="r" b="b"/>
              <a:pathLst>
                <a:path w="31547" h="142875">
                  <a:moveTo>
                    <a:pt x="31547" y="142875"/>
                  </a:moveTo>
                  <a:cubicBezTo>
                    <a:pt x="16545" y="120491"/>
                    <a:pt x="1543" y="98107"/>
                    <a:pt x="114" y="74295"/>
                  </a:cubicBezTo>
                  <a:cubicBezTo>
                    <a:pt x="-1315" y="50483"/>
                    <a:pt x="10829" y="25241"/>
                    <a:pt x="22974"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8"/>
            <p:cNvSpPr/>
            <p:nvPr/>
          </p:nvSpPr>
          <p:spPr>
            <a:xfrm>
              <a:off x="2946244" y="3308817"/>
              <a:ext cx="2208628" cy="2208628"/>
            </a:xfrm>
            <a:custGeom>
              <a:avLst/>
              <a:gdLst>
                <a:gd name="connsiteX0" fmla="*/ 1104314 w 2208628"/>
                <a:gd name="connsiteY0" fmla="*/ 123187 h 2208628"/>
                <a:gd name="connsiteX1" fmla="*/ 996529 w 2208628"/>
                <a:gd name="connsiteY1" fmla="*/ 230972 h 2208628"/>
                <a:gd name="connsiteX2" fmla="*/ 1104314 w 2208628"/>
                <a:gd name="connsiteY2" fmla="*/ 338757 h 2208628"/>
                <a:gd name="connsiteX3" fmla="*/ 1212099 w 2208628"/>
                <a:gd name="connsiteY3" fmla="*/ 230972 h 2208628"/>
                <a:gd name="connsiteX4" fmla="*/ 1104314 w 2208628"/>
                <a:gd name="connsiteY4" fmla="*/ 123187 h 2208628"/>
                <a:gd name="connsiteX5" fmla="*/ 1104314 w 2208628"/>
                <a:gd name="connsiteY5" fmla="*/ 0 h 2208628"/>
                <a:gd name="connsiteX6" fmla="*/ 2208628 w 2208628"/>
                <a:gd name="connsiteY6" fmla="*/ 1104314 h 2208628"/>
                <a:gd name="connsiteX7" fmla="*/ 1104314 w 2208628"/>
                <a:gd name="connsiteY7" fmla="*/ 2208628 h 2208628"/>
                <a:gd name="connsiteX8" fmla="*/ 0 w 2208628"/>
                <a:gd name="connsiteY8" fmla="*/ 1104314 h 2208628"/>
                <a:gd name="connsiteX9" fmla="*/ 1104314 w 2208628"/>
                <a:gd name="connsiteY9" fmla="*/ 0 h 220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8628" h="2208628">
                  <a:moveTo>
                    <a:pt x="1104314" y="123187"/>
                  </a:moveTo>
                  <a:cubicBezTo>
                    <a:pt x="1044786" y="123187"/>
                    <a:pt x="996529" y="171444"/>
                    <a:pt x="996529" y="230972"/>
                  </a:cubicBezTo>
                  <a:cubicBezTo>
                    <a:pt x="996529" y="290500"/>
                    <a:pt x="1044786" y="338757"/>
                    <a:pt x="1104314" y="338757"/>
                  </a:cubicBezTo>
                  <a:cubicBezTo>
                    <a:pt x="1163842" y="338757"/>
                    <a:pt x="1212099" y="290500"/>
                    <a:pt x="1212099" y="230972"/>
                  </a:cubicBezTo>
                  <a:cubicBezTo>
                    <a:pt x="1212099" y="171444"/>
                    <a:pt x="1163842" y="123187"/>
                    <a:pt x="1104314" y="123187"/>
                  </a:cubicBezTo>
                  <a:close/>
                  <a:moveTo>
                    <a:pt x="1104314" y="0"/>
                  </a:moveTo>
                  <a:cubicBezTo>
                    <a:pt x="1714210" y="0"/>
                    <a:pt x="2208628" y="494418"/>
                    <a:pt x="2208628" y="1104314"/>
                  </a:cubicBezTo>
                  <a:cubicBezTo>
                    <a:pt x="2208628" y="1714210"/>
                    <a:pt x="1714210" y="2208628"/>
                    <a:pt x="1104314" y="2208628"/>
                  </a:cubicBezTo>
                  <a:cubicBezTo>
                    <a:pt x="494418" y="2208628"/>
                    <a:pt x="0" y="1714210"/>
                    <a:pt x="0" y="1104314"/>
                  </a:cubicBezTo>
                  <a:cubicBezTo>
                    <a:pt x="0" y="494418"/>
                    <a:pt x="494418" y="0"/>
                    <a:pt x="1104314" y="0"/>
                  </a:cubicBezTo>
                  <a:close/>
                </a:path>
              </a:pathLst>
            </a:custGeom>
            <a:solidFill>
              <a:schemeClr val="accent4">
                <a:lumMod val="60000"/>
                <a:lumOff val="40000"/>
              </a:schemeClr>
            </a:solidFill>
            <a:ln>
              <a:noFill/>
            </a:ln>
            <a:effectLst>
              <a:innerShdw blurRad="317500" dir="8400000">
                <a:schemeClr val="bg1"/>
              </a:innerShdw>
              <a:reflection blurRad="6350" stA="350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3657625" y="414801"/>
              <a:ext cx="769257" cy="769257"/>
              <a:chOff x="3120599" y="400287"/>
              <a:chExt cx="769257" cy="769257"/>
            </a:xfrm>
          </p:grpSpPr>
          <p:sp>
            <p:nvSpPr>
              <p:cNvPr id="13" name="Oval 12"/>
              <p:cNvSpPr/>
              <p:nvPr/>
            </p:nvSpPr>
            <p:spPr>
              <a:xfrm>
                <a:off x="3120599" y="400287"/>
                <a:ext cx="769257" cy="769257"/>
              </a:xfrm>
              <a:prstGeom prst="ellipse">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295908" y="575111"/>
                <a:ext cx="418638" cy="418638"/>
              </a:xfrm>
              <a:prstGeom prst="ellipse">
                <a:avLst/>
              </a:prstGeom>
              <a:solidFill>
                <a:schemeClr val="accent4">
                  <a:lumMod val="60000"/>
                  <a:lumOff val="40000"/>
                </a:schemeClr>
              </a:solidFill>
              <a:ln>
                <a:noFill/>
              </a:ln>
              <a:effectLst>
                <a:innerShdw blurRad="317500" dir="84000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cxnSp>
          <p:nvCxnSpPr>
            <p:cNvPr id="15" name="Straight Connector 14"/>
            <p:cNvCxnSpPr>
              <a:stCxn id="13" idx="4"/>
              <a:endCxn id="11" idx="5"/>
            </p:cNvCxnSpPr>
            <p:nvPr/>
          </p:nvCxnSpPr>
          <p:spPr>
            <a:xfrm>
              <a:off x="4042254" y="1184058"/>
              <a:ext cx="8304" cy="21247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Freeform: Shape 74"/>
            <p:cNvSpPr/>
            <p:nvPr/>
          </p:nvSpPr>
          <p:spPr>
            <a:xfrm>
              <a:off x="4043472" y="3302796"/>
              <a:ext cx="45719" cy="182438"/>
            </a:xfrm>
            <a:custGeom>
              <a:avLst/>
              <a:gdLst>
                <a:gd name="connsiteX0" fmla="*/ 0 w 64970"/>
                <a:gd name="connsiteY0" fmla="*/ 11823 h 147491"/>
                <a:gd name="connsiteX1" fmla="*/ 62865 w 64970"/>
                <a:gd name="connsiteY1" fmla="*/ 11823 h 147491"/>
                <a:gd name="connsiteX2" fmla="*/ 45720 w 64970"/>
                <a:gd name="connsiteY2" fmla="*/ 134696 h 147491"/>
                <a:gd name="connsiteX3" fmla="*/ 2857 w 64970"/>
                <a:gd name="connsiteY3" fmla="*/ 137553 h 147491"/>
                <a:gd name="connsiteX0-1" fmla="*/ 0 w 49664"/>
                <a:gd name="connsiteY0-2" fmla="*/ 3631 h 137775"/>
                <a:gd name="connsiteX1-3" fmla="*/ 42563 w 49664"/>
                <a:gd name="connsiteY1-4" fmla="*/ 26491 h 137775"/>
                <a:gd name="connsiteX2-5" fmla="*/ 45720 w 49664"/>
                <a:gd name="connsiteY2-6" fmla="*/ 126504 h 137775"/>
                <a:gd name="connsiteX3-7" fmla="*/ 2857 w 49664"/>
                <a:gd name="connsiteY3-8" fmla="*/ 129361 h 137775"/>
              </a:gdLst>
              <a:ahLst/>
              <a:cxnLst>
                <a:cxn ang="0">
                  <a:pos x="connsiteX0-1" y="connsiteY0-2"/>
                </a:cxn>
                <a:cxn ang="0">
                  <a:pos x="connsiteX1-3" y="connsiteY1-4"/>
                </a:cxn>
                <a:cxn ang="0">
                  <a:pos x="connsiteX2-5" y="connsiteY2-6"/>
                </a:cxn>
                <a:cxn ang="0">
                  <a:pos x="connsiteX3-7" y="connsiteY3-8"/>
                </a:cxn>
              </a:cxnLst>
              <a:rect l="l" t="t" r="r" b="b"/>
              <a:pathLst>
                <a:path w="49664" h="137775">
                  <a:moveTo>
                    <a:pt x="0" y="3631"/>
                  </a:moveTo>
                  <a:cubicBezTo>
                    <a:pt x="27622" y="-6609"/>
                    <a:pt x="34943" y="6012"/>
                    <a:pt x="42563" y="26491"/>
                  </a:cubicBezTo>
                  <a:cubicBezTo>
                    <a:pt x="50183" y="46970"/>
                    <a:pt x="52338" y="109359"/>
                    <a:pt x="45720" y="126504"/>
                  </a:cubicBezTo>
                  <a:cubicBezTo>
                    <a:pt x="39102" y="143649"/>
                    <a:pt x="19288" y="138410"/>
                    <a:pt x="2857" y="12936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75"/>
            <p:cNvSpPr/>
            <p:nvPr/>
          </p:nvSpPr>
          <p:spPr>
            <a:xfrm>
              <a:off x="4017767" y="3280707"/>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76"/>
            <p:cNvSpPr/>
            <p:nvPr/>
          </p:nvSpPr>
          <p:spPr>
            <a:xfrm>
              <a:off x="4024433" y="3261654"/>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168962" y="5531918"/>
              <a:ext cx="1794737" cy="70997"/>
            </a:xfrm>
            <a:prstGeom prst="ellipse">
              <a:avLst/>
            </a:prstGeom>
            <a:gradFill flip="none" rotWithShape="1">
              <a:gsLst>
                <a:gs pos="0">
                  <a:schemeClr val="tx1">
                    <a:alpha val="74000"/>
                  </a:schemeClr>
                </a:gs>
                <a:gs pos="100000">
                  <a:schemeClr val="tx1">
                    <a:alpha val="0"/>
                  </a:schemeClr>
                </a:gs>
              </a:gsLst>
              <a:path path="circl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112"/>
            <p:cNvSpPr txBox="1"/>
            <p:nvPr/>
          </p:nvSpPr>
          <p:spPr>
            <a:xfrm>
              <a:off x="3169139" y="3884620"/>
              <a:ext cx="1694890" cy="1485696"/>
            </a:xfrm>
            <a:prstGeom prst="rect">
              <a:avLst/>
            </a:prstGeom>
            <a:noFill/>
          </p:spPr>
          <p:txBody>
            <a:bodyPr wrap="square" rtlCol="0">
              <a:spAutoFit/>
            </a:bodyPr>
            <a:lstStyle/>
            <a:p>
              <a:pPr algn="ctr"/>
              <a:r>
                <a:rPr lang="en-US" b="1" dirty="0">
                  <a:latin typeface="Century Gothic" panose="020B0502020202020204" pitchFamily="34" charset="0"/>
                </a:rPr>
                <a:t>Loans can be provided to the people who really need them.</a:t>
              </a:r>
            </a:p>
          </p:txBody>
        </p:sp>
      </p:grpSp>
    </p:spTree>
  </p:cSld>
  <p:clrMapOvr>
    <a:masterClrMapping/>
  </p:clrMapOvr>
  <p:transition>
    <p:checker dir="vert"/>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29000" fill="hold" nodeType="clickEffect" p14:presetBounceEnd="48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48000">
                                          <p:cBhvr additive="base">
                                            <p:cTn id="7" dur="2000" fill="hold"/>
                                            <p:tgtEl>
                                              <p:spTgt spid="2"/>
                                            </p:tgtEl>
                                            <p:attrNameLst>
                                              <p:attrName>ppt_x</p:attrName>
                                            </p:attrNameLst>
                                          </p:cBhvr>
                                          <p:tavLst>
                                            <p:tav tm="0">
                                              <p:val>
                                                <p:strVal val="0-#ppt_w/2"/>
                                              </p:val>
                                            </p:tav>
                                            <p:tav tm="100000">
                                              <p:val>
                                                <p:strVal val="#ppt_x"/>
                                              </p:val>
                                            </p:tav>
                                          </p:tavLst>
                                        </p:anim>
                                        <p:anim calcmode="lin" valueType="num" p14:bounceEnd="48000">
                                          <p:cBhvr additive="base">
                                            <p:cTn id="8" dur="2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accel="28000" fill="hold" nodeType="clickEffect" p14:presetBounceEnd="44000">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14:bounceEnd="44000">
                                          <p:cBhvr additive="base">
                                            <p:cTn id="13" dur="2000" fill="hold"/>
                                            <p:tgtEl>
                                              <p:spTgt spid="3"/>
                                            </p:tgtEl>
                                            <p:attrNameLst>
                                              <p:attrName>ppt_x</p:attrName>
                                            </p:attrNameLst>
                                          </p:cBhvr>
                                          <p:tavLst>
                                            <p:tav tm="0">
                                              <p:val>
                                                <p:strVal val="0-#ppt_w/2"/>
                                              </p:val>
                                            </p:tav>
                                            <p:tav tm="100000">
                                              <p:val>
                                                <p:strVal val="#ppt_x"/>
                                              </p:val>
                                            </p:tav>
                                          </p:tavLst>
                                        </p:anim>
                                        <p:anim calcmode="lin" valueType="num" p14:bounceEnd="44000">
                                          <p:cBhvr additive="base">
                                            <p:cTn id="14" dur="2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accel="28000" fill="hold" nodeType="clickEffect" p14:presetBounceEnd="44000">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14:bounceEnd="44000">
                                          <p:cBhvr additive="base">
                                            <p:cTn id="19" dur="2000" fill="hold"/>
                                            <p:tgtEl>
                                              <p:spTgt spid="5"/>
                                            </p:tgtEl>
                                            <p:attrNameLst>
                                              <p:attrName>ppt_x</p:attrName>
                                            </p:attrNameLst>
                                          </p:cBhvr>
                                          <p:tavLst>
                                            <p:tav tm="0">
                                              <p:val>
                                                <p:strVal val="1+#ppt_w/2"/>
                                              </p:val>
                                            </p:tav>
                                            <p:tav tm="100000">
                                              <p:val>
                                                <p:strVal val="#ppt_x"/>
                                              </p:val>
                                            </p:tav>
                                          </p:tavLst>
                                        </p:anim>
                                        <p:anim calcmode="lin" valueType="num" p14:bounceEnd="44000">
                                          <p:cBhvr additive="base">
                                            <p:cTn id="20" dur="2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2900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0-#ppt_w/2"/>
                                              </p:val>
                                            </p:tav>
                                            <p:tav tm="100000">
                                              <p:val>
                                                <p:strVal val="#ppt_x"/>
                                              </p:val>
                                            </p:tav>
                                          </p:tavLst>
                                        </p:anim>
                                        <p:anim calcmode="lin" valueType="num">
                                          <p:cBhvr additive="base">
                                            <p:cTn id="8" dur="2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accel="2800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2000" fill="hold"/>
                                            <p:tgtEl>
                                              <p:spTgt spid="3"/>
                                            </p:tgtEl>
                                            <p:attrNameLst>
                                              <p:attrName>ppt_x</p:attrName>
                                            </p:attrNameLst>
                                          </p:cBhvr>
                                          <p:tavLst>
                                            <p:tav tm="0">
                                              <p:val>
                                                <p:strVal val="0-#ppt_w/2"/>
                                              </p:val>
                                            </p:tav>
                                            <p:tav tm="100000">
                                              <p:val>
                                                <p:strVal val="#ppt_x"/>
                                              </p:val>
                                            </p:tav>
                                          </p:tavLst>
                                        </p:anim>
                                        <p:anim calcmode="lin" valueType="num">
                                          <p:cBhvr additive="base">
                                            <p:cTn id="14" dur="2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accel="2800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2000" fill="hold"/>
                                            <p:tgtEl>
                                              <p:spTgt spid="5"/>
                                            </p:tgtEl>
                                            <p:attrNameLst>
                                              <p:attrName>ppt_x</p:attrName>
                                            </p:attrNameLst>
                                          </p:cBhvr>
                                          <p:tavLst>
                                            <p:tav tm="0">
                                              <p:val>
                                                <p:strVal val="1+#ppt_w/2"/>
                                              </p:val>
                                            </p:tav>
                                            <p:tav tm="100000">
                                              <p:val>
                                                <p:strVal val="#ppt_x"/>
                                              </p:val>
                                            </p:tav>
                                          </p:tavLst>
                                        </p:anim>
                                        <p:anim calcmode="lin" valueType="num">
                                          <p:cBhvr additive="base">
                                            <p:cTn id="20" dur="2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1394082" y="-8724900"/>
            <a:ext cx="24867713" cy="19796552"/>
            <a:chOff x="-11394082" y="-8724900"/>
            <a:chExt cx="24867713" cy="19796552"/>
          </a:xfrm>
        </p:grpSpPr>
        <p:sp>
          <p:nvSpPr>
            <p:cNvPr id="9" name="Block Arc 8"/>
            <p:cNvSpPr/>
            <p:nvPr/>
          </p:nvSpPr>
          <p:spPr>
            <a:xfrm>
              <a:off x="645259" y="-1828800"/>
              <a:ext cx="6450226" cy="6450226"/>
            </a:xfrm>
            <a:prstGeom prst="blockArc">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Block Arc 9"/>
            <p:cNvSpPr/>
            <p:nvPr/>
          </p:nvSpPr>
          <p:spPr>
            <a:xfrm flipV="1">
              <a:off x="-1914134" y="-1828800"/>
              <a:ext cx="6450226" cy="6450226"/>
            </a:xfrm>
            <a:prstGeom prst="blockArc">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Block Arc 10"/>
            <p:cNvSpPr/>
            <p:nvPr/>
          </p:nvSpPr>
          <p:spPr>
            <a:xfrm>
              <a:off x="721459" y="4621426"/>
              <a:ext cx="6450226" cy="6450226"/>
            </a:xfrm>
            <a:prstGeom prst="blockArc">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Plus Sign 12"/>
            <p:cNvSpPr/>
            <p:nvPr/>
          </p:nvSpPr>
          <p:spPr>
            <a:xfrm>
              <a:off x="4060871" y="-1276350"/>
              <a:ext cx="9412760" cy="9412760"/>
            </a:xfrm>
            <a:prstGeom prst="mathPlus">
              <a:avLst>
                <a:gd name="adj1" fmla="val 1897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Block Arc 11"/>
            <p:cNvSpPr/>
            <p:nvPr/>
          </p:nvSpPr>
          <p:spPr>
            <a:xfrm>
              <a:off x="-8834689" y="-8724900"/>
              <a:ext cx="6450226" cy="6450226"/>
            </a:xfrm>
            <a:prstGeom prst="blockArc">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Block Arc 16"/>
            <p:cNvSpPr/>
            <p:nvPr/>
          </p:nvSpPr>
          <p:spPr>
            <a:xfrm flipV="1">
              <a:off x="-11394082" y="-8724900"/>
              <a:ext cx="6450226" cy="6450226"/>
            </a:xfrm>
            <a:prstGeom prst="blockArc">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Block Arc 17"/>
            <p:cNvSpPr/>
            <p:nvPr/>
          </p:nvSpPr>
          <p:spPr>
            <a:xfrm>
              <a:off x="-8758489" y="-2274674"/>
              <a:ext cx="6450226" cy="6450226"/>
            </a:xfrm>
            <a:prstGeom prst="blockArc">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Plus Sign 18"/>
            <p:cNvSpPr/>
            <p:nvPr/>
          </p:nvSpPr>
          <p:spPr>
            <a:xfrm>
              <a:off x="-5419077" y="-8172450"/>
              <a:ext cx="9412760" cy="9412760"/>
            </a:xfrm>
            <a:prstGeom prst="mathPlus">
              <a:avLst>
                <a:gd name="adj1" fmla="val 1897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0" y="0"/>
            <a:ext cx="12192000" cy="6858000"/>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p:cNvSpPr txBox="1"/>
          <p:nvPr/>
        </p:nvSpPr>
        <p:spPr>
          <a:xfrm>
            <a:off x="4240911" y="3276600"/>
            <a:ext cx="8500922" cy="1568450"/>
          </a:xfrm>
          <a:prstGeom prst="rect">
            <a:avLst/>
          </a:prstGeom>
          <a:noFill/>
        </p:spPr>
        <p:txBody>
          <a:bodyPr wrap="square" rtlCol="0">
            <a:spAutoFit/>
          </a:bodyPr>
          <a:lstStyle/>
          <a:p>
            <a:r>
              <a:rPr lang="en-US" sz="9600" b="1" i="1" dirty="0">
                <a:solidFill>
                  <a:schemeClr val="bg1"/>
                </a:solidFill>
                <a:latin typeface="Tw Cen MT" panose="020B0602020104020603" pitchFamily="34" charset="0"/>
              </a:rPr>
              <a:t>YOU </a:t>
            </a:r>
          </a:p>
        </p:txBody>
      </p:sp>
      <p:sp>
        <p:nvSpPr>
          <p:cNvPr id="92" name="TextBox 91"/>
          <p:cNvSpPr txBox="1"/>
          <p:nvPr/>
        </p:nvSpPr>
        <p:spPr>
          <a:xfrm>
            <a:off x="4412361" y="1949686"/>
            <a:ext cx="6728504" cy="1861185"/>
          </a:xfrm>
          <a:prstGeom prst="rect">
            <a:avLst/>
          </a:prstGeom>
          <a:noFill/>
        </p:spPr>
        <p:txBody>
          <a:bodyPr wrap="square" rtlCol="0">
            <a:spAutoFit/>
          </a:bodyPr>
          <a:lstStyle/>
          <a:p>
            <a:r>
              <a:rPr lang="en-US" sz="11500" b="1" i="1" dirty="0">
                <a:solidFill>
                  <a:srgbClr val="FD3265"/>
                </a:solidFill>
                <a:latin typeface="Tw Cen MT" panose="020B0602020104020603" pitchFamily="34" charset="0"/>
              </a:rPr>
              <a:t>THANK</a:t>
            </a:r>
          </a:p>
        </p:txBody>
      </p:sp>
      <p:grpSp>
        <p:nvGrpSpPr>
          <p:cNvPr id="90" name="Group 89"/>
          <p:cNvGrpSpPr/>
          <p:nvPr/>
        </p:nvGrpSpPr>
        <p:grpSpPr>
          <a:xfrm>
            <a:off x="-6222976" y="-4849947"/>
            <a:ext cx="17678980" cy="11342285"/>
            <a:chOff x="-6261076" y="-5116647"/>
            <a:chExt cx="17678980" cy="11342285"/>
          </a:xfrm>
        </p:grpSpPr>
        <p:sp>
          <p:nvSpPr>
            <p:cNvPr id="20" name="Plus Sign 19"/>
            <p:cNvSpPr/>
            <p:nvPr/>
          </p:nvSpPr>
          <p:spPr>
            <a:xfrm rot="2700000">
              <a:off x="5475517" y="3844656"/>
              <a:ext cx="254000" cy="254000"/>
            </a:xfrm>
            <a:prstGeom prst="mathPlus">
              <a:avLst>
                <a:gd name="adj1" fmla="val 17894"/>
              </a:avLst>
            </a:prstGeom>
            <a:solidFill>
              <a:srgbClr val="FD3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Block Arc 20"/>
            <p:cNvSpPr/>
            <p:nvPr/>
          </p:nvSpPr>
          <p:spPr>
            <a:xfrm rot="16200000">
              <a:off x="3731980" y="2599212"/>
              <a:ext cx="166906" cy="166906"/>
            </a:xfrm>
            <a:prstGeom prst="blockArc">
              <a:avLst>
                <a:gd name="adj1" fmla="val 10800000"/>
                <a:gd name="adj2" fmla="val 154988"/>
                <a:gd name="adj3" fmla="val 22431"/>
              </a:avLst>
            </a:prstGeom>
            <a:solidFill>
              <a:srgbClr val="FD3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ircle: Hollow 21"/>
            <p:cNvSpPr/>
            <p:nvPr/>
          </p:nvSpPr>
          <p:spPr>
            <a:xfrm>
              <a:off x="8430418" y="3707565"/>
              <a:ext cx="150812" cy="150812"/>
            </a:xfrm>
            <a:prstGeom prst="donut">
              <a:avLst/>
            </a:prstGeom>
            <a:solidFill>
              <a:srgbClr val="FD3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Rectangle 22"/>
            <p:cNvSpPr/>
            <p:nvPr/>
          </p:nvSpPr>
          <p:spPr>
            <a:xfrm>
              <a:off x="8505824" y="1557119"/>
              <a:ext cx="176213" cy="45719"/>
            </a:xfrm>
            <a:prstGeom prst="rect">
              <a:avLst/>
            </a:prstGeom>
            <a:solidFill>
              <a:srgbClr val="FD3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7238359" y="2553493"/>
              <a:ext cx="176213" cy="176213"/>
              <a:chOff x="7124699" y="2576294"/>
              <a:chExt cx="176213" cy="176213"/>
            </a:xfrm>
          </p:grpSpPr>
          <p:sp>
            <p:nvSpPr>
              <p:cNvPr id="24" name="Rectangle 23"/>
              <p:cNvSpPr/>
              <p:nvPr/>
            </p:nvSpPr>
            <p:spPr>
              <a:xfrm>
                <a:off x="7124699" y="2576294"/>
                <a:ext cx="176213" cy="45719"/>
              </a:xfrm>
              <a:prstGeom prst="rect">
                <a:avLst/>
              </a:prstGeom>
              <a:solidFill>
                <a:srgbClr val="FD3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rot="16200000">
                <a:off x="7059452" y="2641541"/>
                <a:ext cx="176213" cy="45719"/>
              </a:xfrm>
              <a:prstGeom prst="rect">
                <a:avLst/>
              </a:prstGeom>
              <a:solidFill>
                <a:srgbClr val="FD3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Block Arc 25"/>
            <p:cNvSpPr/>
            <p:nvPr/>
          </p:nvSpPr>
          <p:spPr>
            <a:xfrm rot="12064165">
              <a:off x="4874528" y="5937713"/>
              <a:ext cx="166906" cy="166906"/>
            </a:xfrm>
            <a:prstGeom prst="blockArc">
              <a:avLst>
                <a:gd name="adj1" fmla="val 10800000"/>
                <a:gd name="adj2" fmla="val 154988"/>
                <a:gd name="adj3" fmla="val 22431"/>
              </a:avLst>
            </a:prstGeom>
            <a:solidFill>
              <a:srgbClr val="FD3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Block Arc 27"/>
            <p:cNvSpPr/>
            <p:nvPr/>
          </p:nvSpPr>
          <p:spPr>
            <a:xfrm rot="12064165">
              <a:off x="1061966" y="2164080"/>
              <a:ext cx="166906" cy="166906"/>
            </a:xfrm>
            <a:prstGeom prst="blockArc">
              <a:avLst>
                <a:gd name="adj1" fmla="val 10800000"/>
                <a:gd name="adj2" fmla="val 154988"/>
                <a:gd name="adj3" fmla="val 22431"/>
              </a:avLst>
            </a:prstGeom>
            <a:solidFill>
              <a:srgbClr val="FD3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9" name="Group 28"/>
            <p:cNvGrpSpPr/>
            <p:nvPr/>
          </p:nvGrpSpPr>
          <p:grpSpPr>
            <a:xfrm>
              <a:off x="9030365" y="5220493"/>
              <a:ext cx="176213" cy="176213"/>
              <a:chOff x="7124699" y="2576294"/>
              <a:chExt cx="176213" cy="176213"/>
            </a:xfrm>
          </p:grpSpPr>
          <p:sp>
            <p:nvSpPr>
              <p:cNvPr id="30" name="Rectangle 29"/>
              <p:cNvSpPr/>
              <p:nvPr/>
            </p:nvSpPr>
            <p:spPr>
              <a:xfrm>
                <a:off x="7124699" y="2576294"/>
                <a:ext cx="176213" cy="45719"/>
              </a:xfrm>
              <a:prstGeom prst="rect">
                <a:avLst/>
              </a:prstGeom>
              <a:solidFill>
                <a:srgbClr val="FD3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rot="16200000">
                <a:off x="7059452" y="2641541"/>
                <a:ext cx="176213" cy="45719"/>
              </a:xfrm>
              <a:prstGeom prst="rect">
                <a:avLst/>
              </a:prstGeom>
              <a:solidFill>
                <a:srgbClr val="FD3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p:cNvGrpSpPr/>
            <p:nvPr/>
          </p:nvGrpSpPr>
          <p:grpSpPr>
            <a:xfrm>
              <a:off x="469046" y="5651606"/>
              <a:ext cx="176213" cy="176213"/>
              <a:chOff x="7124699" y="2576294"/>
              <a:chExt cx="176213" cy="176213"/>
            </a:xfrm>
          </p:grpSpPr>
          <p:sp>
            <p:nvSpPr>
              <p:cNvPr id="33" name="Rectangle 32"/>
              <p:cNvSpPr/>
              <p:nvPr/>
            </p:nvSpPr>
            <p:spPr>
              <a:xfrm>
                <a:off x="7124699" y="2576294"/>
                <a:ext cx="176213" cy="45719"/>
              </a:xfrm>
              <a:prstGeom prst="rect">
                <a:avLst/>
              </a:prstGeom>
              <a:solidFill>
                <a:srgbClr val="FD3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rot="16200000">
                <a:off x="7059452" y="2641541"/>
                <a:ext cx="176213" cy="45719"/>
              </a:xfrm>
              <a:prstGeom prst="rect">
                <a:avLst/>
              </a:prstGeom>
              <a:solidFill>
                <a:srgbClr val="FD3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p:cNvSpPr/>
            <p:nvPr/>
          </p:nvSpPr>
          <p:spPr>
            <a:xfrm>
              <a:off x="10123504" y="4129833"/>
              <a:ext cx="176213" cy="45719"/>
            </a:xfrm>
            <a:prstGeom prst="rect">
              <a:avLst/>
            </a:prstGeom>
            <a:solidFill>
              <a:srgbClr val="FD3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ircle: Hollow 35"/>
            <p:cNvSpPr/>
            <p:nvPr/>
          </p:nvSpPr>
          <p:spPr>
            <a:xfrm>
              <a:off x="5548112" y="2235307"/>
              <a:ext cx="150812" cy="150812"/>
            </a:xfrm>
            <a:prstGeom prst="donut">
              <a:avLst/>
            </a:prstGeom>
            <a:solidFill>
              <a:srgbClr val="FD3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Circle: Hollow 36"/>
            <p:cNvSpPr/>
            <p:nvPr/>
          </p:nvSpPr>
          <p:spPr>
            <a:xfrm>
              <a:off x="330224" y="3955249"/>
              <a:ext cx="150812" cy="150812"/>
            </a:xfrm>
            <a:prstGeom prst="donut">
              <a:avLst/>
            </a:prstGeom>
            <a:solidFill>
              <a:srgbClr val="FD3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Circle: Hollow 38"/>
            <p:cNvSpPr/>
            <p:nvPr/>
          </p:nvSpPr>
          <p:spPr>
            <a:xfrm>
              <a:off x="1992113" y="929015"/>
              <a:ext cx="150812" cy="150812"/>
            </a:xfrm>
            <a:prstGeom prst="donut">
              <a:avLst/>
            </a:prstGeom>
            <a:solidFill>
              <a:srgbClr val="FD3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0" name="Group 39"/>
            <p:cNvGrpSpPr/>
            <p:nvPr/>
          </p:nvGrpSpPr>
          <p:grpSpPr>
            <a:xfrm>
              <a:off x="2264959" y="3373222"/>
              <a:ext cx="176213" cy="176213"/>
              <a:chOff x="7124699" y="2576294"/>
              <a:chExt cx="176213" cy="176213"/>
            </a:xfrm>
          </p:grpSpPr>
          <p:sp>
            <p:nvSpPr>
              <p:cNvPr id="41" name="Rectangle 40"/>
              <p:cNvSpPr/>
              <p:nvPr/>
            </p:nvSpPr>
            <p:spPr>
              <a:xfrm>
                <a:off x="7124699" y="2576294"/>
                <a:ext cx="176213" cy="45719"/>
              </a:xfrm>
              <a:prstGeom prst="rect">
                <a:avLst/>
              </a:prstGeom>
              <a:solidFill>
                <a:srgbClr val="FD3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rot="16200000">
                <a:off x="7059452" y="2641541"/>
                <a:ext cx="176213" cy="45719"/>
              </a:xfrm>
              <a:prstGeom prst="rect">
                <a:avLst/>
              </a:prstGeom>
              <a:solidFill>
                <a:srgbClr val="FD3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Circle: Hollow 44"/>
            <p:cNvSpPr/>
            <p:nvPr/>
          </p:nvSpPr>
          <p:spPr>
            <a:xfrm>
              <a:off x="3110931" y="4513107"/>
              <a:ext cx="150812" cy="150812"/>
            </a:xfrm>
            <a:prstGeom prst="donut">
              <a:avLst/>
            </a:prstGeom>
            <a:solidFill>
              <a:srgbClr val="FD3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Plus Sign 45"/>
            <p:cNvSpPr/>
            <p:nvPr/>
          </p:nvSpPr>
          <p:spPr>
            <a:xfrm rot="2700000">
              <a:off x="11112500" y="5827671"/>
              <a:ext cx="254000" cy="254000"/>
            </a:xfrm>
            <a:prstGeom prst="mathPlus">
              <a:avLst>
                <a:gd name="adj1" fmla="val 17894"/>
              </a:avLst>
            </a:prstGeom>
            <a:solidFill>
              <a:srgbClr val="FD3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Plus Sign 47"/>
            <p:cNvSpPr/>
            <p:nvPr/>
          </p:nvSpPr>
          <p:spPr>
            <a:xfrm rot="2700000">
              <a:off x="3835400" y="703221"/>
              <a:ext cx="254000" cy="254000"/>
            </a:xfrm>
            <a:prstGeom prst="mathPlus">
              <a:avLst>
                <a:gd name="adj1" fmla="val 17894"/>
              </a:avLst>
            </a:prstGeom>
            <a:solidFill>
              <a:srgbClr val="FD3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Plus Sign 49"/>
            <p:cNvSpPr/>
            <p:nvPr/>
          </p:nvSpPr>
          <p:spPr>
            <a:xfrm rot="2700000">
              <a:off x="10083806" y="1929678"/>
              <a:ext cx="254000" cy="254000"/>
            </a:xfrm>
            <a:prstGeom prst="mathPlus">
              <a:avLst>
                <a:gd name="adj1" fmla="val 17894"/>
              </a:avLst>
            </a:prstGeom>
            <a:solidFill>
              <a:srgbClr val="FD3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Block Arc 50"/>
            <p:cNvSpPr/>
            <p:nvPr/>
          </p:nvSpPr>
          <p:spPr>
            <a:xfrm rot="16200000">
              <a:off x="1591125" y="4652985"/>
              <a:ext cx="166906" cy="166906"/>
            </a:xfrm>
            <a:prstGeom prst="blockArc">
              <a:avLst>
                <a:gd name="adj1" fmla="val 10800000"/>
                <a:gd name="adj2" fmla="val 154988"/>
                <a:gd name="adj3" fmla="val 22431"/>
              </a:avLst>
            </a:prstGeom>
            <a:solidFill>
              <a:srgbClr val="FD3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Block Arc 51"/>
            <p:cNvSpPr/>
            <p:nvPr/>
          </p:nvSpPr>
          <p:spPr>
            <a:xfrm rot="16200000">
              <a:off x="7084793" y="5400471"/>
              <a:ext cx="166906" cy="166906"/>
            </a:xfrm>
            <a:prstGeom prst="blockArc">
              <a:avLst>
                <a:gd name="adj1" fmla="val 10800000"/>
                <a:gd name="adj2" fmla="val 154988"/>
                <a:gd name="adj3" fmla="val 22431"/>
              </a:avLst>
            </a:prstGeom>
            <a:solidFill>
              <a:srgbClr val="FD3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Rectangle 52"/>
            <p:cNvSpPr/>
            <p:nvPr/>
          </p:nvSpPr>
          <p:spPr>
            <a:xfrm>
              <a:off x="6669767" y="1056375"/>
              <a:ext cx="176213" cy="45719"/>
            </a:xfrm>
            <a:prstGeom prst="rect">
              <a:avLst/>
            </a:prstGeom>
            <a:solidFill>
              <a:srgbClr val="FD3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Block Arc 53"/>
            <p:cNvSpPr/>
            <p:nvPr/>
          </p:nvSpPr>
          <p:spPr>
            <a:xfrm rot="12064165">
              <a:off x="5321910" y="255453"/>
              <a:ext cx="166906" cy="166906"/>
            </a:xfrm>
            <a:prstGeom prst="blockArc">
              <a:avLst>
                <a:gd name="adj1" fmla="val 10800000"/>
                <a:gd name="adj2" fmla="val 154988"/>
                <a:gd name="adj3" fmla="val 22431"/>
              </a:avLst>
            </a:prstGeom>
            <a:solidFill>
              <a:srgbClr val="FD3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Rectangle 54"/>
            <p:cNvSpPr/>
            <p:nvPr/>
          </p:nvSpPr>
          <p:spPr>
            <a:xfrm>
              <a:off x="2489646" y="6179919"/>
              <a:ext cx="176213" cy="45719"/>
            </a:xfrm>
            <a:prstGeom prst="rect">
              <a:avLst/>
            </a:prstGeom>
            <a:solidFill>
              <a:srgbClr val="FD3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Block Arc 55"/>
            <p:cNvSpPr/>
            <p:nvPr/>
          </p:nvSpPr>
          <p:spPr>
            <a:xfrm rot="12064165">
              <a:off x="11250998" y="422367"/>
              <a:ext cx="166906" cy="166906"/>
            </a:xfrm>
            <a:prstGeom prst="blockArc">
              <a:avLst>
                <a:gd name="adj1" fmla="val 10800000"/>
                <a:gd name="adj2" fmla="val 154988"/>
                <a:gd name="adj3" fmla="val 22431"/>
              </a:avLst>
            </a:prstGeom>
            <a:solidFill>
              <a:srgbClr val="FD3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Plus Sign 56"/>
            <p:cNvSpPr/>
            <p:nvPr/>
          </p:nvSpPr>
          <p:spPr>
            <a:xfrm rot="2700000">
              <a:off x="-1115783" y="-1527444"/>
              <a:ext cx="254000" cy="254000"/>
            </a:xfrm>
            <a:prstGeom prst="mathPlus">
              <a:avLst>
                <a:gd name="adj1" fmla="val 17894"/>
              </a:avLst>
            </a:prstGeom>
            <a:solidFill>
              <a:srgbClr val="FD3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Block Arc 57"/>
            <p:cNvSpPr/>
            <p:nvPr/>
          </p:nvSpPr>
          <p:spPr>
            <a:xfrm rot="16200000">
              <a:off x="-2859320" y="-2772888"/>
              <a:ext cx="166906" cy="166906"/>
            </a:xfrm>
            <a:prstGeom prst="blockArc">
              <a:avLst>
                <a:gd name="adj1" fmla="val 10800000"/>
                <a:gd name="adj2" fmla="val 154988"/>
                <a:gd name="adj3" fmla="val 22431"/>
              </a:avLst>
            </a:prstGeom>
            <a:solidFill>
              <a:srgbClr val="FD3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9" name="Circle: Hollow 58"/>
            <p:cNvSpPr/>
            <p:nvPr/>
          </p:nvSpPr>
          <p:spPr>
            <a:xfrm>
              <a:off x="1839118" y="-1664535"/>
              <a:ext cx="150812" cy="150812"/>
            </a:xfrm>
            <a:prstGeom prst="donut">
              <a:avLst/>
            </a:prstGeom>
            <a:solidFill>
              <a:srgbClr val="FD3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Rectangle 59"/>
            <p:cNvSpPr/>
            <p:nvPr/>
          </p:nvSpPr>
          <p:spPr>
            <a:xfrm>
              <a:off x="1914524" y="-3814981"/>
              <a:ext cx="176213" cy="45719"/>
            </a:xfrm>
            <a:prstGeom prst="rect">
              <a:avLst/>
            </a:prstGeom>
            <a:solidFill>
              <a:srgbClr val="FD3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p:cNvGrpSpPr/>
            <p:nvPr/>
          </p:nvGrpSpPr>
          <p:grpSpPr>
            <a:xfrm>
              <a:off x="647059" y="-2818607"/>
              <a:ext cx="176213" cy="176213"/>
              <a:chOff x="7124699" y="2576294"/>
              <a:chExt cx="176213" cy="176213"/>
            </a:xfrm>
          </p:grpSpPr>
          <p:sp>
            <p:nvSpPr>
              <p:cNvPr id="62" name="Rectangle 61"/>
              <p:cNvSpPr/>
              <p:nvPr/>
            </p:nvSpPr>
            <p:spPr>
              <a:xfrm>
                <a:off x="7124699" y="2576294"/>
                <a:ext cx="176213" cy="45719"/>
              </a:xfrm>
              <a:prstGeom prst="rect">
                <a:avLst/>
              </a:prstGeom>
              <a:solidFill>
                <a:srgbClr val="FD3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rot="16200000">
                <a:off x="7059452" y="2641541"/>
                <a:ext cx="176213" cy="45719"/>
              </a:xfrm>
              <a:prstGeom prst="rect">
                <a:avLst/>
              </a:prstGeom>
              <a:solidFill>
                <a:srgbClr val="FD3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Block Arc 63"/>
            <p:cNvSpPr/>
            <p:nvPr/>
          </p:nvSpPr>
          <p:spPr>
            <a:xfrm rot="12064165">
              <a:off x="-1716772" y="565613"/>
              <a:ext cx="166906" cy="166906"/>
            </a:xfrm>
            <a:prstGeom prst="blockArc">
              <a:avLst>
                <a:gd name="adj1" fmla="val 10800000"/>
                <a:gd name="adj2" fmla="val 154988"/>
                <a:gd name="adj3" fmla="val 22431"/>
              </a:avLst>
            </a:prstGeom>
            <a:solidFill>
              <a:srgbClr val="FD3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 name="Block Arc 64"/>
            <p:cNvSpPr/>
            <p:nvPr/>
          </p:nvSpPr>
          <p:spPr>
            <a:xfrm rot="12064165">
              <a:off x="-5529334" y="-3208020"/>
              <a:ext cx="166906" cy="166906"/>
            </a:xfrm>
            <a:prstGeom prst="blockArc">
              <a:avLst>
                <a:gd name="adj1" fmla="val 10800000"/>
                <a:gd name="adj2" fmla="val 154988"/>
                <a:gd name="adj3" fmla="val 22431"/>
              </a:avLst>
            </a:prstGeom>
            <a:solidFill>
              <a:srgbClr val="FD3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 name="Rectangle 66"/>
            <p:cNvSpPr/>
            <p:nvPr/>
          </p:nvSpPr>
          <p:spPr>
            <a:xfrm>
              <a:off x="2439065" y="-151607"/>
              <a:ext cx="176213" cy="45719"/>
            </a:xfrm>
            <a:prstGeom prst="rect">
              <a:avLst/>
            </a:prstGeom>
            <a:solidFill>
              <a:srgbClr val="FD3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9" name="Group 68"/>
            <p:cNvGrpSpPr/>
            <p:nvPr/>
          </p:nvGrpSpPr>
          <p:grpSpPr>
            <a:xfrm>
              <a:off x="-6122254" y="279506"/>
              <a:ext cx="176213" cy="176213"/>
              <a:chOff x="7124699" y="2576294"/>
              <a:chExt cx="176213" cy="176213"/>
            </a:xfrm>
          </p:grpSpPr>
          <p:sp>
            <p:nvSpPr>
              <p:cNvPr id="70" name="Rectangle 69"/>
              <p:cNvSpPr/>
              <p:nvPr/>
            </p:nvSpPr>
            <p:spPr>
              <a:xfrm>
                <a:off x="7124699" y="2576294"/>
                <a:ext cx="176213" cy="45719"/>
              </a:xfrm>
              <a:prstGeom prst="rect">
                <a:avLst/>
              </a:prstGeom>
              <a:solidFill>
                <a:srgbClr val="FD3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rot="16200000">
                <a:off x="7059452" y="2641541"/>
                <a:ext cx="176213" cy="45719"/>
              </a:xfrm>
              <a:prstGeom prst="rect">
                <a:avLst/>
              </a:prstGeom>
              <a:solidFill>
                <a:srgbClr val="FD3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Rectangle 71"/>
            <p:cNvSpPr/>
            <p:nvPr/>
          </p:nvSpPr>
          <p:spPr>
            <a:xfrm>
              <a:off x="3532204" y="-1242267"/>
              <a:ext cx="176213" cy="45719"/>
            </a:xfrm>
            <a:prstGeom prst="rect">
              <a:avLst/>
            </a:prstGeom>
            <a:solidFill>
              <a:srgbClr val="FD3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ircle: Hollow 72"/>
            <p:cNvSpPr/>
            <p:nvPr/>
          </p:nvSpPr>
          <p:spPr>
            <a:xfrm>
              <a:off x="-1043188" y="-3136793"/>
              <a:ext cx="150812" cy="150812"/>
            </a:xfrm>
            <a:prstGeom prst="donut">
              <a:avLst/>
            </a:prstGeom>
            <a:solidFill>
              <a:srgbClr val="FD3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Circle: Hollow 73"/>
            <p:cNvSpPr/>
            <p:nvPr/>
          </p:nvSpPr>
          <p:spPr>
            <a:xfrm>
              <a:off x="-6261076" y="-1416851"/>
              <a:ext cx="150812" cy="150812"/>
            </a:xfrm>
            <a:prstGeom prst="donut">
              <a:avLst/>
            </a:prstGeom>
            <a:solidFill>
              <a:srgbClr val="FD3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5" name="Circle: Hollow 74"/>
            <p:cNvSpPr/>
            <p:nvPr/>
          </p:nvSpPr>
          <p:spPr>
            <a:xfrm>
              <a:off x="-4599187" y="-4443085"/>
              <a:ext cx="150812" cy="150812"/>
            </a:xfrm>
            <a:prstGeom prst="donut">
              <a:avLst/>
            </a:prstGeom>
            <a:solidFill>
              <a:srgbClr val="FD3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76" name="Group 75"/>
            <p:cNvGrpSpPr/>
            <p:nvPr/>
          </p:nvGrpSpPr>
          <p:grpSpPr>
            <a:xfrm>
              <a:off x="-4326341" y="-1998878"/>
              <a:ext cx="176213" cy="176213"/>
              <a:chOff x="7124699" y="2576294"/>
              <a:chExt cx="176213" cy="176213"/>
            </a:xfrm>
          </p:grpSpPr>
          <p:sp>
            <p:nvSpPr>
              <p:cNvPr id="77" name="Rectangle 76"/>
              <p:cNvSpPr/>
              <p:nvPr/>
            </p:nvSpPr>
            <p:spPr>
              <a:xfrm>
                <a:off x="7124699" y="2576294"/>
                <a:ext cx="176213" cy="45719"/>
              </a:xfrm>
              <a:prstGeom prst="rect">
                <a:avLst/>
              </a:prstGeom>
              <a:solidFill>
                <a:srgbClr val="FD3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rot="16200000">
                <a:off x="7059452" y="2641541"/>
                <a:ext cx="176213" cy="45719"/>
              </a:xfrm>
              <a:prstGeom prst="rect">
                <a:avLst/>
              </a:prstGeom>
              <a:solidFill>
                <a:srgbClr val="FD3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Block Arc 78"/>
            <p:cNvSpPr/>
            <p:nvPr/>
          </p:nvSpPr>
          <p:spPr>
            <a:xfrm rot="16200000">
              <a:off x="-6132291" y="-4449292"/>
              <a:ext cx="166906" cy="166906"/>
            </a:xfrm>
            <a:prstGeom prst="blockArc">
              <a:avLst>
                <a:gd name="adj1" fmla="val 10800000"/>
                <a:gd name="adj2" fmla="val 154988"/>
                <a:gd name="adj3" fmla="val 22431"/>
              </a:avLst>
            </a:prstGeom>
            <a:solidFill>
              <a:srgbClr val="FD3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Circle: Hollow 79"/>
            <p:cNvSpPr/>
            <p:nvPr/>
          </p:nvSpPr>
          <p:spPr>
            <a:xfrm>
              <a:off x="-3480369" y="-858993"/>
              <a:ext cx="150812" cy="150812"/>
            </a:xfrm>
            <a:prstGeom prst="donut">
              <a:avLst/>
            </a:prstGeom>
            <a:solidFill>
              <a:srgbClr val="FD3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2" name="Plus Sign 81"/>
            <p:cNvSpPr/>
            <p:nvPr/>
          </p:nvSpPr>
          <p:spPr>
            <a:xfrm rot="2700000">
              <a:off x="-2755900" y="-4668879"/>
              <a:ext cx="254000" cy="254000"/>
            </a:xfrm>
            <a:prstGeom prst="mathPlus">
              <a:avLst>
                <a:gd name="adj1" fmla="val 17894"/>
              </a:avLst>
            </a:prstGeom>
            <a:solidFill>
              <a:srgbClr val="FD3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lus Sign 82"/>
            <p:cNvSpPr/>
            <p:nvPr/>
          </p:nvSpPr>
          <p:spPr>
            <a:xfrm rot="2700000">
              <a:off x="3492506" y="-3442422"/>
              <a:ext cx="254000" cy="254000"/>
            </a:xfrm>
            <a:prstGeom prst="mathPlus">
              <a:avLst>
                <a:gd name="adj1" fmla="val 17894"/>
              </a:avLst>
            </a:prstGeom>
            <a:solidFill>
              <a:srgbClr val="FD3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Block Arc 83"/>
            <p:cNvSpPr/>
            <p:nvPr/>
          </p:nvSpPr>
          <p:spPr>
            <a:xfrm rot="16200000">
              <a:off x="-5000175" y="-719115"/>
              <a:ext cx="166906" cy="166906"/>
            </a:xfrm>
            <a:prstGeom prst="blockArc">
              <a:avLst>
                <a:gd name="adj1" fmla="val 10800000"/>
                <a:gd name="adj2" fmla="val 154988"/>
                <a:gd name="adj3" fmla="val 22431"/>
              </a:avLst>
            </a:prstGeom>
            <a:solidFill>
              <a:srgbClr val="FD3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5" name="Block Arc 84"/>
            <p:cNvSpPr/>
            <p:nvPr/>
          </p:nvSpPr>
          <p:spPr>
            <a:xfrm rot="16200000">
              <a:off x="493493" y="28371"/>
              <a:ext cx="166906" cy="166906"/>
            </a:xfrm>
            <a:prstGeom prst="blockArc">
              <a:avLst>
                <a:gd name="adj1" fmla="val 10800000"/>
                <a:gd name="adj2" fmla="val 154988"/>
                <a:gd name="adj3" fmla="val 22431"/>
              </a:avLst>
            </a:prstGeom>
            <a:solidFill>
              <a:srgbClr val="FD3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Rectangle 85"/>
            <p:cNvSpPr/>
            <p:nvPr/>
          </p:nvSpPr>
          <p:spPr>
            <a:xfrm>
              <a:off x="78467" y="-4315725"/>
              <a:ext cx="176213" cy="45719"/>
            </a:xfrm>
            <a:prstGeom prst="rect">
              <a:avLst/>
            </a:prstGeom>
            <a:solidFill>
              <a:srgbClr val="FD3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Block Arc 86"/>
            <p:cNvSpPr/>
            <p:nvPr/>
          </p:nvSpPr>
          <p:spPr>
            <a:xfrm rot="12064165">
              <a:off x="-1269390" y="-5116647"/>
              <a:ext cx="166906" cy="166906"/>
            </a:xfrm>
            <a:prstGeom prst="blockArc">
              <a:avLst>
                <a:gd name="adj1" fmla="val 10800000"/>
                <a:gd name="adj2" fmla="val 154988"/>
                <a:gd name="adj3" fmla="val 22431"/>
              </a:avLst>
            </a:prstGeom>
            <a:solidFill>
              <a:srgbClr val="FD3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8" name="Rectangle 87"/>
            <p:cNvSpPr/>
            <p:nvPr/>
          </p:nvSpPr>
          <p:spPr>
            <a:xfrm>
              <a:off x="-4101654" y="807819"/>
              <a:ext cx="176213" cy="45719"/>
            </a:xfrm>
            <a:prstGeom prst="rect">
              <a:avLst/>
            </a:prstGeom>
            <a:solidFill>
              <a:srgbClr val="FD3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Block Arc 88"/>
            <p:cNvSpPr/>
            <p:nvPr/>
          </p:nvSpPr>
          <p:spPr>
            <a:xfrm rot="12064165">
              <a:off x="4659698" y="-4949733"/>
              <a:ext cx="166906" cy="166906"/>
            </a:xfrm>
            <a:prstGeom prst="blockArc">
              <a:avLst>
                <a:gd name="adj1" fmla="val 10800000"/>
                <a:gd name="adj2" fmla="val 154988"/>
                <a:gd name="adj3" fmla="val 22431"/>
              </a:avLst>
            </a:prstGeom>
            <a:solidFill>
              <a:srgbClr val="FD3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48000" decel="48000" autoRev="1" fill="hold" nodeType="clickEffect">
                                  <p:stCondLst>
                                    <p:cond delay="0"/>
                                  </p:stCondLst>
                                  <p:childTnLst>
                                    <p:animMotion origin="layout" path="M 3.54167E-6 -4.81481E-6 L 0.77994 0.99329 " pathEditMode="relative" rAng="0" ptsTypes="AA">
                                      <p:cBhvr>
                                        <p:cTn id="6" dur="2500" fill="hold"/>
                                        <p:tgtEl>
                                          <p:spTgt spid="4"/>
                                        </p:tgtEl>
                                        <p:attrNameLst>
                                          <p:attrName>ppt_x</p:attrName>
                                          <p:attrName>ppt_y</p:attrName>
                                        </p:attrNameLst>
                                      </p:cBhvr>
                                      <p:rCtr x="38997" y="49653"/>
                                    </p:animMotion>
                                  </p:childTnLst>
                                </p:cTn>
                              </p:par>
                              <p:par>
                                <p:cTn id="7" presetID="42" presetClass="path" presetSubtype="0" accel="50000" decel="50000" autoRev="1" fill="hold" nodeType="withEffect">
                                  <p:stCondLst>
                                    <p:cond delay="0"/>
                                  </p:stCondLst>
                                  <p:childTnLst>
                                    <p:animMotion origin="layout" path="M -3.33333E-6 4.07407E-6 L 0.55131 0.72824 " pathEditMode="relative" rAng="0" ptsTypes="AA">
                                      <p:cBhvr>
                                        <p:cTn id="8" dur="3000" fill="hold"/>
                                        <p:tgtEl>
                                          <p:spTgt spid="90"/>
                                        </p:tgtEl>
                                        <p:attrNameLst>
                                          <p:attrName>ppt_x</p:attrName>
                                          <p:attrName>ppt_y</p:attrName>
                                        </p:attrNameLst>
                                      </p:cBhvr>
                                      <p:rCtr x="27565" y="36412"/>
                                    </p:animMotion>
                                  </p:childTnLst>
                                </p:cTn>
                              </p:par>
                              <p:par>
                                <p:cTn id="9" presetID="2" presetClass="entr" presetSubtype="1" decel="100000" fill="hold" grpId="0" nodeType="withEffect">
                                  <p:stCondLst>
                                    <p:cond delay="1250"/>
                                  </p:stCondLst>
                                  <p:childTnLst>
                                    <p:set>
                                      <p:cBhvr>
                                        <p:cTn id="10" dur="1" fill="hold">
                                          <p:stCondLst>
                                            <p:cond delay="0"/>
                                          </p:stCondLst>
                                        </p:cTn>
                                        <p:tgtEl>
                                          <p:spTgt spid="92"/>
                                        </p:tgtEl>
                                        <p:attrNameLst>
                                          <p:attrName>style.visibility</p:attrName>
                                        </p:attrNameLst>
                                      </p:cBhvr>
                                      <p:to>
                                        <p:strVal val="visible"/>
                                      </p:to>
                                    </p:set>
                                    <p:anim calcmode="lin" valueType="num">
                                      <p:cBhvr additive="base">
                                        <p:cTn id="11" dur="750" fill="hold"/>
                                        <p:tgtEl>
                                          <p:spTgt spid="92"/>
                                        </p:tgtEl>
                                        <p:attrNameLst>
                                          <p:attrName>ppt_x</p:attrName>
                                        </p:attrNameLst>
                                      </p:cBhvr>
                                      <p:tavLst>
                                        <p:tav tm="0">
                                          <p:val>
                                            <p:strVal val="#ppt_x"/>
                                          </p:val>
                                        </p:tav>
                                        <p:tav tm="100000">
                                          <p:val>
                                            <p:strVal val="#ppt_x"/>
                                          </p:val>
                                        </p:tav>
                                      </p:tavLst>
                                    </p:anim>
                                    <p:anim calcmode="lin" valueType="num">
                                      <p:cBhvr additive="base">
                                        <p:cTn id="12" dur="750" fill="hold"/>
                                        <p:tgtEl>
                                          <p:spTgt spid="92"/>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1250"/>
                                  </p:stCondLst>
                                  <p:childTnLst>
                                    <p:set>
                                      <p:cBhvr>
                                        <p:cTn id="14" dur="1" fill="hold">
                                          <p:stCondLst>
                                            <p:cond delay="0"/>
                                          </p:stCondLst>
                                        </p:cTn>
                                        <p:tgtEl>
                                          <p:spTgt spid="91"/>
                                        </p:tgtEl>
                                        <p:attrNameLst>
                                          <p:attrName>style.visibility</p:attrName>
                                        </p:attrNameLst>
                                      </p:cBhvr>
                                      <p:to>
                                        <p:strVal val="visible"/>
                                      </p:to>
                                    </p:set>
                                    <p:anim calcmode="lin" valueType="num">
                                      <p:cBhvr additive="base">
                                        <p:cTn id="15" dur="750" fill="hold"/>
                                        <p:tgtEl>
                                          <p:spTgt spid="91"/>
                                        </p:tgtEl>
                                        <p:attrNameLst>
                                          <p:attrName>ppt_x</p:attrName>
                                        </p:attrNameLst>
                                      </p:cBhvr>
                                      <p:tavLst>
                                        <p:tav tm="0">
                                          <p:val>
                                            <p:strVal val="#ppt_x"/>
                                          </p:val>
                                        </p:tav>
                                        <p:tav tm="100000">
                                          <p:val>
                                            <p:strVal val="#ppt_x"/>
                                          </p:val>
                                        </p:tav>
                                      </p:tavLst>
                                    </p:anim>
                                    <p:anim calcmode="lin" valueType="num">
                                      <p:cBhvr additive="base">
                                        <p:cTn id="16" dur="750" fill="hold"/>
                                        <p:tgtEl>
                                          <p:spTgt spid="91"/>
                                        </p:tgtEl>
                                        <p:attrNameLst>
                                          <p:attrName>ppt_y</p:attrName>
                                        </p:attrNameLst>
                                      </p:cBhvr>
                                      <p:tavLst>
                                        <p:tav tm="0">
                                          <p:val>
                                            <p:strVal val="1+#ppt_h/2"/>
                                          </p:val>
                                        </p:tav>
                                        <p:tav tm="100000">
                                          <p:val>
                                            <p:strVal val="#ppt_y"/>
                                          </p:val>
                                        </p:tav>
                                      </p:tavLst>
                                    </p:anim>
                                  </p:childTnLst>
                                </p:cTn>
                              </p:par>
                              <p:par>
                                <p:cTn id="17" presetID="2" presetClass="exit" presetSubtype="4" accel="100000" fill="hold" grpId="1" nodeType="withEffect">
                                  <p:stCondLst>
                                    <p:cond delay="4000"/>
                                  </p:stCondLst>
                                  <p:childTnLst>
                                    <p:anim calcmode="lin" valueType="num">
                                      <p:cBhvr additive="base">
                                        <p:cTn id="18" dur="500"/>
                                        <p:tgtEl>
                                          <p:spTgt spid="91"/>
                                        </p:tgtEl>
                                        <p:attrNameLst>
                                          <p:attrName>ppt_x</p:attrName>
                                        </p:attrNameLst>
                                      </p:cBhvr>
                                      <p:tavLst>
                                        <p:tav tm="0">
                                          <p:val>
                                            <p:strVal val="ppt_x"/>
                                          </p:val>
                                        </p:tav>
                                        <p:tav tm="100000">
                                          <p:val>
                                            <p:strVal val="ppt_x"/>
                                          </p:val>
                                        </p:tav>
                                      </p:tavLst>
                                    </p:anim>
                                    <p:anim calcmode="lin" valueType="num">
                                      <p:cBhvr additive="base">
                                        <p:cTn id="19" dur="500"/>
                                        <p:tgtEl>
                                          <p:spTgt spid="91"/>
                                        </p:tgtEl>
                                        <p:attrNameLst>
                                          <p:attrName>ppt_y</p:attrName>
                                        </p:attrNameLst>
                                      </p:cBhvr>
                                      <p:tavLst>
                                        <p:tav tm="0">
                                          <p:val>
                                            <p:strVal val="ppt_y"/>
                                          </p:val>
                                        </p:tav>
                                        <p:tav tm="100000">
                                          <p:val>
                                            <p:strVal val="1+ppt_h/2"/>
                                          </p:val>
                                        </p:tav>
                                      </p:tavLst>
                                    </p:anim>
                                    <p:set>
                                      <p:cBhvr>
                                        <p:cTn id="20" dur="1" fill="hold">
                                          <p:stCondLst>
                                            <p:cond delay="499"/>
                                          </p:stCondLst>
                                        </p:cTn>
                                        <p:tgtEl>
                                          <p:spTgt spid="91"/>
                                        </p:tgtEl>
                                        <p:attrNameLst>
                                          <p:attrName>style.visibility</p:attrName>
                                        </p:attrNameLst>
                                      </p:cBhvr>
                                      <p:to>
                                        <p:strVal val="hidden"/>
                                      </p:to>
                                    </p:set>
                                  </p:childTnLst>
                                </p:cTn>
                              </p:par>
                              <p:par>
                                <p:cTn id="21" presetID="2" presetClass="exit" presetSubtype="1" accel="100000" fill="hold" grpId="1" nodeType="withEffect">
                                  <p:stCondLst>
                                    <p:cond delay="4000"/>
                                  </p:stCondLst>
                                  <p:childTnLst>
                                    <p:anim calcmode="lin" valueType="num">
                                      <p:cBhvr additive="base">
                                        <p:cTn id="22" dur="500"/>
                                        <p:tgtEl>
                                          <p:spTgt spid="92"/>
                                        </p:tgtEl>
                                        <p:attrNameLst>
                                          <p:attrName>ppt_x</p:attrName>
                                        </p:attrNameLst>
                                      </p:cBhvr>
                                      <p:tavLst>
                                        <p:tav tm="0">
                                          <p:val>
                                            <p:strVal val="ppt_x"/>
                                          </p:val>
                                        </p:tav>
                                        <p:tav tm="100000">
                                          <p:val>
                                            <p:strVal val="ppt_x"/>
                                          </p:val>
                                        </p:tav>
                                      </p:tavLst>
                                    </p:anim>
                                    <p:anim calcmode="lin" valueType="num">
                                      <p:cBhvr additive="base">
                                        <p:cTn id="23" dur="500"/>
                                        <p:tgtEl>
                                          <p:spTgt spid="92"/>
                                        </p:tgtEl>
                                        <p:attrNameLst>
                                          <p:attrName>ppt_y</p:attrName>
                                        </p:attrNameLst>
                                      </p:cBhvr>
                                      <p:tavLst>
                                        <p:tav tm="0">
                                          <p:val>
                                            <p:strVal val="ppt_y"/>
                                          </p:val>
                                        </p:tav>
                                        <p:tav tm="100000">
                                          <p:val>
                                            <p:strVal val="0-ppt_h/2"/>
                                          </p:val>
                                        </p:tav>
                                      </p:tavLst>
                                    </p:anim>
                                    <p:set>
                                      <p:cBhvr>
                                        <p:cTn id="24" dur="1" fill="hold">
                                          <p:stCondLst>
                                            <p:cond delay="499"/>
                                          </p:stCondLst>
                                        </p:cTn>
                                        <p:tgtEl>
                                          <p:spTgt spid="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1" grpId="1"/>
      <p:bldP spid="92" grpId="0"/>
      <p:bldP spid="9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84985" y="327025"/>
            <a:ext cx="3121660" cy="694055"/>
          </a:xfrm>
          <a:prstGeom prst="rect">
            <a:avLst/>
          </a:prstGeom>
          <a:solidFill>
            <a:srgbClr val="FC4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12445" y="213360"/>
            <a:ext cx="6272530" cy="922020"/>
          </a:xfrm>
          <a:prstGeom prst="rect">
            <a:avLst/>
          </a:prstGeom>
          <a:noFill/>
        </p:spPr>
        <p:txBody>
          <a:bodyPr wrap="square" rtlCol="0">
            <a:spAutoFit/>
          </a:bodyPr>
          <a:lstStyle/>
          <a:p>
            <a:pPr algn="ctr"/>
            <a:r>
              <a:rPr lang="en-US" sz="5400" b="1" dirty="0">
                <a:solidFill>
                  <a:schemeClr val="accent3">
                    <a:lumMod val="40000"/>
                    <a:lumOff val="60000"/>
                  </a:schemeClr>
                </a:solidFill>
                <a:latin typeface="Tw Cen MT" panose="020B0602020104020603" pitchFamily="34" charset="0"/>
              </a:rPr>
              <a:t>I</a:t>
            </a:r>
            <a:r>
              <a:rPr lang="en-US" sz="3600" b="1" dirty="0">
                <a:solidFill>
                  <a:schemeClr val="accent3">
                    <a:lumMod val="40000"/>
                    <a:lumOff val="60000"/>
                  </a:schemeClr>
                </a:solidFill>
                <a:latin typeface="Tw Cen MT" panose="020B0602020104020603" pitchFamily="34" charset="0"/>
              </a:rPr>
              <a:t>NTRODUCTION</a:t>
            </a:r>
          </a:p>
        </p:txBody>
      </p:sp>
      <p:sp>
        <p:nvSpPr>
          <p:cNvPr id="9" name="TextBox 2"/>
          <p:cNvSpPr txBox="1"/>
          <p:nvPr/>
        </p:nvSpPr>
        <p:spPr>
          <a:xfrm>
            <a:off x="228600" y="572770"/>
            <a:ext cx="11011535" cy="5015865"/>
          </a:xfrm>
          <a:prstGeom prst="rect">
            <a:avLst/>
          </a:prstGeom>
          <a:noFill/>
        </p:spPr>
        <p:txBody>
          <a:bodyPr wrap="square" rtlCol="0">
            <a:spAutoFit/>
          </a:bodyPr>
          <a:lstStyle/>
          <a:p>
            <a:pPr algn="just" fontAlgn="base">
              <a:spcBef>
                <a:spcPct val="0"/>
              </a:spcBef>
              <a:spcAft>
                <a:spcPct val="0"/>
              </a:spcAft>
            </a:pPr>
            <a:endParaRPr lang="en-US" sz="2000" b="1" i="1" dirty="0" smtClean="0">
              <a:solidFill>
                <a:schemeClr val="bg1"/>
              </a:solidFill>
              <a:latin typeface="+mj-lt"/>
              <a:cs typeface="+mj-lt"/>
            </a:endParaRPr>
          </a:p>
          <a:p>
            <a:pPr algn="just" fontAlgn="base">
              <a:spcBef>
                <a:spcPct val="0"/>
              </a:spcBef>
              <a:spcAft>
                <a:spcPct val="0"/>
              </a:spcAft>
            </a:pPr>
            <a:endParaRPr lang="en-US" sz="2000" b="1" dirty="0" smtClean="0">
              <a:solidFill>
                <a:schemeClr val="tx1"/>
              </a:solidFill>
              <a:latin typeface="Arial Bold" panose="020B0704020202020204" charset="0"/>
              <a:cs typeface="Arial Bold" panose="020B0704020202020204" charset="0"/>
            </a:endParaRPr>
          </a:p>
          <a:p>
            <a:pPr algn="just" fontAlgn="base">
              <a:spcBef>
                <a:spcPct val="0"/>
              </a:spcBef>
              <a:spcAft>
                <a:spcPct val="0"/>
              </a:spcAft>
            </a:pPr>
            <a:r>
              <a:rPr lang="en-US" sz="2000" b="1" dirty="0" smtClean="0">
                <a:solidFill>
                  <a:schemeClr val="tx1"/>
                </a:solidFill>
                <a:latin typeface="Arial Bold" panose="020B0704020202020204" charset="0"/>
                <a:cs typeface="Arial Bold" panose="020B0704020202020204" charset="0"/>
                <a:sym typeface="+mn-ea"/>
              </a:rPr>
              <a:t>~ The prime objective in banking environment is to invest their assets in safe hands where it is. Today many banks/financial companies approves loan after a regress process of verification and validation but still there is no surety whether the chosen applicant is the deserving right applicant out of all applicants. Through this system we can predict whether that particular applicant is safe or not and the whole process of validation of features is automated by machine learning technique. The disadvantage of this model is that it emphasize different weights to each factor but in real life sometime loan can be approved on the basis of single strong factor only, which is not possible through this system.</a:t>
            </a:r>
            <a:endParaRPr lang="en-US" sz="2000" b="1" dirty="0" smtClean="0">
              <a:solidFill>
                <a:schemeClr val="tx1"/>
              </a:solidFill>
              <a:latin typeface="Arial Bold" panose="020B0704020202020204" charset="0"/>
              <a:cs typeface="Arial Bold" panose="020B0704020202020204" charset="0"/>
            </a:endParaRPr>
          </a:p>
          <a:p>
            <a:pPr lvl="0" algn="just" fontAlgn="base">
              <a:spcBef>
                <a:spcPct val="0"/>
              </a:spcBef>
              <a:spcAft>
                <a:spcPct val="0"/>
              </a:spcAft>
            </a:pPr>
            <a:r>
              <a:rPr lang="en-US" altLang="zh-CN" sz="2000" b="1" dirty="0" smtClean="0">
                <a:solidFill>
                  <a:schemeClr val="tx1"/>
                </a:solidFill>
                <a:latin typeface="Arial Bold" panose="020B0704020202020204" charset="0"/>
                <a:cs typeface="Arial Bold" panose="020B0704020202020204" charset="0"/>
                <a:sym typeface="+mn-ea"/>
              </a:rPr>
              <a:t>            </a:t>
            </a:r>
            <a:r>
              <a:rPr lang="en-US" altLang="zh-CN" sz="2000" b="1" dirty="0" smtClean="0">
                <a:ln>
                  <a:noFill/>
                </a:ln>
                <a:solidFill>
                  <a:schemeClr val="tx1"/>
                </a:solidFill>
                <a:effectLst/>
                <a:latin typeface="Arial Bold" panose="020B0704020202020204" charset="0"/>
                <a:cs typeface="Arial Bold" panose="020B0704020202020204" charset="0"/>
                <a:sym typeface="+mn-ea"/>
              </a:rPr>
              <a:t> </a:t>
            </a:r>
            <a:r>
              <a:rPr lang="en-US" sz="2000" b="1" dirty="0" smtClean="0">
                <a:solidFill>
                  <a:schemeClr val="tx1"/>
                </a:solidFill>
                <a:latin typeface="Arial Bold" panose="020B0704020202020204" charset="0"/>
                <a:cs typeface="Arial Bold" panose="020B0704020202020204" charset="0"/>
                <a:sym typeface="+mn-ea"/>
              </a:rPr>
              <a:t>The Loan Prediction System can  automatically calculate the weight of each features taking part in loan processing and on new test data same features are processed with respect to their associated weight .A time limit can be set for the applicant to check whether his/her loan can be sanctioned or not.</a:t>
            </a:r>
            <a:endParaRPr kumimoji="0" lang="en-US" altLang="zh-CN" sz="2000" b="1" u="none" strike="noStrike" cap="none" normalizeH="0" baseline="0" dirty="0" smtClean="0">
              <a:ln>
                <a:noFill/>
              </a:ln>
              <a:solidFill>
                <a:schemeClr val="tx1"/>
              </a:solidFill>
              <a:effectLst/>
              <a:latin typeface="Arial Bold" panose="020B0704020202020204" charset="0"/>
              <a:cs typeface="Arial Bold" panose="020B0704020202020204" charset="0"/>
            </a:endParaRPr>
          </a:p>
          <a:p>
            <a:pPr marL="342900" indent="-342900" algn="just">
              <a:buFont typeface="Wingdings" panose="05000000000000000000" charset="0"/>
              <a:buChar char=""/>
            </a:pPr>
            <a:endParaRPr kumimoji="0" lang="en-US" altLang="zh-CN" sz="2000" b="1" u="none" strike="noStrike" cap="none" normalizeH="0" baseline="0" dirty="0" smtClean="0">
              <a:ln>
                <a:noFill/>
              </a:ln>
              <a:solidFill>
                <a:schemeClr val="tx1"/>
              </a:solidFill>
              <a:effectLst/>
              <a:latin typeface="Arial Bold" panose="020B0704020202020204" charset="0"/>
              <a:ea typeface="Tahoma" panose="020B0604030504040204" pitchFamily="34" charset="0"/>
              <a:cs typeface="Arial Bold" panose="020B0704020202020204" charset="0"/>
            </a:endParaRPr>
          </a:p>
        </p:txBody>
      </p:sp>
      <p:pic>
        <p:nvPicPr>
          <p:cNvPr id="10242" name="Picture 2" descr="Loan Prediction Analysis with Machine Learning. | by akshay chavan | Medium"/>
          <p:cNvPicPr>
            <a:picLocks noChangeAspect="1" noChangeArrowheads="1"/>
          </p:cNvPicPr>
          <p:nvPr/>
        </p:nvPicPr>
        <p:blipFill>
          <a:blip r:embed="rId2" cstate="print"/>
          <a:srcRect/>
          <a:stretch>
            <a:fillRect/>
          </a:stretch>
        </p:blipFill>
        <p:spPr bwMode="auto">
          <a:xfrm>
            <a:off x="2133600" y="5207000"/>
            <a:ext cx="6073775" cy="1608455"/>
          </a:xfrm>
          <a:prstGeom prst="rect">
            <a:avLst/>
          </a:prstGeom>
          <a:noFill/>
        </p:spPr>
      </p:pic>
    </p:spTree>
  </p:cSld>
  <p:clrMapOvr>
    <a:masterClrMapping/>
  </p:clrMapOvr>
  <p:transition>
    <p:randomBa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1104265" y="198120"/>
            <a:ext cx="8722995" cy="1198880"/>
          </a:xfrm>
          <a:prstGeom prst="rect">
            <a:avLst/>
          </a:prstGeom>
          <a:noFill/>
        </p:spPr>
        <p:txBody>
          <a:bodyPr wrap="none" rtlCol="0" anchor="t">
            <a:spAutoFit/>
          </a:bodyPr>
          <a:lstStyle/>
          <a:p>
            <a:r>
              <a:rPr lang="en-US" sz="3600" b="1" dirty="0" smtClean="0">
                <a:solidFill>
                  <a:schemeClr val="bg1"/>
                </a:solidFill>
                <a:effectLst>
                  <a:outerShdw blurRad="38100" dist="38100" dir="2700000" algn="tl">
                    <a:srgbClr val="000000">
                      <a:alpha val="43137"/>
                    </a:srgbClr>
                  </a:outerShdw>
                </a:effectLst>
                <a:latin typeface="+mj-lt"/>
                <a:cs typeface="+mj-lt"/>
                <a:sym typeface="+mn-ea"/>
              </a:rPr>
              <a:t>Circumstances where we require Loan:</a:t>
            </a:r>
            <a:br>
              <a:rPr lang="en-US" sz="3600" b="1" dirty="0" smtClean="0">
                <a:solidFill>
                  <a:schemeClr val="bg1"/>
                </a:solidFill>
                <a:effectLst>
                  <a:outerShdw blurRad="38100" dist="38100" dir="2700000" algn="tl">
                    <a:srgbClr val="000000">
                      <a:alpha val="43137"/>
                    </a:srgbClr>
                  </a:outerShdw>
                </a:effectLst>
                <a:latin typeface="+mj-lt"/>
                <a:cs typeface="+mj-lt"/>
                <a:sym typeface="+mn-ea"/>
              </a:rPr>
            </a:br>
            <a:endParaRPr lang="en-US" sz="3600" b="1" dirty="0" smtClean="0">
              <a:solidFill>
                <a:schemeClr val="bg1"/>
              </a:solidFill>
              <a:effectLst>
                <a:outerShdw blurRad="38100" dist="38100" dir="2700000" algn="tl">
                  <a:srgbClr val="000000">
                    <a:alpha val="43137"/>
                  </a:srgbClr>
                </a:outerShdw>
              </a:effectLst>
              <a:latin typeface="+mj-lt"/>
              <a:cs typeface="+mj-lt"/>
              <a:sym typeface="+mn-ea"/>
            </a:endParaRPr>
          </a:p>
        </p:txBody>
      </p:sp>
      <p:sp>
        <p:nvSpPr>
          <p:cNvPr id="7" name="Text Box 6"/>
          <p:cNvSpPr txBox="1"/>
          <p:nvPr/>
        </p:nvSpPr>
        <p:spPr>
          <a:xfrm>
            <a:off x="354330" y="869950"/>
            <a:ext cx="10924540" cy="1322070"/>
          </a:xfrm>
          <a:prstGeom prst="rect">
            <a:avLst/>
          </a:prstGeom>
          <a:noFill/>
        </p:spPr>
        <p:txBody>
          <a:bodyPr wrap="square" rtlCol="0" anchor="t">
            <a:spAutoFit/>
          </a:bodyPr>
          <a:lstStyle/>
          <a:p>
            <a:pPr algn="just"/>
            <a:r>
              <a:rPr lang="en-US" sz="2000" dirty="0" smtClean="0">
                <a:solidFill>
                  <a:schemeClr val="tx1"/>
                </a:solidFill>
                <a:sym typeface="+mn-ea"/>
              </a:rPr>
              <a:t>In recent times there has been a noticeable increase in consumers applying for loans. Loans are provided to people for such circumstances which may occur at any time. In anyone's life a situation may come  when all of a sudden you require cash. Thus in such life scenario  people take the required amount of loan they need.</a:t>
            </a:r>
          </a:p>
        </p:txBody>
      </p:sp>
      <p:pic>
        <p:nvPicPr>
          <p:cNvPr id="24580" name="Picture 4" descr="Top 10 Reasons Why You Should Apply for A Personal Loan"/>
          <p:cNvPicPr>
            <a:picLocks noChangeAspect="1" noChangeArrowheads="1"/>
          </p:cNvPicPr>
          <p:nvPr/>
        </p:nvPicPr>
        <p:blipFill>
          <a:blip r:embed="rId2" cstate="print"/>
          <a:srcRect/>
          <a:stretch>
            <a:fillRect/>
          </a:stretch>
        </p:blipFill>
        <p:spPr bwMode="auto">
          <a:xfrm>
            <a:off x="1263650" y="2192020"/>
            <a:ext cx="9664700" cy="4597400"/>
          </a:xfrm>
          <a:prstGeom prst="rect">
            <a:avLst/>
          </a:prstGeom>
          <a:noFill/>
        </p:spPr>
      </p:pic>
    </p:spTree>
  </p:cSld>
  <p:clrMapOvr>
    <a:masterClrMapping/>
  </p:clrMapOvr>
  <p:transition>
    <p:randomBa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AutoShape 4" descr="blob:https://web.whatsapp.com/d97da19e-e8e0-45bc-8e4f-af23b2eef585"/>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lstStyle/>
          <a:p>
            <a:endParaRPr lang="en-US"/>
          </a:p>
        </p:txBody>
      </p:sp>
      <p:sp>
        <p:nvSpPr>
          <p:cNvPr id="25606" name="AutoShape 6" descr="blob:https://web.whatsapp.com/d97da19e-e8e0-45bc-8e4f-af23b2eef585"/>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lstStyle/>
          <a:p>
            <a:endParaRPr lang="en-US"/>
          </a:p>
        </p:txBody>
      </p:sp>
      <p:sp>
        <p:nvSpPr>
          <p:cNvPr id="25608" name="AutoShape 8" descr="blob:https://web.whatsapp.com/d97da19e-e8e0-45bc-8e4f-af23b2eef585"/>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lstStyle/>
          <a:p>
            <a:endParaRPr lang="en-US"/>
          </a:p>
        </p:txBody>
      </p:sp>
      <p:sp>
        <p:nvSpPr>
          <p:cNvPr id="25610" name="AutoShape 10" descr="blob:https://web.whatsapp.com/d97da19e-e8e0-45bc-8e4f-af23b2eef585"/>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lstStyle/>
          <a:p>
            <a:endParaRPr lang="en-US"/>
          </a:p>
        </p:txBody>
      </p:sp>
      <p:sp>
        <p:nvSpPr>
          <p:cNvPr id="25612" name="AutoShape 12" descr="blob:https://web.whatsapp.com/7f990dbd-c6e7-4e3b-ba6d-8a3ea81f894f"/>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lstStyle/>
          <a:p>
            <a:endParaRPr lang="en-US"/>
          </a:p>
        </p:txBody>
      </p:sp>
      <p:sp>
        <p:nvSpPr>
          <p:cNvPr id="25614" name="AutoShape 14" descr="blob:https://web.whatsapp.com/7f990dbd-c6e7-4e3b-ba6d-8a3ea81f894f"/>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lstStyle/>
          <a:p>
            <a:endParaRPr lang="en-US"/>
          </a:p>
        </p:txBody>
      </p:sp>
      <p:sp>
        <p:nvSpPr>
          <p:cNvPr id="25616" name="AutoShape 16" descr="blob:https://web.whatsapp.com/7f990dbd-c6e7-4e3b-ba6d-8a3ea81f894f"/>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lstStyle/>
          <a:p>
            <a:endParaRPr lang="en-US"/>
          </a:p>
        </p:txBody>
      </p:sp>
      <p:sp>
        <p:nvSpPr>
          <p:cNvPr id="25618" name="AutoShape 18" descr="blob:https://web.whatsapp.com/7f990dbd-c6e7-4e3b-ba6d-8a3ea81f894f"/>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lstStyle/>
          <a:p>
            <a:endParaRPr lang="en-US"/>
          </a:p>
        </p:txBody>
      </p:sp>
      <p:sp>
        <p:nvSpPr>
          <p:cNvPr id="25620" name="AutoShape 20" descr="blob:https://web.whatsapp.com/7f990dbd-c6e7-4e3b-ba6d-8a3ea81f894f"/>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lstStyle/>
          <a:p>
            <a:endParaRPr lang="en-US"/>
          </a:p>
        </p:txBody>
      </p:sp>
      <p:sp>
        <p:nvSpPr>
          <p:cNvPr id="25622" name="AutoShape 22" descr="blob:https://web.whatsapp.com/7f990dbd-c6e7-4e3b-ba6d-8a3ea81f894f"/>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lstStyle/>
          <a:p>
            <a:endParaRPr lang="en-US"/>
          </a:p>
        </p:txBody>
      </p:sp>
      <p:pic>
        <p:nvPicPr>
          <p:cNvPr id="25623" name="Picture 23" descr="C:\Users\Admin\Desktop\7f990dbd-c6e7-4e3b-ba6d-8a3ea81f894f.jpg"/>
          <p:cNvPicPr>
            <a:picLocks noChangeAspect="1" noChangeArrowheads="1"/>
          </p:cNvPicPr>
          <p:nvPr/>
        </p:nvPicPr>
        <p:blipFill>
          <a:blip r:embed="rId2" cstate="print"/>
          <a:srcRect t="25000"/>
          <a:stretch>
            <a:fillRect/>
          </a:stretch>
        </p:blipFill>
        <p:spPr bwMode="auto">
          <a:xfrm>
            <a:off x="1607185" y="1173480"/>
            <a:ext cx="8547100" cy="4523740"/>
          </a:xfrm>
          <a:prstGeom prst="rect">
            <a:avLst/>
          </a:prstGeom>
          <a:noFill/>
        </p:spPr>
      </p:pic>
      <p:sp>
        <p:nvSpPr>
          <p:cNvPr id="14" name="TextBox 13"/>
          <p:cNvSpPr txBox="1"/>
          <p:nvPr/>
        </p:nvSpPr>
        <p:spPr>
          <a:xfrm>
            <a:off x="-10160" y="160655"/>
            <a:ext cx="10735310" cy="706755"/>
          </a:xfrm>
          <a:prstGeom prst="rect">
            <a:avLst/>
          </a:prstGeom>
          <a:noFill/>
        </p:spPr>
        <p:txBody>
          <a:bodyPr wrap="square" rtlCol="0">
            <a:spAutoFit/>
          </a:bodyPr>
          <a:lstStyle/>
          <a:p>
            <a:r>
              <a:rPr lang="en-US" sz="4000" dirty="0" smtClean="0">
                <a:solidFill>
                  <a:schemeClr val="bg1"/>
                </a:solidFill>
                <a:effectLst/>
              </a:rPr>
              <a:t>Advantages &amp; Disadvantages of Bank Loan</a:t>
            </a:r>
          </a:p>
        </p:txBody>
      </p:sp>
      <p:pic>
        <p:nvPicPr>
          <p:cNvPr id="25627" name="Picture 27" descr="Loan moratorium may end on August 31; what are the options for borrowers? -  The Week"/>
          <p:cNvPicPr>
            <a:picLocks noChangeAspect="1" noChangeArrowheads="1"/>
          </p:cNvPicPr>
          <p:nvPr/>
        </p:nvPicPr>
        <p:blipFill>
          <a:blip r:embed="rId3" cstate="print"/>
          <a:srcRect/>
          <a:stretch>
            <a:fillRect/>
          </a:stretch>
        </p:blipFill>
        <p:spPr bwMode="auto">
          <a:xfrm>
            <a:off x="2186305" y="4752340"/>
            <a:ext cx="7513955" cy="20574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https://i0.wp.com/www.vamsitalkstech.com/wp-content/uploads/2018/05/CustomerJourney_Banking.png?resize=840%2C599"/>
          <p:cNvPicPr>
            <a:picLocks noChangeAspect="1" noChangeArrowheads="1"/>
          </p:cNvPicPr>
          <p:nvPr/>
        </p:nvPicPr>
        <p:blipFill>
          <a:blip r:embed="rId2" cstate="print"/>
          <a:srcRect/>
          <a:stretch>
            <a:fillRect/>
          </a:stretch>
        </p:blipFill>
        <p:spPr bwMode="auto">
          <a:xfrm>
            <a:off x="3099435" y="1270"/>
            <a:ext cx="9082405" cy="6856095"/>
          </a:xfrm>
          <a:prstGeom prst="rect">
            <a:avLst/>
          </a:prstGeom>
          <a:noFill/>
        </p:spPr>
      </p:pic>
      <p:sp>
        <p:nvSpPr>
          <p:cNvPr id="26" name="TextBox 25"/>
          <p:cNvSpPr txBox="1"/>
          <p:nvPr/>
        </p:nvSpPr>
        <p:spPr>
          <a:xfrm rot="16200000">
            <a:off x="-1459865" y="2806700"/>
            <a:ext cx="7364730" cy="1753235"/>
          </a:xfrm>
          <a:prstGeom prst="rect">
            <a:avLst/>
          </a:prstGeom>
          <a:noFill/>
        </p:spPr>
        <p:txBody>
          <a:bodyPr wrap="square" rtlCol="0">
            <a:spAutoFit/>
          </a:bodyPr>
          <a:lstStyle/>
          <a:p>
            <a:pPr algn="ctr"/>
            <a:r>
              <a:rPr lang="en-US" sz="5400" b="1" dirty="0">
                <a:solidFill>
                  <a:schemeClr val="tx1"/>
                </a:solidFill>
                <a:latin typeface="Tw Cen MT" panose="020B0602020104020603" pitchFamily="34" charset="0"/>
              </a:rPr>
              <a:t>Journey of a Customer</a:t>
            </a:r>
          </a:p>
        </p:txBody>
      </p:sp>
    </p:spTree>
  </p:cSld>
  <p:clrMapOvr>
    <a:masterClrMapping/>
  </p:clrMapOvr>
  <p:transition>
    <p:randomBa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descr="10 Ways to Manage Bank and Credit Union Complaints"/>
          <p:cNvSpPr>
            <a:spLocks noChangeAspect="1" noChangeArrowheads="1"/>
          </p:cNvSpPr>
          <p:nvPr/>
        </p:nvSpPr>
        <p:spPr bwMode="auto">
          <a:xfrm>
            <a:off x="1679575" y="-136525"/>
            <a:ext cx="296863" cy="296863"/>
          </a:xfrm>
          <a:prstGeom prst="rect">
            <a:avLst/>
          </a:prstGeom>
          <a:noFill/>
        </p:spPr>
        <p:txBody>
          <a:bodyPr vert="horz" wrap="square" lIns="91440" tIns="45720" rIns="91440" bIns="45720" numCol="1" anchor="t" anchorCtr="0" compatLnSpc="1"/>
          <a:lstStyle/>
          <a:p>
            <a:endParaRPr lang="en-US"/>
          </a:p>
        </p:txBody>
      </p:sp>
      <p:sp>
        <p:nvSpPr>
          <p:cNvPr id="16388" name="AutoShape 4" descr="10 Ways to Manage Bank and Credit Union Complaints"/>
          <p:cNvSpPr>
            <a:spLocks noChangeAspect="1" noChangeArrowheads="1"/>
          </p:cNvSpPr>
          <p:nvPr/>
        </p:nvSpPr>
        <p:spPr bwMode="auto">
          <a:xfrm>
            <a:off x="1679575" y="-136525"/>
            <a:ext cx="296863" cy="296863"/>
          </a:xfrm>
          <a:prstGeom prst="rect">
            <a:avLst/>
          </a:prstGeom>
          <a:noFill/>
        </p:spPr>
        <p:txBody>
          <a:bodyPr vert="horz" wrap="square" lIns="91440" tIns="45720" rIns="91440" bIns="45720" numCol="1" anchor="t" anchorCtr="0" compatLnSpc="1"/>
          <a:lstStyle/>
          <a:p>
            <a:endParaRPr lang="en-US"/>
          </a:p>
        </p:txBody>
      </p:sp>
      <p:sp>
        <p:nvSpPr>
          <p:cNvPr id="16390" name="AutoShape 6" descr="10 Ways to Manage Bank and Credit Union Complaints"/>
          <p:cNvSpPr>
            <a:spLocks noChangeAspect="1" noChangeArrowheads="1"/>
          </p:cNvSpPr>
          <p:nvPr/>
        </p:nvSpPr>
        <p:spPr bwMode="auto">
          <a:xfrm>
            <a:off x="1679575" y="-136525"/>
            <a:ext cx="296863" cy="296863"/>
          </a:xfrm>
          <a:prstGeom prst="rect">
            <a:avLst/>
          </a:prstGeom>
          <a:noFill/>
        </p:spPr>
        <p:txBody>
          <a:bodyPr vert="horz" wrap="square" lIns="91440" tIns="45720" rIns="91440" bIns="45720" numCol="1" anchor="t" anchorCtr="0" compatLnSpc="1"/>
          <a:lstStyle/>
          <a:p>
            <a:endParaRPr lang="en-US"/>
          </a:p>
        </p:txBody>
      </p:sp>
      <p:sp>
        <p:nvSpPr>
          <p:cNvPr id="16392" name="AutoShape 8" descr="10 Ways to Manage Bank and Credit Union Complaints"/>
          <p:cNvSpPr>
            <a:spLocks noChangeAspect="1" noChangeArrowheads="1"/>
          </p:cNvSpPr>
          <p:nvPr/>
        </p:nvSpPr>
        <p:spPr bwMode="auto">
          <a:xfrm>
            <a:off x="1679575" y="-136525"/>
            <a:ext cx="296863" cy="296863"/>
          </a:xfrm>
          <a:prstGeom prst="rect">
            <a:avLst/>
          </a:prstGeom>
          <a:noFill/>
        </p:spPr>
        <p:txBody>
          <a:bodyPr vert="horz" wrap="square" lIns="91440" tIns="45720" rIns="91440" bIns="45720" numCol="1" anchor="t" anchorCtr="0" compatLnSpc="1"/>
          <a:lstStyle/>
          <a:p>
            <a:endParaRPr lang="en-US"/>
          </a:p>
        </p:txBody>
      </p:sp>
      <p:pic>
        <p:nvPicPr>
          <p:cNvPr id="16394" name="Picture 10" descr="customer_complaint_analysis_angry_customer_with_complaints_icons_Slide01"/>
          <p:cNvPicPr>
            <a:picLocks noChangeAspect="1" noChangeArrowheads="1"/>
          </p:cNvPicPr>
          <p:nvPr/>
        </p:nvPicPr>
        <p:blipFill>
          <a:blip r:embed="rId2" cstate="print"/>
          <a:srcRect/>
          <a:stretch>
            <a:fillRect/>
          </a:stretch>
        </p:blipFill>
        <p:spPr bwMode="auto">
          <a:xfrm>
            <a:off x="905774" y="1292225"/>
            <a:ext cx="7446381" cy="5399405"/>
          </a:xfrm>
          <a:prstGeom prst="rect">
            <a:avLst/>
          </a:prstGeom>
          <a:noFill/>
        </p:spPr>
      </p:pic>
      <p:sp>
        <p:nvSpPr>
          <p:cNvPr id="7" name="Rectangle 6"/>
          <p:cNvSpPr/>
          <p:nvPr/>
        </p:nvSpPr>
        <p:spPr>
          <a:xfrm>
            <a:off x="4598359" y="1292524"/>
            <a:ext cx="3657600" cy="541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tx1"/>
                </a:solidFill>
                <a:latin typeface="Arial Black" panose="020B0A04020102020204" pitchFamily="34" charset="0"/>
              </a:rPr>
              <a:t>What Now???</a:t>
            </a:r>
            <a:endParaRPr lang="en-US" sz="4400" dirty="0">
              <a:solidFill>
                <a:schemeClr val="tx1"/>
              </a:solidFill>
              <a:latin typeface="Arial Black" panose="020B0A04020102020204" pitchFamily="34" charset="0"/>
            </a:endParaRPr>
          </a:p>
        </p:txBody>
      </p:sp>
      <p:sp>
        <p:nvSpPr>
          <p:cNvPr id="9" name="TextBox 8"/>
          <p:cNvSpPr txBox="1"/>
          <p:nvPr/>
        </p:nvSpPr>
        <p:spPr>
          <a:xfrm>
            <a:off x="1679575" y="160655"/>
            <a:ext cx="6172200" cy="583565"/>
          </a:xfrm>
          <a:prstGeom prst="rect">
            <a:avLst/>
          </a:prstGeom>
          <a:noFill/>
        </p:spPr>
        <p:txBody>
          <a:bodyPr wrap="square" rtlCol="0">
            <a:spAutoFit/>
          </a:bodyPr>
          <a:lstStyle/>
          <a:p>
            <a:r>
              <a:rPr lang="en-US" sz="3200" b="1" dirty="0" smtClean="0">
                <a:solidFill>
                  <a:schemeClr val="bg1"/>
                </a:solidFill>
                <a:effectLst/>
              </a:rPr>
              <a:t>When Working Manually-:</a:t>
            </a:r>
          </a:p>
        </p:txBody>
      </p:sp>
      <p:sp>
        <p:nvSpPr>
          <p:cNvPr id="2" name="Text Box 1"/>
          <p:cNvSpPr txBox="1"/>
          <p:nvPr/>
        </p:nvSpPr>
        <p:spPr>
          <a:xfrm>
            <a:off x="498793" y="850900"/>
            <a:ext cx="9178290" cy="1014730"/>
          </a:xfrm>
          <a:prstGeom prst="rect">
            <a:avLst/>
          </a:prstGeom>
          <a:noFill/>
        </p:spPr>
        <p:txBody>
          <a:bodyPr wrap="none" rtlCol="0" anchor="t">
            <a:spAutoFit/>
          </a:bodyPr>
          <a:lstStyle/>
          <a:p>
            <a:pPr algn="just"/>
            <a:r>
              <a:rPr lang="en-US" sz="2000" dirty="0" smtClean="0">
                <a:solidFill>
                  <a:schemeClr val="tx1"/>
                </a:solidFill>
                <a:sym typeface="+mn-ea"/>
              </a:rPr>
              <a:t>Lots of Time waste during paper work and for </a:t>
            </a:r>
            <a:r>
              <a:rPr lang="en-US" sz="2000" dirty="0" err="1" smtClean="0">
                <a:solidFill>
                  <a:schemeClr val="tx1"/>
                </a:solidFill>
                <a:sym typeface="+mn-ea"/>
              </a:rPr>
              <a:t>analysing</a:t>
            </a:r>
            <a:r>
              <a:rPr lang="en-US" sz="2000" dirty="0" smtClean="0">
                <a:solidFill>
                  <a:schemeClr val="tx1"/>
                </a:solidFill>
                <a:sym typeface="+mn-ea"/>
              </a:rPr>
              <a:t> whether the customer is</a:t>
            </a:r>
          </a:p>
          <a:p>
            <a:pPr algn="just"/>
            <a:r>
              <a:rPr lang="en-US" sz="2000" dirty="0" smtClean="0">
                <a:solidFill>
                  <a:schemeClr val="tx1"/>
                </a:solidFill>
                <a:sym typeface="+mn-ea"/>
              </a:rPr>
              <a:t>able to repay the loan amount in </a:t>
            </a:r>
          </a:p>
          <a:p>
            <a:pPr algn="just"/>
            <a:r>
              <a:rPr lang="en-US" sz="2000" dirty="0" smtClean="0">
                <a:solidFill>
                  <a:schemeClr val="tx1"/>
                </a:solidFill>
                <a:sym typeface="+mn-ea"/>
              </a:rPr>
              <a:t>fixed amount of time period or not.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harting the Customer Journey in the Digital Age | Center for Financial  Inclusion"/>
          <p:cNvPicPr>
            <a:picLocks noChangeAspect="1" noChangeArrowheads="1"/>
          </p:cNvPicPr>
          <p:nvPr/>
        </p:nvPicPr>
        <p:blipFill>
          <a:blip r:embed="rId2" cstate="print"/>
          <a:srcRect/>
          <a:stretch>
            <a:fillRect/>
          </a:stretch>
        </p:blipFill>
        <p:spPr bwMode="auto">
          <a:xfrm>
            <a:off x="8255" y="635"/>
            <a:ext cx="12204700" cy="6841490"/>
          </a:xfrm>
          <a:prstGeom prst="rect">
            <a:avLst/>
          </a:prstGeom>
          <a:noFill/>
        </p:spPr>
      </p:pic>
    </p:spTree>
  </p:cSld>
  <p:clrMapOvr>
    <a:masterClrMapping/>
  </p:clrMapOvr>
  <p:transition>
    <p:randomBa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6389370" y="1672590"/>
            <a:ext cx="5628005" cy="286131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dirty="0" smtClean="0">
                <a:solidFill>
                  <a:schemeClr val="tx1"/>
                </a:solidFill>
                <a:effectLst>
                  <a:outerShdw blurRad="38100" dist="19050" dir="2700000" algn="tl" rotWithShape="0">
                    <a:schemeClr val="dk1">
                      <a:alpha val="40000"/>
                    </a:schemeClr>
                  </a:outerShdw>
                </a:effectLst>
                <a:latin typeface="Cambria" pitchFamily="18" charset="0"/>
                <a:ea typeface="SimSun" pitchFamily="2" charset="-122"/>
                <a:cs typeface="Calibri" charset="0"/>
              </a:rPr>
              <a:t> Objective of project –: </a:t>
            </a:r>
          </a:p>
          <a:p>
            <a:pPr marL="0" marR="0" lvl="0" indent="0" algn="l" defTabSz="914400" rtl="0" eaLnBrk="1" fontAlgn="base" latinLnBrk="0" hangingPunct="1">
              <a:lnSpc>
                <a:spcPct val="100000"/>
              </a:lnSpc>
              <a:spcBef>
                <a:spcPct val="0"/>
              </a:spcBef>
              <a:spcAft>
                <a:spcPct val="0"/>
              </a:spcAft>
              <a:buClrTx/>
              <a:buSzTx/>
              <a:buFontTx/>
              <a:buNone/>
            </a:pPr>
            <a:endParaRPr lang="en-US" altLang="zh-CN" sz="1600" b="1" dirty="0">
              <a:solidFill>
                <a:schemeClr val="tx1"/>
              </a:solidFill>
              <a:effectLst>
                <a:outerShdw blurRad="38100" dist="19050" dir="2700000" algn="tl" rotWithShape="0">
                  <a:schemeClr val="dk1">
                    <a:alpha val="40000"/>
                  </a:schemeClr>
                </a:outerShdw>
              </a:effectLst>
              <a:latin typeface="Cambria" pitchFamily="18" charset="0"/>
              <a:ea typeface="SimSun" pitchFamily="2" charset="-122"/>
              <a:cs typeface="Calibri"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1" i="0" u="none" strike="noStrike" cap="none" normalizeH="0" baseline="0" dirty="0" smtClean="0">
              <a:solidFill>
                <a:schemeClr val="tx1"/>
              </a:solidFill>
              <a:effectLst>
                <a:outerShdw blurRad="38100" dist="19050" dir="2700000" algn="tl" rotWithShape="0">
                  <a:schemeClr val="dk1">
                    <a:alpha val="40000"/>
                  </a:schemeClr>
                </a:outerShdw>
              </a:effectLst>
              <a:latin typeface="Cambria" pitchFamily="18" charset="0"/>
              <a:ea typeface="SimSun" pitchFamily="2" charset="-122"/>
              <a:cs typeface="Calibri"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dirty="0" smtClean="0">
                <a:solidFill>
                  <a:schemeClr val="tx1"/>
                </a:solidFill>
                <a:effectLst>
                  <a:outerShdw blurRad="38100" dist="19050" dir="2700000" algn="tl" rotWithShape="0">
                    <a:schemeClr val="dk1">
                      <a:alpha val="40000"/>
                    </a:schemeClr>
                  </a:outerShdw>
                </a:effectLst>
                <a:latin typeface="Cambria" pitchFamily="18" charset="0"/>
                <a:ea typeface="SimSun" pitchFamily="2" charset="-122"/>
                <a:cs typeface="Calibri" charset="0"/>
              </a:rPr>
              <a:t>The objective of this project is to make sure that the person decided by the bank whose loan is passed must be able to and sufficient enough to pay the money back on time.</a:t>
            </a:r>
          </a:p>
        </p:txBody>
      </p:sp>
      <p:sp>
        <p:nvSpPr>
          <p:cNvPr id="5" name="Oval 4"/>
          <p:cNvSpPr/>
          <p:nvPr/>
        </p:nvSpPr>
        <p:spPr>
          <a:xfrm>
            <a:off x="3035300" y="520700"/>
            <a:ext cx="64008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What can we do now???</a:t>
            </a:r>
            <a:endParaRPr lang="en-US" sz="2800" b="1" dirty="0">
              <a:solidFill>
                <a:schemeClr val="tx1"/>
              </a:solidFill>
            </a:endParaRPr>
          </a:p>
        </p:txBody>
      </p:sp>
      <p:sp>
        <p:nvSpPr>
          <p:cNvPr id="20483" name="AutoShape 3" descr="Smily Images, Stock Photos &amp; Vectors | Shutterstock"/>
          <p:cNvSpPr>
            <a:spLocks noChangeAspect="1" noChangeArrowheads="1"/>
          </p:cNvSpPr>
          <p:nvPr/>
        </p:nvSpPr>
        <p:spPr bwMode="auto">
          <a:xfrm>
            <a:off x="1679575" y="-136525"/>
            <a:ext cx="296863" cy="296863"/>
          </a:xfrm>
          <a:prstGeom prst="rect">
            <a:avLst/>
          </a:prstGeom>
          <a:noFill/>
        </p:spPr>
        <p:txBody>
          <a:bodyPr vert="horz" wrap="square" lIns="91440" tIns="45720" rIns="91440" bIns="45720" numCol="1" anchor="t" anchorCtr="0" compatLnSpc="1"/>
          <a:lstStyle/>
          <a:p>
            <a:endParaRPr lang="en-US"/>
          </a:p>
        </p:txBody>
      </p:sp>
      <p:sp>
        <p:nvSpPr>
          <p:cNvPr id="20485" name="AutoShape 5" descr="Smily Images, Stock Photos &amp; Vectors | Shutterstock"/>
          <p:cNvSpPr>
            <a:spLocks noChangeAspect="1" noChangeArrowheads="1"/>
          </p:cNvSpPr>
          <p:nvPr/>
        </p:nvSpPr>
        <p:spPr bwMode="auto">
          <a:xfrm>
            <a:off x="1679575" y="-136525"/>
            <a:ext cx="296863" cy="296863"/>
          </a:xfrm>
          <a:prstGeom prst="rect">
            <a:avLst/>
          </a:prstGeom>
          <a:noFill/>
        </p:spPr>
        <p:txBody>
          <a:bodyPr vert="horz" wrap="square" lIns="91440" tIns="45720" rIns="91440" bIns="45720" numCol="1" anchor="t" anchorCtr="0" compatLnSpc="1"/>
          <a:lstStyle/>
          <a:p>
            <a:endParaRPr lang="en-US"/>
          </a:p>
        </p:txBody>
      </p:sp>
      <p:pic>
        <p:nvPicPr>
          <p:cNvPr id="2" name="Picture 1" descr="depositphotos_15540341-stock-illustration-thumb-up-emoticon"/>
          <p:cNvPicPr>
            <a:picLocks noChangeAspect="1"/>
          </p:cNvPicPr>
          <p:nvPr/>
        </p:nvPicPr>
        <p:blipFill>
          <a:blip r:embed="rId2" cstate="print"/>
          <a:srcRect l="-15755" t="6668" r="-2427" b="3084"/>
          <a:stretch>
            <a:fillRect/>
          </a:stretch>
        </p:blipFill>
        <p:spPr>
          <a:xfrm>
            <a:off x="1139190" y="3189605"/>
            <a:ext cx="4330700" cy="2756535"/>
          </a:xfrm>
          <a:prstGeom prst="ellipse">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4114800" y="2365693"/>
            <a:ext cx="6400800" cy="98361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dirty="0" smtClean="0">
                <a:ln>
                  <a:noFill/>
                </a:ln>
                <a:solidFill>
                  <a:schemeClr val="tx1"/>
                </a:solidFill>
                <a:effectLst/>
                <a:latin typeface="Cambria" pitchFamily="18" charset="0"/>
                <a:ea typeface="SimSun" pitchFamily="2" charset="-122"/>
                <a:cs typeface="Calibri" charset="0"/>
              </a:rPr>
              <a:t> </a:t>
            </a:r>
          </a:p>
          <a:p>
            <a:pPr marL="0" marR="0" lvl="0" indent="0" algn="l" defTabSz="914400" rtl="0" eaLnBrk="1" fontAlgn="base" latinLnBrk="0" hangingPunct="1">
              <a:lnSpc>
                <a:spcPct val="100000"/>
              </a:lnSpc>
              <a:spcBef>
                <a:spcPct val="0"/>
              </a:spcBef>
              <a:spcAft>
                <a:spcPct val="0"/>
              </a:spcAft>
              <a:buClrTx/>
              <a:buSzTx/>
              <a:buFontTx/>
              <a:buNone/>
            </a:pPr>
            <a:endParaRPr lang="en-US" altLang="zh-CN" sz="1600" b="1" dirty="0">
              <a:latin typeface="Cambria" pitchFamily="18" charset="0"/>
              <a:ea typeface="SimSun" pitchFamily="2" charset="-122"/>
              <a:cs typeface="Calibri"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400" b="1" i="0" u="none" strike="noStrike" cap="none" normalizeH="0" baseline="0" dirty="0" smtClean="0">
              <a:ln>
                <a:noFill/>
              </a:ln>
              <a:solidFill>
                <a:schemeClr val="tx1"/>
              </a:solidFill>
              <a:effectLst/>
              <a:latin typeface="Cambria" pitchFamily="18" charset="0"/>
              <a:ea typeface="SimSun" pitchFamily="2" charset="-122"/>
              <a:cs typeface="Calibri" charset="0"/>
            </a:endParaRPr>
          </a:p>
        </p:txBody>
      </p:sp>
      <p:sp>
        <p:nvSpPr>
          <p:cNvPr id="20483" name="AutoShape 3" descr="Smily Images, Stock Photos &amp; Vectors | Shutterstock"/>
          <p:cNvSpPr>
            <a:spLocks noChangeAspect="1" noChangeArrowheads="1"/>
          </p:cNvSpPr>
          <p:nvPr/>
        </p:nvSpPr>
        <p:spPr bwMode="auto">
          <a:xfrm>
            <a:off x="1679575" y="-136525"/>
            <a:ext cx="296863" cy="296863"/>
          </a:xfrm>
          <a:prstGeom prst="rect">
            <a:avLst/>
          </a:prstGeom>
          <a:noFill/>
        </p:spPr>
        <p:txBody>
          <a:bodyPr vert="horz" wrap="square" lIns="91440" tIns="45720" rIns="91440" bIns="45720" numCol="1" anchor="t" anchorCtr="0" compatLnSpc="1"/>
          <a:lstStyle/>
          <a:p>
            <a:endParaRPr lang="en-US"/>
          </a:p>
        </p:txBody>
      </p:sp>
      <p:sp>
        <p:nvSpPr>
          <p:cNvPr id="20485" name="AutoShape 5" descr="Smily Images, Stock Photos &amp; Vectors | Shutterstock"/>
          <p:cNvSpPr>
            <a:spLocks noChangeAspect="1" noChangeArrowheads="1"/>
          </p:cNvSpPr>
          <p:nvPr/>
        </p:nvSpPr>
        <p:spPr bwMode="auto">
          <a:xfrm>
            <a:off x="1679575" y="-136525"/>
            <a:ext cx="296863" cy="296863"/>
          </a:xfrm>
          <a:prstGeom prst="rect">
            <a:avLst/>
          </a:prstGeom>
          <a:noFill/>
        </p:spPr>
        <p:txBody>
          <a:bodyPr vert="horz" wrap="square" lIns="91440" tIns="45720" rIns="91440" bIns="45720" numCol="1" anchor="t" anchorCtr="0" compatLnSpc="1"/>
          <a:lstStyle/>
          <a:p>
            <a:endParaRPr lang="en-US"/>
          </a:p>
        </p:txBody>
      </p:sp>
      <p:pic>
        <p:nvPicPr>
          <p:cNvPr id="4098" name="Picture 2" descr="Artificial Neural Networks: Man vs Machine? - Group Futurista"/>
          <p:cNvPicPr>
            <a:picLocks noChangeAspect="1" noChangeArrowheads="1"/>
          </p:cNvPicPr>
          <p:nvPr/>
        </p:nvPicPr>
        <p:blipFill>
          <a:blip r:embed="rId2" cstate="print"/>
          <a:srcRect b="8000"/>
          <a:stretch>
            <a:fillRect/>
          </a:stretch>
        </p:blipFill>
        <p:spPr bwMode="auto">
          <a:xfrm>
            <a:off x="1292225" y="2934335"/>
            <a:ext cx="8711565" cy="3615055"/>
          </a:xfrm>
          <a:prstGeom prst="rect">
            <a:avLst/>
          </a:prstGeom>
          <a:noFill/>
        </p:spPr>
      </p:pic>
      <p:sp>
        <p:nvSpPr>
          <p:cNvPr id="8" name="TextBox 7"/>
          <p:cNvSpPr txBox="1"/>
          <p:nvPr/>
        </p:nvSpPr>
        <p:spPr>
          <a:xfrm>
            <a:off x="1291590" y="1104265"/>
            <a:ext cx="8465185" cy="2062103"/>
          </a:xfrm>
          <a:prstGeom prst="rect">
            <a:avLst/>
          </a:prstGeom>
          <a:noFill/>
        </p:spPr>
        <p:txBody>
          <a:bodyPr wrap="square" rtlCol="0">
            <a:spAutoFit/>
          </a:bodyPr>
          <a:lstStyle/>
          <a:p>
            <a:pPr algn="just"/>
            <a:r>
              <a:rPr lang="en-US" sz="1600" dirty="0" smtClean="0">
                <a:solidFill>
                  <a:schemeClr val="tx1"/>
                </a:solidFill>
              </a:rPr>
              <a:t>Now, after seeing all the problems faced by the customers, we are going to make a machine learning (deep learning) model based on </a:t>
            </a:r>
            <a:r>
              <a:rPr lang="en-US" sz="1600" b="1" dirty="0" smtClean="0">
                <a:solidFill>
                  <a:schemeClr val="tx1"/>
                </a:solidFill>
              </a:rPr>
              <a:t>Artificial Neural Network(ANN)</a:t>
            </a:r>
            <a:r>
              <a:rPr lang="en-US" sz="1600" dirty="0" smtClean="0">
                <a:solidFill>
                  <a:schemeClr val="tx1"/>
                </a:solidFill>
              </a:rPr>
              <a:t>.The objective of this project is to analyze customer data and predict whether the customer is able to repay the loan amount in fixed amount of time period or not</a:t>
            </a:r>
            <a:r>
              <a:rPr lang="en-US" sz="1600" dirty="0" smtClean="0">
                <a:solidFill>
                  <a:schemeClr val="tx1"/>
                </a:solidFill>
              </a:rPr>
              <a:t>.</a:t>
            </a:r>
            <a:r>
              <a:rPr lang="en-US" sz="1600" dirty="0" smtClean="0"/>
              <a:t> In order to test the proposed algorithm we performed </a:t>
            </a:r>
            <a:r>
              <a:rPr lang="en-US" sz="1600" dirty="0" smtClean="0"/>
              <a:t>experiment </a:t>
            </a:r>
            <a:r>
              <a:rPr lang="en-US" sz="1600" dirty="0" smtClean="0"/>
              <a:t>on dataset from “kaggle.com” </a:t>
            </a:r>
            <a:r>
              <a:rPr lang="en-US" sz="1600" dirty="0" smtClean="0"/>
              <a:t>. </a:t>
            </a:r>
            <a:r>
              <a:rPr lang="en-US" sz="1600" dirty="0" smtClean="0"/>
              <a:t>For training and testing the data, the dataset we used is a .</a:t>
            </a:r>
            <a:r>
              <a:rPr lang="en-US" sz="1600" dirty="0" err="1" smtClean="0"/>
              <a:t>csv</a:t>
            </a:r>
            <a:r>
              <a:rPr lang="en-US" sz="1600" dirty="0" smtClean="0"/>
              <a:t> file. Dataset contains </a:t>
            </a:r>
            <a:r>
              <a:rPr lang="en-US" sz="1600" dirty="0" smtClean="0"/>
              <a:t>3,96,030 </a:t>
            </a:r>
            <a:r>
              <a:rPr lang="en-US" sz="1600" dirty="0" smtClean="0"/>
              <a:t>rows and 27 columns . We have 2 types of datasets, the “Training” data and “</a:t>
            </a:r>
            <a:r>
              <a:rPr lang="en-US" sz="1600" dirty="0" smtClean="0"/>
              <a:t>Testing</a:t>
            </a:r>
            <a:r>
              <a:rPr lang="en-US" sz="1600" dirty="0" smtClean="0"/>
              <a:t>” data.”Testing ”data is 20% and “Training” data is </a:t>
            </a:r>
            <a:r>
              <a:rPr lang="en-US" sz="1600" smtClean="0"/>
              <a:t>80</a:t>
            </a:r>
            <a:r>
              <a:rPr lang="en-US" sz="1600" smtClean="0"/>
              <a:t>%.</a:t>
            </a:r>
            <a:endParaRPr lang="en-US" sz="1600" dirty="0" smtClean="0">
              <a:solidFill>
                <a:schemeClr val="tx1"/>
              </a:solidFill>
            </a:endParaRPr>
          </a:p>
        </p:txBody>
      </p:sp>
      <p:sp>
        <p:nvSpPr>
          <p:cNvPr id="2" name="Text Box 1"/>
          <p:cNvSpPr txBox="1"/>
          <p:nvPr/>
        </p:nvSpPr>
        <p:spPr>
          <a:xfrm>
            <a:off x="2927351" y="278765"/>
            <a:ext cx="5186680" cy="645160"/>
          </a:xfrm>
          <a:prstGeom prst="rect">
            <a:avLst/>
          </a:prstGeom>
          <a:noFill/>
        </p:spPr>
        <p:txBody>
          <a:bodyPr wrap="none" rtlCol="0" anchor="t">
            <a:spAutoFit/>
          </a:bodyPr>
          <a:lstStyle/>
          <a:p>
            <a:pPr algn="ctr"/>
            <a:r>
              <a:rPr lang="en-US" sz="3600" dirty="0" smtClean="0">
                <a:solidFill>
                  <a:schemeClr val="bg1"/>
                </a:solidFill>
                <a:sym typeface="+mn-ea"/>
              </a:rPr>
              <a:t>What can we do now???</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f23012c9-2605-411d-ad4c-9bf6892a3fee}"/>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06278381-e6ff-4e2d-861e-47e9784d06bc}"/>
</p:tagLst>
</file>

<file path=ppt/theme/theme1.xml><?xml version="1.0" encoding="utf-8"?>
<a:theme xmlns:a="http://schemas.openxmlformats.org/drawingml/2006/main" name="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7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704020202020204" pitchFamily="34" charset="0"/>
            <a:ea typeface="SimSun"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964</Words>
  <Application>Microsoft Office PowerPoint</Application>
  <PresentationFormat>Custom</PresentationFormat>
  <Paragraphs>101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Data Pie Charts</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Result</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Nahid Ahmed</dc:creator>
  <cp:lastModifiedBy>Admin</cp:lastModifiedBy>
  <cp:revision>181</cp:revision>
  <dcterms:created xsi:type="dcterms:W3CDTF">2021-05-16T17:09:19Z</dcterms:created>
  <dcterms:modified xsi:type="dcterms:W3CDTF">2021-05-18T07:22:43Z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1033-3.0.0.4835</vt:lpwstr>
  </property>
</Properties>
</file>