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73" r:id="rId2"/>
  </p:sldMasterIdLst>
  <p:notesMasterIdLst>
    <p:notesMasterId r:id="rId34"/>
  </p:notesMasterIdLst>
  <p:sldIdLst>
    <p:sldId id="270" r:id="rId3"/>
    <p:sldId id="271" r:id="rId4"/>
    <p:sldId id="272" r:id="rId5"/>
    <p:sldId id="280" r:id="rId6"/>
    <p:sldId id="281" r:id="rId7"/>
    <p:sldId id="282" r:id="rId8"/>
    <p:sldId id="283" r:id="rId9"/>
    <p:sldId id="284" r:id="rId10"/>
    <p:sldId id="285" r:id="rId11"/>
    <p:sldId id="286" r:id="rId12"/>
    <p:sldId id="287" r:id="rId13"/>
    <p:sldId id="273" r:id="rId14"/>
    <p:sldId id="279" r:id="rId15"/>
    <p:sldId id="277" r:id="rId16"/>
    <p:sldId id="278" r:id="rId17"/>
    <p:sldId id="288" r:id="rId18"/>
    <p:sldId id="289" r:id="rId19"/>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6" autoAdjust="0"/>
    <p:restoredTop sz="93899" autoAdjust="0"/>
  </p:normalViewPr>
  <p:slideViewPr>
    <p:cSldViewPr snapToGrid="0">
      <p:cViewPr varScale="1">
        <p:scale>
          <a:sx n="40" d="100"/>
          <a:sy n="40" d="100"/>
        </p:scale>
        <p:origin x="36" y="4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148D5-B116-48E9-A553-4AACB4EE84A4}" type="datetimeFigureOut">
              <a:rPr kumimoji="1" lang="ja-JP" altLang="en-US" smtClean="0"/>
              <a:t>2018/12/21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AB5F1-0523-414A-ABD9-F4670D3271C1}" type="slidenum">
              <a:rPr kumimoji="1" lang="ja-JP" altLang="en-US" smtClean="0"/>
              <a:t>‹#›</a:t>
            </a:fld>
            <a:endParaRPr kumimoji="1" lang="ja-JP" altLang="en-US"/>
          </a:p>
        </p:txBody>
      </p:sp>
    </p:spTree>
    <p:extLst>
      <p:ext uri="{BB962C8B-B14F-4D97-AF65-F5344CB8AC3E}">
        <p14:creationId xmlns:p14="http://schemas.microsoft.com/office/powerpoint/2010/main" val="34001997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コミュニティサイズと最大次数には正の相関がある．次数の大きい企 業は，サイズの大きいコミュニティに属する傾向がある． ▶ コミュニティサイズと次数の標準偏差には正の相関がある．サイズの 大きいコミュニティの方が，所属企業の次数のばらつきが大きい．し たがって，サイズが大きいコミュニティには，次数が大きい企業だけ でなく，次数が小さい企業も属している．特に，上位 </a:t>
            </a:r>
            <a:r>
              <a:rPr kumimoji="1" lang="en-US" altLang="ja-JP" dirty="0"/>
              <a:t>17 </a:t>
            </a:r>
            <a:r>
              <a:rPr kumimoji="1" lang="ja-JP" altLang="en-US" dirty="0"/>
              <a:t>番目のコミュ ニティまで，最小次数は </a:t>
            </a:r>
            <a:r>
              <a:rPr kumimoji="1" lang="en-US" altLang="ja-JP" dirty="0"/>
              <a:t>1 </a:t>
            </a:r>
            <a:r>
              <a:rPr kumimoji="1" lang="ja-JP" altLang="en-US" dirty="0"/>
              <a:t>である</a:t>
            </a:r>
          </a:p>
        </p:txBody>
      </p:sp>
      <p:sp>
        <p:nvSpPr>
          <p:cNvPr id="4" name="スライド番号プレースホルダー 3"/>
          <p:cNvSpPr>
            <a:spLocks noGrp="1"/>
          </p:cNvSpPr>
          <p:nvPr>
            <p:ph type="sldNum" sz="quarter" idx="10"/>
          </p:nvPr>
        </p:nvSpPr>
        <p:spPr/>
        <p:txBody>
          <a:bodyPr/>
          <a:lstStyle/>
          <a:p>
            <a:fld id="{0738BCB9-415B-4696-847D-6631C0644402}" type="slidenum">
              <a:rPr kumimoji="1" lang="ja-JP" altLang="en-US" smtClean="0"/>
              <a:t>12</a:t>
            </a:fld>
            <a:endParaRPr kumimoji="1" lang="ja-JP" altLang="en-US"/>
          </a:p>
        </p:txBody>
      </p:sp>
    </p:spTree>
    <p:extLst>
      <p:ext uri="{BB962C8B-B14F-4D97-AF65-F5344CB8AC3E}">
        <p14:creationId xmlns:p14="http://schemas.microsoft.com/office/powerpoint/2010/main" val="1861010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5</a:t>
            </a:r>
            <a:r>
              <a:rPr kumimoji="1" lang="ja-JP" altLang="en-US" dirty="0"/>
              <a:t>位のコミュニティからはプラスチック製品製造業が多くを占めた。</a:t>
            </a:r>
            <a:endParaRPr kumimoji="1" lang="en-US" altLang="ja-JP" dirty="0"/>
          </a:p>
          <a:p>
            <a:r>
              <a:rPr kumimoji="1" lang="en-US" altLang="ja-JP" dirty="0"/>
              <a:t>6</a:t>
            </a:r>
            <a:r>
              <a:rPr kumimoji="1" lang="ja-JP" altLang="en-US" dirty="0"/>
              <a:t>位には、情報サービス業なども上位に挙がっている。</a:t>
            </a:r>
            <a:endParaRPr kumimoji="1" lang="en-US" altLang="ja-JP" dirty="0"/>
          </a:p>
        </p:txBody>
      </p:sp>
      <p:sp>
        <p:nvSpPr>
          <p:cNvPr id="4" name="スライド番号プレースホルダー 3"/>
          <p:cNvSpPr>
            <a:spLocks noGrp="1"/>
          </p:cNvSpPr>
          <p:nvPr>
            <p:ph type="sldNum" sz="quarter" idx="10"/>
          </p:nvPr>
        </p:nvSpPr>
        <p:spPr/>
        <p:txBody>
          <a:bodyPr/>
          <a:lstStyle/>
          <a:p>
            <a:fld id="{A4AAB5F1-0523-414A-ABD9-F4670D3271C1}" type="slidenum">
              <a:rPr kumimoji="1" lang="ja-JP" altLang="en-US" smtClean="0"/>
              <a:t>25</a:t>
            </a:fld>
            <a:endParaRPr kumimoji="1" lang="ja-JP" altLang="en-US"/>
          </a:p>
        </p:txBody>
      </p:sp>
    </p:spTree>
    <p:extLst>
      <p:ext uri="{BB962C8B-B14F-4D97-AF65-F5344CB8AC3E}">
        <p14:creationId xmlns:p14="http://schemas.microsoft.com/office/powerpoint/2010/main" val="344796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7</a:t>
            </a:r>
            <a:r>
              <a:rPr kumimoji="1" lang="ja-JP" altLang="en-US" dirty="0"/>
              <a:t>位のコミュニティからは業務用機械器具製造業が多くを占めた。</a:t>
            </a:r>
            <a:endParaRPr kumimoji="1" lang="en-US" altLang="ja-JP" dirty="0"/>
          </a:p>
          <a:p>
            <a:r>
              <a:rPr kumimoji="1" lang="en-US" altLang="ja-JP" dirty="0"/>
              <a:t>8</a:t>
            </a:r>
            <a:r>
              <a:rPr kumimoji="1" lang="ja-JP" altLang="en-US" dirty="0"/>
              <a:t>位では、総合工事業や設備工事業なども上位に挙がっている。</a:t>
            </a:r>
            <a:endParaRPr kumimoji="1" lang="en-US" altLang="ja-JP" dirty="0"/>
          </a:p>
        </p:txBody>
      </p:sp>
      <p:sp>
        <p:nvSpPr>
          <p:cNvPr id="4" name="スライド番号プレースホルダー 3"/>
          <p:cNvSpPr>
            <a:spLocks noGrp="1"/>
          </p:cNvSpPr>
          <p:nvPr>
            <p:ph type="sldNum" sz="quarter" idx="10"/>
          </p:nvPr>
        </p:nvSpPr>
        <p:spPr/>
        <p:txBody>
          <a:bodyPr/>
          <a:lstStyle/>
          <a:p>
            <a:fld id="{A4AAB5F1-0523-414A-ABD9-F4670D3271C1}" type="slidenum">
              <a:rPr kumimoji="1" lang="ja-JP" altLang="en-US" smtClean="0"/>
              <a:t>26</a:t>
            </a:fld>
            <a:endParaRPr kumimoji="1" lang="ja-JP" altLang="en-US"/>
          </a:p>
        </p:txBody>
      </p:sp>
    </p:spTree>
    <p:extLst>
      <p:ext uri="{BB962C8B-B14F-4D97-AF65-F5344CB8AC3E}">
        <p14:creationId xmlns:p14="http://schemas.microsoft.com/office/powerpoint/2010/main" val="1440211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9</a:t>
            </a:r>
            <a:r>
              <a:rPr kumimoji="1" lang="ja-JP" altLang="en-US" dirty="0"/>
              <a:t>位のコミュニティでは、電気系統の製造業が上位を占めている。</a:t>
            </a:r>
            <a:endParaRPr kumimoji="1" lang="en-US" altLang="ja-JP" dirty="0"/>
          </a:p>
        </p:txBody>
      </p:sp>
      <p:sp>
        <p:nvSpPr>
          <p:cNvPr id="4" name="スライド番号プレースホルダー 3"/>
          <p:cNvSpPr>
            <a:spLocks noGrp="1"/>
          </p:cNvSpPr>
          <p:nvPr>
            <p:ph type="sldNum" sz="quarter" idx="10"/>
          </p:nvPr>
        </p:nvSpPr>
        <p:spPr/>
        <p:txBody>
          <a:bodyPr/>
          <a:lstStyle/>
          <a:p>
            <a:fld id="{A4AAB5F1-0523-414A-ABD9-F4670D3271C1}" type="slidenum">
              <a:rPr kumimoji="1" lang="ja-JP" altLang="en-US" smtClean="0"/>
              <a:t>27</a:t>
            </a:fld>
            <a:endParaRPr kumimoji="1" lang="ja-JP" altLang="en-US"/>
          </a:p>
        </p:txBody>
      </p:sp>
    </p:spTree>
    <p:extLst>
      <p:ext uri="{BB962C8B-B14F-4D97-AF65-F5344CB8AC3E}">
        <p14:creationId xmlns:p14="http://schemas.microsoft.com/office/powerpoint/2010/main" val="1835902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化学工業が多くみられるのは、阪神工業地帯があるからだと考えられる。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阪神工業地帯では、石油化学工業が有名であるためである。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また、阪神工業地帯では、淀川沿いに電気機械工業が発達している。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窯業が盛んなのは、北九州工業地帯に存在する、</a:t>
            </a:r>
            <a:r>
              <a:rPr kumimoji="1" lang="en-US" altLang="ja-JP" dirty="0"/>
              <a:t>TOTO</a:t>
            </a:r>
            <a:r>
              <a:rPr kumimoji="1" lang="ja-JP" altLang="en-US" dirty="0"/>
              <a:t>や黒崎播磨という企業があり、また、有田焼や、信楽焼もその原因だと思われる。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A4AAB5F1-0523-414A-ABD9-F4670D3271C1}" type="slidenum">
              <a:rPr kumimoji="1" lang="ja-JP" altLang="en-US" smtClean="0"/>
              <a:t>28</a:t>
            </a:fld>
            <a:endParaRPr kumimoji="1" lang="ja-JP" altLang="en-US"/>
          </a:p>
        </p:txBody>
      </p:sp>
    </p:spTree>
    <p:extLst>
      <p:ext uri="{BB962C8B-B14F-4D97-AF65-F5344CB8AC3E}">
        <p14:creationId xmlns:p14="http://schemas.microsoft.com/office/powerpoint/2010/main" val="4076221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プロット結果から言えるのは、福岡や、大阪に密集しているのが分かる。</a:t>
            </a:r>
            <a:endParaRPr kumimoji="1" lang="en-US" altLang="ja-JP" dirty="0"/>
          </a:p>
          <a:p>
            <a:r>
              <a:rPr kumimoji="1" lang="ja-JP" altLang="en-US" dirty="0"/>
              <a:t>北九州工業地帯や、阪神工業地帯が密集の原因である。</a:t>
            </a:r>
            <a:endParaRPr kumimoji="1" lang="en-US" altLang="ja-JP" dirty="0"/>
          </a:p>
          <a:p>
            <a:endParaRPr kumimoji="1" lang="en-US" altLang="ja-JP" dirty="0"/>
          </a:p>
          <a:p>
            <a:r>
              <a:rPr kumimoji="1" lang="ja-JP" altLang="en-US" dirty="0"/>
              <a:t>ほかにも、瀬戸内海の沿岸で、造船業などが原因で、ある程度プロットがついている。</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A4AAB5F1-0523-414A-ABD9-F4670D3271C1}" type="slidenum">
              <a:rPr kumimoji="1" lang="ja-JP" altLang="en-US" smtClean="0"/>
              <a:t>29</a:t>
            </a:fld>
            <a:endParaRPr kumimoji="1" lang="ja-JP" altLang="en-US"/>
          </a:p>
        </p:txBody>
      </p:sp>
    </p:spTree>
    <p:extLst>
      <p:ext uri="{BB962C8B-B14F-4D97-AF65-F5344CB8AC3E}">
        <p14:creationId xmlns:p14="http://schemas.microsoft.com/office/powerpoint/2010/main" val="3164156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4AAB5F1-0523-414A-ABD9-F4670D3271C1}" type="slidenum">
              <a:rPr kumimoji="1" lang="ja-JP" altLang="en-US" smtClean="0"/>
              <a:t>30</a:t>
            </a:fld>
            <a:endParaRPr kumimoji="1" lang="ja-JP" altLang="en-US"/>
          </a:p>
        </p:txBody>
      </p:sp>
    </p:spTree>
    <p:extLst>
      <p:ext uri="{BB962C8B-B14F-4D97-AF65-F5344CB8AC3E}">
        <p14:creationId xmlns:p14="http://schemas.microsoft.com/office/powerpoint/2010/main" val="1873695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4AAB5F1-0523-414A-ABD9-F4670D3271C1}" type="slidenum">
              <a:rPr kumimoji="1" lang="ja-JP" altLang="en-US" smtClean="0"/>
              <a:t>31</a:t>
            </a:fld>
            <a:endParaRPr kumimoji="1" lang="ja-JP" altLang="en-US"/>
          </a:p>
        </p:txBody>
      </p:sp>
    </p:spTree>
    <p:extLst>
      <p:ext uri="{BB962C8B-B14F-4D97-AF65-F5344CB8AC3E}">
        <p14:creationId xmlns:p14="http://schemas.microsoft.com/office/powerpoint/2010/main" val="4183430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738BCB9-415B-4696-847D-6631C0644402}" type="slidenum">
              <a:rPr kumimoji="1" lang="ja-JP" altLang="en-US" smtClean="0"/>
              <a:t>16</a:t>
            </a:fld>
            <a:endParaRPr kumimoji="1" lang="ja-JP" altLang="en-US"/>
          </a:p>
        </p:txBody>
      </p:sp>
    </p:spTree>
    <p:extLst>
      <p:ext uri="{BB962C8B-B14F-4D97-AF65-F5344CB8AC3E}">
        <p14:creationId xmlns:p14="http://schemas.microsoft.com/office/powerpoint/2010/main" val="418833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ここからは補足である。</a:t>
            </a:r>
            <a:endParaRPr kumimoji="1" lang="en-US" altLang="ja-JP" dirty="0"/>
          </a:p>
          <a:p>
            <a:r>
              <a:rPr kumimoji="1" lang="ja-JP" altLang="en-US" dirty="0"/>
              <a:t>近畿地方を加えたもの、つまり西日本ではどのようなコミュニティになっているのか調べてみた。</a:t>
            </a:r>
          </a:p>
        </p:txBody>
      </p:sp>
      <p:sp>
        <p:nvSpPr>
          <p:cNvPr id="4" name="スライド番号プレースホルダー 3"/>
          <p:cNvSpPr>
            <a:spLocks noGrp="1"/>
          </p:cNvSpPr>
          <p:nvPr>
            <p:ph type="sldNum" sz="quarter" idx="10"/>
          </p:nvPr>
        </p:nvSpPr>
        <p:spPr/>
        <p:txBody>
          <a:bodyPr/>
          <a:lstStyle/>
          <a:p>
            <a:fld id="{A4AAB5F1-0523-414A-ABD9-F4670D3271C1}" type="slidenum">
              <a:rPr kumimoji="1" lang="ja-JP" altLang="en-US" smtClean="0"/>
              <a:t>18</a:t>
            </a:fld>
            <a:endParaRPr kumimoji="1" lang="ja-JP" altLang="en-US"/>
          </a:p>
        </p:txBody>
      </p:sp>
    </p:spTree>
    <p:extLst>
      <p:ext uri="{BB962C8B-B14F-4D97-AF65-F5344CB8AC3E}">
        <p14:creationId xmlns:p14="http://schemas.microsoft.com/office/powerpoint/2010/main" val="230873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作成したネットワークのノードは</a:t>
            </a:r>
            <a:r>
              <a:rPr kumimoji="1" lang="en-US" altLang="ja-JP" dirty="0"/>
              <a:t>272</a:t>
            </a:r>
            <a:r>
              <a:rPr kumimoji="1" lang="ja-JP" altLang="en-US" dirty="0"/>
              <a:t>で、エッジは</a:t>
            </a:r>
            <a:r>
              <a:rPr kumimoji="1" lang="en-US" altLang="ja-JP" dirty="0"/>
              <a:t>1439</a:t>
            </a:r>
            <a:r>
              <a:rPr kumimoji="1" lang="ja-JP" altLang="en-US" dirty="0"/>
              <a:t>であった。</a:t>
            </a:r>
            <a:endParaRPr kumimoji="1" lang="en-US" altLang="ja-JP" dirty="0"/>
          </a:p>
          <a:p>
            <a:r>
              <a:rPr kumimoji="1" lang="ja-JP" altLang="en-US" dirty="0"/>
              <a:t>そして、これは特許引用ネットワークを作成した際のグラフである。見てわかるように、グラフはスケールフリー・ネットワークの分布を示している。</a:t>
            </a:r>
            <a:r>
              <a:rPr kumimoji="1" lang="en-US" altLang="ja-JP" dirty="0"/>
              <a:t>(</a:t>
            </a:r>
            <a:r>
              <a:rPr kumimoji="1" lang="ja-JP" altLang="en-US" dirty="0"/>
              <a:t>エッジの数が滑らかに減少している。</a:t>
            </a:r>
            <a:r>
              <a:rPr kumimoji="1" lang="en-US" altLang="ja-JP" dirty="0"/>
              <a:t>)</a:t>
            </a:r>
          </a:p>
          <a:p>
            <a:r>
              <a:rPr kumimoji="1" lang="ja-JP" altLang="en-US" dirty="0"/>
              <a:t>つまり、ノードとエッジの数はベキ法則にしたがっているといえるが、念には念ということで、</a:t>
            </a:r>
            <a:r>
              <a:rPr kumimoji="1" lang="ja-JP" altLang="en-US" sz="1200" b="0" i="0" kern="1200" dirty="0">
                <a:solidFill>
                  <a:schemeClr val="tx1"/>
                </a:solidFill>
                <a:effectLst/>
                <a:latin typeface="+mn-lt"/>
                <a:ea typeface="+mn-ea"/>
                <a:cs typeface="+mn-cs"/>
              </a:rPr>
              <a:t>コルモゴロフスミルノフ検定を行う。</a:t>
            </a:r>
            <a:endParaRPr kumimoji="1" lang="ja-JP" altLang="en-US" dirty="0"/>
          </a:p>
        </p:txBody>
      </p:sp>
      <p:sp>
        <p:nvSpPr>
          <p:cNvPr id="4" name="スライド番号プレースホルダー 3"/>
          <p:cNvSpPr>
            <a:spLocks noGrp="1"/>
          </p:cNvSpPr>
          <p:nvPr>
            <p:ph type="sldNum" sz="quarter" idx="10"/>
          </p:nvPr>
        </p:nvSpPr>
        <p:spPr/>
        <p:txBody>
          <a:bodyPr/>
          <a:lstStyle/>
          <a:p>
            <a:fld id="{A4AAB5F1-0523-414A-ABD9-F4670D3271C1}" type="slidenum">
              <a:rPr kumimoji="1" lang="ja-JP" altLang="en-US" smtClean="0"/>
              <a:t>19</a:t>
            </a:fld>
            <a:endParaRPr kumimoji="1" lang="ja-JP" altLang="en-US"/>
          </a:p>
        </p:txBody>
      </p:sp>
    </p:spTree>
    <p:extLst>
      <p:ext uri="{BB962C8B-B14F-4D97-AF65-F5344CB8AC3E}">
        <p14:creationId xmlns:p14="http://schemas.microsoft.com/office/powerpoint/2010/main" val="2587534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a:t>
            </a:r>
            <a:r>
              <a:rPr kumimoji="1" lang="ja-JP" altLang="en-US" sz="1200" b="0" i="0" kern="1200" dirty="0">
                <a:solidFill>
                  <a:schemeClr val="tx1"/>
                </a:solidFill>
                <a:effectLst/>
                <a:latin typeface="+mn-lt"/>
                <a:ea typeface="+mn-ea"/>
                <a:cs typeface="+mn-cs"/>
              </a:rPr>
              <a:t>コルモゴロフスミルノフ検定の結果である。</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ベキ法則に従っているという事象を帰無仮説として、この検定を行ったところ、入次数</a:t>
            </a:r>
            <a:r>
              <a:rPr kumimoji="1" lang="en-US" altLang="ja-JP" sz="1200" b="0" i="0" kern="1200" dirty="0">
                <a:solidFill>
                  <a:schemeClr val="tx1"/>
                </a:solidFill>
                <a:effectLst/>
                <a:latin typeface="+mn-lt"/>
                <a:ea typeface="+mn-ea"/>
                <a:cs typeface="+mn-cs"/>
              </a:rPr>
              <a:t>(in</a:t>
            </a:r>
            <a:r>
              <a:rPr kumimoji="1" lang="ja-JP" altLang="en-US" sz="1200" b="0" i="0" kern="1200" dirty="0">
                <a:solidFill>
                  <a:schemeClr val="tx1"/>
                </a:solidFill>
                <a:effectLst/>
                <a:latin typeface="+mn-lt"/>
                <a:ea typeface="+mn-ea"/>
                <a:cs typeface="+mn-cs"/>
              </a:rPr>
              <a:t>の方</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での</a:t>
            </a:r>
            <a:r>
              <a:rPr kumimoji="1" lang="en-US" altLang="ja-JP" sz="1200" b="0" i="0" kern="1200" dirty="0">
                <a:solidFill>
                  <a:schemeClr val="tx1"/>
                </a:solidFill>
                <a:effectLst/>
                <a:latin typeface="+mn-lt"/>
                <a:ea typeface="+mn-ea"/>
                <a:cs typeface="+mn-cs"/>
              </a:rPr>
              <a:t>p</a:t>
            </a:r>
            <a:r>
              <a:rPr kumimoji="1" lang="ja-JP" altLang="en-US" sz="1200" b="0" i="0" kern="1200" dirty="0">
                <a:solidFill>
                  <a:schemeClr val="tx1"/>
                </a:solidFill>
                <a:effectLst/>
                <a:latin typeface="+mn-lt"/>
                <a:ea typeface="+mn-ea"/>
                <a:cs typeface="+mn-cs"/>
              </a:rPr>
              <a:t>値は、</a:t>
            </a:r>
            <a:r>
              <a:rPr kumimoji="1" lang="en-US" altLang="ja-JP" sz="1200" b="0" i="0" kern="1200" dirty="0">
                <a:solidFill>
                  <a:schemeClr val="tx1"/>
                </a:solidFill>
                <a:effectLst/>
                <a:latin typeface="+mn-lt"/>
                <a:ea typeface="+mn-ea"/>
                <a:cs typeface="+mn-cs"/>
              </a:rPr>
              <a:t>0.95</a:t>
            </a:r>
            <a:r>
              <a:rPr kumimoji="1" lang="ja-JP" altLang="en-US" sz="1200" b="0" i="0" kern="1200" dirty="0">
                <a:solidFill>
                  <a:schemeClr val="tx1"/>
                </a:solidFill>
                <a:effectLst/>
                <a:latin typeface="+mn-lt"/>
                <a:ea typeface="+mn-ea"/>
                <a:cs typeface="+mn-cs"/>
              </a:rPr>
              <a:t>を示し、出次数</a:t>
            </a:r>
            <a:r>
              <a:rPr kumimoji="1" lang="en-US" altLang="ja-JP" sz="1200" b="0" i="0" kern="1200" dirty="0">
                <a:solidFill>
                  <a:schemeClr val="tx1"/>
                </a:solidFill>
                <a:effectLst/>
                <a:latin typeface="+mn-lt"/>
                <a:ea typeface="+mn-ea"/>
                <a:cs typeface="+mn-cs"/>
              </a:rPr>
              <a:t>(out</a:t>
            </a:r>
            <a:r>
              <a:rPr kumimoji="1" lang="ja-JP" altLang="en-US" sz="1200" b="0" i="0" kern="1200" dirty="0">
                <a:solidFill>
                  <a:schemeClr val="tx1"/>
                </a:solidFill>
                <a:effectLst/>
                <a:latin typeface="+mn-lt"/>
                <a:ea typeface="+mn-ea"/>
                <a:cs typeface="+mn-cs"/>
              </a:rPr>
              <a:t>の方</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での</a:t>
            </a:r>
            <a:r>
              <a:rPr kumimoji="1" lang="en-US" altLang="ja-JP" sz="1200" b="0" i="0" kern="1200" dirty="0">
                <a:solidFill>
                  <a:schemeClr val="tx1"/>
                </a:solidFill>
                <a:effectLst/>
                <a:latin typeface="+mn-lt"/>
                <a:ea typeface="+mn-ea"/>
                <a:cs typeface="+mn-cs"/>
              </a:rPr>
              <a:t>p</a:t>
            </a:r>
            <a:r>
              <a:rPr kumimoji="1" lang="ja-JP" altLang="en-US" sz="1200" b="0" i="0" kern="1200" dirty="0">
                <a:solidFill>
                  <a:schemeClr val="tx1"/>
                </a:solidFill>
                <a:effectLst/>
                <a:latin typeface="+mn-lt"/>
                <a:ea typeface="+mn-ea"/>
                <a:cs typeface="+mn-cs"/>
              </a:rPr>
              <a:t>値は、</a:t>
            </a:r>
            <a:r>
              <a:rPr kumimoji="1" lang="en-US" altLang="ja-JP" sz="1200" b="0" i="0" kern="1200" dirty="0">
                <a:solidFill>
                  <a:schemeClr val="tx1"/>
                </a:solidFill>
                <a:effectLst/>
                <a:latin typeface="+mn-lt"/>
                <a:ea typeface="+mn-ea"/>
                <a:cs typeface="+mn-cs"/>
              </a:rPr>
              <a:t>0.99(</a:t>
            </a:r>
            <a:r>
              <a:rPr kumimoji="1" lang="ja-JP" altLang="en-US" sz="1200" b="0" i="0" kern="1200" dirty="0">
                <a:solidFill>
                  <a:schemeClr val="tx1"/>
                </a:solidFill>
                <a:effectLst/>
                <a:latin typeface="+mn-lt"/>
                <a:ea typeface="+mn-ea"/>
                <a:cs typeface="+mn-cs"/>
              </a:rPr>
              <a:t>四捨五入すれば</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という値を示した。これは棄却されないので、ベキ法則にしたがっていることが示された。</a:t>
            </a:r>
            <a:endParaRPr kumimoji="1" lang="ja-JP" altLang="en-US" dirty="0"/>
          </a:p>
        </p:txBody>
      </p:sp>
      <p:sp>
        <p:nvSpPr>
          <p:cNvPr id="4" name="スライド番号プレースホルダー 3"/>
          <p:cNvSpPr>
            <a:spLocks noGrp="1"/>
          </p:cNvSpPr>
          <p:nvPr>
            <p:ph type="sldNum" sz="quarter" idx="10"/>
          </p:nvPr>
        </p:nvSpPr>
        <p:spPr/>
        <p:txBody>
          <a:bodyPr/>
          <a:lstStyle/>
          <a:p>
            <a:fld id="{A4AAB5F1-0523-414A-ABD9-F4670D3271C1}" type="slidenum">
              <a:rPr kumimoji="1" lang="ja-JP" altLang="en-US" smtClean="0"/>
              <a:t>20</a:t>
            </a:fld>
            <a:endParaRPr kumimoji="1" lang="ja-JP" altLang="en-US"/>
          </a:p>
        </p:txBody>
      </p:sp>
    </p:spTree>
    <p:extLst>
      <p:ext uri="{BB962C8B-B14F-4D97-AF65-F5344CB8AC3E}">
        <p14:creationId xmlns:p14="http://schemas.microsoft.com/office/powerpoint/2010/main" val="2201780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　コミュニティサイズと最大次数には正の相関がある。</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正の相関があるということは、次数の大きい企業ほど、サイズの大きいコミュニティに属する傾向があることを示す。</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グラフを見れば一目瞭然</a:t>
            </a:r>
            <a:r>
              <a:rPr kumimoji="1" lang="en-US" altLang="ja-JP" sz="1200" b="0" i="0" kern="1200" dirty="0">
                <a:solidFill>
                  <a:schemeClr val="tx1"/>
                </a:solidFill>
                <a:effectLst/>
                <a:latin typeface="+mn-lt"/>
                <a:ea typeface="+mn-ea"/>
                <a:cs typeface="+mn-cs"/>
              </a:rPr>
              <a:t>)</a:t>
            </a:r>
          </a:p>
          <a:p>
            <a:r>
              <a:rPr kumimoji="1" lang="ja-JP" altLang="en-US" sz="1200" b="0" i="0" kern="1200" dirty="0">
                <a:solidFill>
                  <a:schemeClr val="tx1"/>
                </a:solidFill>
                <a:effectLst/>
                <a:latin typeface="+mn-lt"/>
                <a:ea typeface="+mn-ea"/>
                <a:cs typeface="+mn-cs"/>
              </a:rPr>
              <a:t>　コミュニティサイズと次数の標準偏差にも正の相関があるといえる。</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サイズの大きいコミュニティの方が所属企業の次数のばらつきが大きい。サイズが大きいコミュニティには、次数が大きい企業だけでなく、次数が小さい企業も属していると考えられる。</a:t>
            </a:r>
          </a:p>
          <a:p>
            <a:endParaRPr kumimoji="1" lang="en-US" altLang="ja-JP" sz="1200" b="0" i="0" kern="1200" dirty="0">
              <a:solidFill>
                <a:schemeClr val="tx1"/>
              </a:solidFill>
              <a:effectLst/>
              <a:latin typeface="+mn-lt"/>
              <a:ea typeface="+mn-ea"/>
              <a:cs typeface="+mn-cs"/>
            </a:endParaRPr>
          </a:p>
          <a:p>
            <a:endParaRPr kumimoji="1" lang="ja-JP" altLang="en-US" sz="1200" b="0" i="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A4AAB5F1-0523-414A-ABD9-F4670D3271C1}" type="slidenum">
              <a:rPr kumimoji="1" lang="ja-JP" altLang="en-US" smtClean="0"/>
              <a:t>21</a:t>
            </a:fld>
            <a:endParaRPr kumimoji="1" lang="ja-JP" altLang="en-US"/>
          </a:p>
        </p:txBody>
      </p:sp>
    </p:spTree>
    <p:extLst>
      <p:ext uri="{BB962C8B-B14F-4D97-AF65-F5344CB8AC3E}">
        <p14:creationId xmlns:p14="http://schemas.microsoft.com/office/powerpoint/2010/main" val="3537240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最小次数の方でも見てみよう。</a:t>
            </a:r>
            <a:endParaRPr kumimoji="1" lang="en-US" altLang="ja-JP" dirty="0"/>
          </a:p>
          <a:p>
            <a:r>
              <a:rPr kumimoji="1" lang="ja-JP" altLang="en-US" dirty="0"/>
              <a:t>最小次数のグラフより、上位</a:t>
            </a:r>
            <a:r>
              <a:rPr kumimoji="1" lang="en-US" altLang="ja-JP" dirty="0"/>
              <a:t>16</a:t>
            </a:r>
            <a:r>
              <a:rPr kumimoji="1" lang="ja-JP" altLang="en-US" dirty="0"/>
              <a:t>位まで最小次数は</a:t>
            </a:r>
            <a:r>
              <a:rPr kumimoji="1" lang="en-US" altLang="ja-JP" dirty="0"/>
              <a:t>1</a:t>
            </a:r>
            <a:r>
              <a:rPr kumimoji="1" lang="ja-JP" altLang="en-US" dirty="0"/>
              <a:t>である。</a:t>
            </a:r>
            <a:endParaRPr kumimoji="1" lang="en-US" altLang="ja-JP" dirty="0"/>
          </a:p>
          <a:p>
            <a:r>
              <a:rPr kumimoji="1" lang="ja-JP" altLang="en-US" dirty="0"/>
              <a:t>したがって、</a:t>
            </a:r>
            <a:r>
              <a:rPr kumimoji="1" lang="ja-JP" altLang="en-US" sz="1200" b="0" i="0" kern="1200" dirty="0">
                <a:solidFill>
                  <a:schemeClr val="tx1"/>
                </a:solidFill>
                <a:effectLst/>
                <a:latin typeface="+mn-lt"/>
                <a:ea typeface="+mn-ea"/>
                <a:cs typeface="+mn-cs"/>
              </a:rPr>
              <a:t>サイズが大きいコミュニティには、次数が大きい企業だけでなく、次数が小さい企業も属していることの裏付けになる。</a:t>
            </a:r>
            <a:endParaRPr kumimoji="1" lang="ja-JP" altLang="en-US" dirty="0"/>
          </a:p>
        </p:txBody>
      </p:sp>
      <p:sp>
        <p:nvSpPr>
          <p:cNvPr id="4" name="スライド番号プレースホルダー 3"/>
          <p:cNvSpPr>
            <a:spLocks noGrp="1"/>
          </p:cNvSpPr>
          <p:nvPr>
            <p:ph type="sldNum" sz="quarter" idx="10"/>
          </p:nvPr>
        </p:nvSpPr>
        <p:spPr/>
        <p:txBody>
          <a:bodyPr/>
          <a:lstStyle/>
          <a:p>
            <a:fld id="{A4AAB5F1-0523-414A-ABD9-F4670D3271C1}" type="slidenum">
              <a:rPr kumimoji="1" lang="ja-JP" altLang="en-US" smtClean="0"/>
              <a:t>22</a:t>
            </a:fld>
            <a:endParaRPr kumimoji="1" lang="ja-JP" altLang="en-US"/>
          </a:p>
        </p:txBody>
      </p:sp>
    </p:spTree>
    <p:extLst>
      <p:ext uri="{BB962C8B-B14F-4D97-AF65-F5344CB8AC3E}">
        <p14:creationId xmlns:p14="http://schemas.microsoft.com/office/powerpoint/2010/main" val="4078592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ここでは最初に、産業構成表の考察から行っていく。</a:t>
            </a:r>
            <a:endParaRPr kumimoji="1" lang="en-US" altLang="ja-JP" dirty="0"/>
          </a:p>
          <a:p>
            <a:r>
              <a:rPr kumimoji="1" lang="ja-JP" altLang="en-US" dirty="0"/>
              <a:t>まず、最上位のコミュニティからは、化学工業や、電気機械、電子部品に関連する産業が多くみられる。</a:t>
            </a:r>
            <a:endParaRPr kumimoji="1" lang="en-US" altLang="ja-JP" dirty="0"/>
          </a:p>
          <a:p>
            <a:r>
              <a:rPr kumimoji="1" lang="en-US" altLang="ja-JP" dirty="0"/>
              <a:t>2</a:t>
            </a:r>
            <a:r>
              <a:rPr kumimoji="1" lang="ja-JP" altLang="en-US" dirty="0"/>
              <a:t>位のコミュニティからは、情報通信機械器具、電子部品等に加え、窯業が見られる。</a:t>
            </a:r>
          </a:p>
        </p:txBody>
      </p:sp>
      <p:sp>
        <p:nvSpPr>
          <p:cNvPr id="4" name="スライド番号プレースホルダー 3"/>
          <p:cNvSpPr>
            <a:spLocks noGrp="1"/>
          </p:cNvSpPr>
          <p:nvPr>
            <p:ph type="sldNum" sz="quarter" idx="10"/>
          </p:nvPr>
        </p:nvSpPr>
        <p:spPr/>
        <p:txBody>
          <a:bodyPr/>
          <a:lstStyle/>
          <a:p>
            <a:fld id="{A4AAB5F1-0523-414A-ABD9-F4670D3271C1}" type="slidenum">
              <a:rPr kumimoji="1" lang="ja-JP" altLang="en-US" smtClean="0"/>
              <a:t>23</a:t>
            </a:fld>
            <a:endParaRPr kumimoji="1" lang="ja-JP" altLang="en-US"/>
          </a:p>
        </p:txBody>
      </p:sp>
    </p:spTree>
    <p:extLst>
      <p:ext uri="{BB962C8B-B14F-4D97-AF65-F5344CB8AC3E}">
        <p14:creationId xmlns:p14="http://schemas.microsoft.com/office/powerpoint/2010/main" val="2205162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a:t>
            </a:r>
            <a:r>
              <a:rPr kumimoji="1" lang="ja-JP" altLang="en-US" dirty="0"/>
              <a:t>位のコミュニティからは輸送用機械器具製造業が多くを占めた。</a:t>
            </a:r>
            <a:endParaRPr kumimoji="1" lang="en-US" altLang="ja-JP" dirty="0"/>
          </a:p>
          <a:p>
            <a:r>
              <a:rPr kumimoji="1" lang="en-US" altLang="ja-JP" dirty="0"/>
              <a:t>4</a:t>
            </a:r>
            <a:r>
              <a:rPr kumimoji="1" lang="ja-JP" altLang="en-US" dirty="0"/>
              <a:t>位には、はん用機械器具製造業が上位に挙がっている。</a:t>
            </a:r>
            <a:endParaRPr kumimoji="1" lang="en-US" altLang="ja-JP" dirty="0"/>
          </a:p>
          <a:p>
            <a:r>
              <a:rPr kumimoji="1" lang="ja-JP" altLang="en-US" dirty="0"/>
              <a:t>はん用機械器具製造業とは、はん用的に各種機械に組み込まれ，あるいは取り付けをすることで用いられる機械器具を製造する事業所が分類される</a:t>
            </a:r>
            <a:r>
              <a:rPr kumimoji="1" lang="ja-JP" altLang="en-US" sz="1200" b="0" i="0" u="none" strike="noStrike" kern="1200" dirty="0">
                <a:solidFill>
                  <a:schemeClr val="tx1"/>
                </a:solidFill>
                <a:effectLst/>
                <a:latin typeface="+mn-lt"/>
                <a:ea typeface="+mn-ea"/>
                <a:cs typeface="+mn-cs"/>
              </a:rPr>
              <a:t>。</a:t>
            </a:r>
            <a:r>
              <a:rPr kumimoji="1" lang="en-US" altLang="ja-JP" sz="1200" b="0" i="0" u="none" strike="noStrike" kern="1200" dirty="0">
                <a:solidFill>
                  <a:schemeClr val="tx1"/>
                </a:solidFill>
                <a:effectLst/>
                <a:latin typeface="+mn-lt"/>
                <a:ea typeface="+mn-ea"/>
                <a:cs typeface="+mn-cs"/>
              </a:rPr>
              <a:t>(</a:t>
            </a:r>
            <a:r>
              <a:rPr kumimoji="1" lang="ja-JP" altLang="en-US" sz="1200" b="0" i="0" u="none" strike="noStrike" kern="1200" dirty="0">
                <a:solidFill>
                  <a:schemeClr val="tx1"/>
                </a:solidFill>
                <a:effectLst/>
                <a:latin typeface="+mn-lt"/>
                <a:ea typeface="+mn-ea"/>
                <a:cs typeface="+mn-cs"/>
              </a:rPr>
              <a:t>フライス盤という切削加工を行う工作機械とか</a:t>
            </a:r>
            <a:r>
              <a:rPr kumimoji="1" lang="en-US" altLang="ja-JP" sz="1200" b="0" i="0" u="none" strike="noStrike" kern="1200" dirty="0">
                <a:solidFill>
                  <a:schemeClr val="tx1"/>
                </a:solidFill>
                <a:effectLst/>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A4AAB5F1-0523-414A-ABD9-F4670D3271C1}" type="slidenum">
              <a:rPr kumimoji="1" lang="ja-JP" altLang="en-US" smtClean="0"/>
              <a:t>24</a:t>
            </a:fld>
            <a:endParaRPr kumimoji="1" lang="ja-JP" altLang="en-US"/>
          </a:p>
        </p:txBody>
      </p:sp>
    </p:spTree>
    <p:extLst>
      <p:ext uri="{BB962C8B-B14F-4D97-AF65-F5344CB8AC3E}">
        <p14:creationId xmlns:p14="http://schemas.microsoft.com/office/powerpoint/2010/main" val="3490941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371714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222226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2328728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3657964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1719074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811492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4191177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46037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803870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1574192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15009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2161445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3184636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309074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82001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35608828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59829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38563825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466235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195985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130402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201780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7009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18084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82138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3761035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C249CD-054C-4F9B-BBF7-77BF7E790166}" type="datetimeFigureOut">
              <a:rPr kumimoji="1" lang="ja-JP" altLang="en-US" smtClean="0"/>
              <a:t>2018/12/21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343755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186536531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C249CD-054C-4F9B-BBF7-77BF7E790166}" type="datetimeFigureOut">
              <a:rPr kumimoji="1" lang="ja-JP" altLang="en-US" smtClean="0"/>
              <a:t>2018/12/21</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7A0686-C97D-43D1-B110-683ACFB9EB9A}" type="slidenum">
              <a:rPr kumimoji="1" lang="ja-JP" altLang="en-US" smtClean="0"/>
              <a:t>‹#›</a:t>
            </a:fld>
            <a:endParaRPr kumimoji="1" lang="ja-JP" altLang="en-US"/>
          </a:p>
        </p:txBody>
      </p:sp>
    </p:spTree>
    <p:extLst>
      <p:ext uri="{BB962C8B-B14F-4D97-AF65-F5344CB8AC3E}">
        <p14:creationId xmlns:p14="http://schemas.microsoft.com/office/powerpoint/2010/main" val="54122534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D8382E-45FE-4357-892C-5BF3305BE514}"/>
              </a:ext>
            </a:extLst>
          </p:cNvPr>
          <p:cNvSpPr>
            <a:spLocks noGrp="1"/>
          </p:cNvSpPr>
          <p:nvPr>
            <p:ph type="ctrTitle"/>
          </p:nvPr>
        </p:nvSpPr>
        <p:spPr>
          <a:xfrm>
            <a:off x="176463" y="1878466"/>
            <a:ext cx="9144000" cy="1550534"/>
          </a:xfrm>
        </p:spPr>
        <p:txBody>
          <a:bodyPr>
            <a:normAutofit/>
          </a:bodyPr>
          <a:lstStyle/>
          <a:p>
            <a:r>
              <a:rPr kumimoji="1" lang="ja-JP" altLang="en-US" sz="4400" dirty="0"/>
              <a:t>特許引用ネット</a:t>
            </a:r>
            <a:r>
              <a:rPr lang="ja-JP" altLang="en-US" sz="4400" dirty="0"/>
              <a:t>ワーク分析　</a:t>
            </a:r>
            <a:r>
              <a:rPr lang="en-US" altLang="ja-JP" sz="4400" dirty="0"/>
              <a:t>4</a:t>
            </a:r>
            <a:r>
              <a:rPr lang="ja-JP" altLang="en-US" sz="4400" dirty="0"/>
              <a:t>班</a:t>
            </a:r>
            <a:br>
              <a:rPr lang="en-US" altLang="ja-JP" sz="4400" dirty="0"/>
            </a:br>
            <a:r>
              <a:rPr lang="ja-JP" altLang="en-US" sz="4400" dirty="0"/>
              <a:t>～九州～</a:t>
            </a:r>
            <a:endParaRPr kumimoji="1" lang="ja-JP" altLang="en-US" sz="4400" dirty="0"/>
          </a:p>
        </p:txBody>
      </p:sp>
      <p:sp>
        <p:nvSpPr>
          <p:cNvPr id="3" name="テキスト ボックス 2">
            <a:extLst>
              <a:ext uri="{FF2B5EF4-FFF2-40B4-BE49-F238E27FC236}">
                <a16:creationId xmlns:a16="http://schemas.microsoft.com/office/drawing/2014/main" id="{C47ED6F8-5D32-41E4-BA92-7ECDA3BE2A37}"/>
              </a:ext>
            </a:extLst>
          </p:cNvPr>
          <p:cNvSpPr txBox="1"/>
          <p:nvPr/>
        </p:nvSpPr>
        <p:spPr>
          <a:xfrm>
            <a:off x="7134727" y="3693694"/>
            <a:ext cx="1852863" cy="1477328"/>
          </a:xfrm>
          <a:prstGeom prst="rect">
            <a:avLst/>
          </a:prstGeom>
          <a:noFill/>
        </p:spPr>
        <p:txBody>
          <a:bodyPr wrap="square" rtlCol="0">
            <a:spAutoFit/>
          </a:bodyPr>
          <a:lstStyle/>
          <a:p>
            <a:r>
              <a:rPr kumimoji="1" lang="ja-JP" altLang="en-US" dirty="0"/>
              <a:t>メンバー：室田</a:t>
            </a:r>
            <a:endParaRPr kumimoji="1" lang="en-US" altLang="ja-JP" dirty="0"/>
          </a:p>
          <a:p>
            <a:r>
              <a:rPr kumimoji="1" lang="ja-JP" altLang="en-US" dirty="0"/>
              <a:t>　　　　　毛利</a:t>
            </a:r>
            <a:endParaRPr kumimoji="1" lang="en-US" altLang="ja-JP" dirty="0"/>
          </a:p>
          <a:p>
            <a:r>
              <a:rPr kumimoji="1" lang="ja-JP" altLang="en-US" dirty="0"/>
              <a:t>　　　　　高橋</a:t>
            </a:r>
            <a:endParaRPr kumimoji="1" lang="en-US" altLang="ja-JP" dirty="0"/>
          </a:p>
          <a:p>
            <a:r>
              <a:rPr kumimoji="1" lang="ja-JP" altLang="en-US" dirty="0"/>
              <a:t>　　　　　山口</a:t>
            </a:r>
            <a:endParaRPr kumimoji="1" lang="en-US" altLang="ja-JP" dirty="0"/>
          </a:p>
          <a:p>
            <a:r>
              <a:rPr kumimoji="1" lang="ja-JP" altLang="en-US" dirty="0"/>
              <a:t>　　　　　小出</a:t>
            </a:r>
          </a:p>
        </p:txBody>
      </p:sp>
    </p:spTree>
    <p:extLst>
      <p:ext uri="{BB962C8B-B14F-4D97-AF65-F5344CB8AC3E}">
        <p14:creationId xmlns:p14="http://schemas.microsoft.com/office/powerpoint/2010/main" val="85925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CD0CA6-2893-4DE4-A461-262B726C82C9}"/>
              </a:ext>
            </a:extLst>
          </p:cNvPr>
          <p:cNvSpPr>
            <a:spLocks noGrp="1"/>
          </p:cNvSpPr>
          <p:nvPr>
            <p:ph type="title"/>
          </p:nvPr>
        </p:nvSpPr>
        <p:spPr/>
        <p:txBody>
          <a:bodyPr/>
          <a:lstStyle/>
          <a:p>
            <a:r>
              <a:rPr kumimoji="1" lang="ja-JP" altLang="en-US" dirty="0"/>
              <a:t>スモールワールドネットワークの検証</a:t>
            </a:r>
          </a:p>
        </p:txBody>
      </p:sp>
      <p:pic>
        <p:nvPicPr>
          <p:cNvPr id="7" name="コンテンツ プレースホルダー 6">
            <a:extLst>
              <a:ext uri="{FF2B5EF4-FFF2-40B4-BE49-F238E27FC236}">
                <a16:creationId xmlns:a16="http://schemas.microsoft.com/office/drawing/2014/main" id="{180DE996-9600-46C0-A121-97AA363E9B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86" y="1690687"/>
            <a:ext cx="3543300" cy="2390775"/>
          </a:xfrm>
        </p:spPr>
      </p:pic>
      <p:pic>
        <p:nvPicPr>
          <p:cNvPr id="9" name="図 8">
            <a:extLst>
              <a:ext uri="{FF2B5EF4-FFF2-40B4-BE49-F238E27FC236}">
                <a16:creationId xmlns:a16="http://schemas.microsoft.com/office/drawing/2014/main" id="{25CE1EA0-EB13-4840-B929-74E3A6AB0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4635" y="1690688"/>
            <a:ext cx="3629025" cy="2390775"/>
          </a:xfrm>
          <a:prstGeom prst="rect">
            <a:avLst/>
          </a:prstGeom>
        </p:spPr>
      </p:pic>
      <p:pic>
        <p:nvPicPr>
          <p:cNvPr id="11" name="図 10">
            <a:extLst>
              <a:ext uri="{FF2B5EF4-FFF2-40B4-BE49-F238E27FC236}">
                <a16:creationId xmlns:a16="http://schemas.microsoft.com/office/drawing/2014/main" id="{23812BAA-3B85-438D-9DCB-4A728E2271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3110" y="1690687"/>
            <a:ext cx="3543300" cy="2390775"/>
          </a:xfrm>
          <a:prstGeom prst="rect">
            <a:avLst/>
          </a:prstGeom>
        </p:spPr>
      </p:pic>
      <p:sp>
        <p:nvSpPr>
          <p:cNvPr id="12" name="テキスト ボックス 11">
            <a:extLst>
              <a:ext uri="{FF2B5EF4-FFF2-40B4-BE49-F238E27FC236}">
                <a16:creationId xmlns:a16="http://schemas.microsoft.com/office/drawing/2014/main" id="{59FE271F-604C-4322-8B9D-E3722A66DB6A}"/>
              </a:ext>
            </a:extLst>
          </p:cNvPr>
          <p:cNvSpPr txBox="1"/>
          <p:nvPr/>
        </p:nvSpPr>
        <p:spPr>
          <a:xfrm>
            <a:off x="448340" y="4705647"/>
            <a:ext cx="3543300" cy="923330"/>
          </a:xfrm>
          <a:prstGeom prst="rect">
            <a:avLst/>
          </a:prstGeom>
          <a:noFill/>
        </p:spPr>
        <p:txBody>
          <a:bodyPr wrap="square" rtlCol="0">
            <a:spAutoFit/>
          </a:bodyPr>
          <a:lstStyle/>
          <a:p>
            <a:r>
              <a:rPr kumimoji="1" lang="ja-JP" altLang="en-US" dirty="0"/>
              <a:t>クラスター係数の平均：</a:t>
            </a:r>
            <a:r>
              <a:rPr kumimoji="1" lang="en-US" altLang="ja-JP" dirty="0"/>
              <a:t>0.33</a:t>
            </a:r>
          </a:p>
          <a:p>
            <a:endParaRPr lang="en-US" altLang="ja-JP" dirty="0"/>
          </a:p>
          <a:p>
            <a:r>
              <a:rPr kumimoji="1" lang="ja-JP" altLang="en-US" dirty="0"/>
              <a:t>ネットワーク距離の平均：</a:t>
            </a:r>
            <a:r>
              <a:rPr kumimoji="1" lang="en-US" altLang="ja-JP" dirty="0"/>
              <a:t>1.63</a:t>
            </a:r>
            <a:endParaRPr kumimoji="1" lang="ja-JP" altLang="en-US" dirty="0"/>
          </a:p>
        </p:txBody>
      </p:sp>
      <p:sp>
        <p:nvSpPr>
          <p:cNvPr id="13" name="テキスト ボックス 12">
            <a:extLst>
              <a:ext uri="{FF2B5EF4-FFF2-40B4-BE49-F238E27FC236}">
                <a16:creationId xmlns:a16="http://schemas.microsoft.com/office/drawing/2014/main" id="{82EE26A9-88F4-4C6C-9D06-5E8843AD7762}"/>
              </a:ext>
            </a:extLst>
          </p:cNvPr>
          <p:cNvSpPr txBox="1"/>
          <p:nvPr/>
        </p:nvSpPr>
        <p:spPr>
          <a:xfrm>
            <a:off x="8114635" y="4705647"/>
            <a:ext cx="3629025" cy="923330"/>
          </a:xfrm>
          <a:prstGeom prst="rect">
            <a:avLst/>
          </a:prstGeom>
          <a:noFill/>
        </p:spPr>
        <p:txBody>
          <a:bodyPr wrap="square" rtlCol="0">
            <a:spAutoFit/>
          </a:bodyPr>
          <a:lstStyle/>
          <a:p>
            <a:r>
              <a:rPr kumimoji="1" lang="ja-JP" altLang="en-US" dirty="0"/>
              <a:t>ランダム</a:t>
            </a:r>
            <a:endParaRPr kumimoji="1" lang="en-US" altLang="ja-JP" dirty="0"/>
          </a:p>
          <a:p>
            <a:endParaRPr kumimoji="1" lang="en-US" altLang="ja-JP" dirty="0"/>
          </a:p>
          <a:p>
            <a:r>
              <a:rPr lang="ja-JP" altLang="en-US" dirty="0"/>
              <a:t>クラスター係数の平均：</a:t>
            </a:r>
            <a:r>
              <a:rPr lang="en-US" altLang="ja-JP" dirty="0"/>
              <a:t>0.578</a:t>
            </a:r>
            <a:endParaRPr kumimoji="1" lang="ja-JP" altLang="en-US" dirty="0"/>
          </a:p>
        </p:txBody>
      </p:sp>
      <p:sp>
        <p:nvSpPr>
          <p:cNvPr id="14" name="テキスト ボックス 13">
            <a:extLst>
              <a:ext uri="{FF2B5EF4-FFF2-40B4-BE49-F238E27FC236}">
                <a16:creationId xmlns:a16="http://schemas.microsoft.com/office/drawing/2014/main" id="{7DA2CDF6-8200-4D0C-A6A1-816C9138D674}"/>
              </a:ext>
            </a:extLst>
          </p:cNvPr>
          <p:cNvSpPr txBox="1"/>
          <p:nvPr/>
        </p:nvSpPr>
        <p:spPr>
          <a:xfrm>
            <a:off x="4281487" y="4705647"/>
            <a:ext cx="3543300" cy="923330"/>
          </a:xfrm>
          <a:prstGeom prst="rect">
            <a:avLst/>
          </a:prstGeom>
          <a:noFill/>
        </p:spPr>
        <p:txBody>
          <a:bodyPr wrap="square" rtlCol="0">
            <a:spAutoFit/>
          </a:bodyPr>
          <a:lstStyle/>
          <a:p>
            <a:r>
              <a:rPr lang="ja-JP" altLang="en-US" dirty="0"/>
              <a:t>ランダム</a:t>
            </a:r>
            <a:endParaRPr kumimoji="1" lang="en-US" altLang="ja-JP" dirty="0"/>
          </a:p>
          <a:p>
            <a:endParaRPr lang="en-US" altLang="ja-JP" dirty="0"/>
          </a:p>
          <a:p>
            <a:r>
              <a:rPr kumimoji="1" lang="ja-JP" altLang="en-US" dirty="0"/>
              <a:t>ネットワーク距離の平均：</a:t>
            </a:r>
            <a:r>
              <a:rPr lang="en-US" altLang="ja-JP" dirty="0"/>
              <a:t>0.82</a:t>
            </a:r>
          </a:p>
        </p:txBody>
      </p:sp>
    </p:spTree>
    <p:extLst>
      <p:ext uri="{BB962C8B-B14F-4D97-AF65-F5344CB8AC3E}">
        <p14:creationId xmlns:p14="http://schemas.microsoft.com/office/powerpoint/2010/main" val="182797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CD0CA6-2893-4DE4-A461-262B726C82C9}"/>
              </a:ext>
            </a:extLst>
          </p:cNvPr>
          <p:cNvSpPr>
            <a:spLocks noGrp="1"/>
          </p:cNvSpPr>
          <p:nvPr>
            <p:ph type="title"/>
          </p:nvPr>
        </p:nvSpPr>
        <p:spPr/>
        <p:txBody>
          <a:bodyPr/>
          <a:lstStyle/>
          <a:p>
            <a:r>
              <a:rPr kumimoji="1" lang="ja-JP" altLang="en-US" dirty="0"/>
              <a:t>スモールワールドネットワークの検証</a:t>
            </a:r>
          </a:p>
        </p:txBody>
      </p:sp>
      <p:sp>
        <p:nvSpPr>
          <p:cNvPr id="3" name="コンテンツ プレースホルダー 2">
            <a:extLst>
              <a:ext uri="{FF2B5EF4-FFF2-40B4-BE49-F238E27FC236}">
                <a16:creationId xmlns:a16="http://schemas.microsoft.com/office/drawing/2014/main" id="{8050028D-CB8E-44C3-A66A-0A6B34988962}"/>
              </a:ext>
            </a:extLst>
          </p:cNvPr>
          <p:cNvSpPr>
            <a:spLocks noGrp="1"/>
          </p:cNvSpPr>
          <p:nvPr>
            <p:ph idx="1"/>
          </p:nvPr>
        </p:nvSpPr>
        <p:spPr/>
        <p:txBody>
          <a:bodyPr>
            <a:normAutofit lnSpcReduction="10000"/>
          </a:bodyPr>
          <a:lstStyle/>
          <a:p>
            <a:r>
              <a:rPr lang="ja-JP" altLang="en-US" sz="2400" dirty="0"/>
              <a:t>特許引用ネットワークのネットワーク距離の平均値はランダムな場合に比べて大きく、クラスター係数の平均値はランダムな場合に 比べて小さい</a:t>
            </a:r>
            <a:endParaRPr lang="en-US" altLang="ja-JP" sz="2400" dirty="0"/>
          </a:p>
          <a:p>
            <a:endParaRPr lang="en-US" altLang="ja-JP" dirty="0"/>
          </a:p>
          <a:p>
            <a:endParaRPr lang="en-US" altLang="ja-JP" dirty="0"/>
          </a:p>
          <a:p>
            <a:pPr marL="0" indent="0">
              <a:buNone/>
            </a:pPr>
            <a:endParaRPr lang="en-US" altLang="ja-JP" dirty="0"/>
          </a:p>
          <a:p>
            <a:pPr marL="0" indent="0">
              <a:buNone/>
            </a:pPr>
            <a:endParaRPr lang="en-US" altLang="ja-JP" sz="3200" dirty="0"/>
          </a:p>
          <a:p>
            <a:pPr marL="0" indent="0">
              <a:buNone/>
            </a:pPr>
            <a:r>
              <a:rPr lang="ja-JP" altLang="en-US" sz="3200" dirty="0"/>
              <a:t>したがって，特許引用ネットワークはスモールワールドネットワー クであるとはいえない</a:t>
            </a:r>
            <a:endParaRPr kumimoji="1" lang="ja-JP" altLang="en-US" sz="3200" dirty="0"/>
          </a:p>
        </p:txBody>
      </p:sp>
      <p:sp>
        <p:nvSpPr>
          <p:cNvPr id="4" name="矢印: 下 3">
            <a:extLst>
              <a:ext uri="{FF2B5EF4-FFF2-40B4-BE49-F238E27FC236}">
                <a16:creationId xmlns:a16="http://schemas.microsoft.com/office/drawing/2014/main" id="{6E45ED74-A77F-4F73-A2A4-6AFB7D026BC5}"/>
              </a:ext>
            </a:extLst>
          </p:cNvPr>
          <p:cNvSpPr/>
          <p:nvPr/>
        </p:nvSpPr>
        <p:spPr>
          <a:xfrm>
            <a:off x="3682739" y="3427294"/>
            <a:ext cx="2413261" cy="1282045"/>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8585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C1A0B-CB54-44E3-8443-86E6E71884EE}"/>
              </a:ext>
            </a:extLst>
          </p:cNvPr>
          <p:cNvSpPr>
            <a:spLocks noGrp="1"/>
          </p:cNvSpPr>
          <p:nvPr>
            <p:ph type="title"/>
          </p:nvPr>
        </p:nvSpPr>
        <p:spPr>
          <a:xfrm>
            <a:off x="398870" y="399370"/>
            <a:ext cx="6233995" cy="645659"/>
          </a:xfrm>
        </p:spPr>
        <p:txBody>
          <a:bodyPr>
            <a:noAutofit/>
          </a:bodyPr>
          <a:lstStyle/>
          <a:p>
            <a:r>
              <a:rPr kumimoji="1" lang="ja-JP" altLang="en-US" dirty="0"/>
              <a:t>コミュニティ分割</a:t>
            </a:r>
          </a:p>
        </p:txBody>
      </p:sp>
      <p:pic>
        <p:nvPicPr>
          <p:cNvPr id="5" name="コンテンツ プレースホルダー 4">
            <a:extLst>
              <a:ext uri="{FF2B5EF4-FFF2-40B4-BE49-F238E27FC236}">
                <a16:creationId xmlns:a16="http://schemas.microsoft.com/office/drawing/2014/main" id="{8A19A47F-C397-4CC8-9C53-A42A04606D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2700" y="1690688"/>
            <a:ext cx="4956069" cy="5167312"/>
          </a:xfrm>
        </p:spPr>
      </p:pic>
      <p:pic>
        <p:nvPicPr>
          <p:cNvPr id="7" name="図 6">
            <a:extLst>
              <a:ext uri="{FF2B5EF4-FFF2-40B4-BE49-F238E27FC236}">
                <a16:creationId xmlns:a16="http://schemas.microsoft.com/office/drawing/2014/main" id="{50A57505-DA08-478A-B842-BA1E12B4E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233" y="1742939"/>
            <a:ext cx="4966903" cy="5167312"/>
          </a:xfrm>
          <a:prstGeom prst="rect">
            <a:avLst/>
          </a:prstGeom>
        </p:spPr>
      </p:pic>
      <p:sp>
        <p:nvSpPr>
          <p:cNvPr id="8" name="タイトル 1">
            <a:extLst>
              <a:ext uri="{FF2B5EF4-FFF2-40B4-BE49-F238E27FC236}">
                <a16:creationId xmlns:a16="http://schemas.microsoft.com/office/drawing/2014/main" id="{9F764DEC-4F97-4D21-A595-FCF895F37D2B}"/>
              </a:ext>
            </a:extLst>
          </p:cNvPr>
          <p:cNvSpPr txBox="1">
            <a:spLocks/>
          </p:cNvSpPr>
          <p:nvPr/>
        </p:nvSpPr>
        <p:spPr>
          <a:xfrm>
            <a:off x="2515582" y="1367858"/>
            <a:ext cx="2000569" cy="64565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t>最大次数</a:t>
            </a:r>
          </a:p>
        </p:txBody>
      </p:sp>
      <p:sp>
        <p:nvSpPr>
          <p:cNvPr id="10" name="タイトル 1">
            <a:extLst>
              <a:ext uri="{FF2B5EF4-FFF2-40B4-BE49-F238E27FC236}">
                <a16:creationId xmlns:a16="http://schemas.microsoft.com/office/drawing/2014/main" id="{AAE6C4CF-47A8-461A-AC7B-6CD7B2E7F529}"/>
              </a:ext>
            </a:extLst>
          </p:cNvPr>
          <p:cNvSpPr txBox="1">
            <a:spLocks/>
          </p:cNvSpPr>
          <p:nvPr/>
        </p:nvSpPr>
        <p:spPr>
          <a:xfrm>
            <a:off x="8339967" y="1298802"/>
            <a:ext cx="2000569" cy="64565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t>標準偏差</a:t>
            </a:r>
          </a:p>
        </p:txBody>
      </p:sp>
    </p:spTree>
    <p:extLst>
      <p:ext uri="{BB962C8B-B14F-4D97-AF65-F5344CB8AC3E}">
        <p14:creationId xmlns:p14="http://schemas.microsoft.com/office/powerpoint/2010/main" val="64682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3A7883-F876-4570-81DF-5C9724C05569}"/>
              </a:ext>
            </a:extLst>
          </p:cNvPr>
          <p:cNvSpPr>
            <a:spLocks noGrp="1"/>
          </p:cNvSpPr>
          <p:nvPr>
            <p:ph type="title"/>
          </p:nvPr>
        </p:nvSpPr>
        <p:spPr>
          <a:xfrm>
            <a:off x="838200" y="48588"/>
            <a:ext cx="10515600" cy="666841"/>
          </a:xfrm>
        </p:spPr>
        <p:txBody>
          <a:bodyPr/>
          <a:lstStyle/>
          <a:p>
            <a:r>
              <a:rPr kumimoji="1" lang="ja-JP" altLang="en-US" dirty="0">
                <a:solidFill>
                  <a:schemeClr val="tx1"/>
                </a:solidFill>
              </a:rPr>
              <a:t>所属企業の地図化</a:t>
            </a:r>
            <a:r>
              <a:rPr lang="en-US" altLang="ja-JP" dirty="0">
                <a:solidFill>
                  <a:schemeClr val="tx1"/>
                </a:solidFill>
              </a:rPr>
              <a:t>(</a:t>
            </a:r>
            <a:r>
              <a:rPr lang="ja-JP" altLang="en-US" dirty="0">
                <a:solidFill>
                  <a:schemeClr val="tx1"/>
                </a:solidFill>
              </a:rPr>
              <a:t>九州</a:t>
            </a:r>
            <a:r>
              <a:rPr lang="en-US" altLang="ja-JP" dirty="0">
                <a:solidFill>
                  <a:schemeClr val="tx1"/>
                </a:solidFill>
              </a:rPr>
              <a:t>+</a:t>
            </a:r>
            <a:r>
              <a:rPr lang="ja-JP" altLang="en-US" dirty="0">
                <a:solidFill>
                  <a:schemeClr val="tx1"/>
                </a:solidFill>
              </a:rPr>
              <a:t>中国四国</a:t>
            </a:r>
            <a:r>
              <a:rPr kumimoji="1" lang="en-US" altLang="ja-JP" dirty="0">
                <a:solidFill>
                  <a:schemeClr val="tx1"/>
                </a:solidFill>
              </a:rPr>
              <a:t>)</a:t>
            </a:r>
            <a:endParaRPr kumimoji="1" lang="ja-JP" altLang="en-US" dirty="0">
              <a:solidFill>
                <a:schemeClr val="tx1"/>
              </a:solidFill>
            </a:endParaRPr>
          </a:p>
        </p:txBody>
      </p:sp>
      <p:pic>
        <p:nvPicPr>
          <p:cNvPr id="9" name="コンテンツ プレースホルダー 8">
            <a:extLst>
              <a:ext uri="{FF2B5EF4-FFF2-40B4-BE49-F238E27FC236}">
                <a16:creationId xmlns:a16="http://schemas.microsoft.com/office/drawing/2014/main" id="{298FAFB7-97C6-43A4-9909-BD03235584C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84" b="70963"/>
          <a:stretch/>
        </p:blipFill>
        <p:spPr>
          <a:xfrm>
            <a:off x="2622413" y="715429"/>
            <a:ext cx="5716224" cy="2234860"/>
          </a:xfrm>
        </p:spPr>
      </p:pic>
      <p:pic>
        <p:nvPicPr>
          <p:cNvPr id="10" name="コンテンツ プレースホルダー 8">
            <a:extLst>
              <a:ext uri="{FF2B5EF4-FFF2-40B4-BE49-F238E27FC236}">
                <a16:creationId xmlns:a16="http://schemas.microsoft.com/office/drawing/2014/main" id="{B2094C7B-B792-419F-8DC2-2477A17A80FF}"/>
              </a:ext>
            </a:extLst>
          </p:cNvPr>
          <p:cNvPicPr>
            <a:picLocks noChangeAspect="1"/>
          </p:cNvPicPr>
          <p:nvPr/>
        </p:nvPicPr>
        <p:blipFill rotWithShape="1">
          <a:blip r:embed="rId2">
            <a:extLst>
              <a:ext uri="{28A0092B-C50C-407E-A947-70E740481C1C}">
                <a14:useLocalDpi xmlns:a14="http://schemas.microsoft.com/office/drawing/2010/main" val="0"/>
              </a:ext>
            </a:extLst>
          </a:blip>
          <a:srcRect t="36523" b="34439"/>
          <a:stretch/>
        </p:blipFill>
        <p:spPr>
          <a:xfrm>
            <a:off x="2622413" y="2819950"/>
            <a:ext cx="5732508" cy="2234861"/>
          </a:xfrm>
          <a:prstGeom prst="rect">
            <a:avLst/>
          </a:prstGeom>
        </p:spPr>
      </p:pic>
      <p:pic>
        <p:nvPicPr>
          <p:cNvPr id="11" name="コンテンツ プレースホルダー 8">
            <a:extLst>
              <a:ext uri="{FF2B5EF4-FFF2-40B4-BE49-F238E27FC236}">
                <a16:creationId xmlns:a16="http://schemas.microsoft.com/office/drawing/2014/main" id="{ECBD3BB5-8E75-4877-BF18-57B6FD3931CC}"/>
              </a:ext>
            </a:extLst>
          </p:cNvPr>
          <p:cNvPicPr>
            <a:picLocks noChangeAspect="1"/>
          </p:cNvPicPr>
          <p:nvPr/>
        </p:nvPicPr>
        <p:blipFill rotWithShape="1">
          <a:blip r:embed="rId2">
            <a:extLst>
              <a:ext uri="{28A0092B-C50C-407E-A947-70E740481C1C}">
                <a14:useLocalDpi xmlns:a14="http://schemas.microsoft.com/office/drawing/2010/main" val="0"/>
              </a:ext>
            </a:extLst>
          </a:blip>
          <a:srcRect t="72656" r="284"/>
          <a:stretch/>
        </p:blipFill>
        <p:spPr>
          <a:xfrm>
            <a:off x="2638697" y="4854676"/>
            <a:ext cx="5716224" cy="2104522"/>
          </a:xfrm>
          <a:prstGeom prst="rect">
            <a:avLst/>
          </a:prstGeom>
        </p:spPr>
      </p:pic>
    </p:spTree>
    <p:extLst>
      <p:ext uri="{BB962C8B-B14F-4D97-AF65-F5344CB8AC3E}">
        <p14:creationId xmlns:p14="http://schemas.microsoft.com/office/powerpoint/2010/main" val="3035440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DAA924-B87F-4575-9C92-5835A70716D3}"/>
              </a:ext>
            </a:extLst>
          </p:cNvPr>
          <p:cNvSpPr>
            <a:spLocks noGrp="1"/>
          </p:cNvSpPr>
          <p:nvPr>
            <p:ph type="title"/>
          </p:nvPr>
        </p:nvSpPr>
        <p:spPr/>
        <p:txBody>
          <a:bodyPr/>
          <a:lstStyle/>
          <a:p>
            <a:r>
              <a:rPr kumimoji="1" lang="ja-JP" altLang="en-US" dirty="0"/>
              <a:t>コミュニティの産業構造</a:t>
            </a:r>
          </a:p>
        </p:txBody>
      </p:sp>
      <p:sp>
        <p:nvSpPr>
          <p:cNvPr id="3" name="コンテンツ プレースホルダー 2">
            <a:extLst>
              <a:ext uri="{FF2B5EF4-FFF2-40B4-BE49-F238E27FC236}">
                <a16:creationId xmlns:a16="http://schemas.microsoft.com/office/drawing/2014/main" id="{4A03D5A5-FBE0-49FC-9907-87DF65DFB217}"/>
              </a:ext>
            </a:extLst>
          </p:cNvPr>
          <p:cNvSpPr>
            <a:spLocks noGrp="1"/>
          </p:cNvSpPr>
          <p:nvPr>
            <p:ph idx="1"/>
          </p:nvPr>
        </p:nvSpPr>
        <p:spPr>
          <a:xfrm>
            <a:off x="0" y="1995192"/>
            <a:ext cx="5922915" cy="2142309"/>
          </a:xfrm>
        </p:spPr>
        <p:txBody>
          <a:bodyPr>
            <a:normAutofit fontScale="85000" lnSpcReduction="20000"/>
          </a:bodyPr>
          <a:lstStyle/>
          <a:p>
            <a:pPr marL="0" indent="0">
              <a:buNone/>
            </a:pPr>
            <a:r>
              <a:rPr lang="ja-JP" altLang="en-US" sz="2200" dirty="0">
                <a:latin typeface="+mn-ea"/>
              </a:rPr>
              <a:t>コミュニティ</a:t>
            </a:r>
            <a:r>
              <a:rPr lang="en-US" altLang="ja-JP" sz="2200" dirty="0">
                <a:latin typeface="+mn-ea"/>
              </a:rPr>
              <a:t>1</a:t>
            </a:r>
            <a:r>
              <a:rPr lang="ja-JP" altLang="en-US" sz="2200" dirty="0">
                <a:latin typeface="+mn-ea"/>
              </a:rPr>
              <a:t>位</a:t>
            </a:r>
            <a:endParaRPr lang="en-US" altLang="ja-JP" sz="2200" dirty="0">
              <a:latin typeface="+mn-ea"/>
            </a:endParaRPr>
          </a:p>
          <a:p>
            <a:pPr marL="0" indent="0">
              <a:buNone/>
            </a:pPr>
            <a:r>
              <a:rPr lang="ja-JP" altLang="en-US" sz="2200" dirty="0">
                <a:latin typeface="+mn-ea"/>
              </a:rPr>
              <a:t>化学工業 　　　　　　　　　　　　　　</a:t>
            </a:r>
            <a:r>
              <a:rPr lang="en-US" altLang="ja-JP" sz="2200" dirty="0">
                <a:latin typeface="+mn-ea"/>
              </a:rPr>
              <a:t>0.419355 </a:t>
            </a:r>
          </a:p>
          <a:p>
            <a:pPr marL="0" indent="0">
              <a:buNone/>
            </a:pPr>
            <a:r>
              <a:rPr lang="ja-JP" altLang="en-US" sz="2200" dirty="0">
                <a:latin typeface="+mn-ea"/>
              </a:rPr>
              <a:t>非鉄金属製造業 　　　　　　　　　　　</a:t>
            </a:r>
            <a:r>
              <a:rPr lang="en-US" altLang="ja-JP" sz="2200" dirty="0">
                <a:latin typeface="+mn-ea"/>
              </a:rPr>
              <a:t>0.096774 </a:t>
            </a:r>
          </a:p>
          <a:p>
            <a:pPr marL="0" indent="0">
              <a:buNone/>
            </a:pPr>
            <a:r>
              <a:rPr lang="ja-JP" altLang="en-US" sz="2200" dirty="0">
                <a:latin typeface="+mn-ea"/>
              </a:rPr>
              <a:t>電気機械器具製造業 　　　　　　　　　</a:t>
            </a:r>
            <a:r>
              <a:rPr lang="en-US" altLang="ja-JP" sz="2200" dirty="0">
                <a:latin typeface="+mn-ea"/>
              </a:rPr>
              <a:t>0.096774 </a:t>
            </a:r>
          </a:p>
          <a:p>
            <a:pPr marL="0" indent="0">
              <a:buNone/>
            </a:pPr>
            <a:r>
              <a:rPr lang="ja-JP" altLang="en-US" sz="2200" dirty="0">
                <a:latin typeface="+mn-ea"/>
              </a:rPr>
              <a:t>電子部品・デバイス・電子回路製造業 　</a:t>
            </a:r>
            <a:r>
              <a:rPr lang="en-US" altLang="ja-JP" sz="2200" dirty="0">
                <a:latin typeface="+mn-ea"/>
              </a:rPr>
              <a:t>0.096774 </a:t>
            </a:r>
          </a:p>
          <a:p>
            <a:pPr marL="0" indent="0">
              <a:buNone/>
            </a:pPr>
            <a:r>
              <a:rPr lang="ja-JP" altLang="en-US" sz="2200" dirty="0">
                <a:latin typeface="+mn-ea"/>
              </a:rPr>
              <a:t>プラスチック製品製造業（別掲を除く） </a:t>
            </a:r>
            <a:r>
              <a:rPr lang="en-US" altLang="ja-JP" sz="2200" dirty="0">
                <a:latin typeface="+mn-ea"/>
              </a:rPr>
              <a:t>0.096774 </a:t>
            </a:r>
          </a:p>
          <a:p>
            <a:pPr marL="0" indent="0">
              <a:buNone/>
            </a:pPr>
            <a:endParaRPr kumimoji="1" lang="en-US" altLang="ja-JP" dirty="0"/>
          </a:p>
          <a:p>
            <a:pPr marL="0" indent="0">
              <a:buNone/>
            </a:pPr>
            <a:endParaRPr kumimoji="1" lang="ja-JP" altLang="en-US" dirty="0"/>
          </a:p>
        </p:txBody>
      </p:sp>
      <p:sp>
        <p:nvSpPr>
          <p:cNvPr id="4" name="テキスト ボックス 3">
            <a:extLst>
              <a:ext uri="{FF2B5EF4-FFF2-40B4-BE49-F238E27FC236}">
                <a16:creationId xmlns:a16="http://schemas.microsoft.com/office/drawing/2014/main" id="{719D0028-BBED-4ECA-9962-7826833B0740}"/>
              </a:ext>
            </a:extLst>
          </p:cNvPr>
          <p:cNvSpPr txBox="1"/>
          <p:nvPr/>
        </p:nvSpPr>
        <p:spPr>
          <a:xfrm>
            <a:off x="0" y="4442005"/>
            <a:ext cx="5922916" cy="1938992"/>
          </a:xfrm>
          <a:prstGeom prst="rect">
            <a:avLst/>
          </a:prstGeom>
          <a:noFill/>
        </p:spPr>
        <p:txBody>
          <a:bodyPr wrap="square" rtlCol="0">
            <a:spAutoFit/>
          </a:bodyPr>
          <a:lstStyle/>
          <a:p>
            <a:r>
              <a:rPr lang="en-US" altLang="ja-JP" sz="2000" dirty="0"/>
              <a:t>2</a:t>
            </a:r>
            <a:r>
              <a:rPr lang="ja-JP" altLang="en-US" sz="2000" dirty="0"/>
              <a:t>位</a:t>
            </a:r>
            <a:endParaRPr lang="en-US" altLang="ja-JP" sz="2000" dirty="0"/>
          </a:p>
          <a:p>
            <a:r>
              <a:rPr lang="ja-JP" altLang="en-US" sz="2000" dirty="0"/>
              <a:t>電子部品・デバイス・電子回路製造業 　</a:t>
            </a:r>
            <a:r>
              <a:rPr lang="en-US" altLang="ja-JP" sz="2000" dirty="0"/>
              <a:t>0.235294 </a:t>
            </a:r>
          </a:p>
          <a:p>
            <a:r>
              <a:rPr lang="ja-JP" altLang="en-US" sz="2000" dirty="0"/>
              <a:t>窯業・土石製品製造業 　　　　　　　　</a:t>
            </a:r>
            <a:r>
              <a:rPr lang="en-US" altLang="ja-JP" sz="2000" dirty="0"/>
              <a:t>0.176471 </a:t>
            </a:r>
          </a:p>
          <a:p>
            <a:r>
              <a:rPr lang="ja-JP" altLang="en-US" sz="2000" dirty="0"/>
              <a:t>情報通信機械器具製造業 　　　　　　　</a:t>
            </a:r>
            <a:r>
              <a:rPr lang="en-US" altLang="ja-JP" sz="2000" dirty="0"/>
              <a:t>0.176471 </a:t>
            </a:r>
          </a:p>
          <a:p>
            <a:r>
              <a:rPr lang="ja-JP" altLang="en-US" sz="2000" dirty="0"/>
              <a:t>電気機械器具製造業　　　　　　　　　 </a:t>
            </a:r>
            <a:r>
              <a:rPr lang="en-US" altLang="ja-JP" sz="2000" dirty="0"/>
              <a:t>0.117647 </a:t>
            </a:r>
          </a:p>
          <a:p>
            <a:r>
              <a:rPr lang="ja-JP" altLang="en-US" sz="2000" dirty="0"/>
              <a:t>金属製品製造業 　　　　　　　　　　　</a:t>
            </a:r>
            <a:r>
              <a:rPr lang="en-US" altLang="ja-JP" sz="2000" dirty="0"/>
              <a:t>0.058824</a:t>
            </a:r>
            <a:endParaRPr kumimoji="1" lang="ja-JP" altLang="en-US" sz="2000" dirty="0"/>
          </a:p>
        </p:txBody>
      </p:sp>
      <p:sp>
        <p:nvSpPr>
          <p:cNvPr id="7" name="コンテンツ プレースホルダー 2">
            <a:extLst>
              <a:ext uri="{FF2B5EF4-FFF2-40B4-BE49-F238E27FC236}">
                <a16:creationId xmlns:a16="http://schemas.microsoft.com/office/drawing/2014/main" id="{2DE61341-6252-4FAA-98B4-EBE70EC41954}"/>
              </a:ext>
            </a:extLst>
          </p:cNvPr>
          <p:cNvSpPr txBox="1">
            <a:spLocks/>
          </p:cNvSpPr>
          <p:nvPr/>
        </p:nvSpPr>
        <p:spPr>
          <a:xfrm>
            <a:off x="5922915" y="1995192"/>
            <a:ext cx="6269085" cy="229929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200" dirty="0"/>
              <a:t>3</a:t>
            </a:r>
            <a:r>
              <a:rPr lang="ja-JP" altLang="en-US" sz="3200" dirty="0"/>
              <a:t>位</a:t>
            </a:r>
            <a:endParaRPr lang="en-US" altLang="ja-JP" sz="3200" dirty="0"/>
          </a:p>
          <a:p>
            <a:pPr marL="0" indent="0">
              <a:buNone/>
            </a:pPr>
            <a:r>
              <a:rPr lang="ja-JP" altLang="en-US" sz="3200" dirty="0">
                <a:solidFill>
                  <a:srgbClr val="000000"/>
                </a:solidFill>
              </a:rPr>
              <a:t>業務用機械器具製造業 　</a:t>
            </a:r>
            <a:r>
              <a:rPr lang="ja-JP" altLang="en-US" sz="3200" dirty="0"/>
              <a:t>　　　　　　　 </a:t>
            </a:r>
            <a:r>
              <a:rPr lang="ja-JP" altLang="en-US" sz="3200" dirty="0">
                <a:solidFill>
                  <a:srgbClr val="000000"/>
                </a:solidFill>
              </a:rPr>
              <a:t> </a:t>
            </a:r>
            <a:r>
              <a:rPr lang="en-US" altLang="ja-JP" sz="3200" dirty="0">
                <a:solidFill>
                  <a:srgbClr val="000000"/>
                </a:solidFill>
              </a:rPr>
              <a:t>0.272727 </a:t>
            </a:r>
          </a:p>
          <a:p>
            <a:pPr marL="0" indent="0">
              <a:buNone/>
            </a:pPr>
            <a:r>
              <a:rPr lang="ja-JP" altLang="en-US" sz="3200" dirty="0">
                <a:solidFill>
                  <a:srgbClr val="000000"/>
                </a:solidFill>
              </a:rPr>
              <a:t>情報通信機械器具製造業 　　　　　　　  </a:t>
            </a:r>
            <a:r>
              <a:rPr lang="en-US" altLang="ja-JP" sz="3200" dirty="0">
                <a:solidFill>
                  <a:srgbClr val="000000"/>
                </a:solidFill>
              </a:rPr>
              <a:t>0.272727 </a:t>
            </a:r>
          </a:p>
          <a:p>
            <a:pPr marL="0" indent="0">
              <a:buNone/>
            </a:pPr>
            <a:r>
              <a:rPr lang="ja-JP" altLang="en-US" sz="3200" dirty="0">
                <a:solidFill>
                  <a:srgbClr val="000000"/>
                </a:solidFill>
              </a:rPr>
              <a:t>電子部品・デバイス・電子回路製造業 　  </a:t>
            </a:r>
            <a:r>
              <a:rPr lang="en-US" altLang="ja-JP" sz="3200" dirty="0">
                <a:solidFill>
                  <a:srgbClr val="000000"/>
                </a:solidFill>
              </a:rPr>
              <a:t>0.090909 </a:t>
            </a:r>
          </a:p>
          <a:p>
            <a:pPr marL="0" indent="0">
              <a:buNone/>
            </a:pPr>
            <a:r>
              <a:rPr lang="ja-JP" altLang="en-US" sz="3200" dirty="0">
                <a:solidFill>
                  <a:srgbClr val="000000"/>
                </a:solidFill>
              </a:rPr>
              <a:t>輸送用機械器具製造業 　　　　　　　　  </a:t>
            </a:r>
            <a:r>
              <a:rPr lang="en-US" altLang="ja-JP" sz="3200" dirty="0">
                <a:solidFill>
                  <a:srgbClr val="000000"/>
                </a:solidFill>
              </a:rPr>
              <a:t>0.090909 </a:t>
            </a:r>
          </a:p>
          <a:p>
            <a:pPr marL="0" indent="0">
              <a:buNone/>
            </a:pPr>
            <a:r>
              <a:rPr lang="ja-JP" altLang="en-US" sz="3200" dirty="0">
                <a:solidFill>
                  <a:srgbClr val="000000"/>
                </a:solidFill>
              </a:rPr>
              <a:t>専門サービス業</a:t>
            </a:r>
            <a:r>
              <a:rPr lang="en-US" altLang="ja-JP" sz="3200" dirty="0">
                <a:solidFill>
                  <a:srgbClr val="000000"/>
                </a:solidFill>
              </a:rPr>
              <a:t>(</a:t>
            </a:r>
            <a:r>
              <a:rPr lang="ja-JP" altLang="en-US" sz="3200" dirty="0">
                <a:solidFill>
                  <a:srgbClr val="000000"/>
                </a:solidFill>
              </a:rPr>
              <a:t>他に分類されないもの</a:t>
            </a:r>
            <a:r>
              <a:rPr lang="en-US" altLang="ja-JP" sz="3200" dirty="0">
                <a:solidFill>
                  <a:srgbClr val="000000"/>
                </a:solidFill>
              </a:rPr>
              <a:t>)</a:t>
            </a:r>
            <a:r>
              <a:rPr lang="ja-JP" altLang="en-US" sz="3200" dirty="0">
                <a:solidFill>
                  <a:srgbClr val="000000"/>
                </a:solidFill>
              </a:rPr>
              <a:t>    </a:t>
            </a:r>
            <a:r>
              <a:rPr lang="en-US" altLang="ja-JP" sz="3200" dirty="0">
                <a:solidFill>
                  <a:srgbClr val="000000"/>
                </a:solidFill>
              </a:rPr>
              <a:t>0.090909 </a:t>
            </a:r>
            <a:endParaRPr lang="en-US" altLang="ja-JP" sz="3200" dirty="0"/>
          </a:p>
          <a:p>
            <a:pPr marL="0" indent="0">
              <a:buFont typeface="Arial" panose="020B0604020202020204" pitchFamily="34" charset="0"/>
              <a:buNone/>
            </a:pPr>
            <a:endParaRPr lang="en-US" altLang="ja-JP" dirty="0"/>
          </a:p>
          <a:p>
            <a:pPr marL="0" indent="0">
              <a:buFont typeface="Arial" panose="020B0604020202020204" pitchFamily="34" charset="0"/>
              <a:buNone/>
            </a:pPr>
            <a:endParaRPr lang="ja-JP" altLang="en-US" dirty="0"/>
          </a:p>
        </p:txBody>
      </p:sp>
      <p:sp>
        <p:nvSpPr>
          <p:cNvPr id="8" name="テキスト ボックス 7">
            <a:extLst>
              <a:ext uri="{FF2B5EF4-FFF2-40B4-BE49-F238E27FC236}">
                <a16:creationId xmlns:a16="http://schemas.microsoft.com/office/drawing/2014/main" id="{916E7915-0504-4745-95D8-5A431E3F71AC}"/>
              </a:ext>
            </a:extLst>
          </p:cNvPr>
          <p:cNvSpPr txBox="1"/>
          <p:nvPr/>
        </p:nvSpPr>
        <p:spPr>
          <a:xfrm>
            <a:off x="5922916" y="4442005"/>
            <a:ext cx="6269084" cy="1938992"/>
          </a:xfrm>
          <a:prstGeom prst="rect">
            <a:avLst/>
          </a:prstGeom>
          <a:noFill/>
        </p:spPr>
        <p:txBody>
          <a:bodyPr wrap="square" rtlCol="0">
            <a:spAutoFit/>
          </a:bodyPr>
          <a:lstStyle/>
          <a:p>
            <a:r>
              <a:rPr lang="en-US" altLang="ja-JP" sz="2000" dirty="0"/>
              <a:t>4</a:t>
            </a:r>
            <a:r>
              <a:rPr lang="ja-JP" altLang="en-US" sz="2000" dirty="0"/>
              <a:t>位</a:t>
            </a:r>
            <a:endParaRPr lang="en-US" altLang="ja-JP" sz="2000" dirty="0"/>
          </a:p>
          <a:p>
            <a:r>
              <a:rPr lang="ja-JP" altLang="en-US" sz="2000" dirty="0"/>
              <a:t>生産用機械器具製造業　　　　　　　　   </a:t>
            </a:r>
            <a:r>
              <a:rPr lang="en-US" altLang="ja-JP" sz="2000" dirty="0"/>
              <a:t>0.363636 </a:t>
            </a:r>
          </a:p>
          <a:p>
            <a:r>
              <a:rPr lang="ja-JP" altLang="en-US" sz="2000" dirty="0"/>
              <a:t>総合工事業 　　　　　　　　　　　　　  </a:t>
            </a:r>
            <a:r>
              <a:rPr lang="en-US" altLang="ja-JP" sz="2000" dirty="0"/>
              <a:t>0.181818 </a:t>
            </a:r>
          </a:p>
          <a:p>
            <a:r>
              <a:rPr lang="ja-JP" altLang="en-US" sz="2000" dirty="0"/>
              <a:t>ゴム製品製造業 　　　　　　　　　　　  </a:t>
            </a:r>
            <a:r>
              <a:rPr lang="en-US" altLang="ja-JP" sz="2000" dirty="0"/>
              <a:t>0.181818 </a:t>
            </a:r>
          </a:p>
          <a:p>
            <a:r>
              <a:rPr lang="ja-JP" altLang="en-US" sz="2000" dirty="0"/>
              <a:t>はん用機械器具製造業 　　　　　　　　  </a:t>
            </a:r>
            <a:r>
              <a:rPr lang="en-US" altLang="ja-JP" sz="2000" dirty="0"/>
              <a:t>0.181818 </a:t>
            </a:r>
          </a:p>
          <a:p>
            <a:r>
              <a:rPr lang="ja-JP" altLang="en-US" sz="2000" dirty="0"/>
              <a:t>電気機械器具製造業 　　　　　　　　　  </a:t>
            </a:r>
            <a:r>
              <a:rPr lang="en-US" altLang="ja-JP" sz="2000" dirty="0"/>
              <a:t>0.090909 </a:t>
            </a:r>
            <a:endParaRPr kumimoji="1" lang="ja-JP" altLang="en-US" sz="2000" dirty="0"/>
          </a:p>
        </p:txBody>
      </p:sp>
    </p:spTree>
    <p:extLst>
      <p:ext uri="{BB962C8B-B14F-4D97-AF65-F5344CB8AC3E}">
        <p14:creationId xmlns:p14="http://schemas.microsoft.com/office/powerpoint/2010/main" val="263375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DAA924-B87F-4575-9C92-5835A70716D3}"/>
              </a:ext>
            </a:extLst>
          </p:cNvPr>
          <p:cNvSpPr>
            <a:spLocks noGrp="1"/>
          </p:cNvSpPr>
          <p:nvPr>
            <p:ph type="title"/>
          </p:nvPr>
        </p:nvSpPr>
        <p:spPr/>
        <p:txBody>
          <a:bodyPr/>
          <a:lstStyle/>
          <a:p>
            <a:r>
              <a:rPr kumimoji="1" lang="ja-JP" altLang="en-US" dirty="0"/>
              <a:t>コミュニティの産業構造</a:t>
            </a:r>
          </a:p>
        </p:txBody>
      </p:sp>
      <p:sp>
        <p:nvSpPr>
          <p:cNvPr id="4" name="テキスト ボックス 3">
            <a:extLst>
              <a:ext uri="{FF2B5EF4-FFF2-40B4-BE49-F238E27FC236}">
                <a16:creationId xmlns:a16="http://schemas.microsoft.com/office/drawing/2014/main" id="{719D0028-BBED-4ECA-9962-7826833B0740}"/>
              </a:ext>
            </a:extLst>
          </p:cNvPr>
          <p:cNvSpPr txBox="1"/>
          <p:nvPr/>
        </p:nvSpPr>
        <p:spPr>
          <a:xfrm>
            <a:off x="1" y="1881184"/>
            <a:ext cx="5922914" cy="2123658"/>
          </a:xfrm>
          <a:prstGeom prst="rect">
            <a:avLst/>
          </a:prstGeom>
          <a:noFill/>
        </p:spPr>
        <p:txBody>
          <a:bodyPr wrap="square" rtlCol="0">
            <a:spAutoFit/>
          </a:bodyPr>
          <a:lstStyle/>
          <a:p>
            <a:r>
              <a:rPr lang="en-US" altLang="ja-JP" sz="2200" dirty="0"/>
              <a:t>5</a:t>
            </a:r>
            <a:r>
              <a:rPr lang="ja-JP" altLang="en-US" sz="2200" dirty="0"/>
              <a:t>位</a:t>
            </a:r>
            <a:endParaRPr lang="en-US" altLang="ja-JP" sz="2200" dirty="0"/>
          </a:p>
          <a:p>
            <a:r>
              <a:rPr lang="ja-JP" altLang="en-US" sz="2200" dirty="0"/>
              <a:t>生産用機械器具製造業 　　　　　</a:t>
            </a:r>
            <a:r>
              <a:rPr lang="en-US" altLang="ja-JP" sz="2200" dirty="0"/>
              <a:t>0.2 </a:t>
            </a:r>
          </a:p>
          <a:p>
            <a:r>
              <a:rPr lang="ja-JP" altLang="en-US" sz="2200" dirty="0"/>
              <a:t>はん用機械器具製造業 　　　　　</a:t>
            </a:r>
            <a:r>
              <a:rPr lang="en-US" altLang="ja-JP" sz="2200" dirty="0"/>
              <a:t>0.2 </a:t>
            </a:r>
          </a:p>
          <a:p>
            <a:r>
              <a:rPr lang="ja-JP" altLang="en-US" sz="2200" dirty="0"/>
              <a:t>電気業 　　　　　　　　　　　　</a:t>
            </a:r>
            <a:r>
              <a:rPr lang="en-US" altLang="ja-JP" sz="2200" dirty="0"/>
              <a:t>0.1 </a:t>
            </a:r>
          </a:p>
          <a:p>
            <a:r>
              <a:rPr lang="ja-JP" altLang="en-US" sz="2200" dirty="0"/>
              <a:t>輸送用機械器具製造業 　　　　　</a:t>
            </a:r>
            <a:r>
              <a:rPr lang="en-US" altLang="ja-JP" sz="2200" dirty="0"/>
              <a:t>0.1 </a:t>
            </a:r>
          </a:p>
          <a:p>
            <a:r>
              <a:rPr lang="ja-JP" altLang="en-US" sz="2200" dirty="0"/>
              <a:t>設備工事業 　　　　　　　　　　</a:t>
            </a:r>
            <a:r>
              <a:rPr lang="en-US" altLang="ja-JP" sz="2200" dirty="0"/>
              <a:t>0.1 </a:t>
            </a:r>
            <a:endParaRPr kumimoji="1" lang="ja-JP" altLang="en-US" sz="2200" dirty="0"/>
          </a:p>
        </p:txBody>
      </p:sp>
      <p:sp>
        <p:nvSpPr>
          <p:cNvPr id="7" name="コンテンツ プレースホルダー 2">
            <a:extLst>
              <a:ext uri="{FF2B5EF4-FFF2-40B4-BE49-F238E27FC236}">
                <a16:creationId xmlns:a16="http://schemas.microsoft.com/office/drawing/2014/main" id="{2DE61341-6252-4FAA-98B4-EBE70EC41954}"/>
              </a:ext>
            </a:extLst>
          </p:cNvPr>
          <p:cNvSpPr txBox="1">
            <a:spLocks/>
          </p:cNvSpPr>
          <p:nvPr/>
        </p:nvSpPr>
        <p:spPr>
          <a:xfrm>
            <a:off x="1" y="4442005"/>
            <a:ext cx="5430885" cy="14465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6</a:t>
            </a:r>
            <a:r>
              <a:rPr lang="ja-JP" altLang="en-US" sz="2400" dirty="0"/>
              <a:t>位</a:t>
            </a:r>
            <a:endParaRPr lang="en-US" altLang="ja-JP" sz="2400" dirty="0"/>
          </a:p>
          <a:p>
            <a:pPr marL="0" indent="0">
              <a:buNone/>
            </a:pPr>
            <a:r>
              <a:rPr lang="ja-JP" altLang="en-US" sz="2400" dirty="0"/>
              <a:t>輸送用機械器具製造業 　　　　　</a:t>
            </a:r>
            <a:r>
              <a:rPr lang="en-US" altLang="ja-JP" sz="2400" dirty="0"/>
              <a:t>0.750 </a:t>
            </a:r>
          </a:p>
          <a:p>
            <a:pPr marL="0" indent="0">
              <a:buNone/>
            </a:pPr>
            <a:r>
              <a:rPr lang="ja-JP" altLang="en-US" sz="2400" dirty="0"/>
              <a:t>総合工事業 　　　　　　　　　　</a:t>
            </a:r>
            <a:r>
              <a:rPr lang="en-US" altLang="ja-JP" sz="2400" dirty="0"/>
              <a:t>0.125 </a:t>
            </a:r>
          </a:p>
          <a:p>
            <a:pPr marL="0" indent="0">
              <a:buNone/>
            </a:pPr>
            <a:r>
              <a:rPr lang="ja-JP" altLang="en-US" sz="2400" dirty="0"/>
              <a:t>はん用機械器具製造業　　　　　 </a:t>
            </a:r>
            <a:r>
              <a:rPr lang="en-US" altLang="ja-JP" sz="2400" dirty="0"/>
              <a:t>0.125 </a:t>
            </a:r>
          </a:p>
          <a:p>
            <a:pPr marL="0" indent="0">
              <a:buNone/>
            </a:pPr>
            <a:endParaRPr lang="en-US" altLang="ja-JP" sz="2200" dirty="0"/>
          </a:p>
          <a:p>
            <a:pPr marL="0" indent="0">
              <a:buNone/>
            </a:pPr>
            <a:endParaRPr lang="en-US" altLang="ja-JP" sz="2200" dirty="0"/>
          </a:p>
        </p:txBody>
      </p:sp>
      <p:sp>
        <p:nvSpPr>
          <p:cNvPr id="8" name="テキスト ボックス 7">
            <a:extLst>
              <a:ext uri="{FF2B5EF4-FFF2-40B4-BE49-F238E27FC236}">
                <a16:creationId xmlns:a16="http://schemas.microsoft.com/office/drawing/2014/main" id="{916E7915-0504-4745-95D8-5A431E3F71AC}"/>
              </a:ext>
            </a:extLst>
          </p:cNvPr>
          <p:cNvSpPr txBox="1"/>
          <p:nvPr/>
        </p:nvSpPr>
        <p:spPr>
          <a:xfrm>
            <a:off x="5922915" y="1881184"/>
            <a:ext cx="6269084" cy="769441"/>
          </a:xfrm>
          <a:prstGeom prst="rect">
            <a:avLst/>
          </a:prstGeom>
          <a:noFill/>
        </p:spPr>
        <p:txBody>
          <a:bodyPr wrap="square" rtlCol="0">
            <a:spAutoFit/>
          </a:bodyPr>
          <a:lstStyle/>
          <a:p>
            <a:r>
              <a:rPr lang="en-US" altLang="ja-JP" sz="2200" dirty="0"/>
              <a:t>7</a:t>
            </a:r>
            <a:r>
              <a:rPr lang="ja-JP" altLang="en-US" sz="2200" dirty="0"/>
              <a:t>位</a:t>
            </a:r>
            <a:endParaRPr lang="en-US" altLang="ja-JP" sz="2200" dirty="0"/>
          </a:p>
          <a:p>
            <a:r>
              <a:rPr lang="zh-TW" altLang="en-US" sz="2200" dirty="0"/>
              <a:t>業務用機械器具製造業 </a:t>
            </a:r>
            <a:r>
              <a:rPr lang="ja-JP" altLang="en-US" sz="2200" dirty="0"/>
              <a:t>　　　　　　</a:t>
            </a:r>
            <a:r>
              <a:rPr lang="en-US" altLang="zh-TW" sz="2200" dirty="0"/>
              <a:t>1.0 </a:t>
            </a:r>
            <a:endParaRPr lang="en-US" altLang="ja-JP" sz="2200" dirty="0"/>
          </a:p>
        </p:txBody>
      </p:sp>
      <p:sp>
        <p:nvSpPr>
          <p:cNvPr id="9" name="テキスト ボックス 8">
            <a:extLst>
              <a:ext uri="{FF2B5EF4-FFF2-40B4-BE49-F238E27FC236}">
                <a16:creationId xmlns:a16="http://schemas.microsoft.com/office/drawing/2014/main" id="{4E3D7E42-ECFE-478A-A63B-45FD706D01C5}"/>
              </a:ext>
            </a:extLst>
          </p:cNvPr>
          <p:cNvSpPr txBox="1"/>
          <p:nvPr/>
        </p:nvSpPr>
        <p:spPr>
          <a:xfrm>
            <a:off x="5922915" y="2841755"/>
            <a:ext cx="5922913" cy="1446550"/>
          </a:xfrm>
          <a:prstGeom prst="rect">
            <a:avLst/>
          </a:prstGeom>
          <a:noFill/>
        </p:spPr>
        <p:txBody>
          <a:bodyPr wrap="square" rtlCol="0">
            <a:spAutoFit/>
          </a:bodyPr>
          <a:lstStyle/>
          <a:p>
            <a:r>
              <a:rPr kumimoji="1" lang="en-US" altLang="ja-JP" sz="2200" dirty="0"/>
              <a:t>8</a:t>
            </a:r>
            <a:r>
              <a:rPr kumimoji="1" lang="ja-JP" altLang="en-US" sz="2200" dirty="0"/>
              <a:t>位</a:t>
            </a:r>
            <a:endParaRPr kumimoji="1" lang="en-US" altLang="ja-JP" sz="2200" dirty="0"/>
          </a:p>
          <a:p>
            <a:r>
              <a:rPr lang="zh-TW" altLang="en-US" sz="2200" dirty="0"/>
              <a:t>電気機械器具製造業</a:t>
            </a:r>
            <a:r>
              <a:rPr lang="ja-JP" altLang="en-US" sz="2200" dirty="0"/>
              <a:t>　　　　　　　</a:t>
            </a:r>
            <a:r>
              <a:rPr lang="zh-TW" altLang="en-US" sz="2200" dirty="0"/>
              <a:t> </a:t>
            </a:r>
            <a:r>
              <a:rPr lang="en-US" altLang="zh-TW" sz="2200" dirty="0"/>
              <a:t>0.500000 </a:t>
            </a:r>
          </a:p>
          <a:p>
            <a:r>
              <a:rPr lang="zh-TW" altLang="en-US" sz="2200" dirty="0"/>
              <a:t>鉄鋼業 </a:t>
            </a:r>
            <a:r>
              <a:rPr lang="ja-JP" altLang="en-US" sz="2200" dirty="0"/>
              <a:t>　　　　　　　　　　　　　</a:t>
            </a:r>
            <a:r>
              <a:rPr lang="en-US" altLang="zh-TW" sz="2200" dirty="0"/>
              <a:t>0.166667 </a:t>
            </a:r>
          </a:p>
          <a:p>
            <a:r>
              <a:rPr lang="zh-TW" altLang="en-US" sz="2200" dirty="0"/>
              <a:t>機械器具卸売業</a:t>
            </a:r>
            <a:r>
              <a:rPr lang="ja-JP" altLang="en-US" sz="2200" dirty="0"/>
              <a:t>　　　　　　　</a:t>
            </a:r>
            <a:r>
              <a:rPr lang="zh-TW" altLang="en-US" sz="2200" dirty="0"/>
              <a:t> </a:t>
            </a:r>
            <a:r>
              <a:rPr lang="ja-JP" altLang="en-US" sz="2200" dirty="0"/>
              <a:t>　　</a:t>
            </a:r>
            <a:r>
              <a:rPr lang="en-US" altLang="zh-TW" sz="2200" dirty="0"/>
              <a:t>0.166667 </a:t>
            </a:r>
            <a:endParaRPr kumimoji="1" lang="ja-JP" altLang="en-US" sz="2200" dirty="0"/>
          </a:p>
        </p:txBody>
      </p:sp>
      <p:sp>
        <p:nvSpPr>
          <p:cNvPr id="10" name="テキスト ボックス 9">
            <a:extLst>
              <a:ext uri="{FF2B5EF4-FFF2-40B4-BE49-F238E27FC236}">
                <a16:creationId xmlns:a16="http://schemas.microsoft.com/office/drawing/2014/main" id="{17E3F5C1-EC38-4288-B3BB-4BFC9DF8B238}"/>
              </a:ext>
            </a:extLst>
          </p:cNvPr>
          <p:cNvSpPr txBox="1"/>
          <p:nvPr/>
        </p:nvSpPr>
        <p:spPr>
          <a:xfrm>
            <a:off x="5922915" y="4479435"/>
            <a:ext cx="5922913" cy="1785104"/>
          </a:xfrm>
          <a:prstGeom prst="rect">
            <a:avLst/>
          </a:prstGeom>
          <a:noFill/>
        </p:spPr>
        <p:txBody>
          <a:bodyPr wrap="square" rtlCol="0">
            <a:spAutoFit/>
          </a:bodyPr>
          <a:lstStyle/>
          <a:p>
            <a:r>
              <a:rPr lang="en-US" altLang="ja-JP" sz="2200" dirty="0"/>
              <a:t>9</a:t>
            </a:r>
            <a:r>
              <a:rPr lang="ja-JP" altLang="en-US" sz="2200" dirty="0"/>
              <a:t>位</a:t>
            </a:r>
            <a:endParaRPr lang="en-US" altLang="ja-JP" sz="2200" dirty="0"/>
          </a:p>
          <a:p>
            <a:r>
              <a:rPr lang="ja-JP" altLang="en-US" sz="2200" dirty="0"/>
              <a:t>電気業 　　　　　　　　　　　　　　　</a:t>
            </a:r>
            <a:r>
              <a:rPr lang="en-US" altLang="ja-JP" sz="2200" dirty="0"/>
              <a:t>0.25 </a:t>
            </a:r>
          </a:p>
          <a:p>
            <a:r>
              <a:rPr lang="ja-JP" altLang="en-US" sz="2200" dirty="0"/>
              <a:t>輸送用機械器具製造業 　　　　　　　　</a:t>
            </a:r>
            <a:r>
              <a:rPr lang="en-US" altLang="ja-JP" sz="2200" dirty="0"/>
              <a:t>0.25 </a:t>
            </a:r>
          </a:p>
          <a:p>
            <a:r>
              <a:rPr lang="ja-JP" altLang="en-US" sz="2200" dirty="0"/>
              <a:t>プラスチック製品製造業（別掲を除く） </a:t>
            </a:r>
            <a:r>
              <a:rPr lang="en-US" altLang="ja-JP" sz="2200" dirty="0"/>
              <a:t>0.25 </a:t>
            </a:r>
          </a:p>
          <a:p>
            <a:r>
              <a:rPr lang="ja-JP" altLang="en-US" sz="2200" dirty="0"/>
              <a:t>はん用機械器具製造業 　　　　　　　　</a:t>
            </a:r>
            <a:r>
              <a:rPr lang="en-US" altLang="ja-JP" sz="2200" dirty="0"/>
              <a:t>0.25 </a:t>
            </a:r>
            <a:endParaRPr kumimoji="1" lang="ja-JP" altLang="en-US" sz="2200" dirty="0"/>
          </a:p>
        </p:txBody>
      </p:sp>
    </p:spTree>
    <p:extLst>
      <p:ext uri="{BB962C8B-B14F-4D97-AF65-F5344CB8AC3E}">
        <p14:creationId xmlns:p14="http://schemas.microsoft.com/office/powerpoint/2010/main" val="737298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4E62A-DA4C-41EF-8F9A-5D4DA70C2644}"/>
              </a:ext>
            </a:extLst>
          </p:cNvPr>
          <p:cNvSpPr>
            <a:spLocks noGrp="1"/>
          </p:cNvSpPr>
          <p:nvPr>
            <p:ph type="title"/>
          </p:nvPr>
        </p:nvSpPr>
        <p:spPr/>
        <p:txBody>
          <a:bodyPr/>
          <a:lstStyle/>
          <a:p>
            <a:r>
              <a:rPr kumimoji="1" lang="ja-JP" altLang="en-US" dirty="0"/>
              <a:t>コミュニティの変化</a:t>
            </a:r>
          </a:p>
        </p:txBody>
      </p:sp>
      <p:sp>
        <p:nvSpPr>
          <p:cNvPr id="3" name="コンテンツ プレースホルダー 2">
            <a:extLst>
              <a:ext uri="{FF2B5EF4-FFF2-40B4-BE49-F238E27FC236}">
                <a16:creationId xmlns:a16="http://schemas.microsoft.com/office/drawing/2014/main" id="{BABE47DD-618E-4E45-BF1B-FC60B67BEDAA}"/>
              </a:ext>
            </a:extLst>
          </p:cNvPr>
          <p:cNvSpPr>
            <a:spLocks noGrp="1"/>
          </p:cNvSpPr>
          <p:nvPr>
            <p:ph idx="1"/>
          </p:nvPr>
        </p:nvSpPr>
        <p:spPr>
          <a:xfrm>
            <a:off x="-1" y="1995191"/>
            <a:ext cx="6871063" cy="2446813"/>
          </a:xfrm>
        </p:spPr>
        <p:txBody>
          <a:bodyPr>
            <a:noAutofit/>
          </a:bodyPr>
          <a:lstStyle/>
          <a:p>
            <a:pPr marL="0" indent="0">
              <a:buNone/>
            </a:pPr>
            <a:r>
              <a:rPr lang="en-US" altLang="ja-JP" sz="2000" dirty="0"/>
              <a:t>1</a:t>
            </a:r>
            <a:r>
              <a:rPr lang="ja-JP" altLang="en-US" sz="2000" dirty="0"/>
              <a:t>位</a:t>
            </a:r>
            <a:r>
              <a:rPr lang="en-US" altLang="ja-JP" sz="2000" dirty="0"/>
              <a:t>(</a:t>
            </a:r>
            <a:r>
              <a:rPr lang="ja-JP" altLang="en-US" sz="2000" dirty="0"/>
              <a:t>九州</a:t>
            </a:r>
            <a:r>
              <a:rPr lang="en-US" altLang="ja-JP" sz="2000" dirty="0"/>
              <a:t>)</a:t>
            </a:r>
          </a:p>
          <a:p>
            <a:pPr marL="0" indent="0">
              <a:buNone/>
            </a:pPr>
            <a:r>
              <a:rPr lang="ja-JP" altLang="en-US" sz="2000" dirty="0"/>
              <a:t>化学工業　　　　　　　　　　　　　 </a:t>
            </a:r>
            <a:r>
              <a:rPr lang="en-US" altLang="ja-JP" sz="2000" dirty="0"/>
              <a:t>0.533333 </a:t>
            </a:r>
          </a:p>
          <a:p>
            <a:pPr marL="0" indent="0">
              <a:buNone/>
            </a:pPr>
            <a:r>
              <a:rPr lang="ja-JP" altLang="en-US" sz="2000" dirty="0"/>
              <a:t>食料品製造業 　　　　　　　　　　　</a:t>
            </a:r>
            <a:r>
              <a:rPr lang="en-US" altLang="ja-JP" sz="2000" dirty="0"/>
              <a:t>0.066667 </a:t>
            </a:r>
          </a:p>
          <a:p>
            <a:pPr marL="0" indent="0">
              <a:buNone/>
            </a:pPr>
            <a:r>
              <a:rPr lang="ja-JP" altLang="en-US" sz="2000" dirty="0"/>
              <a:t>非鉄金属製造業 　　　　　　　　　　</a:t>
            </a:r>
            <a:r>
              <a:rPr lang="en-US" altLang="ja-JP" sz="2000" dirty="0"/>
              <a:t>0.066667 </a:t>
            </a:r>
          </a:p>
          <a:p>
            <a:pPr marL="0" indent="0">
              <a:buNone/>
            </a:pPr>
            <a:r>
              <a:rPr lang="ja-JP" altLang="en-US" sz="2000" dirty="0"/>
              <a:t>電気機械器具製造業 　　　　　　　　</a:t>
            </a:r>
            <a:r>
              <a:rPr lang="en-US" altLang="ja-JP" sz="2000" dirty="0"/>
              <a:t>0.066667 </a:t>
            </a:r>
          </a:p>
          <a:p>
            <a:pPr marL="0" indent="0">
              <a:buNone/>
            </a:pPr>
            <a:r>
              <a:rPr lang="ja-JP" altLang="en-US" sz="2000" dirty="0"/>
              <a:t>電子部品・デバイス・電子回路製造業 </a:t>
            </a:r>
            <a:r>
              <a:rPr lang="en-US" altLang="ja-JP" sz="2000" dirty="0"/>
              <a:t>0.066667 </a:t>
            </a:r>
            <a:endParaRPr kumimoji="1" lang="ja-JP" altLang="en-US" sz="2000" dirty="0"/>
          </a:p>
        </p:txBody>
      </p:sp>
      <p:sp>
        <p:nvSpPr>
          <p:cNvPr id="4" name="コンテンツ プレースホルダー 2">
            <a:extLst>
              <a:ext uri="{FF2B5EF4-FFF2-40B4-BE49-F238E27FC236}">
                <a16:creationId xmlns:a16="http://schemas.microsoft.com/office/drawing/2014/main" id="{1E544A2F-C870-4E05-ABFD-6C4FA0CE39CE}"/>
              </a:ext>
            </a:extLst>
          </p:cNvPr>
          <p:cNvSpPr txBox="1">
            <a:spLocks/>
          </p:cNvSpPr>
          <p:nvPr/>
        </p:nvSpPr>
        <p:spPr>
          <a:xfrm>
            <a:off x="5900058" y="2147442"/>
            <a:ext cx="6026331" cy="229456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1</a:t>
            </a:r>
            <a:r>
              <a:rPr lang="ja-JP" altLang="en-US" dirty="0"/>
              <a:t>位</a:t>
            </a:r>
            <a:r>
              <a:rPr lang="en-US" altLang="ja-JP" dirty="0"/>
              <a:t>(</a:t>
            </a:r>
            <a:r>
              <a:rPr lang="ja-JP" altLang="en-US" dirty="0"/>
              <a:t>九州</a:t>
            </a:r>
            <a:r>
              <a:rPr lang="en-US" altLang="ja-JP" dirty="0"/>
              <a:t>+</a:t>
            </a:r>
            <a:r>
              <a:rPr lang="ja-JP" altLang="en-US" dirty="0"/>
              <a:t>中国四国</a:t>
            </a:r>
            <a:r>
              <a:rPr lang="en-US" altLang="ja-JP" dirty="0"/>
              <a:t>)</a:t>
            </a:r>
          </a:p>
          <a:p>
            <a:pPr marL="0" indent="0">
              <a:buFont typeface="Arial" panose="020B0604020202020204" pitchFamily="34" charset="0"/>
              <a:buNone/>
            </a:pPr>
            <a:r>
              <a:rPr lang="ja-JP" altLang="en-US" dirty="0"/>
              <a:t>化学工業 　　　　　　　　　　　　　　</a:t>
            </a:r>
            <a:r>
              <a:rPr lang="en-US" altLang="ja-JP" dirty="0"/>
              <a:t>0.419355 </a:t>
            </a:r>
          </a:p>
          <a:p>
            <a:pPr marL="0" indent="0">
              <a:buFont typeface="Arial" panose="020B0604020202020204" pitchFamily="34" charset="0"/>
              <a:buNone/>
            </a:pPr>
            <a:r>
              <a:rPr lang="ja-JP" altLang="en-US" dirty="0"/>
              <a:t>非鉄金属製造業 　　　　　　　　　　　</a:t>
            </a:r>
            <a:r>
              <a:rPr lang="en-US" altLang="ja-JP" dirty="0"/>
              <a:t>0.096774 </a:t>
            </a:r>
          </a:p>
          <a:p>
            <a:pPr marL="0" indent="0">
              <a:buFont typeface="Arial" panose="020B0604020202020204" pitchFamily="34" charset="0"/>
              <a:buNone/>
            </a:pPr>
            <a:r>
              <a:rPr lang="ja-JP" altLang="en-US" dirty="0"/>
              <a:t>電気機械器具製造業 　　　　　　　　　</a:t>
            </a:r>
            <a:r>
              <a:rPr lang="en-US" altLang="ja-JP" dirty="0"/>
              <a:t>0.096774 </a:t>
            </a:r>
          </a:p>
          <a:p>
            <a:pPr marL="0" indent="0">
              <a:buFont typeface="Arial" panose="020B0604020202020204" pitchFamily="34" charset="0"/>
              <a:buNone/>
            </a:pPr>
            <a:r>
              <a:rPr lang="ja-JP" altLang="en-US" dirty="0"/>
              <a:t>電子部品・デバイス・電子回路製造業 　</a:t>
            </a:r>
            <a:r>
              <a:rPr lang="en-US" altLang="ja-JP" dirty="0"/>
              <a:t>0.096774 </a:t>
            </a:r>
          </a:p>
          <a:p>
            <a:pPr marL="0" indent="0">
              <a:buFont typeface="Arial" panose="020B0604020202020204" pitchFamily="34" charset="0"/>
              <a:buNone/>
            </a:pPr>
            <a:r>
              <a:rPr lang="ja-JP" altLang="en-US" dirty="0"/>
              <a:t>プラスチック製品製造業（別掲を除く） </a:t>
            </a:r>
            <a:r>
              <a:rPr lang="en-US" altLang="ja-JP" dirty="0"/>
              <a:t>0.096774 </a:t>
            </a:r>
          </a:p>
          <a:p>
            <a:pPr marL="0" indent="0">
              <a:buFont typeface="Arial" panose="020B0604020202020204" pitchFamily="34" charset="0"/>
              <a:buNone/>
            </a:pPr>
            <a:endParaRPr lang="en-US" altLang="ja-JP" dirty="0"/>
          </a:p>
          <a:p>
            <a:pPr marL="0" indent="0">
              <a:buFont typeface="Arial" panose="020B0604020202020204" pitchFamily="34" charset="0"/>
              <a:buNone/>
            </a:pPr>
            <a:endParaRPr lang="ja-JP" altLang="en-US" dirty="0"/>
          </a:p>
        </p:txBody>
      </p:sp>
      <p:sp>
        <p:nvSpPr>
          <p:cNvPr id="5" name="テキスト ボックス 4">
            <a:extLst>
              <a:ext uri="{FF2B5EF4-FFF2-40B4-BE49-F238E27FC236}">
                <a16:creationId xmlns:a16="http://schemas.microsoft.com/office/drawing/2014/main" id="{014A4422-ED42-4874-B652-8843D5824C63}"/>
              </a:ext>
            </a:extLst>
          </p:cNvPr>
          <p:cNvSpPr txBox="1"/>
          <p:nvPr/>
        </p:nvSpPr>
        <p:spPr>
          <a:xfrm>
            <a:off x="169817" y="5103674"/>
            <a:ext cx="11900263" cy="1200329"/>
          </a:xfrm>
          <a:prstGeom prst="rect">
            <a:avLst/>
          </a:prstGeom>
          <a:noFill/>
        </p:spPr>
        <p:txBody>
          <a:bodyPr wrap="square" rtlCol="0">
            <a:spAutoFit/>
          </a:bodyPr>
          <a:lstStyle/>
          <a:p>
            <a:r>
              <a:rPr kumimoji="1" lang="en-US" altLang="ja-JP" sz="3600" dirty="0"/>
              <a:t>1</a:t>
            </a:r>
            <a:r>
              <a:rPr kumimoji="1" lang="ja-JP" altLang="en-US" sz="3600" dirty="0"/>
              <a:t>位の産業から食品が消えた</a:t>
            </a:r>
            <a:endParaRPr kumimoji="1" lang="en-US" altLang="ja-JP" sz="3600" dirty="0"/>
          </a:p>
          <a:p>
            <a:r>
              <a:rPr kumimoji="1" lang="en-US" altLang="ja-JP" sz="3600" dirty="0"/>
              <a:t>2</a:t>
            </a:r>
            <a:r>
              <a:rPr kumimoji="1" lang="ja-JP" altLang="en-US" sz="3600" dirty="0"/>
              <a:t>位以下の産業においては、機械関係の産業が追加された</a:t>
            </a:r>
            <a:endParaRPr kumimoji="1" lang="en-US" altLang="ja-JP" sz="3600" dirty="0"/>
          </a:p>
        </p:txBody>
      </p:sp>
    </p:spTree>
    <p:extLst>
      <p:ext uri="{BB962C8B-B14F-4D97-AF65-F5344CB8AC3E}">
        <p14:creationId xmlns:p14="http://schemas.microsoft.com/office/powerpoint/2010/main" val="3175720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B72171-6A58-41E4-AEF3-A157B8B5E1B8}"/>
              </a:ext>
            </a:extLst>
          </p:cNvPr>
          <p:cNvSpPr>
            <a:spLocks noGrp="1"/>
          </p:cNvSpPr>
          <p:nvPr>
            <p:ph type="title"/>
          </p:nvPr>
        </p:nvSpPr>
        <p:spPr/>
        <p:txBody>
          <a:bodyPr/>
          <a:lstStyle/>
          <a:p>
            <a:r>
              <a:rPr kumimoji="1" lang="ja-JP" altLang="en-US" dirty="0"/>
              <a:t>平均地理的距離の変化</a:t>
            </a:r>
          </a:p>
        </p:txBody>
      </p:sp>
      <p:sp>
        <p:nvSpPr>
          <p:cNvPr id="3" name="コンテンツ プレースホルダー 2">
            <a:extLst>
              <a:ext uri="{FF2B5EF4-FFF2-40B4-BE49-F238E27FC236}">
                <a16:creationId xmlns:a16="http://schemas.microsoft.com/office/drawing/2014/main" id="{F39D155C-4C01-4CFE-8485-95F3AA162BD4}"/>
              </a:ext>
            </a:extLst>
          </p:cNvPr>
          <p:cNvSpPr>
            <a:spLocks noGrp="1"/>
          </p:cNvSpPr>
          <p:nvPr>
            <p:ph idx="1"/>
          </p:nvPr>
        </p:nvSpPr>
        <p:spPr>
          <a:xfrm>
            <a:off x="838200" y="2627312"/>
            <a:ext cx="10515600" cy="1603375"/>
          </a:xfrm>
        </p:spPr>
        <p:txBody>
          <a:bodyPr>
            <a:noAutofit/>
          </a:bodyPr>
          <a:lstStyle/>
          <a:p>
            <a:r>
              <a:rPr kumimoji="1" lang="ja-JP" altLang="en-US" sz="2400" dirty="0"/>
              <a:t>九州のみ：</a:t>
            </a:r>
            <a:r>
              <a:rPr lang="en-US" altLang="ja-JP" sz="2400" dirty="0"/>
              <a:t>68.82642684630565</a:t>
            </a:r>
          </a:p>
          <a:p>
            <a:r>
              <a:rPr kumimoji="1" lang="ja-JP" altLang="en-US" sz="2400" dirty="0"/>
              <a:t>約</a:t>
            </a:r>
            <a:r>
              <a:rPr kumimoji="1" lang="en-US" altLang="ja-JP" sz="2400" dirty="0"/>
              <a:t>44</a:t>
            </a:r>
            <a:r>
              <a:rPr kumimoji="1" lang="ja-JP" altLang="en-US" sz="2400" dirty="0"/>
              <a:t>パーセントのコミュニティの平均物理的距離は</a:t>
            </a:r>
            <a:r>
              <a:rPr kumimoji="1" lang="en-US" altLang="ja-JP" sz="2400" dirty="0"/>
              <a:t>68</a:t>
            </a:r>
            <a:r>
              <a:rPr kumimoji="1" lang="ja-JP" altLang="en-US" sz="2400" dirty="0"/>
              <a:t>キロ未満</a:t>
            </a:r>
            <a:endParaRPr kumimoji="1" lang="en-US" altLang="ja-JP" sz="2400" dirty="0"/>
          </a:p>
          <a:p>
            <a:r>
              <a:rPr lang="ja-JP" altLang="en-US" sz="2400" dirty="0"/>
              <a:t>約</a:t>
            </a:r>
            <a:r>
              <a:rPr lang="en-US" altLang="ja-JP" sz="2400" dirty="0"/>
              <a:t>89</a:t>
            </a:r>
            <a:r>
              <a:rPr lang="ja-JP" altLang="en-US" sz="2400" dirty="0"/>
              <a:t>パーセントのコミュニティの平均物理的距離は</a:t>
            </a:r>
            <a:r>
              <a:rPr lang="en-US" altLang="ja-JP" sz="2400" dirty="0"/>
              <a:t>100</a:t>
            </a:r>
            <a:r>
              <a:rPr lang="ja-JP" altLang="en-US" sz="2400" dirty="0"/>
              <a:t>キロ未満</a:t>
            </a:r>
            <a:endParaRPr kumimoji="1" lang="en-US" altLang="ja-JP" sz="2400" dirty="0"/>
          </a:p>
          <a:p>
            <a:endParaRPr lang="en-US" altLang="ja-JP" sz="2400" dirty="0"/>
          </a:p>
          <a:p>
            <a:r>
              <a:rPr kumimoji="1" lang="ja-JP" altLang="en-US" sz="2400" dirty="0"/>
              <a:t>九州</a:t>
            </a:r>
            <a:r>
              <a:rPr kumimoji="1" lang="en-US" altLang="ja-JP" sz="2400" dirty="0"/>
              <a:t>+</a:t>
            </a:r>
            <a:r>
              <a:rPr lang="ja-JP" altLang="en-US" sz="2400" dirty="0"/>
              <a:t>中国四国：</a:t>
            </a:r>
            <a:r>
              <a:rPr lang="en-US" altLang="ja-JP" sz="2400" dirty="0"/>
              <a:t>102.08577431161189</a:t>
            </a:r>
          </a:p>
          <a:p>
            <a:r>
              <a:rPr lang="ja-JP" altLang="en-US" sz="2400" dirty="0"/>
              <a:t>約</a:t>
            </a:r>
            <a:r>
              <a:rPr lang="en-US" altLang="ja-JP" sz="2400" dirty="0"/>
              <a:t>53</a:t>
            </a:r>
            <a:r>
              <a:rPr lang="ja-JP" altLang="en-US" sz="2400" dirty="0"/>
              <a:t>パーセントのコミュニティの平均物理的距離は</a:t>
            </a:r>
            <a:r>
              <a:rPr lang="en-US" altLang="ja-JP" sz="2400" dirty="0"/>
              <a:t>100</a:t>
            </a:r>
            <a:r>
              <a:rPr lang="ja-JP" altLang="en-US" sz="2400" dirty="0"/>
              <a:t>キロ未満</a:t>
            </a:r>
            <a:endParaRPr lang="en-US" altLang="ja-JP" sz="2400" dirty="0"/>
          </a:p>
        </p:txBody>
      </p:sp>
    </p:spTree>
    <p:extLst>
      <p:ext uri="{BB962C8B-B14F-4D97-AF65-F5344CB8AC3E}">
        <p14:creationId xmlns:p14="http://schemas.microsoft.com/office/powerpoint/2010/main" val="1206245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7C0D01-245E-4B94-857E-132E4DFDEDE0}"/>
              </a:ext>
            </a:extLst>
          </p:cNvPr>
          <p:cNvSpPr>
            <a:spLocks noGrp="1"/>
          </p:cNvSpPr>
          <p:nvPr>
            <p:ph type="ctrTitle"/>
          </p:nvPr>
        </p:nvSpPr>
        <p:spPr>
          <a:xfrm>
            <a:off x="399613" y="992777"/>
            <a:ext cx="9275610" cy="1873449"/>
          </a:xfrm>
        </p:spPr>
        <p:txBody>
          <a:bodyPr/>
          <a:lstStyle/>
          <a:p>
            <a:pPr algn="ctr"/>
            <a:r>
              <a:rPr kumimoji="1" lang="ja-JP" altLang="en-US" dirty="0"/>
              <a:t>九州＋四国中国地方に</a:t>
            </a:r>
            <a:br>
              <a:rPr kumimoji="1" lang="en-US" altLang="ja-JP" dirty="0"/>
            </a:br>
            <a:r>
              <a:rPr kumimoji="1" lang="ja-JP" altLang="en-US" dirty="0"/>
              <a:t>近畿地方を加えた場合</a:t>
            </a:r>
          </a:p>
        </p:txBody>
      </p:sp>
      <p:sp>
        <p:nvSpPr>
          <p:cNvPr id="3" name="字幕 2">
            <a:extLst>
              <a:ext uri="{FF2B5EF4-FFF2-40B4-BE49-F238E27FC236}">
                <a16:creationId xmlns:a16="http://schemas.microsoft.com/office/drawing/2014/main" id="{C94E2D36-89CE-406A-823B-FE435F5F24DC}"/>
              </a:ext>
            </a:extLst>
          </p:cNvPr>
          <p:cNvSpPr>
            <a:spLocks noGrp="1"/>
          </p:cNvSpPr>
          <p:nvPr>
            <p:ph type="subTitle" idx="1"/>
          </p:nvPr>
        </p:nvSpPr>
        <p:spPr>
          <a:xfrm>
            <a:off x="1627522" y="3991776"/>
            <a:ext cx="5652844" cy="1015654"/>
          </a:xfrm>
        </p:spPr>
        <p:txBody>
          <a:bodyPr>
            <a:normAutofit lnSpcReduction="10000"/>
          </a:bodyPr>
          <a:lstStyle/>
          <a:p>
            <a:pPr algn="l"/>
            <a:r>
              <a:rPr kumimoji="1" lang="ja-JP" altLang="en-US" sz="2800" u="sng" dirty="0"/>
              <a:t>補足資料</a:t>
            </a:r>
            <a:endParaRPr lang="en-US" altLang="ja-JP" sz="2800" u="sng" dirty="0"/>
          </a:p>
          <a:p>
            <a:pPr algn="l"/>
            <a:r>
              <a:rPr kumimoji="1" lang="ja-JP" altLang="en-US" sz="2800" dirty="0"/>
              <a:t>近畿地方を加えたもの</a:t>
            </a:r>
            <a:endParaRPr kumimoji="1" lang="en-US" altLang="ja-JP" sz="2800" dirty="0"/>
          </a:p>
        </p:txBody>
      </p:sp>
    </p:spTree>
    <p:extLst>
      <p:ext uri="{BB962C8B-B14F-4D97-AF65-F5344CB8AC3E}">
        <p14:creationId xmlns:p14="http://schemas.microsoft.com/office/powerpoint/2010/main" val="2492159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タイトル 1">
            <a:extLst>
              <a:ext uri="{FF2B5EF4-FFF2-40B4-BE49-F238E27FC236}">
                <a16:creationId xmlns:a16="http://schemas.microsoft.com/office/drawing/2014/main" id="{E040E4A0-74F3-4A30-AFCD-9182DCD073D0}"/>
              </a:ext>
            </a:extLst>
          </p:cNvPr>
          <p:cNvSpPr>
            <a:spLocks noGrp="1"/>
          </p:cNvSpPr>
          <p:nvPr>
            <p:ph type="title"/>
          </p:nvPr>
        </p:nvSpPr>
        <p:spPr>
          <a:xfrm>
            <a:off x="868020" y="4514539"/>
            <a:ext cx="8288032" cy="1096316"/>
          </a:xfrm>
        </p:spPr>
        <p:txBody>
          <a:bodyPr vert="horz" lIns="91440" tIns="45720" rIns="91440" bIns="45720" rtlCol="0" anchor="b">
            <a:normAutofit/>
          </a:bodyPr>
          <a:lstStyle/>
          <a:p>
            <a:pPr algn="ctr">
              <a:lnSpc>
                <a:spcPct val="90000"/>
              </a:lnSpc>
            </a:pPr>
            <a:r>
              <a:rPr kumimoji="1" lang="ja-JP" altLang="en-US" sz="4000" kern="1200" dirty="0">
                <a:solidFill>
                  <a:schemeClr val="accent1"/>
                </a:solidFill>
                <a:latin typeface="+mj-lt"/>
                <a:ea typeface="+mj-ea"/>
                <a:cs typeface="+mj-cs"/>
              </a:rPr>
              <a:t>１</a:t>
            </a:r>
            <a:r>
              <a:rPr kumimoji="1" lang="en-US" altLang="ja-JP" sz="4000" kern="1200" dirty="0">
                <a:solidFill>
                  <a:schemeClr val="accent1"/>
                </a:solidFill>
                <a:latin typeface="+mj-lt"/>
                <a:ea typeface="+mj-ea"/>
                <a:cs typeface="+mj-cs"/>
              </a:rPr>
              <a:t>:</a:t>
            </a:r>
            <a:r>
              <a:rPr kumimoji="1" lang="ja-JP" altLang="en-US" sz="4000" kern="1200" dirty="0">
                <a:solidFill>
                  <a:schemeClr val="accent1"/>
                </a:solidFill>
                <a:latin typeface="+mj-lt"/>
                <a:ea typeface="+mj-ea"/>
                <a:cs typeface="+mj-cs"/>
              </a:rPr>
              <a:t>作成した特許引用ネットワーク</a:t>
            </a:r>
          </a:p>
        </p:txBody>
      </p:sp>
      <p:pic>
        <p:nvPicPr>
          <p:cNvPr id="8" name="コンテンツ プレースホルダー 7" descr="空 が含まれている画像&#10;&#10;非常に高い精度で生成された説明">
            <a:extLst>
              <a:ext uri="{FF2B5EF4-FFF2-40B4-BE49-F238E27FC236}">
                <a16:creationId xmlns:a16="http://schemas.microsoft.com/office/drawing/2014/main" id="{A7F77FC0-F4C3-480F-92B9-1A45DEF886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3012" y="934222"/>
            <a:ext cx="6053945" cy="3299450"/>
          </a:xfrm>
          <a:prstGeom prst="rect">
            <a:avLst/>
          </a:prstGeom>
        </p:spPr>
      </p:pic>
    </p:spTree>
    <p:extLst>
      <p:ext uri="{BB962C8B-B14F-4D97-AF65-F5344CB8AC3E}">
        <p14:creationId xmlns:p14="http://schemas.microsoft.com/office/powerpoint/2010/main" val="339440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15F94-3D05-40D0-9C0A-A5DFE478EA65}"/>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83231533-1732-451A-98C9-CBB4E7053B89}"/>
              </a:ext>
            </a:extLst>
          </p:cNvPr>
          <p:cNvSpPr>
            <a:spLocks noGrp="1"/>
          </p:cNvSpPr>
          <p:nvPr>
            <p:ph idx="1"/>
          </p:nvPr>
        </p:nvSpPr>
        <p:spPr/>
        <p:txBody>
          <a:bodyPr>
            <a:normAutofit/>
          </a:bodyPr>
          <a:lstStyle/>
          <a:p>
            <a:r>
              <a:rPr kumimoji="1" lang="ja-JP" altLang="en-US" sz="3600" dirty="0"/>
              <a:t>はじめに</a:t>
            </a:r>
            <a:endParaRPr kumimoji="1" lang="en-US" altLang="ja-JP" sz="3600" dirty="0"/>
          </a:p>
          <a:p>
            <a:r>
              <a:rPr lang="ja-JP" altLang="en-US" sz="3600" dirty="0"/>
              <a:t>特許引用ネットワークの作成</a:t>
            </a:r>
            <a:endParaRPr lang="en-US" altLang="ja-JP" sz="3600" dirty="0"/>
          </a:p>
          <a:p>
            <a:r>
              <a:rPr kumimoji="1" lang="ja-JP" altLang="en-US" sz="3600" dirty="0"/>
              <a:t>分析</a:t>
            </a:r>
            <a:endParaRPr kumimoji="1" lang="en-US" altLang="ja-JP" sz="3600" dirty="0"/>
          </a:p>
          <a:p>
            <a:r>
              <a:rPr lang="ja-JP" altLang="en-US" sz="3600" dirty="0"/>
              <a:t>まとめ</a:t>
            </a:r>
            <a:endParaRPr kumimoji="1" lang="ja-JP" altLang="en-US" sz="3600" dirty="0"/>
          </a:p>
        </p:txBody>
      </p:sp>
    </p:spTree>
    <p:extLst>
      <p:ext uri="{BB962C8B-B14F-4D97-AF65-F5344CB8AC3E}">
        <p14:creationId xmlns:p14="http://schemas.microsoft.com/office/powerpoint/2010/main" val="3090134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5BDD9-C4DD-4939-B985-CAFE3C7C2C51}"/>
              </a:ext>
            </a:extLst>
          </p:cNvPr>
          <p:cNvSpPr>
            <a:spLocks noGrp="1"/>
          </p:cNvSpPr>
          <p:nvPr>
            <p:ph type="title"/>
          </p:nvPr>
        </p:nvSpPr>
        <p:spPr>
          <a:xfrm>
            <a:off x="1053548" y="327990"/>
            <a:ext cx="7358469" cy="764209"/>
          </a:xfrm>
        </p:spPr>
        <p:txBody>
          <a:bodyPr>
            <a:normAutofit/>
          </a:bodyPr>
          <a:lstStyle/>
          <a:p>
            <a:r>
              <a:rPr lang="ja-JP" altLang="en-US" sz="4000" dirty="0"/>
              <a:t>・コルモゴロフスミルノフ検定</a:t>
            </a:r>
            <a:endParaRPr kumimoji="1" lang="ja-JP" altLang="en-US" sz="4000" dirty="0"/>
          </a:p>
        </p:txBody>
      </p:sp>
      <p:pic>
        <p:nvPicPr>
          <p:cNvPr id="5" name="コンテンツ プレースホルダー 4" descr="スクリーンショット が含まれている画像&#10;&#10;非常に高い精度で生成された説明">
            <a:extLst>
              <a:ext uri="{FF2B5EF4-FFF2-40B4-BE49-F238E27FC236}">
                <a16:creationId xmlns:a16="http://schemas.microsoft.com/office/drawing/2014/main" id="{1458D8FF-B21C-48D5-95BD-D5CEB2F4DF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2993" y="1135321"/>
            <a:ext cx="6849024" cy="2590271"/>
          </a:xfrm>
        </p:spPr>
      </p:pic>
      <p:pic>
        <p:nvPicPr>
          <p:cNvPr id="7" name="図 6" descr="スクリーンショット が含まれている画像&#10;&#10;非常に高い精度で生成された説明">
            <a:extLst>
              <a:ext uri="{FF2B5EF4-FFF2-40B4-BE49-F238E27FC236}">
                <a16:creationId xmlns:a16="http://schemas.microsoft.com/office/drawing/2014/main" id="{66F3F6A6-EBC4-48C9-AB32-2E0A2F00D7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2993" y="3939738"/>
            <a:ext cx="6849024" cy="2590272"/>
          </a:xfrm>
          <a:prstGeom prst="rect">
            <a:avLst/>
          </a:prstGeom>
        </p:spPr>
      </p:pic>
    </p:spTree>
    <p:extLst>
      <p:ext uri="{BB962C8B-B14F-4D97-AF65-F5344CB8AC3E}">
        <p14:creationId xmlns:p14="http://schemas.microsoft.com/office/powerpoint/2010/main" val="1455187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タイトル 1">
            <a:extLst>
              <a:ext uri="{FF2B5EF4-FFF2-40B4-BE49-F238E27FC236}">
                <a16:creationId xmlns:a16="http://schemas.microsoft.com/office/drawing/2014/main" id="{E750515F-4CC3-44B0-BC8A-1C4FA25DB880}"/>
              </a:ext>
            </a:extLst>
          </p:cNvPr>
          <p:cNvSpPr>
            <a:spLocks noGrp="1"/>
          </p:cNvSpPr>
          <p:nvPr>
            <p:ph type="title"/>
          </p:nvPr>
        </p:nvSpPr>
        <p:spPr>
          <a:xfrm>
            <a:off x="784215" y="5125482"/>
            <a:ext cx="7673801" cy="1087656"/>
          </a:xfrm>
        </p:spPr>
        <p:txBody>
          <a:bodyPr vert="horz" lIns="91440" tIns="45720" rIns="91440" bIns="45720" rtlCol="0" anchor="b">
            <a:normAutofit/>
          </a:bodyPr>
          <a:lstStyle/>
          <a:p>
            <a:r>
              <a:rPr kumimoji="1" lang="ja-JP" altLang="en-US" sz="4000" kern="1200" dirty="0">
                <a:solidFill>
                  <a:schemeClr val="accent1"/>
                </a:solidFill>
                <a:latin typeface="+mj-lt"/>
                <a:ea typeface="+mj-ea"/>
                <a:cs typeface="+mj-cs"/>
              </a:rPr>
              <a:t>２</a:t>
            </a:r>
            <a:r>
              <a:rPr kumimoji="1" lang="en-US" altLang="ja-JP" sz="4000" kern="1200" dirty="0">
                <a:solidFill>
                  <a:schemeClr val="accent1"/>
                </a:solidFill>
                <a:latin typeface="+mj-lt"/>
                <a:ea typeface="+mj-ea"/>
                <a:cs typeface="+mj-cs"/>
              </a:rPr>
              <a:t>:</a:t>
            </a:r>
            <a:r>
              <a:rPr kumimoji="1" lang="ja-JP" altLang="en-US" sz="4000" kern="1200" dirty="0">
                <a:solidFill>
                  <a:schemeClr val="accent1"/>
                </a:solidFill>
                <a:latin typeface="+mj-lt"/>
                <a:ea typeface="+mj-ea"/>
                <a:cs typeface="+mj-cs"/>
              </a:rPr>
              <a:t>コミュニティ抽出</a:t>
            </a:r>
          </a:p>
        </p:txBody>
      </p:sp>
      <p:sp>
        <p:nvSpPr>
          <p:cNvPr id="3" name="コンテンツ プレースホルダー 2">
            <a:extLst>
              <a:ext uri="{FF2B5EF4-FFF2-40B4-BE49-F238E27FC236}">
                <a16:creationId xmlns:a16="http://schemas.microsoft.com/office/drawing/2014/main" id="{D2530F48-D81C-4D02-8816-3C6501B0386C}"/>
              </a:ext>
            </a:extLst>
          </p:cNvPr>
          <p:cNvSpPr>
            <a:spLocks noGrp="1"/>
          </p:cNvSpPr>
          <p:nvPr>
            <p:ph idx="1"/>
          </p:nvPr>
        </p:nvSpPr>
        <p:spPr>
          <a:xfrm>
            <a:off x="879108" y="957467"/>
            <a:ext cx="8452217" cy="611896"/>
          </a:xfrm>
        </p:spPr>
        <p:txBody>
          <a:bodyPr vert="horz" lIns="91440" tIns="45720" rIns="91440" bIns="45720" rtlCol="0" anchor="t">
            <a:normAutofit/>
          </a:bodyPr>
          <a:lstStyle/>
          <a:p>
            <a:pPr marL="0" indent="0">
              <a:buNone/>
            </a:pPr>
            <a:r>
              <a:rPr kumimoji="1" lang="en-US" altLang="ja-JP" dirty="0">
                <a:solidFill>
                  <a:schemeClr val="tx1">
                    <a:lumMod val="50000"/>
                    <a:lumOff val="50000"/>
                  </a:schemeClr>
                </a:solidFill>
              </a:rPr>
              <a:t>1:</a:t>
            </a:r>
            <a:r>
              <a:rPr kumimoji="1" lang="ja-JP" altLang="en-US" dirty="0">
                <a:solidFill>
                  <a:schemeClr val="tx1">
                    <a:lumMod val="50000"/>
                    <a:lumOff val="50000"/>
                  </a:schemeClr>
                </a:solidFill>
              </a:rPr>
              <a:t>コミュニティのサイズと最大次数　</a:t>
            </a:r>
            <a:r>
              <a:rPr kumimoji="1" lang="en-US" altLang="ja-JP" dirty="0">
                <a:solidFill>
                  <a:schemeClr val="tx1">
                    <a:lumMod val="50000"/>
                    <a:lumOff val="50000"/>
                  </a:schemeClr>
                </a:solidFill>
              </a:rPr>
              <a:t>2:</a:t>
            </a:r>
            <a:r>
              <a:rPr kumimoji="1" lang="ja-JP" altLang="en-US" dirty="0">
                <a:solidFill>
                  <a:schemeClr val="tx1">
                    <a:lumMod val="50000"/>
                    <a:lumOff val="50000"/>
                  </a:schemeClr>
                </a:solidFill>
              </a:rPr>
              <a:t>コミュニティのサイズと標準偏差</a:t>
            </a:r>
          </a:p>
        </p:txBody>
      </p:sp>
      <p:pic>
        <p:nvPicPr>
          <p:cNvPr id="5" name="図 4">
            <a:extLst>
              <a:ext uri="{FF2B5EF4-FFF2-40B4-BE49-F238E27FC236}">
                <a16:creationId xmlns:a16="http://schemas.microsoft.com/office/drawing/2014/main" id="{10681DC7-2D82-45C0-B2E2-BFB00F096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42" y="1437352"/>
            <a:ext cx="7390247" cy="3642357"/>
          </a:xfrm>
          <a:prstGeom prst="rect">
            <a:avLst/>
          </a:prstGeom>
        </p:spPr>
      </p:pic>
    </p:spTree>
    <p:extLst>
      <p:ext uri="{BB962C8B-B14F-4D97-AF65-F5344CB8AC3E}">
        <p14:creationId xmlns:p14="http://schemas.microsoft.com/office/powerpoint/2010/main" val="356003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コンテンツ プレースホルダー 6">
            <a:extLst>
              <a:ext uri="{FF2B5EF4-FFF2-40B4-BE49-F238E27FC236}">
                <a16:creationId xmlns:a16="http://schemas.microsoft.com/office/drawing/2014/main" id="{B9987D97-D917-411D-A826-44D2B20B5F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523" y="1925028"/>
            <a:ext cx="7434845" cy="3512770"/>
          </a:xfrm>
          <a:prstGeom prst="rect">
            <a:avLst/>
          </a:prstGeom>
        </p:spPr>
      </p:pic>
      <p:sp>
        <p:nvSpPr>
          <p:cNvPr id="9" name="タイトル 8">
            <a:extLst>
              <a:ext uri="{FF2B5EF4-FFF2-40B4-BE49-F238E27FC236}">
                <a16:creationId xmlns:a16="http://schemas.microsoft.com/office/drawing/2014/main" id="{BFA96A55-6EC8-4022-98EE-470029AF1820}"/>
              </a:ext>
            </a:extLst>
          </p:cNvPr>
          <p:cNvSpPr>
            <a:spLocks noGrp="1"/>
          </p:cNvSpPr>
          <p:nvPr>
            <p:ph type="title"/>
          </p:nvPr>
        </p:nvSpPr>
        <p:spPr>
          <a:xfrm>
            <a:off x="1383944" y="1519672"/>
            <a:ext cx="8596668" cy="650136"/>
          </a:xfrm>
        </p:spPr>
        <p:txBody>
          <a:bodyPr>
            <a:normAutofit/>
          </a:bodyPr>
          <a:lstStyle/>
          <a:p>
            <a:r>
              <a:rPr lang="en-US" altLang="ja-JP" sz="1800" dirty="0">
                <a:solidFill>
                  <a:schemeClr val="tx1">
                    <a:lumMod val="50000"/>
                    <a:lumOff val="50000"/>
                  </a:schemeClr>
                </a:solidFill>
              </a:rPr>
              <a:t>1:</a:t>
            </a:r>
            <a:r>
              <a:rPr lang="ja-JP" altLang="en-US" sz="1800" dirty="0">
                <a:solidFill>
                  <a:schemeClr val="tx1">
                    <a:lumMod val="50000"/>
                    <a:lumOff val="50000"/>
                  </a:schemeClr>
                </a:solidFill>
              </a:rPr>
              <a:t>コミュニティのサイズと最小次数　</a:t>
            </a:r>
            <a:r>
              <a:rPr lang="en-US" altLang="ja-JP" sz="1800" dirty="0">
                <a:solidFill>
                  <a:schemeClr val="tx1">
                    <a:lumMod val="50000"/>
                    <a:lumOff val="50000"/>
                  </a:schemeClr>
                </a:solidFill>
              </a:rPr>
              <a:t>2:</a:t>
            </a:r>
            <a:r>
              <a:rPr lang="ja-JP" altLang="en-US" sz="1800" dirty="0">
                <a:solidFill>
                  <a:schemeClr val="tx1">
                    <a:lumMod val="50000"/>
                    <a:lumOff val="50000"/>
                  </a:schemeClr>
                </a:solidFill>
              </a:rPr>
              <a:t>コミュニティのサイズと標準偏差</a:t>
            </a:r>
            <a:br>
              <a:rPr lang="ja-JP" altLang="en-US" sz="1800" dirty="0">
                <a:solidFill>
                  <a:schemeClr val="tx1">
                    <a:lumMod val="50000"/>
                    <a:lumOff val="50000"/>
                  </a:schemeClr>
                </a:solidFill>
              </a:rPr>
            </a:br>
            <a:endParaRPr lang="ja-JP" altLang="en-US" sz="1800" dirty="0"/>
          </a:p>
        </p:txBody>
      </p:sp>
    </p:spTree>
    <p:extLst>
      <p:ext uri="{BB962C8B-B14F-4D97-AF65-F5344CB8AC3E}">
        <p14:creationId xmlns:p14="http://schemas.microsoft.com/office/powerpoint/2010/main" val="2343716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9BD1D-D822-49C9-AC01-3AFD70E14E3A}"/>
              </a:ext>
            </a:extLst>
          </p:cNvPr>
          <p:cNvSpPr>
            <a:spLocks noGrp="1"/>
          </p:cNvSpPr>
          <p:nvPr>
            <p:ph type="title"/>
          </p:nvPr>
        </p:nvSpPr>
        <p:spPr>
          <a:xfrm>
            <a:off x="220133" y="366957"/>
            <a:ext cx="8596668" cy="1080052"/>
          </a:xfrm>
        </p:spPr>
        <p:txBody>
          <a:bodyPr>
            <a:normAutofit/>
          </a:bodyPr>
          <a:lstStyle/>
          <a:p>
            <a:r>
              <a:rPr kumimoji="1" lang="ja-JP" altLang="en-US" sz="4000" dirty="0"/>
              <a:t>４－１</a:t>
            </a:r>
            <a:r>
              <a:rPr kumimoji="1" lang="en-US" altLang="ja-JP" sz="4000" dirty="0"/>
              <a:t>:</a:t>
            </a:r>
            <a:r>
              <a:rPr kumimoji="1" lang="ja-JP" altLang="en-US" sz="4000" dirty="0"/>
              <a:t>産業構成表</a:t>
            </a:r>
          </a:p>
        </p:txBody>
      </p:sp>
      <p:graphicFrame>
        <p:nvGraphicFramePr>
          <p:cNvPr id="4" name="コンテンツ プレースホルダー 3">
            <a:extLst>
              <a:ext uri="{FF2B5EF4-FFF2-40B4-BE49-F238E27FC236}">
                <a16:creationId xmlns:a16="http://schemas.microsoft.com/office/drawing/2014/main" id="{02F909B7-39D4-420B-86F5-1549F3ADDEBD}"/>
              </a:ext>
            </a:extLst>
          </p:cNvPr>
          <p:cNvGraphicFramePr>
            <a:graphicFrameLocks noGrp="1"/>
          </p:cNvGraphicFramePr>
          <p:nvPr>
            <p:ph idx="1"/>
            <p:extLst>
              <p:ext uri="{D42A27DB-BD31-4B8C-83A1-F6EECF244321}">
                <p14:modId xmlns:p14="http://schemas.microsoft.com/office/powerpoint/2010/main" val="3592626198"/>
              </p:ext>
            </p:extLst>
          </p:nvPr>
        </p:nvGraphicFramePr>
        <p:xfrm>
          <a:off x="944217" y="1482661"/>
          <a:ext cx="8189844" cy="2286000"/>
        </p:xfrm>
        <a:graphic>
          <a:graphicData uri="http://schemas.openxmlformats.org/drawingml/2006/table">
            <a:tbl>
              <a:tblPr firstRow="1" bandRow="1">
                <a:tableStyleId>{5C22544A-7EE6-4342-B048-85BDC9FD1C3A}</a:tableStyleId>
              </a:tblPr>
              <a:tblGrid>
                <a:gridCol w="4094922">
                  <a:extLst>
                    <a:ext uri="{9D8B030D-6E8A-4147-A177-3AD203B41FA5}">
                      <a16:colId xmlns:a16="http://schemas.microsoft.com/office/drawing/2014/main" val="3803072583"/>
                    </a:ext>
                  </a:extLst>
                </a:gridCol>
                <a:gridCol w="4094922">
                  <a:extLst>
                    <a:ext uri="{9D8B030D-6E8A-4147-A177-3AD203B41FA5}">
                      <a16:colId xmlns:a16="http://schemas.microsoft.com/office/drawing/2014/main" val="2596932478"/>
                    </a:ext>
                  </a:extLst>
                </a:gridCol>
              </a:tblGrid>
              <a:tr h="364312">
                <a:tc>
                  <a:txBody>
                    <a:bodyPr/>
                    <a:lstStyle/>
                    <a:p>
                      <a:r>
                        <a:rPr kumimoji="1" lang="ja-JP" altLang="en-US" sz="2400" dirty="0"/>
                        <a:t>産業名</a:t>
                      </a:r>
                    </a:p>
                  </a:txBody>
                  <a:tcPr/>
                </a:tc>
                <a:tc>
                  <a:txBody>
                    <a:bodyPr/>
                    <a:lstStyle/>
                    <a:p>
                      <a:r>
                        <a:rPr kumimoji="1" lang="ja-JP" altLang="en-US" sz="2400" dirty="0"/>
                        <a:t>シェア</a:t>
                      </a:r>
                    </a:p>
                  </a:txBody>
                  <a:tcPr/>
                </a:tc>
                <a:extLst>
                  <a:ext uri="{0D108BD9-81ED-4DB2-BD59-A6C34878D82A}">
                    <a16:rowId xmlns:a16="http://schemas.microsoft.com/office/drawing/2014/main" val="942657544"/>
                  </a:ext>
                </a:extLst>
              </a:tr>
              <a:tr h="354520">
                <a:tc>
                  <a:txBody>
                    <a:bodyPr/>
                    <a:lstStyle/>
                    <a:p>
                      <a:r>
                        <a:rPr kumimoji="1" lang="ja-JP" altLang="en-US" sz="1800" b="0" i="0" u="none" strike="noStrike" kern="1200" dirty="0">
                          <a:solidFill>
                            <a:schemeClr val="dk1"/>
                          </a:solidFill>
                          <a:effectLst/>
                          <a:latin typeface="+mn-lt"/>
                          <a:ea typeface="+mn-ea"/>
                          <a:cs typeface="+mn-cs"/>
                        </a:rPr>
                        <a:t>化学工業</a:t>
                      </a:r>
                      <a:endParaRPr kumimoji="1" lang="ja-JP" altLang="en-US" dirty="0"/>
                    </a:p>
                  </a:txBody>
                  <a:tcPr/>
                </a:tc>
                <a:tc>
                  <a:txBody>
                    <a:bodyPr/>
                    <a:lstStyle/>
                    <a:p>
                      <a:r>
                        <a:rPr kumimoji="1" lang="en-US" altLang="ja-JP" sz="1800" b="0" i="0" u="none" strike="noStrike" kern="1200" dirty="0">
                          <a:solidFill>
                            <a:schemeClr val="dk1"/>
                          </a:solidFill>
                          <a:effectLst/>
                          <a:latin typeface="+mn-lt"/>
                          <a:ea typeface="+mn-ea"/>
                          <a:cs typeface="+mn-cs"/>
                        </a:rPr>
                        <a:t>0.409091</a:t>
                      </a:r>
                      <a:endParaRPr kumimoji="1" lang="ja-JP" altLang="en-US" dirty="0"/>
                    </a:p>
                  </a:txBody>
                  <a:tcPr/>
                </a:tc>
                <a:extLst>
                  <a:ext uri="{0D108BD9-81ED-4DB2-BD59-A6C34878D82A}">
                    <a16:rowId xmlns:a16="http://schemas.microsoft.com/office/drawing/2014/main" val="3034320669"/>
                  </a:ext>
                </a:extLst>
              </a:tr>
              <a:tr h="354520">
                <a:tc>
                  <a:txBody>
                    <a:bodyPr/>
                    <a:lstStyle/>
                    <a:p>
                      <a:r>
                        <a:rPr kumimoji="1" lang="ja-JP" altLang="en-US" sz="1800" b="0" i="0" u="none" strike="noStrike" kern="1200" dirty="0">
                          <a:solidFill>
                            <a:schemeClr val="dk1"/>
                          </a:solidFill>
                          <a:effectLst/>
                          <a:latin typeface="+mn-lt"/>
                          <a:ea typeface="+mn-ea"/>
                          <a:cs typeface="+mn-cs"/>
                        </a:rPr>
                        <a:t>プラスチック製品製造業</a:t>
                      </a:r>
                      <a:endParaRPr kumimoji="1" lang="ja-JP" altLang="en-US" dirty="0"/>
                    </a:p>
                  </a:txBody>
                  <a:tcPr/>
                </a:tc>
                <a:tc>
                  <a:txBody>
                    <a:bodyPr/>
                    <a:lstStyle/>
                    <a:p>
                      <a:r>
                        <a:rPr kumimoji="1" lang="en-US" altLang="ja-JP" sz="1800" b="0" i="0" u="none" strike="noStrike" kern="1200" dirty="0">
                          <a:solidFill>
                            <a:schemeClr val="dk1"/>
                          </a:solidFill>
                          <a:effectLst/>
                          <a:latin typeface="+mn-lt"/>
                          <a:ea typeface="+mn-ea"/>
                          <a:cs typeface="+mn-cs"/>
                        </a:rPr>
                        <a:t>0.113636 </a:t>
                      </a:r>
                      <a:endParaRPr kumimoji="1" lang="ja-JP" altLang="en-US" dirty="0"/>
                    </a:p>
                  </a:txBody>
                  <a:tcPr/>
                </a:tc>
                <a:extLst>
                  <a:ext uri="{0D108BD9-81ED-4DB2-BD59-A6C34878D82A}">
                    <a16:rowId xmlns:a16="http://schemas.microsoft.com/office/drawing/2014/main" val="485041335"/>
                  </a:ext>
                </a:extLst>
              </a:tr>
              <a:tr h="354520">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電気機械器具製造業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sz="1800" b="0" i="0" u="none" strike="noStrike" kern="1200" dirty="0">
                          <a:solidFill>
                            <a:schemeClr val="dk1"/>
                          </a:solidFill>
                          <a:effectLst/>
                          <a:latin typeface="+mn-lt"/>
                          <a:ea typeface="+mn-ea"/>
                          <a:cs typeface="+mn-cs"/>
                        </a:rPr>
                        <a:t>0.068182 </a:t>
                      </a:r>
                      <a:endParaRPr kumimoji="1" lang="ja-JP" altLang="en-US" dirty="0"/>
                    </a:p>
                  </a:txBody>
                  <a:tcPr/>
                </a:tc>
                <a:extLst>
                  <a:ext uri="{0D108BD9-81ED-4DB2-BD59-A6C34878D82A}">
                    <a16:rowId xmlns:a16="http://schemas.microsoft.com/office/drawing/2014/main" val="4290120094"/>
                  </a:ext>
                </a:extLst>
              </a:tr>
              <a:tr h="354520">
                <a:tc>
                  <a:txBody>
                    <a:bodyPr/>
                    <a:lstStyle/>
                    <a:p>
                      <a:r>
                        <a:rPr kumimoji="1" lang="ja-JP" altLang="en-US" sz="1800" b="0" i="0" u="none" strike="noStrike" kern="1200" dirty="0">
                          <a:solidFill>
                            <a:schemeClr val="dk1"/>
                          </a:solidFill>
                          <a:effectLst/>
                          <a:latin typeface="+mn-lt"/>
                          <a:ea typeface="+mn-ea"/>
                          <a:cs typeface="+mn-cs"/>
                        </a:rPr>
                        <a:t>電子部品・デバイス・電子回路製造業</a:t>
                      </a:r>
                      <a:endParaRPr kumimoji="1" lang="ja-JP" altLang="en-US" dirty="0"/>
                    </a:p>
                  </a:txBody>
                  <a:tcPr/>
                </a:tc>
                <a:tc>
                  <a:txBody>
                    <a:bodyPr/>
                    <a:lstStyle/>
                    <a:p>
                      <a:r>
                        <a:rPr kumimoji="1" lang="en-US" altLang="ja-JP" sz="1800" b="0" i="0" u="none" strike="noStrike" kern="1200" dirty="0">
                          <a:solidFill>
                            <a:schemeClr val="dk1"/>
                          </a:solidFill>
                          <a:effectLst/>
                          <a:latin typeface="+mn-lt"/>
                          <a:ea typeface="+mn-ea"/>
                          <a:cs typeface="+mn-cs"/>
                        </a:rPr>
                        <a:t>0.068182 </a:t>
                      </a:r>
                      <a:endParaRPr kumimoji="1" lang="ja-JP" altLang="en-US" dirty="0"/>
                    </a:p>
                  </a:txBody>
                  <a:tcPr/>
                </a:tc>
                <a:extLst>
                  <a:ext uri="{0D108BD9-81ED-4DB2-BD59-A6C34878D82A}">
                    <a16:rowId xmlns:a16="http://schemas.microsoft.com/office/drawing/2014/main" val="1833707491"/>
                  </a:ext>
                </a:extLst>
              </a:tr>
              <a:tr h="354520">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非鉄金属製造業 </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sz="1800" b="0" i="0" u="none" strike="noStrike" kern="1200" dirty="0">
                          <a:solidFill>
                            <a:schemeClr val="dk1"/>
                          </a:solidFill>
                          <a:effectLst/>
                          <a:latin typeface="+mn-lt"/>
                          <a:ea typeface="+mn-ea"/>
                          <a:cs typeface="+mn-cs"/>
                        </a:rPr>
                        <a:t>0.045455</a:t>
                      </a:r>
                      <a:endParaRPr kumimoji="1" lang="ja-JP" altLang="en-US" dirty="0"/>
                    </a:p>
                  </a:txBody>
                  <a:tcPr/>
                </a:tc>
                <a:extLst>
                  <a:ext uri="{0D108BD9-81ED-4DB2-BD59-A6C34878D82A}">
                    <a16:rowId xmlns:a16="http://schemas.microsoft.com/office/drawing/2014/main" val="1801518655"/>
                  </a:ext>
                </a:extLst>
              </a:tr>
            </a:tbl>
          </a:graphicData>
        </a:graphic>
      </p:graphicFrame>
      <p:sp>
        <p:nvSpPr>
          <p:cNvPr id="5" name="テキスト ボックス 4">
            <a:extLst>
              <a:ext uri="{FF2B5EF4-FFF2-40B4-BE49-F238E27FC236}">
                <a16:creationId xmlns:a16="http://schemas.microsoft.com/office/drawing/2014/main" id="{A60F4C38-9513-44C0-9836-4FC733A4AA7E}"/>
              </a:ext>
            </a:extLst>
          </p:cNvPr>
          <p:cNvSpPr txBox="1"/>
          <p:nvPr/>
        </p:nvSpPr>
        <p:spPr>
          <a:xfrm>
            <a:off x="4177748" y="1077677"/>
            <a:ext cx="3836504" cy="369332"/>
          </a:xfrm>
          <a:prstGeom prst="rect">
            <a:avLst/>
          </a:prstGeom>
          <a:noFill/>
        </p:spPr>
        <p:txBody>
          <a:bodyPr wrap="square" rtlCol="0">
            <a:spAutoFit/>
          </a:bodyPr>
          <a:lstStyle/>
          <a:p>
            <a:r>
              <a:rPr kumimoji="1" lang="ja-JP" altLang="en-US" dirty="0"/>
              <a:t>コミュニティ①</a:t>
            </a:r>
          </a:p>
        </p:txBody>
      </p:sp>
      <p:sp>
        <p:nvSpPr>
          <p:cNvPr id="6" name="テキスト ボックス 5">
            <a:extLst>
              <a:ext uri="{FF2B5EF4-FFF2-40B4-BE49-F238E27FC236}">
                <a16:creationId xmlns:a16="http://schemas.microsoft.com/office/drawing/2014/main" id="{3A81BA17-72D0-42AC-B0A7-33F980038F01}"/>
              </a:ext>
            </a:extLst>
          </p:cNvPr>
          <p:cNvSpPr txBox="1"/>
          <p:nvPr/>
        </p:nvSpPr>
        <p:spPr>
          <a:xfrm>
            <a:off x="4177748" y="3824191"/>
            <a:ext cx="1958008" cy="369332"/>
          </a:xfrm>
          <a:prstGeom prst="rect">
            <a:avLst/>
          </a:prstGeom>
          <a:noFill/>
        </p:spPr>
        <p:txBody>
          <a:bodyPr wrap="square" rtlCol="0">
            <a:spAutoFit/>
          </a:bodyPr>
          <a:lstStyle/>
          <a:p>
            <a:r>
              <a:rPr kumimoji="1" lang="ja-JP" altLang="en-US" dirty="0"/>
              <a:t>コミュニティ②</a:t>
            </a:r>
          </a:p>
        </p:txBody>
      </p:sp>
      <p:graphicFrame>
        <p:nvGraphicFramePr>
          <p:cNvPr id="7" name="表 6">
            <a:extLst>
              <a:ext uri="{FF2B5EF4-FFF2-40B4-BE49-F238E27FC236}">
                <a16:creationId xmlns:a16="http://schemas.microsoft.com/office/drawing/2014/main" id="{1E387162-16EF-4B40-88DD-2351AB5225E7}"/>
              </a:ext>
            </a:extLst>
          </p:cNvPr>
          <p:cNvGraphicFramePr>
            <a:graphicFrameLocks noGrp="1"/>
          </p:cNvGraphicFramePr>
          <p:nvPr>
            <p:extLst>
              <p:ext uri="{D42A27DB-BD31-4B8C-83A1-F6EECF244321}">
                <p14:modId xmlns:p14="http://schemas.microsoft.com/office/powerpoint/2010/main" val="1175593011"/>
              </p:ext>
            </p:extLst>
          </p:nvPr>
        </p:nvGraphicFramePr>
        <p:xfrm>
          <a:off x="944217" y="4232339"/>
          <a:ext cx="8189844" cy="2286000"/>
        </p:xfrm>
        <a:graphic>
          <a:graphicData uri="http://schemas.openxmlformats.org/drawingml/2006/table">
            <a:tbl>
              <a:tblPr firstRow="1" bandRow="1">
                <a:tableStyleId>{5C22544A-7EE6-4342-B048-85BDC9FD1C3A}</a:tableStyleId>
              </a:tblPr>
              <a:tblGrid>
                <a:gridCol w="4094922">
                  <a:extLst>
                    <a:ext uri="{9D8B030D-6E8A-4147-A177-3AD203B41FA5}">
                      <a16:colId xmlns:a16="http://schemas.microsoft.com/office/drawing/2014/main" val="1148695887"/>
                    </a:ext>
                  </a:extLst>
                </a:gridCol>
                <a:gridCol w="4094922">
                  <a:extLst>
                    <a:ext uri="{9D8B030D-6E8A-4147-A177-3AD203B41FA5}">
                      <a16:colId xmlns:a16="http://schemas.microsoft.com/office/drawing/2014/main" val="3954590369"/>
                    </a:ext>
                  </a:extLst>
                </a:gridCol>
              </a:tblGrid>
              <a:tr h="364312">
                <a:tc>
                  <a:txBody>
                    <a:bodyPr/>
                    <a:lstStyle/>
                    <a:p>
                      <a:r>
                        <a:rPr kumimoji="1" lang="ja-JP" altLang="en-US" sz="2400" dirty="0"/>
                        <a:t>産業名</a:t>
                      </a:r>
                    </a:p>
                  </a:txBody>
                  <a:tcPr/>
                </a:tc>
                <a:tc>
                  <a:txBody>
                    <a:bodyPr/>
                    <a:lstStyle/>
                    <a:p>
                      <a:r>
                        <a:rPr kumimoji="1" lang="ja-JP" altLang="en-US" sz="2400" dirty="0"/>
                        <a:t>シェア</a:t>
                      </a:r>
                    </a:p>
                  </a:txBody>
                  <a:tcPr/>
                </a:tc>
                <a:extLst>
                  <a:ext uri="{0D108BD9-81ED-4DB2-BD59-A6C34878D82A}">
                    <a16:rowId xmlns:a16="http://schemas.microsoft.com/office/drawing/2014/main" val="4120860581"/>
                  </a:ext>
                </a:extLst>
              </a:tr>
              <a:tr h="354520">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情報通信機械器具製造業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sz="1800" b="0" i="0" u="none" strike="noStrike" kern="1200" dirty="0">
                          <a:solidFill>
                            <a:schemeClr val="dk1"/>
                          </a:solidFill>
                          <a:effectLst/>
                          <a:latin typeface="+mn-lt"/>
                          <a:ea typeface="+mn-ea"/>
                          <a:cs typeface="+mn-cs"/>
                        </a:rPr>
                        <a:t>0.28125 </a:t>
                      </a:r>
                      <a:endParaRPr kumimoji="1" lang="ja-JP" altLang="en-US" dirty="0"/>
                    </a:p>
                  </a:txBody>
                  <a:tcPr/>
                </a:tc>
                <a:extLst>
                  <a:ext uri="{0D108BD9-81ED-4DB2-BD59-A6C34878D82A}">
                    <a16:rowId xmlns:a16="http://schemas.microsoft.com/office/drawing/2014/main" val="2775021357"/>
                  </a:ext>
                </a:extLst>
              </a:tr>
              <a:tr h="3545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dirty="0">
                          <a:solidFill>
                            <a:schemeClr val="dk1"/>
                          </a:solidFill>
                          <a:effectLst/>
                          <a:latin typeface="+mn-lt"/>
                          <a:ea typeface="+mn-ea"/>
                          <a:cs typeface="+mn-cs"/>
                        </a:rPr>
                        <a:t>電子部品・デバイス・電子回路製造業</a:t>
                      </a:r>
                      <a:endParaRPr kumimoji="1" lang="ja-JP" altLang="en-US" dirty="0"/>
                    </a:p>
                  </a:txBody>
                  <a:tcPr/>
                </a:tc>
                <a:tc>
                  <a:txBody>
                    <a:bodyPr/>
                    <a:lstStyle/>
                    <a:p>
                      <a:r>
                        <a:rPr kumimoji="1" lang="en-US" altLang="ja-JP" sz="1800" b="0" i="0" u="none" strike="noStrike" kern="1200" dirty="0">
                          <a:solidFill>
                            <a:schemeClr val="dk1"/>
                          </a:solidFill>
                          <a:effectLst/>
                          <a:latin typeface="+mn-lt"/>
                          <a:ea typeface="+mn-ea"/>
                          <a:cs typeface="+mn-cs"/>
                        </a:rPr>
                        <a:t>0.12500</a:t>
                      </a:r>
                      <a:endParaRPr kumimoji="1" lang="ja-JP" altLang="en-US" dirty="0"/>
                    </a:p>
                  </a:txBody>
                  <a:tcPr/>
                </a:tc>
                <a:extLst>
                  <a:ext uri="{0D108BD9-81ED-4DB2-BD59-A6C34878D82A}">
                    <a16:rowId xmlns:a16="http://schemas.microsoft.com/office/drawing/2014/main" val="1700692805"/>
                  </a:ext>
                </a:extLst>
              </a:tr>
              <a:tr h="354520">
                <a:tc>
                  <a:txBody>
                    <a:bodyPr/>
                    <a:lstStyle/>
                    <a:p>
                      <a:r>
                        <a:rPr kumimoji="1" lang="ja-JP" altLang="en-US" sz="1800" b="0" i="0" u="none" strike="noStrike" kern="1200" dirty="0">
                          <a:solidFill>
                            <a:schemeClr val="dk1"/>
                          </a:solidFill>
                          <a:effectLst/>
                          <a:latin typeface="+mn-lt"/>
                          <a:ea typeface="+mn-ea"/>
                          <a:cs typeface="+mn-cs"/>
                        </a:rPr>
                        <a:t>窯業・土石製品製造業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sz="1800" b="0" i="0" u="none" strike="noStrike" kern="1200" dirty="0">
                          <a:solidFill>
                            <a:schemeClr val="dk1"/>
                          </a:solidFill>
                          <a:effectLst/>
                          <a:latin typeface="+mn-lt"/>
                          <a:ea typeface="+mn-ea"/>
                          <a:cs typeface="+mn-cs"/>
                        </a:rPr>
                        <a:t>0.12500</a:t>
                      </a:r>
                      <a:endParaRPr kumimoji="1" lang="ja-JP" altLang="en-US" dirty="0"/>
                    </a:p>
                  </a:txBody>
                  <a:tcPr/>
                </a:tc>
                <a:extLst>
                  <a:ext uri="{0D108BD9-81ED-4DB2-BD59-A6C34878D82A}">
                    <a16:rowId xmlns:a16="http://schemas.microsoft.com/office/drawing/2014/main" val="3415187963"/>
                  </a:ext>
                </a:extLst>
              </a:tr>
              <a:tr h="354520">
                <a:tc>
                  <a:txBody>
                    <a:bodyPr/>
                    <a:lstStyle/>
                    <a:p>
                      <a:r>
                        <a:rPr kumimoji="1" lang="ja-JP" altLang="en-US" dirty="0"/>
                        <a:t>通信業</a:t>
                      </a:r>
                    </a:p>
                  </a:txBody>
                  <a:tcPr/>
                </a:tc>
                <a:tc>
                  <a:txBody>
                    <a:bodyPr/>
                    <a:lstStyle/>
                    <a:p>
                      <a:r>
                        <a:rPr kumimoji="1" lang="en-US" altLang="ja-JP" sz="1800" b="0" i="0" u="none" strike="noStrike" kern="1200" dirty="0">
                          <a:solidFill>
                            <a:schemeClr val="dk1"/>
                          </a:solidFill>
                          <a:effectLst/>
                          <a:latin typeface="+mn-lt"/>
                          <a:ea typeface="+mn-ea"/>
                          <a:cs typeface="+mn-cs"/>
                        </a:rPr>
                        <a:t>0.06250 </a:t>
                      </a:r>
                      <a:endParaRPr kumimoji="1" lang="ja-JP" altLang="en-US" dirty="0"/>
                    </a:p>
                  </a:txBody>
                  <a:tcPr/>
                </a:tc>
                <a:extLst>
                  <a:ext uri="{0D108BD9-81ED-4DB2-BD59-A6C34878D82A}">
                    <a16:rowId xmlns:a16="http://schemas.microsoft.com/office/drawing/2014/main" val="995352058"/>
                  </a:ext>
                </a:extLst>
              </a:tr>
              <a:tr h="354520">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生産用機械器具製造業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sz="1800" b="0" i="0" u="none" strike="noStrike" kern="1200" dirty="0">
                          <a:solidFill>
                            <a:schemeClr val="dk1"/>
                          </a:solidFill>
                          <a:effectLst/>
                          <a:latin typeface="+mn-lt"/>
                          <a:ea typeface="+mn-ea"/>
                          <a:cs typeface="+mn-cs"/>
                        </a:rPr>
                        <a:t>0.06250</a:t>
                      </a:r>
                      <a:endParaRPr kumimoji="1" lang="ja-JP" altLang="en-US" dirty="0"/>
                    </a:p>
                  </a:txBody>
                  <a:tcPr/>
                </a:tc>
                <a:extLst>
                  <a:ext uri="{0D108BD9-81ED-4DB2-BD59-A6C34878D82A}">
                    <a16:rowId xmlns:a16="http://schemas.microsoft.com/office/drawing/2014/main" val="3996098293"/>
                  </a:ext>
                </a:extLst>
              </a:tr>
            </a:tbl>
          </a:graphicData>
        </a:graphic>
      </p:graphicFrame>
    </p:spTree>
    <p:extLst>
      <p:ext uri="{BB962C8B-B14F-4D97-AF65-F5344CB8AC3E}">
        <p14:creationId xmlns:p14="http://schemas.microsoft.com/office/powerpoint/2010/main" val="234253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4A9B1ABC-2EFD-4DA8-B1BF-B7942A347354}"/>
              </a:ext>
            </a:extLst>
          </p:cNvPr>
          <p:cNvGraphicFramePr>
            <a:graphicFrameLocks noGrp="1"/>
          </p:cNvGraphicFramePr>
          <p:nvPr>
            <p:ph idx="1"/>
            <p:extLst>
              <p:ext uri="{D42A27DB-BD31-4B8C-83A1-F6EECF244321}">
                <p14:modId xmlns:p14="http://schemas.microsoft.com/office/powerpoint/2010/main" val="1624425115"/>
              </p:ext>
            </p:extLst>
          </p:nvPr>
        </p:nvGraphicFramePr>
        <p:xfrm>
          <a:off x="771525" y="672068"/>
          <a:ext cx="8534400" cy="2322830"/>
        </p:xfrm>
        <a:graphic>
          <a:graphicData uri="http://schemas.openxmlformats.org/drawingml/2006/table">
            <a:tbl>
              <a:tblPr firstRow="1" bandRow="1">
                <a:tableStyleId>{5C22544A-7EE6-4342-B048-85BDC9FD1C3A}</a:tableStyleId>
              </a:tblPr>
              <a:tblGrid>
                <a:gridCol w="4267994">
                  <a:extLst>
                    <a:ext uri="{9D8B030D-6E8A-4147-A177-3AD203B41FA5}">
                      <a16:colId xmlns:a16="http://schemas.microsoft.com/office/drawing/2014/main" val="3761530233"/>
                    </a:ext>
                  </a:extLst>
                </a:gridCol>
                <a:gridCol w="4266406">
                  <a:extLst>
                    <a:ext uri="{9D8B030D-6E8A-4147-A177-3AD203B41FA5}">
                      <a16:colId xmlns:a16="http://schemas.microsoft.com/office/drawing/2014/main" val="4231060058"/>
                    </a:ext>
                  </a:extLst>
                </a:gridCol>
              </a:tblGrid>
              <a:tr h="468630">
                <a:tc>
                  <a:txBody>
                    <a:bodyPr/>
                    <a:lstStyle/>
                    <a:p>
                      <a:r>
                        <a:rPr kumimoji="1" lang="ja-JP" altLang="en-US" sz="2400" dirty="0"/>
                        <a:t>産業名</a:t>
                      </a:r>
                    </a:p>
                  </a:txBody>
                  <a:tcPr/>
                </a:tc>
                <a:tc>
                  <a:txBody>
                    <a:bodyPr/>
                    <a:lstStyle/>
                    <a:p>
                      <a:r>
                        <a:rPr kumimoji="1" lang="ja-JP" altLang="en-US" sz="2400" dirty="0"/>
                        <a:t>シェア</a:t>
                      </a:r>
                    </a:p>
                  </a:txBody>
                  <a:tcPr/>
                </a:tc>
                <a:extLst>
                  <a:ext uri="{0D108BD9-81ED-4DB2-BD59-A6C34878D82A}">
                    <a16:rowId xmlns:a16="http://schemas.microsoft.com/office/drawing/2014/main" val="1855124911"/>
                  </a:ext>
                </a:extLst>
              </a:tr>
              <a:tr h="370840">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輸送用機械器具製造業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0.666667</a:t>
                      </a:r>
                      <a:endParaRPr kumimoji="1" lang="ja-JP" altLang="en-US" dirty="0"/>
                    </a:p>
                  </a:txBody>
                  <a:tcPr/>
                </a:tc>
                <a:extLst>
                  <a:ext uri="{0D108BD9-81ED-4DB2-BD59-A6C34878D82A}">
                    <a16:rowId xmlns:a16="http://schemas.microsoft.com/office/drawing/2014/main" val="1036012462"/>
                  </a:ext>
                </a:extLst>
              </a:tr>
              <a:tr h="370840">
                <a:tc>
                  <a:txBody>
                    <a:bodyPr/>
                    <a:lstStyle/>
                    <a:p>
                      <a:r>
                        <a:rPr kumimoji="1" lang="ja-JP" altLang="en-US" sz="1800" b="0" i="0" u="none" strike="noStrike" kern="1200" dirty="0">
                          <a:solidFill>
                            <a:schemeClr val="dk1"/>
                          </a:solidFill>
                          <a:effectLst/>
                          <a:latin typeface="+mn-lt"/>
                          <a:ea typeface="+mn-ea"/>
                          <a:cs typeface="+mn-cs"/>
                        </a:rPr>
                        <a:t>電子部品・デバイス・電子回路製造業</a:t>
                      </a:r>
                      <a:endParaRPr kumimoji="1" lang="ja-JP" altLang="en-US" dirty="0"/>
                    </a:p>
                  </a:txBody>
                  <a:tcPr/>
                </a:tc>
                <a:tc>
                  <a:txBody>
                    <a:bodyPr/>
                    <a:lstStyle/>
                    <a:p>
                      <a:r>
                        <a:rPr kumimoji="1" lang="en-US" altLang="ja-JP" dirty="0"/>
                        <a:t>0.055556</a:t>
                      </a:r>
                      <a:endParaRPr kumimoji="1" lang="ja-JP" altLang="en-US" dirty="0"/>
                    </a:p>
                  </a:txBody>
                  <a:tcPr/>
                </a:tc>
                <a:extLst>
                  <a:ext uri="{0D108BD9-81ED-4DB2-BD59-A6C34878D82A}">
                    <a16:rowId xmlns:a16="http://schemas.microsoft.com/office/drawing/2014/main" val="144505548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生産用機械器具製造業</a:t>
                      </a:r>
                      <a:endParaRPr kumimoji="1" lang="ja-JP" altLang="en-US" dirty="0">
                        <a:latin typeface="メイリオ" panose="020B0604030504040204" pitchFamily="50" charset="-128"/>
                        <a:ea typeface="+mn-ea"/>
                      </a:endParaRPr>
                    </a:p>
                  </a:txBody>
                  <a:tcPr/>
                </a:tc>
                <a:tc>
                  <a:txBody>
                    <a:bodyPr/>
                    <a:lstStyle/>
                    <a:p>
                      <a:r>
                        <a:rPr kumimoji="1" lang="en-US" altLang="ja-JP" dirty="0"/>
                        <a:t>0.055556</a:t>
                      </a:r>
                      <a:endParaRPr kumimoji="1" lang="ja-JP" altLang="en-US" dirty="0"/>
                    </a:p>
                  </a:txBody>
                  <a:tcPr/>
                </a:tc>
                <a:extLst>
                  <a:ext uri="{0D108BD9-81ED-4DB2-BD59-A6C34878D82A}">
                    <a16:rowId xmlns:a16="http://schemas.microsoft.com/office/drawing/2014/main" val="2080863208"/>
                  </a:ext>
                </a:extLst>
              </a:tr>
              <a:tr h="370840">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業務用機械器具製造業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0.055556</a:t>
                      </a:r>
                      <a:endParaRPr kumimoji="1" lang="ja-JP" altLang="en-US" dirty="0"/>
                    </a:p>
                  </a:txBody>
                  <a:tcPr/>
                </a:tc>
                <a:extLst>
                  <a:ext uri="{0D108BD9-81ED-4DB2-BD59-A6C34878D82A}">
                    <a16:rowId xmlns:a16="http://schemas.microsoft.com/office/drawing/2014/main" val="504122048"/>
                  </a:ext>
                </a:extLst>
              </a:tr>
              <a:tr h="370840">
                <a:tc>
                  <a:txBody>
                    <a:bodyPr/>
                    <a:lstStyle/>
                    <a:p>
                      <a:r>
                        <a:rPr kumimoji="1" lang="ja-JP" altLang="en-US" sz="1800" b="0" i="0" u="none" strike="noStrike" kern="1200" dirty="0">
                          <a:solidFill>
                            <a:schemeClr val="dk1"/>
                          </a:solidFill>
                          <a:effectLst/>
                          <a:latin typeface="+mn-lt"/>
                          <a:ea typeface="+mn-ea"/>
                          <a:cs typeface="+mn-cs"/>
                        </a:rPr>
                        <a:t>ゴム製品製造業</a:t>
                      </a:r>
                      <a:endParaRPr kumimoji="1" lang="ja-JP" altLang="en-US" dirty="0"/>
                    </a:p>
                  </a:txBody>
                  <a:tcPr/>
                </a:tc>
                <a:tc>
                  <a:txBody>
                    <a:bodyPr/>
                    <a:lstStyle/>
                    <a:p>
                      <a:r>
                        <a:rPr kumimoji="1" lang="en-US" altLang="ja-JP" dirty="0"/>
                        <a:t>0.055556</a:t>
                      </a:r>
                      <a:endParaRPr kumimoji="1" lang="ja-JP" altLang="en-US" dirty="0"/>
                    </a:p>
                  </a:txBody>
                  <a:tcPr/>
                </a:tc>
                <a:extLst>
                  <a:ext uri="{0D108BD9-81ED-4DB2-BD59-A6C34878D82A}">
                    <a16:rowId xmlns:a16="http://schemas.microsoft.com/office/drawing/2014/main" val="377506847"/>
                  </a:ext>
                </a:extLst>
              </a:tr>
            </a:tbl>
          </a:graphicData>
        </a:graphic>
      </p:graphicFrame>
      <p:graphicFrame>
        <p:nvGraphicFramePr>
          <p:cNvPr id="6" name="表 5">
            <a:extLst>
              <a:ext uri="{FF2B5EF4-FFF2-40B4-BE49-F238E27FC236}">
                <a16:creationId xmlns:a16="http://schemas.microsoft.com/office/drawing/2014/main" id="{D08C7744-3D8A-42FC-8994-807EA22522C3}"/>
              </a:ext>
            </a:extLst>
          </p:cNvPr>
          <p:cNvGraphicFramePr>
            <a:graphicFrameLocks noGrp="1"/>
          </p:cNvGraphicFramePr>
          <p:nvPr>
            <p:extLst>
              <p:ext uri="{D42A27DB-BD31-4B8C-83A1-F6EECF244321}">
                <p14:modId xmlns:p14="http://schemas.microsoft.com/office/powerpoint/2010/main" val="115327251"/>
              </p:ext>
            </p:extLst>
          </p:nvPr>
        </p:nvGraphicFramePr>
        <p:xfrm>
          <a:off x="789623" y="3613666"/>
          <a:ext cx="8532812" cy="2301994"/>
        </p:xfrm>
        <a:graphic>
          <a:graphicData uri="http://schemas.openxmlformats.org/drawingml/2006/table">
            <a:tbl>
              <a:tblPr firstRow="1" bandRow="1">
                <a:tableStyleId>{5C22544A-7EE6-4342-B048-85BDC9FD1C3A}</a:tableStyleId>
              </a:tblPr>
              <a:tblGrid>
                <a:gridCol w="4266406">
                  <a:extLst>
                    <a:ext uri="{9D8B030D-6E8A-4147-A177-3AD203B41FA5}">
                      <a16:colId xmlns:a16="http://schemas.microsoft.com/office/drawing/2014/main" val="1162292365"/>
                    </a:ext>
                  </a:extLst>
                </a:gridCol>
                <a:gridCol w="4266406">
                  <a:extLst>
                    <a:ext uri="{9D8B030D-6E8A-4147-A177-3AD203B41FA5}">
                      <a16:colId xmlns:a16="http://schemas.microsoft.com/office/drawing/2014/main" val="3849680187"/>
                    </a:ext>
                  </a:extLst>
                </a:gridCol>
              </a:tblGrid>
              <a:tr h="463034">
                <a:tc>
                  <a:txBody>
                    <a:bodyPr/>
                    <a:lstStyle/>
                    <a:p>
                      <a:r>
                        <a:rPr kumimoji="1" lang="ja-JP" altLang="en-US" sz="2400" dirty="0"/>
                        <a:t>産業名</a:t>
                      </a:r>
                    </a:p>
                  </a:txBody>
                  <a:tcPr/>
                </a:tc>
                <a:tc>
                  <a:txBody>
                    <a:bodyPr/>
                    <a:lstStyle/>
                    <a:p>
                      <a:r>
                        <a:rPr kumimoji="1" lang="ja-JP" altLang="en-US" sz="2400" dirty="0"/>
                        <a:t>シェア</a:t>
                      </a:r>
                    </a:p>
                  </a:txBody>
                  <a:tcPr/>
                </a:tc>
                <a:extLst>
                  <a:ext uri="{0D108BD9-81ED-4DB2-BD59-A6C34878D82A}">
                    <a16:rowId xmlns:a16="http://schemas.microsoft.com/office/drawing/2014/main" val="2448709645"/>
                  </a:ext>
                </a:extLst>
              </a:tr>
              <a:tr h="370840">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生産用機械器具製造業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0.384615</a:t>
                      </a:r>
                      <a:endParaRPr kumimoji="1" lang="ja-JP" altLang="en-US" dirty="0"/>
                    </a:p>
                  </a:txBody>
                  <a:tcPr/>
                </a:tc>
                <a:extLst>
                  <a:ext uri="{0D108BD9-81ED-4DB2-BD59-A6C34878D82A}">
                    <a16:rowId xmlns:a16="http://schemas.microsoft.com/office/drawing/2014/main" val="3537425514"/>
                  </a:ext>
                </a:extLst>
              </a:tr>
              <a:tr h="348932">
                <a:tc>
                  <a:txBody>
                    <a:bodyPr/>
                    <a:lstStyle/>
                    <a:p>
                      <a:r>
                        <a:rPr kumimoji="1" lang="ja-JP"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はん用機械器具製造業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0.153846</a:t>
                      </a:r>
                      <a:endParaRPr kumimoji="1" lang="ja-JP" altLang="en-US" dirty="0"/>
                    </a:p>
                  </a:txBody>
                  <a:tcPr/>
                </a:tc>
                <a:extLst>
                  <a:ext uri="{0D108BD9-81ED-4DB2-BD59-A6C34878D82A}">
                    <a16:rowId xmlns:a16="http://schemas.microsoft.com/office/drawing/2014/main" val="111666324"/>
                  </a:ext>
                </a:extLst>
              </a:tr>
              <a:tr h="331093">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非鉄金属製造業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0.153846</a:t>
                      </a:r>
                      <a:endParaRPr kumimoji="1" lang="ja-JP" altLang="en-US" dirty="0"/>
                    </a:p>
                  </a:txBody>
                  <a:tcPr/>
                </a:tc>
                <a:extLst>
                  <a:ext uri="{0D108BD9-81ED-4DB2-BD59-A6C34878D82A}">
                    <a16:rowId xmlns:a16="http://schemas.microsoft.com/office/drawing/2014/main" val="2738854501"/>
                  </a:ext>
                </a:extLst>
              </a:tr>
              <a:tr h="352425">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輸送用機械器具製造業 </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0.076923</a:t>
                      </a:r>
                      <a:endParaRPr kumimoji="1" lang="ja-JP" altLang="en-US" dirty="0"/>
                    </a:p>
                  </a:txBody>
                  <a:tcPr/>
                </a:tc>
                <a:extLst>
                  <a:ext uri="{0D108BD9-81ED-4DB2-BD59-A6C34878D82A}">
                    <a16:rowId xmlns:a16="http://schemas.microsoft.com/office/drawing/2014/main" val="1655807927"/>
                  </a:ext>
                </a:extLst>
              </a:tr>
              <a:tr h="370840">
                <a:tc>
                  <a:txBody>
                    <a:bodyPr/>
                    <a:lstStyle/>
                    <a:p>
                      <a:r>
                        <a:rPr kumimoji="1" lang="ja-JP"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窯業・土石製品製造業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0.076923</a:t>
                      </a:r>
                      <a:endParaRPr kumimoji="1" lang="ja-JP" altLang="en-US" dirty="0"/>
                    </a:p>
                  </a:txBody>
                  <a:tcPr/>
                </a:tc>
                <a:extLst>
                  <a:ext uri="{0D108BD9-81ED-4DB2-BD59-A6C34878D82A}">
                    <a16:rowId xmlns:a16="http://schemas.microsoft.com/office/drawing/2014/main" val="1911111149"/>
                  </a:ext>
                </a:extLst>
              </a:tr>
            </a:tbl>
          </a:graphicData>
        </a:graphic>
      </p:graphicFrame>
      <p:sp>
        <p:nvSpPr>
          <p:cNvPr id="8" name="テキスト ボックス 7">
            <a:extLst>
              <a:ext uri="{FF2B5EF4-FFF2-40B4-BE49-F238E27FC236}">
                <a16:creationId xmlns:a16="http://schemas.microsoft.com/office/drawing/2014/main" id="{09022964-7E60-4C86-B92F-B242FE64D23B}"/>
              </a:ext>
            </a:extLst>
          </p:cNvPr>
          <p:cNvSpPr txBox="1"/>
          <p:nvPr/>
        </p:nvSpPr>
        <p:spPr>
          <a:xfrm>
            <a:off x="4217670" y="237966"/>
            <a:ext cx="2926080" cy="369332"/>
          </a:xfrm>
          <a:prstGeom prst="rect">
            <a:avLst/>
          </a:prstGeom>
          <a:noFill/>
        </p:spPr>
        <p:txBody>
          <a:bodyPr wrap="square" rtlCol="0">
            <a:spAutoFit/>
          </a:bodyPr>
          <a:lstStyle/>
          <a:p>
            <a:r>
              <a:rPr kumimoji="1" lang="ja-JP" altLang="en-US" dirty="0"/>
              <a:t>コミュニティ③</a:t>
            </a:r>
          </a:p>
        </p:txBody>
      </p:sp>
      <p:sp>
        <p:nvSpPr>
          <p:cNvPr id="9" name="テキスト ボックス 8">
            <a:extLst>
              <a:ext uri="{FF2B5EF4-FFF2-40B4-BE49-F238E27FC236}">
                <a16:creationId xmlns:a16="http://schemas.microsoft.com/office/drawing/2014/main" id="{34E00A2D-4B90-4A5D-A778-385DCE0B92D2}"/>
              </a:ext>
            </a:extLst>
          </p:cNvPr>
          <p:cNvSpPr txBox="1"/>
          <p:nvPr/>
        </p:nvSpPr>
        <p:spPr>
          <a:xfrm>
            <a:off x="4217670" y="3119616"/>
            <a:ext cx="2428240" cy="369332"/>
          </a:xfrm>
          <a:prstGeom prst="rect">
            <a:avLst/>
          </a:prstGeom>
          <a:noFill/>
        </p:spPr>
        <p:txBody>
          <a:bodyPr wrap="square" rtlCol="0">
            <a:spAutoFit/>
          </a:bodyPr>
          <a:lstStyle/>
          <a:p>
            <a:r>
              <a:rPr kumimoji="1" lang="ja-JP" altLang="en-US" dirty="0"/>
              <a:t>コミュニティ④</a:t>
            </a:r>
          </a:p>
        </p:txBody>
      </p:sp>
    </p:spTree>
    <p:extLst>
      <p:ext uri="{BB962C8B-B14F-4D97-AF65-F5344CB8AC3E}">
        <p14:creationId xmlns:p14="http://schemas.microsoft.com/office/powerpoint/2010/main" val="1450665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4A9B1ABC-2EFD-4DA8-B1BF-B7942A347354}"/>
              </a:ext>
            </a:extLst>
          </p:cNvPr>
          <p:cNvGraphicFramePr>
            <a:graphicFrameLocks noGrp="1"/>
          </p:cNvGraphicFramePr>
          <p:nvPr>
            <p:ph idx="1"/>
            <p:extLst>
              <p:ext uri="{D42A27DB-BD31-4B8C-83A1-F6EECF244321}">
                <p14:modId xmlns:p14="http://schemas.microsoft.com/office/powerpoint/2010/main" val="3662082403"/>
              </p:ext>
            </p:extLst>
          </p:nvPr>
        </p:nvGraphicFramePr>
        <p:xfrm>
          <a:off x="752475" y="672068"/>
          <a:ext cx="8553450" cy="2322830"/>
        </p:xfrm>
        <a:graphic>
          <a:graphicData uri="http://schemas.openxmlformats.org/drawingml/2006/table">
            <a:tbl>
              <a:tblPr firstRow="1" bandRow="1">
                <a:tableStyleId>{5C22544A-7EE6-4342-B048-85BDC9FD1C3A}</a:tableStyleId>
              </a:tblPr>
              <a:tblGrid>
                <a:gridCol w="4287044">
                  <a:extLst>
                    <a:ext uri="{9D8B030D-6E8A-4147-A177-3AD203B41FA5}">
                      <a16:colId xmlns:a16="http://schemas.microsoft.com/office/drawing/2014/main" val="3761530233"/>
                    </a:ext>
                  </a:extLst>
                </a:gridCol>
                <a:gridCol w="4266406">
                  <a:extLst>
                    <a:ext uri="{9D8B030D-6E8A-4147-A177-3AD203B41FA5}">
                      <a16:colId xmlns:a16="http://schemas.microsoft.com/office/drawing/2014/main" val="4231060058"/>
                    </a:ext>
                  </a:extLst>
                </a:gridCol>
              </a:tblGrid>
              <a:tr h="468630">
                <a:tc>
                  <a:txBody>
                    <a:bodyPr/>
                    <a:lstStyle/>
                    <a:p>
                      <a:r>
                        <a:rPr kumimoji="1" lang="ja-JP" altLang="en-US" sz="2400" dirty="0"/>
                        <a:t>産業名</a:t>
                      </a:r>
                    </a:p>
                  </a:txBody>
                  <a:tcPr/>
                </a:tc>
                <a:tc>
                  <a:txBody>
                    <a:bodyPr/>
                    <a:lstStyle/>
                    <a:p>
                      <a:r>
                        <a:rPr kumimoji="1" lang="ja-JP" altLang="en-US" sz="2400" dirty="0"/>
                        <a:t>シェア</a:t>
                      </a:r>
                    </a:p>
                  </a:txBody>
                  <a:tcPr/>
                </a:tc>
                <a:extLst>
                  <a:ext uri="{0D108BD9-81ED-4DB2-BD59-A6C34878D82A}">
                    <a16:rowId xmlns:a16="http://schemas.microsoft.com/office/drawing/2014/main" val="1855124911"/>
                  </a:ext>
                </a:extLst>
              </a:tr>
              <a:tr h="370840">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生産用機械器具製造業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0.384615</a:t>
                      </a:r>
                      <a:endParaRPr kumimoji="1" lang="ja-JP" altLang="en-US" dirty="0"/>
                    </a:p>
                  </a:txBody>
                  <a:tcPr/>
                </a:tc>
                <a:extLst>
                  <a:ext uri="{0D108BD9-81ED-4DB2-BD59-A6C34878D82A}">
                    <a16:rowId xmlns:a16="http://schemas.microsoft.com/office/drawing/2014/main" val="1036012462"/>
                  </a:ext>
                </a:extLst>
              </a:tr>
              <a:tr h="370840">
                <a:tc>
                  <a:txBody>
                    <a:bodyPr/>
                    <a:lstStyle/>
                    <a:p>
                      <a:r>
                        <a:rPr kumimoji="1" lang="ja-JP"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プラスチック製品製造業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0.153846</a:t>
                      </a:r>
                      <a:endParaRPr kumimoji="1" lang="ja-JP" altLang="en-US" dirty="0"/>
                    </a:p>
                  </a:txBody>
                  <a:tcPr/>
                </a:tc>
                <a:extLst>
                  <a:ext uri="{0D108BD9-81ED-4DB2-BD59-A6C34878D82A}">
                    <a16:rowId xmlns:a16="http://schemas.microsoft.com/office/drawing/2014/main" val="144505548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はん用機械器具製造業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0.153846</a:t>
                      </a:r>
                      <a:endParaRPr kumimoji="1" lang="ja-JP" altLang="en-US" dirty="0"/>
                    </a:p>
                  </a:txBody>
                  <a:tcPr/>
                </a:tc>
                <a:extLst>
                  <a:ext uri="{0D108BD9-81ED-4DB2-BD59-A6C34878D82A}">
                    <a16:rowId xmlns:a16="http://schemas.microsoft.com/office/drawing/2014/main" val="2080863208"/>
                  </a:ext>
                </a:extLst>
              </a:tr>
              <a:tr h="370840">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電気機械器具製造業 </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0.076923</a:t>
                      </a:r>
                      <a:endParaRPr kumimoji="1" lang="ja-JP" altLang="en-US" dirty="0"/>
                    </a:p>
                  </a:txBody>
                  <a:tcPr/>
                </a:tc>
                <a:extLst>
                  <a:ext uri="{0D108BD9-81ED-4DB2-BD59-A6C34878D82A}">
                    <a16:rowId xmlns:a16="http://schemas.microsoft.com/office/drawing/2014/main" val="504122048"/>
                  </a:ext>
                </a:extLst>
              </a:tr>
              <a:tr h="370840">
                <a:tc>
                  <a:txBody>
                    <a:bodyPr/>
                    <a:lstStyle/>
                    <a:p>
                      <a:r>
                        <a:rPr kumimoji="1" lang="ja-JP"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電気業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0.076923</a:t>
                      </a:r>
                      <a:endParaRPr kumimoji="1" lang="ja-JP" altLang="en-US" dirty="0"/>
                    </a:p>
                  </a:txBody>
                  <a:tcPr/>
                </a:tc>
                <a:extLst>
                  <a:ext uri="{0D108BD9-81ED-4DB2-BD59-A6C34878D82A}">
                    <a16:rowId xmlns:a16="http://schemas.microsoft.com/office/drawing/2014/main" val="377506847"/>
                  </a:ext>
                </a:extLst>
              </a:tr>
            </a:tbl>
          </a:graphicData>
        </a:graphic>
      </p:graphicFrame>
      <p:graphicFrame>
        <p:nvGraphicFramePr>
          <p:cNvPr id="6" name="表 5">
            <a:extLst>
              <a:ext uri="{FF2B5EF4-FFF2-40B4-BE49-F238E27FC236}">
                <a16:creationId xmlns:a16="http://schemas.microsoft.com/office/drawing/2014/main" id="{D08C7744-3D8A-42FC-8994-807EA22522C3}"/>
              </a:ext>
            </a:extLst>
          </p:cNvPr>
          <p:cNvGraphicFramePr>
            <a:graphicFrameLocks noGrp="1"/>
          </p:cNvGraphicFramePr>
          <p:nvPr>
            <p:extLst>
              <p:ext uri="{D42A27DB-BD31-4B8C-83A1-F6EECF244321}">
                <p14:modId xmlns:p14="http://schemas.microsoft.com/office/powerpoint/2010/main" val="2948992363"/>
              </p:ext>
            </p:extLst>
          </p:nvPr>
        </p:nvGraphicFramePr>
        <p:xfrm>
          <a:off x="789623" y="3613666"/>
          <a:ext cx="8532812" cy="2301994"/>
        </p:xfrm>
        <a:graphic>
          <a:graphicData uri="http://schemas.openxmlformats.org/drawingml/2006/table">
            <a:tbl>
              <a:tblPr firstRow="1" bandRow="1">
                <a:tableStyleId>{5C22544A-7EE6-4342-B048-85BDC9FD1C3A}</a:tableStyleId>
              </a:tblPr>
              <a:tblGrid>
                <a:gridCol w="4266406">
                  <a:extLst>
                    <a:ext uri="{9D8B030D-6E8A-4147-A177-3AD203B41FA5}">
                      <a16:colId xmlns:a16="http://schemas.microsoft.com/office/drawing/2014/main" val="1162292365"/>
                    </a:ext>
                  </a:extLst>
                </a:gridCol>
                <a:gridCol w="4266406">
                  <a:extLst>
                    <a:ext uri="{9D8B030D-6E8A-4147-A177-3AD203B41FA5}">
                      <a16:colId xmlns:a16="http://schemas.microsoft.com/office/drawing/2014/main" val="3849680187"/>
                    </a:ext>
                  </a:extLst>
                </a:gridCol>
              </a:tblGrid>
              <a:tr h="463034">
                <a:tc>
                  <a:txBody>
                    <a:bodyPr/>
                    <a:lstStyle/>
                    <a:p>
                      <a:r>
                        <a:rPr kumimoji="1" lang="ja-JP" altLang="en-US" sz="2400" dirty="0"/>
                        <a:t>産業名</a:t>
                      </a:r>
                    </a:p>
                  </a:txBody>
                  <a:tcPr/>
                </a:tc>
                <a:tc>
                  <a:txBody>
                    <a:bodyPr/>
                    <a:lstStyle/>
                    <a:p>
                      <a:r>
                        <a:rPr kumimoji="1" lang="ja-JP" altLang="en-US" sz="2400" dirty="0"/>
                        <a:t>シェア</a:t>
                      </a:r>
                    </a:p>
                  </a:txBody>
                  <a:tcPr/>
                </a:tc>
                <a:extLst>
                  <a:ext uri="{0D108BD9-81ED-4DB2-BD59-A6C34878D82A}">
                    <a16:rowId xmlns:a16="http://schemas.microsoft.com/office/drawing/2014/main" val="2448709645"/>
                  </a:ext>
                </a:extLst>
              </a:tr>
              <a:tr h="370840">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業務用機械器具製造</a:t>
                      </a:r>
                      <a:r>
                        <a:rPr kumimoji="1" lang="ja-JP"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0.4</a:t>
                      </a:r>
                      <a:endParaRPr kumimoji="1" lang="ja-JP" altLang="en-US" dirty="0"/>
                    </a:p>
                  </a:txBody>
                  <a:tcPr/>
                </a:tc>
                <a:extLst>
                  <a:ext uri="{0D108BD9-81ED-4DB2-BD59-A6C34878D82A}">
                    <a16:rowId xmlns:a16="http://schemas.microsoft.com/office/drawing/2014/main" val="3537425514"/>
                  </a:ext>
                </a:extLst>
              </a:tr>
              <a:tr h="348932">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情報通信機械器具製造業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0.2</a:t>
                      </a:r>
                      <a:endParaRPr kumimoji="1" lang="ja-JP" altLang="en-US" dirty="0"/>
                    </a:p>
                  </a:txBody>
                  <a:tcPr/>
                </a:tc>
                <a:extLst>
                  <a:ext uri="{0D108BD9-81ED-4DB2-BD59-A6C34878D82A}">
                    <a16:rowId xmlns:a16="http://schemas.microsoft.com/office/drawing/2014/main" val="111666324"/>
                  </a:ext>
                </a:extLst>
              </a:tr>
              <a:tr h="331093">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輸送用機械器具製造業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a:t>
                      </a:r>
                      <a:endParaRPr kumimoji="1" lang="ja-JP" altLang="en-US" dirty="0"/>
                    </a:p>
                  </a:txBody>
                  <a:tcPr/>
                </a:tc>
                <a:extLst>
                  <a:ext uri="{0D108BD9-81ED-4DB2-BD59-A6C34878D82A}">
                    <a16:rowId xmlns:a16="http://schemas.microsoft.com/office/drawing/2014/main" val="2738854501"/>
                  </a:ext>
                </a:extLst>
              </a:tr>
              <a:tr h="352425">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機械等修理業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a:t>
                      </a:r>
                      <a:endParaRPr kumimoji="1" lang="ja-JP" altLang="en-US" dirty="0"/>
                    </a:p>
                  </a:txBody>
                  <a:tcPr/>
                </a:tc>
                <a:extLst>
                  <a:ext uri="{0D108BD9-81ED-4DB2-BD59-A6C34878D82A}">
                    <a16:rowId xmlns:a16="http://schemas.microsoft.com/office/drawing/2014/main" val="1655807927"/>
                  </a:ext>
                </a:extLst>
              </a:tr>
              <a:tr h="370840">
                <a:tc>
                  <a:txBody>
                    <a:bodyPr/>
                    <a:lstStyle/>
                    <a:p>
                      <a:r>
                        <a:rPr kumimoji="1" lang="ja-JP"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情報サービス業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a:t>
                      </a:r>
                      <a:endParaRPr kumimoji="1" lang="ja-JP" altLang="en-US" dirty="0"/>
                    </a:p>
                  </a:txBody>
                  <a:tcPr/>
                </a:tc>
                <a:extLst>
                  <a:ext uri="{0D108BD9-81ED-4DB2-BD59-A6C34878D82A}">
                    <a16:rowId xmlns:a16="http://schemas.microsoft.com/office/drawing/2014/main" val="1911111149"/>
                  </a:ext>
                </a:extLst>
              </a:tr>
            </a:tbl>
          </a:graphicData>
        </a:graphic>
      </p:graphicFrame>
      <p:sp>
        <p:nvSpPr>
          <p:cNvPr id="8" name="テキスト ボックス 7">
            <a:extLst>
              <a:ext uri="{FF2B5EF4-FFF2-40B4-BE49-F238E27FC236}">
                <a16:creationId xmlns:a16="http://schemas.microsoft.com/office/drawing/2014/main" id="{09022964-7E60-4C86-B92F-B242FE64D23B}"/>
              </a:ext>
            </a:extLst>
          </p:cNvPr>
          <p:cNvSpPr txBox="1"/>
          <p:nvPr/>
        </p:nvSpPr>
        <p:spPr>
          <a:xfrm>
            <a:off x="4217670" y="237966"/>
            <a:ext cx="2926080" cy="369332"/>
          </a:xfrm>
          <a:prstGeom prst="rect">
            <a:avLst/>
          </a:prstGeom>
          <a:noFill/>
        </p:spPr>
        <p:txBody>
          <a:bodyPr wrap="square" rtlCol="0">
            <a:spAutoFit/>
          </a:bodyPr>
          <a:lstStyle/>
          <a:p>
            <a:r>
              <a:rPr kumimoji="1" lang="ja-JP" altLang="en-US" dirty="0"/>
              <a:t>コミュニティ⑤</a:t>
            </a:r>
          </a:p>
        </p:txBody>
      </p:sp>
      <p:sp>
        <p:nvSpPr>
          <p:cNvPr id="9" name="テキスト ボックス 8">
            <a:extLst>
              <a:ext uri="{FF2B5EF4-FFF2-40B4-BE49-F238E27FC236}">
                <a16:creationId xmlns:a16="http://schemas.microsoft.com/office/drawing/2014/main" id="{34E00A2D-4B90-4A5D-A778-385DCE0B92D2}"/>
              </a:ext>
            </a:extLst>
          </p:cNvPr>
          <p:cNvSpPr txBox="1"/>
          <p:nvPr/>
        </p:nvSpPr>
        <p:spPr>
          <a:xfrm>
            <a:off x="4217670" y="3119616"/>
            <a:ext cx="2428240" cy="369332"/>
          </a:xfrm>
          <a:prstGeom prst="rect">
            <a:avLst/>
          </a:prstGeom>
          <a:noFill/>
        </p:spPr>
        <p:txBody>
          <a:bodyPr wrap="square" rtlCol="0">
            <a:spAutoFit/>
          </a:bodyPr>
          <a:lstStyle/>
          <a:p>
            <a:r>
              <a:rPr kumimoji="1" lang="ja-JP" altLang="en-US" dirty="0"/>
              <a:t>コミュニティ⑥</a:t>
            </a:r>
          </a:p>
        </p:txBody>
      </p:sp>
    </p:spTree>
    <p:extLst>
      <p:ext uri="{BB962C8B-B14F-4D97-AF65-F5344CB8AC3E}">
        <p14:creationId xmlns:p14="http://schemas.microsoft.com/office/powerpoint/2010/main" val="1756725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4A9B1ABC-2EFD-4DA8-B1BF-B7942A347354}"/>
              </a:ext>
            </a:extLst>
          </p:cNvPr>
          <p:cNvGraphicFramePr>
            <a:graphicFrameLocks noGrp="1"/>
          </p:cNvGraphicFramePr>
          <p:nvPr>
            <p:ph idx="1"/>
            <p:extLst>
              <p:ext uri="{D42A27DB-BD31-4B8C-83A1-F6EECF244321}">
                <p14:modId xmlns:p14="http://schemas.microsoft.com/office/powerpoint/2010/main" val="1351017882"/>
              </p:ext>
            </p:extLst>
          </p:nvPr>
        </p:nvGraphicFramePr>
        <p:xfrm>
          <a:off x="752475" y="1430377"/>
          <a:ext cx="8553450" cy="1210310"/>
        </p:xfrm>
        <a:graphic>
          <a:graphicData uri="http://schemas.openxmlformats.org/drawingml/2006/table">
            <a:tbl>
              <a:tblPr firstRow="1" bandRow="1">
                <a:tableStyleId>{5C22544A-7EE6-4342-B048-85BDC9FD1C3A}</a:tableStyleId>
              </a:tblPr>
              <a:tblGrid>
                <a:gridCol w="4287044">
                  <a:extLst>
                    <a:ext uri="{9D8B030D-6E8A-4147-A177-3AD203B41FA5}">
                      <a16:colId xmlns:a16="http://schemas.microsoft.com/office/drawing/2014/main" val="3761530233"/>
                    </a:ext>
                  </a:extLst>
                </a:gridCol>
                <a:gridCol w="4266406">
                  <a:extLst>
                    <a:ext uri="{9D8B030D-6E8A-4147-A177-3AD203B41FA5}">
                      <a16:colId xmlns:a16="http://schemas.microsoft.com/office/drawing/2014/main" val="4231060058"/>
                    </a:ext>
                  </a:extLst>
                </a:gridCol>
              </a:tblGrid>
              <a:tr h="468630">
                <a:tc>
                  <a:txBody>
                    <a:bodyPr/>
                    <a:lstStyle/>
                    <a:p>
                      <a:r>
                        <a:rPr kumimoji="1" lang="ja-JP" altLang="en-US" sz="2400" dirty="0"/>
                        <a:t>産業名</a:t>
                      </a:r>
                    </a:p>
                  </a:txBody>
                  <a:tcPr/>
                </a:tc>
                <a:tc>
                  <a:txBody>
                    <a:bodyPr/>
                    <a:lstStyle/>
                    <a:p>
                      <a:r>
                        <a:rPr kumimoji="1" lang="ja-JP" altLang="en-US" sz="2400" dirty="0"/>
                        <a:t>シェア</a:t>
                      </a:r>
                    </a:p>
                  </a:txBody>
                  <a:tcPr/>
                </a:tc>
                <a:extLst>
                  <a:ext uri="{0D108BD9-81ED-4DB2-BD59-A6C34878D82A}">
                    <a16:rowId xmlns:a16="http://schemas.microsoft.com/office/drawing/2014/main" val="1855124911"/>
                  </a:ext>
                </a:extLst>
              </a:tr>
              <a:tr h="370840">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業務用機械器具製造業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0.875</a:t>
                      </a:r>
                      <a:endParaRPr kumimoji="1" lang="ja-JP" altLang="en-US" dirty="0"/>
                    </a:p>
                  </a:txBody>
                  <a:tcPr/>
                </a:tc>
                <a:extLst>
                  <a:ext uri="{0D108BD9-81ED-4DB2-BD59-A6C34878D82A}">
                    <a16:rowId xmlns:a16="http://schemas.microsoft.com/office/drawing/2014/main" val="1036012462"/>
                  </a:ext>
                </a:extLst>
              </a:tr>
              <a:tr h="370840">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機械器具卸売業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0.125</a:t>
                      </a:r>
                      <a:endParaRPr kumimoji="1" lang="ja-JP" altLang="en-US" dirty="0"/>
                    </a:p>
                  </a:txBody>
                  <a:tcPr/>
                </a:tc>
                <a:extLst>
                  <a:ext uri="{0D108BD9-81ED-4DB2-BD59-A6C34878D82A}">
                    <a16:rowId xmlns:a16="http://schemas.microsoft.com/office/drawing/2014/main" val="1445055485"/>
                  </a:ext>
                </a:extLst>
              </a:tr>
            </a:tbl>
          </a:graphicData>
        </a:graphic>
      </p:graphicFrame>
      <p:graphicFrame>
        <p:nvGraphicFramePr>
          <p:cNvPr id="6" name="表 5">
            <a:extLst>
              <a:ext uri="{FF2B5EF4-FFF2-40B4-BE49-F238E27FC236}">
                <a16:creationId xmlns:a16="http://schemas.microsoft.com/office/drawing/2014/main" id="{D08C7744-3D8A-42FC-8994-807EA22522C3}"/>
              </a:ext>
            </a:extLst>
          </p:cNvPr>
          <p:cNvGraphicFramePr>
            <a:graphicFrameLocks noGrp="1"/>
          </p:cNvGraphicFramePr>
          <p:nvPr>
            <p:extLst>
              <p:ext uri="{D42A27DB-BD31-4B8C-83A1-F6EECF244321}">
                <p14:modId xmlns:p14="http://schemas.microsoft.com/office/powerpoint/2010/main" val="2064875581"/>
              </p:ext>
            </p:extLst>
          </p:nvPr>
        </p:nvGraphicFramePr>
        <p:xfrm>
          <a:off x="752475" y="3726815"/>
          <a:ext cx="8532812" cy="2301994"/>
        </p:xfrm>
        <a:graphic>
          <a:graphicData uri="http://schemas.openxmlformats.org/drawingml/2006/table">
            <a:tbl>
              <a:tblPr firstRow="1" bandRow="1">
                <a:tableStyleId>{5C22544A-7EE6-4342-B048-85BDC9FD1C3A}</a:tableStyleId>
              </a:tblPr>
              <a:tblGrid>
                <a:gridCol w="4266406">
                  <a:extLst>
                    <a:ext uri="{9D8B030D-6E8A-4147-A177-3AD203B41FA5}">
                      <a16:colId xmlns:a16="http://schemas.microsoft.com/office/drawing/2014/main" val="1162292365"/>
                    </a:ext>
                  </a:extLst>
                </a:gridCol>
                <a:gridCol w="4266406">
                  <a:extLst>
                    <a:ext uri="{9D8B030D-6E8A-4147-A177-3AD203B41FA5}">
                      <a16:colId xmlns:a16="http://schemas.microsoft.com/office/drawing/2014/main" val="3849680187"/>
                    </a:ext>
                  </a:extLst>
                </a:gridCol>
              </a:tblGrid>
              <a:tr h="463034">
                <a:tc>
                  <a:txBody>
                    <a:bodyPr/>
                    <a:lstStyle/>
                    <a:p>
                      <a:r>
                        <a:rPr kumimoji="1" lang="ja-JP" altLang="en-US" sz="2400" dirty="0"/>
                        <a:t>産業名</a:t>
                      </a:r>
                    </a:p>
                  </a:txBody>
                  <a:tcPr/>
                </a:tc>
                <a:tc>
                  <a:txBody>
                    <a:bodyPr/>
                    <a:lstStyle/>
                    <a:p>
                      <a:r>
                        <a:rPr kumimoji="1" lang="ja-JP" altLang="en-US" sz="2400" dirty="0"/>
                        <a:t>シェア</a:t>
                      </a:r>
                    </a:p>
                  </a:txBody>
                  <a:tcPr/>
                </a:tc>
                <a:extLst>
                  <a:ext uri="{0D108BD9-81ED-4DB2-BD59-A6C34878D82A}">
                    <a16:rowId xmlns:a16="http://schemas.microsoft.com/office/drawing/2014/main" val="2448709645"/>
                  </a:ext>
                </a:extLst>
              </a:tr>
              <a:tr h="370840">
                <a:tc>
                  <a:txBody>
                    <a:bodyPr/>
                    <a:lstStyle/>
                    <a:p>
                      <a:r>
                        <a:rPr kumimoji="1" lang="ja-JP" altLang="en-US" sz="1800" b="0" i="0" u="none" strike="noStrike" kern="1200" dirty="0">
                          <a:solidFill>
                            <a:schemeClr val="dk1"/>
                          </a:solidFill>
                          <a:effectLst/>
                          <a:latin typeface="+mn-ea"/>
                          <a:ea typeface="+mn-ea"/>
                          <a:cs typeface="+mn-cs"/>
                        </a:rPr>
                        <a:t>総合工事業</a:t>
                      </a:r>
                      <a:endParaRPr kumimoji="1" lang="ja-JP" altLang="en-US" dirty="0">
                        <a:latin typeface="+mn-ea"/>
                        <a:ea typeface="+mn-ea"/>
                      </a:endParaRPr>
                    </a:p>
                  </a:txBody>
                  <a:tcPr/>
                </a:tc>
                <a:tc>
                  <a:txBody>
                    <a:bodyPr/>
                    <a:lstStyle/>
                    <a:p>
                      <a:r>
                        <a:rPr kumimoji="1" lang="en-US" altLang="ja-JP" dirty="0"/>
                        <a:t>0.285714</a:t>
                      </a:r>
                      <a:endParaRPr kumimoji="1" lang="ja-JP" altLang="en-US" dirty="0"/>
                    </a:p>
                  </a:txBody>
                  <a:tcPr/>
                </a:tc>
                <a:extLst>
                  <a:ext uri="{0D108BD9-81ED-4DB2-BD59-A6C34878D82A}">
                    <a16:rowId xmlns:a16="http://schemas.microsoft.com/office/drawing/2014/main" val="3537425514"/>
                  </a:ext>
                </a:extLst>
              </a:tr>
              <a:tr h="348932">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輸送用機械器具製造業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0.142857</a:t>
                      </a:r>
                      <a:endParaRPr kumimoji="1" lang="ja-JP" altLang="en-US" dirty="0"/>
                    </a:p>
                  </a:txBody>
                  <a:tcPr/>
                </a:tc>
                <a:extLst>
                  <a:ext uri="{0D108BD9-81ED-4DB2-BD59-A6C34878D82A}">
                    <a16:rowId xmlns:a16="http://schemas.microsoft.com/office/drawing/2014/main" val="111666324"/>
                  </a:ext>
                </a:extLst>
              </a:tr>
              <a:tr h="331093">
                <a:tc>
                  <a:txBody>
                    <a:bodyPr/>
                    <a:lstStyle/>
                    <a:p>
                      <a:r>
                        <a:rPr kumimoji="1" lang="ja-JP"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設備工事業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0.142857</a:t>
                      </a:r>
                      <a:endParaRPr kumimoji="1" lang="ja-JP" altLang="en-US" dirty="0"/>
                    </a:p>
                  </a:txBody>
                  <a:tcPr/>
                </a:tc>
                <a:extLst>
                  <a:ext uri="{0D108BD9-81ED-4DB2-BD59-A6C34878D82A}">
                    <a16:rowId xmlns:a16="http://schemas.microsoft.com/office/drawing/2014/main" val="2738854501"/>
                  </a:ext>
                </a:extLst>
              </a:tr>
              <a:tr h="352425">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生産用機械器具製造業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0.142857</a:t>
                      </a:r>
                      <a:endParaRPr kumimoji="1" lang="ja-JP" altLang="en-US" dirty="0"/>
                    </a:p>
                  </a:txBody>
                  <a:tcPr/>
                </a:tc>
                <a:extLst>
                  <a:ext uri="{0D108BD9-81ED-4DB2-BD59-A6C34878D82A}">
                    <a16:rowId xmlns:a16="http://schemas.microsoft.com/office/drawing/2014/main" val="1655807927"/>
                  </a:ext>
                </a:extLst>
              </a:tr>
              <a:tr h="370840">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業務用機械器具製造業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0.142857</a:t>
                      </a:r>
                      <a:endParaRPr kumimoji="1" lang="ja-JP" altLang="en-US" dirty="0"/>
                    </a:p>
                  </a:txBody>
                  <a:tcPr/>
                </a:tc>
                <a:extLst>
                  <a:ext uri="{0D108BD9-81ED-4DB2-BD59-A6C34878D82A}">
                    <a16:rowId xmlns:a16="http://schemas.microsoft.com/office/drawing/2014/main" val="1911111149"/>
                  </a:ext>
                </a:extLst>
              </a:tr>
            </a:tbl>
          </a:graphicData>
        </a:graphic>
      </p:graphicFrame>
      <p:sp>
        <p:nvSpPr>
          <p:cNvPr id="8" name="テキスト ボックス 7">
            <a:extLst>
              <a:ext uri="{FF2B5EF4-FFF2-40B4-BE49-F238E27FC236}">
                <a16:creationId xmlns:a16="http://schemas.microsoft.com/office/drawing/2014/main" id="{09022964-7E60-4C86-B92F-B242FE64D23B}"/>
              </a:ext>
            </a:extLst>
          </p:cNvPr>
          <p:cNvSpPr txBox="1"/>
          <p:nvPr/>
        </p:nvSpPr>
        <p:spPr>
          <a:xfrm>
            <a:off x="4217670" y="834747"/>
            <a:ext cx="2926080" cy="369332"/>
          </a:xfrm>
          <a:prstGeom prst="rect">
            <a:avLst/>
          </a:prstGeom>
          <a:noFill/>
        </p:spPr>
        <p:txBody>
          <a:bodyPr wrap="square" rtlCol="0">
            <a:spAutoFit/>
          </a:bodyPr>
          <a:lstStyle/>
          <a:p>
            <a:r>
              <a:rPr kumimoji="1" lang="ja-JP" altLang="en-US" dirty="0"/>
              <a:t>コミュニティ⑦</a:t>
            </a:r>
          </a:p>
        </p:txBody>
      </p:sp>
      <p:sp>
        <p:nvSpPr>
          <p:cNvPr id="9" name="テキスト ボックス 8">
            <a:extLst>
              <a:ext uri="{FF2B5EF4-FFF2-40B4-BE49-F238E27FC236}">
                <a16:creationId xmlns:a16="http://schemas.microsoft.com/office/drawing/2014/main" id="{34E00A2D-4B90-4A5D-A778-385DCE0B92D2}"/>
              </a:ext>
            </a:extLst>
          </p:cNvPr>
          <p:cNvSpPr txBox="1"/>
          <p:nvPr/>
        </p:nvSpPr>
        <p:spPr>
          <a:xfrm>
            <a:off x="4217670" y="3131185"/>
            <a:ext cx="2428240" cy="369332"/>
          </a:xfrm>
          <a:prstGeom prst="rect">
            <a:avLst/>
          </a:prstGeom>
          <a:noFill/>
        </p:spPr>
        <p:txBody>
          <a:bodyPr wrap="square" rtlCol="0">
            <a:spAutoFit/>
          </a:bodyPr>
          <a:lstStyle/>
          <a:p>
            <a:r>
              <a:rPr kumimoji="1" lang="ja-JP" altLang="en-US" dirty="0"/>
              <a:t>コミュニティ⑧</a:t>
            </a:r>
          </a:p>
        </p:txBody>
      </p:sp>
    </p:spTree>
    <p:extLst>
      <p:ext uri="{BB962C8B-B14F-4D97-AF65-F5344CB8AC3E}">
        <p14:creationId xmlns:p14="http://schemas.microsoft.com/office/powerpoint/2010/main" val="2531344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a:extLst>
              <a:ext uri="{FF2B5EF4-FFF2-40B4-BE49-F238E27FC236}">
                <a16:creationId xmlns:a16="http://schemas.microsoft.com/office/drawing/2014/main" id="{D08C7744-3D8A-42FC-8994-807EA22522C3}"/>
              </a:ext>
            </a:extLst>
          </p:cNvPr>
          <p:cNvGraphicFramePr>
            <a:graphicFrameLocks noGrp="1"/>
          </p:cNvGraphicFramePr>
          <p:nvPr>
            <p:extLst>
              <p:ext uri="{D42A27DB-BD31-4B8C-83A1-F6EECF244321}">
                <p14:modId xmlns:p14="http://schemas.microsoft.com/office/powerpoint/2010/main" val="2151043742"/>
              </p:ext>
            </p:extLst>
          </p:nvPr>
        </p:nvGraphicFramePr>
        <p:xfrm>
          <a:off x="1041559" y="2278003"/>
          <a:ext cx="8532812" cy="2301994"/>
        </p:xfrm>
        <a:graphic>
          <a:graphicData uri="http://schemas.openxmlformats.org/drawingml/2006/table">
            <a:tbl>
              <a:tblPr firstRow="1" bandRow="1">
                <a:tableStyleId>{5C22544A-7EE6-4342-B048-85BDC9FD1C3A}</a:tableStyleId>
              </a:tblPr>
              <a:tblGrid>
                <a:gridCol w="4266406">
                  <a:extLst>
                    <a:ext uri="{9D8B030D-6E8A-4147-A177-3AD203B41FA5}">
                      <a16:colId xmlns:a16="http://schemas.microsoft.com/office/drawing/2014/main" val="1162292365"/>
                    </a:ext>
                  </a:extLst>
                </a:gridCol>
                <a:gridCol w="4266406">
                  <a:extLst>
                    <a:ext uri="{9D8B030D-6E8A-4147-A177-3AD203B41FA5}">
                      <a16:colId xmlns:a16="http://schemas.microsoft.com/office/drawing/2014/main" val="3849680187"/>
                    </a:ext>
                  </a:extLst>
                </a:gridCol>
              </a:tblGrid>
              <a:tr h="463034">
                <a:tc>
                  <a:txBody>
                    <a:bodyPr/>
                    <a:lstStyle/>
                    <a:p>
                      <a:r>
                        <a:rPr kumimoji="1" lang="ja-JP" altLang="en-US" sz="2400" dirty="0"/>
                        <a:t>産業名</a:t>
                      </a:r>
                    </a:p>
                  </a:txBody>
                  <a:tcPr/>
                </a:tc>
                <a:tc>
                  <a:txBody>
                    <a:bodyPr/>
                    <a:lstStyle/>
                    <a:p>
                      <a:r>
                        <a:rPr kumimoji="1" lang="ja-JP" altLang="en-US" sz="2400" dirty="0"/>
                        <a:t>シェア</a:t>
                      </a:r>
                    </a:p>
                  </a:txBody>
                  <a:tcPr/>
                </a:tc>
                <a:extLst>
                  <a:ext uri="{0D108BD9-81ED-4DB2-BD59-A6C34878D82A}">
                    <a16:rowId xmlns:a16="http://schemas.microsoft.com/office/drawing/2014/main" val="2448709645"/>
                  </a:ext>
                </a:extLst>
              </a:tr>
              <a:tr h="370840">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電気機械器具製造業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0.428571</a:t>
                      </a:r>
                      <a:endParaRPr kumimoji="1" lang="ja-JP" altLang="en-US" dirty="0"/>
                    </a:p>
                  </a:txBody>
                  <a:tcPr/>
                </a:tc>
                <a:extLst>
                  <a:ext uri="{0D108BD9-81ED-4DB2-BD59-A6C34878D82A}">
                    <a16:rowId xmlns:a16="http://schemas.microsoft.com/office/drawing/2014/main" val="3537425514"/>
                  </a:ext>
                </a:extLst>
              </a:tr>
              <a:tr h="348932">
                <a:tc>
                  <a:txBody>
                    <a:bodyPr/>
                    <a:lstStyle/>
                    <a:p>
                      <a:r>
                        <a:rPr kumimoji="1" lang="ja-JP" altLang="en-US" dirty="0">
                          <a:latin typeface="メイリオ" panose="020B0604030504040204" pitchFamily="50" charset="-128"/>
                          <a:ea typeface="メイリオ" panose="020B0604030504040204" pitchFamily="50" charset="-128"/>
                        </a:rPr>
                        <a:t>電気業</a:t>
                      </a:r>
                    </a:p>
                  </a:txBody>
                  <a:tcPr/>
                </a:tc>
                <a:tc>
                  <a:txBody>
                    <a:bodyPr/>
                    <a:lstStyle/>
                    <a:p>
                      <a:r>
                        <a:rPr kumimoji="1" lang="en-US" altLang="ja-JP" dirty="0"/>
                        <a:t>0.142857</a:t>
                      </a:r>
                      <a:endParaRPr kumimoji="1" lang="ja-JP" altLang="en-US" dirty="0"/>
                    </a:p>
                  </a:txBody>
                  <a:tcPr/>
                </a:tc>
                <a:extLst>
                  <a:ext uri="{0D108BD9-81ED-4DB2-BD59-A6C34878D82A}">
                    <a16:rowId xmlns:a16="http://schemas.microsoft.com/office/drawing/2014/main" val="111666324"/>
                  </a:ext>
                </a:extLst>
              </a:tr>
              <a:tr h="331093">
                <a:tc>
                  <a:txBody>
                    <a:bodyPr/>
                    <a:lstStyle/>
                    <a:p>
                      <a:r>
                        <a:rPr kumimoji="1" lang="ja-JP" altLang="en-US" sz="1800" b="0" i="0" u="none" strike="noStrike" kern="1200" dirty="0">
                          <a:solidFill>
                            <a:schemeClr val="dk1"/>
                          </a:solidFill>
                          <a:effectLst/>
                          <a:latin typeface="+mn-lt"/>
                          <a:ea typeface="+mn-ea"/>
                          <a:cs typeface="+mn-cs"/>
                        </a:rPr>
                        <a:t>電子部品・デバイス・電子回路製造業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0.142857</a:t>
                      </a:r>
                      <a:endParaRPr kumimoji="1" lang="ja-JP" altLang="en-US" dirty="0"/>
                    </a:p>
                  </a:txBody>
                  <a:tcPr/>
                </a:tc>
                <a:extLst>
                  <a:ext uri="{0D108BD9-81ED-4DB2-BD59-A6C34878D82A}">
                    <a16:rowId xmlns:a16="http://schemas.microsoft.com/office/drawing/2014/main" val="2738854501"/>
                  </a:ext>
                </a:extLst>
              </a:tr>
              <a:tr h="352425">
                <a:tc>
                  <a:txBody>
                    <a:bodyPr/>
                    <a:lstStyle/>
                    <a:p>
                      <a:r>
                        <a:rPr kumimoji="1" lang="zh-TW" altLang="en-US" sz="1800" b="0" i="0" u="none" strike="noStrike" kern="1200" dirty="0">
                          <a:solidFill>
                            <a:schemeClr val="dk1"/>
                          </a:solidFill>
                          <a:effectLst/>
                          <a:latin typeface="メイリオ" panose="020B0604030504040204" pitchFamily="50" charset="-128"/>
                          <a:ea typeface="メイリオ" panose="020B0604030504040204" pitchFamily="50" charset="-128"/>
                          <a:cs typeface="+mn-cs"/>
                        </a:rPr>
                        <a:t>輸送用機械器具製造業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0.142857</a:t>
                      </a:r>
                      <a:endParaRPr kumimoji="1" lang="ja-JP" altLang="en-US" dirty="0"/>
                    </a:p>
                  </a:txBody>
                  <a:tcPr/>
                </a:tc>
                <a:extLst>
                  <a:ext uri="{0D108BD9-81ED-4DB2-BD59-A6C34878D82A}">
                    <a16:rowId xmlns:a16="http://schemas.microsoft.com/office/drawing/2014/main" val="1655807927"/>
                  </a:ext>
                </a:extLst>
              </a:tr>
              <a:tr h="370840">
                <a:tc>
                  <a:txBody>
                    <a:bodyPr/>
                    <a:lstStyle/>
                    <a:p>
                      <a:r>
                        <a:rPr kumimoji="1" lang="ja-JP" altLang="en-US" sz="1800" b="0" i="0" u="none" strike="noStrike" kern="1200" dirty="0">
                          <a:solidFill>
                            <a:schemeClr val="dk1"/>
                          </a:solidFill>
                          <a:effectLst/>
                          <a:latin typeface="+mn-lt"/>
                          <a:ea typeface="+mn-ea"/>
                          <a:cs typeface="+mn-cs"/>
                        </a:rPr>
                        <a:t>はん用機械器具製造業</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t>0.142857</a:t>
                      </a:r>
                      <a:endParaRPr kumimoji="1" lang="ja-JP" altLang="en-US" dirty="0"/>
                    </a:p>
                  </a:txBody>
                  <a:tcPr/>
                </a:tc>
                <a:extLst>
                  <a:ext uri="{0D108BD9-81ED-4DB2-BD59-A6C34878D82A}">
                    <a16:rowId xmlns:a16="http://schemas.microsoft.com/office/drawing/2014/main" val="1911111149"/>
                  </a:ext>
                </a:extLst>
              </a:tr>
            </a:tbl>
          </a:graphicData>
        </a:graphic>
      </p:graphicFrame>
      <p:sp>
        <p:nvSpPr>
          <p:cNvPr id="9" name="テキスト ボックス 8">
            <a:extLst>
              <a:ext uri="{FF2B5EF4-FFF2-40B4-BE49-F238E27FC236}">
                <a16:creationId xmlns:a16="http://schemas.microsoft.com/office/drawing/2014/main" id="{34E00A2D-4B90-4A5D-A778-385DCE0B92D2}"/>
              </a:ext>
            </a:extLst>
          </p:cNvPr>
          <p:cNvSpPr txBox="1"/>
          <p:nvPr/>
        </p:nvSpPr>
        <p:spPr>
          <a:xfrm>
            <a:off x="4293870" y="1750060"/>
            <a:ext cx="2428240" cy="369332"/>
          </a:xfrm>
          <a:prstGeom prst="rect">
            <a:avLst/>
          </a:prstGeom>
          <a:noFill/>
        </p:spPr>
        <p:txBody>
          <a:bodyPr wrap="square" rtlCol="0">
            <a:spAutoFit/>
          </a:bodyPr>
          <a:lstStyle/>
          <a:p>
            <a:r>
              <a:rPr kumimoji="1" lang="ja-JP" altLang="en-US" dirty="0"/>
              <a:t>コミュニティ⑨</a:t>
            </a:r>
          </a:p>
        </p:txBody>
      </p:sp>
    </p:spTree>
    <p:extLst>
      <p:ext uri="{BB962C8B-B14F-4D97-AF65-F5344CB8AC3E}">
        <p14:creationId xmlns:p14="http://schemas.microsoft.com/office/powerpoint/2010/main" val="3358060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678AD-95B9-4560-A96D-AA0B9FEC43CF}"/>
              </a:ext>
            </a:extLst>
          </p:cNvPr>
          <p:cNvSpPr>
            <a:spLocks noGrp="1"/>
          </p:cNvSpPr>
          <p:nvPr>
            <p:ph type="title"/>
          </p:nvPr>
        </p:nvSpPr>
        <p:spPr>
          <a:xfrm>
            <a:off x="677334" y="352424"/>
            <a:ext cx="8596668" cy="771525"/>
          </a:xfrm>
        </p:spPr>
        <p:txBody>
          <a:bodyPr>
            <a:normAutofit/>
          </a:bodyPr>
          <a:lstStyle/>
          <a:p>
            <a:r>
              <a:rPr kumimoji="1" lang="ja-JP" altLang="en-US" sz="4000" dirty="0"/>
              <a:t>産業構成表についての考察</a:t>
            </a:r>
          </a:p>
        </p:txBody>
      </p:sp>
      <p:sp>
        <p:nvSpPr>
          <p:cNvPr id="3" name="コンテンツ プレースホルダー 2">
            <a:extLst>
              <a:ext uri="{FF2B5EF4-FFF2-40B4-BE49-F238E27FC236}">
                <a16:creationId xmlns:a16="http://schemas.microsoft.com/office/drawing/2014/main" id="{A2139D9B-E457-41A9-A5B2-685A8BD351A1}"/>
              </a:ext>
            </a:extLst>
          </p:cNvPr>
          <p:cNvSpPr>
            <a:spLocks noGrp="1"/>
          </p:cNvSpPr>
          <p:nvPr>
            <p:ph idx="1"/>
          </p:nvPr>
        </p:nvSpPr>
        <p:spPr>
          <a:xfrm>
            <a:off x="677334" y="1476375"/>
            <a:ext cx="8828616" cy="5029201"/>
          </a:xfrm>
        </p:spPr>
        <p:txBody>
          <a:bodyPr>
            <a:normAutofit/>
          </a:bodyPr>
          <a:lstStyle/>
          <a:p>
            <a:pPr marL="0" indent="0">
              <a:buNone/>
            </a:pPr>
            <a:r>
              <a:rPr kumimoji="1" lang="ja-JP" altLang="en-US" sz="2000" dirty="0"/>
              <a:t>・化学工業が多くみられるのは、阪神工業地帯があるから</a:t>
            </a:r>
            <a:endParaRPr kumimoji="1" lang="en-US" altLang="ja-JP" sz="2000" dirty="0"/>
          </a:p>
          <a:p>
            <a:pPr marL="0" indent="0">
              <a:buNone/>
            </a:pPr>
            <a:r>
              <a:rPr lang="ja-JP" altLang="en-US" sz="2000" dirty="0"/>
              <a:t>北九州工業地帯も影響を与えていて、三菱化学が存在</a:t>
            </a:r>
            <a:endParaRPr kumimoji="1" lang="en-US" altLang="ja-JP" sz="2000" dirty="0"/>
          </a:p>
          <a:p>
            <a:pPr marL="0" indent="0">
              <a:buNone/>
            </a:pPr>
            <a:endParaRPr lang="en-US" altLang="ja-JP" sz="2000" dirty="0"/>
          </a:p>
          <a:p>
            <a:pPr marL="0" indent="0">
              <a:buNone/>
            </a:pPr>
            <a:r>
              <a:rPr kumimoji="1" lang="ja-JP" altLang="en-US" sz="2000" dirty="0"/>
              <a:t>・同様に、機械器具や電子機器についても、阪神工業地帯の影響が大きい</a:t>
            </a:r>
            <a:endParaRPr kumimoji="1" lang="en-US" altLang="ja-JP" sz="2000" dirty="0"/>
          </a:p>
          <a:p>
            <a:pPr marL="0" indent="0">
              <a:buNone/>
            </a:pPr>
            <a:endParaRPr lang="en-US" altLang="ja-JP" sz="2000" dirty="0"/>
          </a:p>
          <a:p>
            <a:pPr marL="0" indent="0">
              <a:buNone/>
            </a:pPr>
            <a:r>
              <a:rPr kumimoji="1" lang="ja-JP" altLang="en-US" sz="2000" dirty="0"/>
              <a:t>・窯業が盛んなのは、</a:t>
            </a:r>
            <a:r>
              <a:rPr kumimoji="1" lang="en-US" altLang="ja-JP" sz="2000" dirty="0"/>
              <a:t>TOTO</a:t>
            </a:r>
            <a:r>
              <a:rPr kumimoji="1" lang="ja-JP" altLang="en-US" sz="2000" dirty="0"/>
              <a:t>や黒崎播磨という企業があるから</a:t>
            </a:r>
            <a:endParaRPr kumimoji="1" lang="en-US" altLang="ja-JP" sz="2000" dirty="0"/>
          </a:p>
          <a:p>
            <a:pPr marL="0" indent="0">
              <a:buNone/>
            </a:pPr>
            <a:endParaRPr lang="en-US" altLang="ja-JP" sz="2000" dirty="0"/>
          </a:p>
          <a:p>
            <a:pPr marL="0" indent="0">
              <a:buNone/>
            </a:pPr>
            <a:r>
              <a:rPr lang="ja-JP" altLang="en-US" sz="2000" dirty="0"/>
              <a:t>・ゴムは兵庫県に兵庫ゴム工業会や、九州には、九州ゴム工業会というもの　が存在</a:t>
            </a:r>
            <a:endParaRPr lang="en-US" altLang="ja-JP" sz="2000" dirty="0"/>
          </a:p>
          <a:p>
            <a:pPr marL="0" indent="0">
              <a:buNone/>
            </a:pPr>
            <a:endParaRPr lang="en-US" altLang="ja-JP" sz="2000" dirty="0"/>
          </a:p>
          <a:p>
            <a:pPr marL="0" indent="0">
              <a:buNone/>
            </a:pPr>
            <a:r>
              <a:rPr lang="ja-JP" altLang="en-US" sz="2000" dirty="0"/>
              <a:t>・プラスチックは、久留米市の樹脂工業や、九州の九州プラスチック工業株式会社の影響を受けている</a:t>
            </a:r>
            <a:endParaRPr lang="en-US" altLang="ja-JP" sz="2000" dirty="0"/>
          </a:p>
        </p:txBody>
      </p:sp>
    </p:spTree>
    <p:extLst>
      <p:ext uri="{BB962C8B-B14F-4D97-AF65-F5344CB8AC3E}">
        <p14:creationId xmlns:p14="http://schemas.microsoft.com/office/powerpoint/2010/main" val="241113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27253-8F25-45CA-9B66-03DD161E77E1}"/>
              </a:ext>
            </a:extLst>
          </p:cNvPr>
          <p:cNvSpPr>
            <a:spLocks noGrp="1"/>
          </p:cNvSpPr>
          <p:nvPr>
            <p:ph type="title"/>
          </p:nvPr>
        </p:nvSpPr>
        <p:spPr>
          <a:xfrm>
            <a:off x="581641" y="532292"/>
            <a:ext cx="8596668" cy="866775"/>
          </a:xfrm>
        </p:spPr>
        <p:txBody>
          <a:bodyPr>
            <a:normAutofit/>
          </a:bodyPr>
          <a:lstStyle/>
          <a:p>
            <a:r>
              <a:rPr kumimoji="1" lang="ja-JP" altLang="en-US" sz="4000" dirty="0"/>
              <a:t>４－２　所属企業の地図化</a:t>
            </a:r>
          </a:p>
        </p:txBody>
      </p:sp>
      <p:pic>
        <p:nvPicPr>
          <p:cNvPr id="5" name="コンテンツ プレースホルダー 4" descr="建物 が含まれている画像&#10;&#10;非常に高い精度で生成された説明">
            <a:extLst>
              <a:ext uri="{FF2B5EF4-FFF2-40B4-BE49-F238E27FC236}">
                <a16:creationId xmlns:a16="http://schemas.microsoft.com/office/drawing/2014/main" id="{96ACECCC-1A6E-4AD5-86E5-2CBDF44CA4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7998" y="1399067"/>
            <a:ext cx="5033230" cy="5042331"/>
          </a:xfrm>
        </p:spPr>
      </p:pic>
    </p:spTree>
    <p:extLst>
      <p:ext uri="{BB962C8B-B14F-4D97-AF65-F5344CB8AC3E}">
        <p14:creationId xmlns:p14="http://schemas.microsoft.com/office/powerpoint/2010/main" val="297187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C6582F-E9EB-416E-8D18-9E85855D2781}"/>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2740CF68-D370-42F1-A367-E87D9826D267}"/>
              </a:ext>
            </a:extLst>
          </p:cNvPr>
          <p:cNvSpPr>
            <a:spLocks noGrp="1"/>
          </p:cNvSpPr>
          <p:nvPr>
            <p:ph idx="1"/>
          </p:nvPr>
        </p:nvSpPr>
        <p:spPr>
          <a:xfrm>
            <a:off x="677334" y="1416008"/>
            <a:ext cx="8596668" cy="3378062"/>
          </a:xfrm>
        </p:spPr>
        <p:txBody>
          <a:bodyPr>
            <a:noAutofit/>
          </a:bodyPr>
          <a:lstStyle/>
          <a:p>
            <a:r>
              <a:rPr lang="en-US" altLang="ja-JP" sz="2400" dirty="0"/>
              <a:t>2010</a:t>
            </a:r>
            <a:r>
              <a:rPr lang="ja-JP" altLang="en-US" sz="2400" dirty="0"/>
              <a:t>年以降の特許引用データを使用</a:t>
            </a:r>
            <a:endParaRPr lang="en-US" altLang="ja-JP" sz="2400" dirty="0"/>
          </a:p>
          <a:p>
            <a:endParaRPr kumimoji="1" lang="en-US" altLang="ja-JP" sz="2400" dirty="0"/>
          </a:p>
          <a:p>
            <a:r>
              <a:rPr lang="ja-JP" altLang="en-US" sz="2400" dirty="0"/>
              <a:t>ノードが</a:t>
            </a:r>
            <a:r>
              <a:rPr lang="en-US" altLang="ja-JP" sz="2400" dirty="0"/>
              <a:t>3</a:t>
            </a:r>
            <a:r>
              <a:rPr lang="ja-JP" altLang="en-US" sz="2400" dirty="0"/>
              <a:t>桁に届かなかったため、九州から地域を拡大。中国四国地方、近畿地方まで</a:t>
            </a:r>
            <a:endParaRPr lang="en-US" altLang="ja-JP" sz="2400" dirty="0"/>
          </a:p>
          <a:p>
            <a:endParaRPr kumimoji="1" lang="en-US" altLang="ja-JP" sz="2400" dirty="0"/>
          </a:p>
          <a:p>
            <a:r>
              <a:rPr lang="ja-JP" altLang="en-US" sz="2400" dirty="0"/>
              <a:t>九州単体と比べて、ネットワークやコミュニティがどのように変化するのかを分析する</a:t>
            </a:r>
            <a:endParaRPr lang="en-US" altLang="ja-JP" sz="2400" dirty="0"/>
          </a:p>
          <a:p>
            <a:endParaRPr kumimoji="1" lang="en-US" altLang="ja-JP" sz="2400" dirty="0"/>
          </a:p>
          <a:p>
            <a:r>
              <a:rPr lang="en-US" altLang="ja-JP" sz="2400" dirty="0"/>
              <a:t>2010</a:t>
            </a:r>
            <a:r>
              <a:rPr lang="ja-JP" altLang="en-US" sz="2400" dirty="0"/>
              <a:t>年以前の物を使用したかったが、読み込み時間が長すぎたので断念した</a:t>
            </a:r>
            <a:endParaRPr kumimoji="1" lang="ja-JP" altLang="en-US" sz="2400" dirty="0"/>
          </a:p>
        </p:txBody>
      </p:sp>
    </p:spTree>
    <p:extLst>
      <p:ext uri="{BB962C8B-B14F-4D97-AF65-F5344CB8AC3E}">
        <p14:creationId xmlns:p14="http://schemas.microsoft.com/office/powerpoint/2010/main" val="309940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コンテンツ プレースホルダー 3" descr="テキスト, 地図 が含まれている画像&#10;&#10;非常に高い精度で生成された説明">
            <a:extLst>
              <a:ext uri="{FF2B5EF4-FFF2-40B4-BE49-F238E27FC236}">
                <a16:creationId xmlns:a16="http://schemas.microsoft.com/office/drawing/2014/main" id="{73D55897-591F-4E35-9FA7-07CC6B0E294A}"/>
              </a:ext>
            </a:extLst>
          </p:cNvPr>
          <p:cNvPicPr>
            <a:picLocks noGrp="1" noChangeAspect="1"/>
          </p:cNvPicPr>
          <p:nvPr>
            <p:ph idx="1"/>
          </p:nvPr>
        </p:nvPicPr>
        <p:blipFill>
          <a:blip r:embed="rId3"/>
          <a:stretch>
            <a:fillRect/>
          </a:stretch>
        </p:blipFill>
        <p:spPr>
          <a:xfrm>
            <a:off x="1251881" y="1058800"/>
            <a:ext cx="7022026" cy="4731932"/>
          </a:xfrm>
          <a:prstGeom prst="rect">
            <a:avLst/>
          </a:prstGeom>
        </p:spPr>
      </p:pic>
      <p:cxnSp>
        <p:nvCxnSpPr>
          <p:cNvPr id="22" name="直線矢印コネクタ 21">
            <a:extLst>
              <a:ext uri="{FF2B5EF4-FFF2-40B4-BE49-F238E27FC236}">
                <a16:creationId xmlns:a16="http://schemas.microsoft.com/office/drawing/2014/main" id="{20CFDA0A-6106-4907-8CE9-63FD6B39447F}"/>
              </a:ext>
            </a:extLst>
          </p:cNvPr>
          <p:cNvCxnSpPr/>
          <p:nvPr/>
        </p:nvCxnSpPr>
        <p:spPr>
          <a:xfrm>
            <a:off x="1610821" y="797442"/>
            <a:ext cx="519164" cy="29771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AA3B5B62-39FD-424C-92EF-08157F6FD342}"/>
              </a:ext>
            </a:extLst>
          </p:cNvPr>
          <p:cNvCxnSpPr/>
          <p:nvPr/>
        </p:nvCxnSpPr>
        <p:spPr>
          <a:xfrm flipH="1">
            <a:off x="3964305" y="797442"/>
            <a:ext cx="404037" cy="34343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2DC39C4E-F658-4129-A33E-52067BFDFAAC}"/>
              </a:ext>
            </a:extLst>
          </p:cNvPr>
          <p:cNvSpPr txBox="1"/>
          <p:nvPr/>
        </p:nvSpPr>
        <p:spPr>
          <a:xfrm>
            <a:off x="1151115" y="428110"/>
            <a:ext cx="1757133" cy="369332"/>
          </a:xfrm>
          <a:prstGeom prst="rect">
            <a:avLst/>
          </a:prstGeom>
          <a:noFill/>
        </p:spPr>
        <p:txBody>
          <a:bodyPr wrap="square" rtlCol="0">
            <a:spAutoFit/>
          </a:bodyPr>
          <a:lstStyle/>
          <a:p>
            <a:r>
              <a:rPr kumimoji="1" lang="ja-JP" altLang="en-US" dirty="0"/>
              <a:t>ここ！！！</a:t>
            </a:r>
          </a:p>
        </p:txBody>
      </p:sp>
      <p:sp>
        <p:nvSpPr>
          <p:cNvPr id="28" name="テキスト ボックス 27">
            <a:extLst>
              <a:ext uri="{FF2B5EF4-FFF2-40B4-BE49-F238E27FC236}">
                <a16:creationId xmlns:a16="http://schemas.microsoft.com/office/drawing/2014/main" id="{82186E10-389F-4AD1-8873-E9E69DEA2912}"/>
              </a:ext>
            </a:extLst>
          </p:cNvPr>
          <p:cNvSpPr txBox="1"/>
          <p:nvPr/>
        </p:nvSpPr>
        <p:spPr>
          <a:xfrm>
            <a:off x="3251981" y="342950"/>
            <a:ext cx="2179675" cy="369332"/>
          </a:xfrm>
          <a:prstGeom prst="rect">
            <a:avLst/>
          </a:prstGeom>
          <a:noFill/>
        </p:spPr>
        <p:txBody>
          <a:bodyPr wrap="square" rtlCol="0">
            <a:spAutoFit/>
          </a:bodyPr>
          <a:lstStyle/>
          <a:p>
            <a:r>
              <a:rPr kumimoji="1" lang="ja-JP" altLang="en-US" dirty="0"/>
              <a:t>ここ！！！</a:t>
            </a:r>
            <a:endParaRPr kumimoji="1" lang="en-US" altLang="ja-JP" dirty="0"/>
          </a:p>
        </p:txBody>
      </p:sp>
    </p:spTree>
    <p:extLst>
      <p:ext uri="{BB962C8B-B14F-4D97-AF65-F5344CB8AC3E}">
        <p14:creationId xmlns:p14="http://schemas.microsoft.com/office/powerpoint/2010/main" val="3129042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FF5D2-C172-4D90-83FF-6F03DD024E52}"/>
              </a:ext>
            </a:extLst>
          </p:cNvPr>
          <p:cNvSpPr>
            <a:spLocks noGrp="1"/>
          </p:cNvSpPr>
          <p:nvPr>
            <p:ph type="title"/>
          </p:nvPr>
        </p:nvSpPr>
        <p:spPr>
          <a:xfrm>
            <a:off x="677334" y="409056"/>
            <a:ext cx="8596668" cy="815163"/>
          </a:xfrm>
        </p:spPr>
        <p:txBody>
          <a:bodyPr>
            <a:normAutofit/>
          </a:bodyPr>
          <a:lstStyle/>
          <a:p>
            <a:r>
              <a:rPr kumimoji="1" lang="ja-JP" altLang="en-US" sz="4000" dirty="0"/>
              <a:t>４－３　企業間の地理的距離</a:t>
            </a:r>
          </a:p>
        </p:txBody>
      </p:sp>
      <p:sp>
        <p:nvSpPr>
          <p:cNvPr id="3" name="コンテンツ プレースホルダー 2">
            <a:extLst>
              <a:ext uri="{FF2B5EF4-FFF2-40B4-BE49-F238E27FC236}">
                <a16:creationId xmlns:a16="http://schemas.microsoft.com/office/drawing/2014/main" id="{C9B93AB5-C5F0-4208-B54C-D6BAA9CB4494}"/>
              </a:ext>
            </a:extLst>
          </p:cNvPr>
          <p:cNvSpPr>
            <a:spLocks noGrp="1"/>
          </p:cNvSpPr>
          <p:nvPr>
            <p:ph idx="1"/>
          </p:nvPr>
        </p:nvSpPr>
        <p:spPr>
          <a:xfrm>
            <a:off x="677334" y="1224219"/>
            <a:ext cx="8596668" cy="4817143"/>
          </a:xfrm>
        </p:spPr>
        <p:txBody>
          <a:bodyPr>
            <a:normAutofit/>
          </a:bodyPr>
          <a:lstStyle/>
          <a:p>
            <a:pPr marL="0" indent="0">
              <a:buNone/>
            </a:pPr>
            <a:endParaRPr kumimoji="1" lang="en-US" altLang="ja-JP" sz="2800" dirty="0"/>
          </a:p>
          <a:p>
            <a:pPr marL="0" indent="0">
              <a:buNone/>
            </a:pPr>
            <a:r>
              <a:rPr kumimoji="1" lang="ja-JP" altLang="en-US" sz="2800" dirty="0"/>
              <a:t>・企業間の地理的平均距離は、</a:t>
            </a:r>
            <a:r>
              <a:rPr lang="ja-JP" altLang="en-US" sz="2800" dirty="0"/>
              <a:t> </a:t>
            </a:r>
            <a:r>
              <a:rPr lang="en-US" altLang="ja-JP" sz="2800" dirty="0"/>
              <a:t>114.2165816475226km</a:t>
            </a:r>
            <a:r>
              <a:rPr lang="ja-JP" altLang="en-US" sz="2800" dirty="0"/>
              <a:t>となった</a:t>
            </a:r>
            <a:endParaRPr lang="en-US" altLang="ja-JP" sz="2800" dirty="0"/>
          </a:p>
          <a:p>
            <a:pPr marL="0" indent="0">
              <a:buNone/>
            </a:pPr>
            <a:endParaRPr kumimoji="1" lang="en-US" altLang="ja-JP" sz="2800" dirty="0"/>
          </a:p>
          <a:p>
            <a:pPr marL="0" indent="0">
              <a:buNone/>
            </a:pPr>
            <a:r>
              <a:rPr lang="ja-JP" altLang="en-US" sz="2800" dirty="0"/>
              <a:t>・約</a:t>
            </a:r>
            <a:r>
              <a:rPr lang="en-US" altLang="ja-JP" sz="2800" dirty="0"/>
              <a:t>53%</a:t>
            </a:r>
            <a:r>
              <a:rPr lang="ja-JP" altLang="en-US" sz="2800" dirty="0"/>
              <a:t>のコミュニティの平均地理的距離は</a:t>
            </a:r>
            <a:r>
              <a:rPr lang="en-US" altLang="ja-JP" sz="2800" dirty="0"/>
              <a:t>100km</a:t>
            </a:r>
            <a:r>
              <a:rPr lang="ja-JP" altLang="en-US" sz="2800" dirty="0"/>
              <a:t>未満である</a:t>
            </a:r>
          </a:p>
          <a:p>
            <a:pPr marL="0" indent="0">
              <a:buNone/>
            </a:pPr>
            <a:endParaRPr kumimoji="1" lang="en-US" altLang="ja-JP" sz="2800" dirty="0"/>
          </a:p>
          <a:p>
            <a:pPr marL="0" indent="0">
              <a:buNone/>
            </a:pPr>
            <a:r>
              <a:rPr lang="ja-JP" altLang="en-US" sz="2800" dirty="0"/>
              <a:t>・全国ネットワークの平均は約</a:t>
            </a:r>
            <a:r>
              <a:rPr lang="en-US" altLang="ja-JP" sz="2800" dirty="0"/>
              <a:t>10km</a:t>
            </a:r>
            <a:r>
              <a:rPr lang="ja-JP" altLang="en-US" sz="2800" dirty="0"/>
              <a:t>なので、とても長いつながりが多い</a:t>
            </a:r>
            <a:endParaRPr kumimoji="1" lang="ja-JP" altLang="en-US" sz="2800" dirty="0"/>
          </a:p>
        </p:txBody>
      </p:sp>
      <p:sp>
        <p:nvSpPr>
          <p:cNvPr id="5" name="Rectangle 2">
            <a:extLst>
              <a:ext uri="{FF2B5EF4-FFF2-40B4-BE49-F238E27FC236}">
                <a16:creationId xmlns:a16="http://schemas.microsoft.com/office/drawing/2014/main" id="{F696E469-C6FD-4111-8F0E-6C652908A631}"/>
              </a:ext>
            </a:extLst>
          </p:cNvPr>
          <p:cNvSpPr>
            <a:spLocks noChangeArrowheads="1"/>
          </p:cNvSpPr>
          <p:nvPr/>
        </p:nvSpPr>
        <p:spPr bwMode="auto">
          <a:xfrm flipV="1">
            <a:off x="577516" y="168958"/>
            <a:ext cx="11766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D84315"/>
                </a:solidFill>
                <a:effectLst/>
                <a:latin typeface="Courier New" panose="02070309020205020404" pitchFamily="49" charset="0"/>
                <a:ea typeface="&amp;quot"/>
                <a:cs typeface="Courier New" panose="02070309020205020404" pitchFamily="49" charset="0"/>
              </a:rPr>
              <a:t>Out[187]:</a:t>
            </a:r>
            <a:endParaRPr kumimoji="0" lang="ja-JP" altLang="ja-JP" sz="1000" b="0" i="0" u="none" strike="noStrike" cap="none" normalizeH="0" baseline="0" dirty="0">
              <a:ln>
                <a:noFill/>
              </a:ln>
              <a:solidFill>
                <a:srgbClr val="000000"/>
              </a:solidFill>
              <a:effectLst/>
              <a:ea typeface="&amp;quo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urier New" panose="02070309020205020404" pitchFamily="49" charset="0"/>
                <a:ea typeface="&amp;quot"/>
                <a:cs typeface="Courier New" panose="02070309020205020404" pitchFamily="49" charset="0"/>
              </a:rPr>
              <a:t>0.529411764705882</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216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863CC-6307-4B10-A465-376435584FE7}"/>
              </a:ext>
            </a:extLst>
          </p:cNvPr>
          <p:cNvSpPr>
            <a:spLocks noGrp="1"/>
          </p:cNvSpPr>
          <p:nvPr>
            <p:ph type="title"/>
          </p:nvPr>
        </p:nvSpPr>
        <p:spPr/>
        <p:txBody>
          <a:bodyPr/>
          <a:lstStyle/>
          <a:p>
            <a:r>
              <a:rPr lang="ja-JP" altLang="en-US" dirty="0"/>
              <a:t>所属企業の地図化</a:t>
            </a:r>
            <a:r>
              <a:rPr lang="en-US" altLang="ja-JP" dirty="0"/>
              <a:t>(</a:t>
            </a:r>
            <a:r>
              <a:rPr lang="ja-JP" altLang="en-US" dirty="0"/>
              <a:t>九州</a:t>
            </a:r>
            <a:r>
              <a:rPr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F45C1D6F-5270-409B-89E0-EB9D1D67FA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89" t="35943" r="1654" b="35445"/>
          <a:stretch/>
        </p:blipFill>
        <p:spPr>
          <a:xfrm>
            <a:off x="3512764" y="3175245"/>
            <a:ext cx="4967927" cy="1756536"/>
          </a:xfrm>
        </p:spPr>
      </p:pic>
      <p:pic>
        <p:nvPicPr>
          <p:cNvPr id="6" name="コンテンツ プレースホルダー 4">
            <a:extLst>
              <a:ext uri="{FF2B5EF4-FFF2-40B4-BE49-F238E27FC236}">
                <a16:creationId xmlns:a16="http://schemas.microsoft.com/office/drawing/2014/main" id="{3426BCAD-69AD-416B-9AB3-7764E6B3B71A}"/>
              </a:ext>
            </a:extLst>
          </p:cNvPr>
          <p:cNvPicPr>
            <a:picLocks noChangeAspect="1"/>
          </p:cNvPicPr>
          <p:nvPr/>
        </p:nvPicPr>
        <p:blipFill rotWithShape="1">
          <a:blip r:embed="rId2">
            <a:extLst>
              <a:ext uri="{28A0092B-C50C-407E-A947-70E740481C1C}">
                <a14:useLocalDpi xmlns:a14="http://schemas.microsoft.com/office/drawing/2010/main" val="0"/>
              </a:ext>
            </a:extLst>
          </a:blip>
          <a:srcRect l="1975" t="69847" r="1931" b="1540"/>
          <a:stretch/>
        </p:blipFill>
        <p:spPr>
          <a:xfrm>
            <a:off x="3512764" y="5006924"/>
            <a:ext cx="4967927" cy="1756536"/>
          </a:xfrm>
          <a:prstGeom prst="rect">
            <a:avLst/>
          </a:prstGeom>
        </p:spPr>
      </p:pic>
      <p:pic>
        <p:nvPicPr>
          <p:cNvPr id="7" name="コンテンツ プレースホルダー 4">
            <a:extLst>
              <a:ext uri="{FF2B5EF4-FFF2-40B4-BE49-F238E27FC236}">
                <a16:creationId xmlns:a16="http://schemas.microsoft.com/office/drawing/2014/main" id="{EE028E1C-9B8B-4542-B998-D28874D9F609}"/>
              </a:ext>
            </a:extLst>
          </p:cNvPr>
          <p:cNvPicPr>
            <a:picLocks noChangeAspect="1"/>
          </p:cNvPicPr>
          <p:nvPr/>
        </p:nvPicPr>
        <p:blipFill rotWithShape="1">
          <a:blip r:embed="rId2">
            <a:extLst>
              <a:ext uri="{28A0092B-C50C-407E-A947-70E740481C1C}">
                <a14:useLocalDpi xmlns:a14="http://schemas.microsoft.com/office/drawing/2010/main" val="0"/>
              </a:ext>
            </a:extLst>
          </a:blip>
          <a:srcRect l="2256" t="1171" r="1587" b="70216"/>
          <a:stretch/>
        </p:blipFill>
        <p:spPr>
          <a:xfrm>
            <a:off x="3512764" y="1269468"/>
            <a:ext cx="4986781" cy="1756536"/>
          </a:xfrm>
          <a:prstGeom prst="rect">
            <a:avLst/>
          </a:prstGeom>
        </p:spPr>
      </p:pic>
    </p:spTree>
    <p:extLst>
      <p:ext uri="{BB962C8B-B14F-4D97-AF65-F5344CB8AC3E}">
        <p14:creationId xmlns:p14="http://schemas.microsoft.com/office/powerpoint/2010/main" val="107807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5D32A-342A-42CE-BD0A-899B4E83B4E0}"/>
              </a:ext>
            </a:extLst>
          </p:cNvPr>
          <p:cNvSpPr>
            <a:spLocks noGrp="1"/>
          </p:cNvSpPr>
          <p:nvPr>
            <p:ph type="title"/>
          </p:nvPr>
        </p:nvSpPr>
        <p:spPr/>
        <p:txBody>
          <a:bodyPr/>
          <a:lstStyle/>
          <a:p>
            <a:r>
              <a:rPr lang="ja-JP" altLang="en-US" dirty="0"/>
              <a:t>入次数の分布</a:t>
            </a:r>
            <a:endParaRPr kumimoji="1" lang="ja-JP" altLang="en-US" dirty="0"/>
          </a:p>
        </p:txBody>
      </p:sp>
      <p:pic>
        <p:nvPicPr>
          <p:cNvPr id="5" name="コンテンツ プレースホルダー 4">
            <a:extLst>
              <a:ext uri="{FF2B5EF4-FFF2-40B4-BE49-F238E27FC236}">
                <a16:creationId xmlns:a16="http://schemas.microsoft.com/office/drawing/2014/main" id="{A2CC6ED8-E6CC-4C31-94D7-E71BFB47054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9761"/>
          <a:stretch/>
        </p:blipFill>
        <p:spPr>
          <a:xfrm>
            <a:off x="0" y="1293200"/>
            <a:ext cx="5142139" cy="5465461"/>
          </a:xfrm>
        </p:spPr>
      </p:pic>
      <p:pic>
        <p:nvPicPr>
          <p:cNvPr id="8" name="図 7">
            <a:extLst>
              <a:ext uri="{FF2B5EF4-FFF2-40B4-BE49-F238E27FC236}">
                <a16:creationId xmlns:a16="http://schemas.microsoft.com/office/drawing/2014/main" id="{7A88F63B-BF96-45EF-AC47-995389215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138" y="1631905"/>
            <a:ext cx="6609651" cy="4520701"/>
          </a:xfrm>
          <a:prstGeom prst="rect">
            <a:avLst/>
          </a:prstGeom>
        </p:spPr>
      </p:pic>
    </p:spTree>
    <p:extLst>
      <p:ext uri="{BB962C8B-B14F-4D97-AF65-F5344CB8AC3E}">
        <p14:creationId xmlns:p14="http://schemas.microsoft.com/office/powerpoint/2010/main" val="256177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B0AB24-4E39-4EAD-A867-0EDAF0FD888C}"/>
              </a:ext>
            </a:extLst>
          </p:cNvPr>
          <p:cNvSpPr>
            <a:spLocks noGrp="1"/>
          </p:cNvSpPr>
          <p:nvPr>
            <p:ph type="title"/>
          </p:nvPr>
        </p:nvSpPr>
        <p:spPr/>
        <p:txBody>
          <a:bodyPr/>
          <a:lstStyle/>
          <a:p>
            <a:r>
              <a:rPr lang="ja-JP" altLang="en-US" dirty="0"/>
              <a:t>出次数の分布</a:t>
            </a:r>
            <a:endParaRPr kumimoji="1" lang="ja-JP" altLang="en-US" dirty="0"/>
          </a:p>
        </p:txBody>
      </p:sp>
      <p:pic>
        <p:nvPicPr>
          <p:cNvPr id="4" name="コンテンツ プレースホルダー 4">
            <a:extLst>
              <a:ext uri="{FF2B5EF4-FFF2-40B4-BE49-F238E27FC236}">
                <a16:creationId xmlns:a16="http://schemas.microsoft.com/office/drawing/2014/main" id="{DCF245E4-0647-46E4-B399-699239E062C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260"/>
          <a:stretch/>
        </p:blipFill>
        <p:spPr>
          <a:xfrm>
            <a:off x="0" y="1396459"/>
            <a:ext cx="5113988" cy="5461541"/>
          </a:xfrm>
        </p:spPr>
      </p:pic>
      <p:pic>
        <p:nvPicPr>
          <p:cNvPr id="7" name="図 6">
            <a:extLst>
              <a:ext uri="{FF2B5EF4-FFF2-40B4-BE49-F238E27FC236}">
                <a16:creationId xmlns:a16="http://schemas.microsoft.com/office/drawing/2014/main" id="{81772152-6875-4CE0-8786-74B075E8A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988" y="1690687"/>
            <a:ext cx="7001966" cy="4631735"/>
          </a:xfrm>
          <a:prstGeom prst="rect">
            <a:avLst/>
          </a:prstGeom>
        </p:spPr>
      </p:pic>
    </p:spTree>
    <p:extLst>
      <p:ext uri="{BB962C8B-B14F-4D97-AF65-F5344CB8AC3E}">
        <p14:creationId xmlns:p14="http://schemas.microsoft.com/office/powerpoint/2010/main" val="218405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4F283-A4A8-4BAD-882A-2CD01507F22D}"/>
              </a:ext>
            </a:extLst>
          </p:cNvPr>
          <p:cNvSpPr>
            <a:spLocks noGrp="1"/>
          </p:cNvSpPr>
          <p:nvPr>
            <p:ph type="title"/>
          </p:nvPr>
        </p:nvSpPr>
        <p:spPr/>
        <p:txBody>
          <a:bodyPr/>
          <a:lstStyle/>
          <a:p>
            <a:r>
              <a:rPr kumimoji="1" lang="ja-JP" altLang="en-US" dirty="0"/>
              <a:t>九州</a:t>
            </a:r>
            <a:r>
              <a:rPr kumimoji="1" lang="en-US" altLang="ja-JP" dirty="0"/>
              <a:t>+</a:t>
            </a:r>
            <a:r>
              <a:rPr lang="ja-JP" altLang="en-US" dirty="0"/>
              <a:t>中国四国の分析</a:t>
            </a:r>
            <a:endParaRPr kumimoji="1" lang="ja-JP" altLang="en-US" dirty="0"/>
          </a:p>
        </p:txBody>
      </p:sp>
      <p:sp>
        <p:nvSpPr>
          <p:cNvPr id="3" name="コンテンツ プレースホルダー 2">
            <a:extLst>
              <a:ext uri="{FF2B5EF4-FFF2-40B4-BE49-F238E27FC236}">
                <a16:creationId xmlns:a16="http://schemas.microsoft.com/office/drawing/2014/main" id="{0A6B9919-1B99-4D9D-846E-E915022CAB65}"/>
              </a:ext>
            </a:extLst>
          </p:cNvPr>
          <p:cNvSpPr>
            <a:spLocks noGrp="1"/>
          </p:cNvSpPr>
          <p:nvPr>
            <p:ph idx="1"/>
          </p:nvPr>
        </p:nvSpPr>
        <p:spPr/>
        <p:txBody>
          <a:bodyPr>
            <a:normAutofit/>
          </a:bodyPr>
          <a:lstStyle/>
          <a:p>
            <a:r>
              <a:rPr lang="ja-JP" altLang="en-US" sz="2800" dirty="0"/>
              <a:t>九州のみのノードが</a:t>
            </a:r>
            <a:r>
              <a:rPr lang="en-US" altLang="ja-JP" sz="2800" dirty="0"/>
              <a:t>44</a:t>
            </a:r>
            <a:r>
              <a:rPr lang="ja-JP" altLang="en-US" sz="2800" dirty="0"/>
              <a:t>個、エッジが</a:t>
            </a:r>
            <a:r>
              <a:rPr lang="en-US" altLang="ja-JP" sz="2800" dirty="0"/>
              <a:t>215</a:t>
            </a:r>
            <a:r>
              <a:rPr lang="ja-JP" altLang="en-US" sz="2800" dirty="0"/>
              <a:t>個</a:t>
            </a:r>
            <a:endParaRPr lang="en-US" altLang="ja-JP" sz="2800" dirty="0"/>
          </a:p>
          <a:p>
            <a:endParaRPr lang="en-US" altLang="ja-JP" sz="2800" dirty="0"/>
          </a:p>
          <a:p>
            <a:pPr marL="0" indent="0">
              <a:buNone/>
            </a:pPr>
            <a:endParaRPr lang="en-US" altLang="ja-JP" sz="2800" dirty="0"/>
          </a:p>
          <a:p>
            <a:r>
              <a:rPr lang="ja-JP" altLang="en-US" sz="2800" dirty="0"/>
              <a:t>九州</a:t>
            </a:r>
            <a:r>
              <a:rPr lang="en-US" altLang="ja-JP" sz="2800" dirty="0"/>
              <a:t>+</a:t>
            </a:r>
            <a:r>
              <a:rPr lang="ja-JP" altLang="en-US" sz="2800" dirty="0"/>
              <a:t>中国四国のノードが</a:t>
            </a:r>
            <a:r>
              <a:rPr lang="en-US" altLang="ja-JP" sz="2800" dirty="0"/>
              <a:t>124</a:t>
            </a:r>
            <a:r>
              <a:rPr lang="ja-JP" altLang="en-US" sz="2800" dirty="0"/>
              <a:t>個、エッジが</a:t>
            </a:r>
            <a:r>
              <a:rPr lang="en-US" altLang="ja-JP" sz="2800" dirty="0"/>
              <a:t>764</a:t>
            </a:r>
            <a:r>
              <a:rPr lang="ja-JP" altLang="en-US" sz="2800" dirty="0"/>
              <a:t>個</a:t>
            </a:r>
            <a:endParaRPr lang="en-US" altLang="ja-JP" sz="2800" dirty="0"/>
          </a:p>
        </p:txBody>
      </p:sp>
    </p:spTree>
    <p:extLst>
      <p:ext uri="{BB962C8B-B14F-4D97-AF65-F5344CB8AC3E}">
        <p14:creationId xmlns:p14="http://schemas.microsoft.com/office/powerpoint/2010/main" val="381243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4AEB1-7CF2-4463-B335-E340B29D352F}"/>
              </a:ext>
            </a:extLst>
          </p:cNvPr>
          <p:cNvSpPr>
            <a:spLocks noGrp="1"/>
          </p:cNvSpPr>
          <p:nvPr>
            <p:ph type="title"/>
          </p:nvPr>
        </p:nvSpPr>
        <p:spPr>
          <a:xfrm>
            <a:off x="838200" y="299448"/>
            <a:ext cx="10515600" cy="737099"/>
          </a:xfrm>
        </p:spPr>
        <p:txBody>
          <a:bodyPr/>
          <a:lstStyle/>
          <a:p>
            <a:r>
              <a:rPr kumimoji="1" lang="ja-JP" altLang="en-US" dirty="0"/>
              <a:t>出次数の分布</a:t>
            </a:r>
          </a:p>
        </p:txBody>
      </p:sp>
      <p:pic>
        <p:nvPicPr>
          <p:cNvPr id="9" name="コンテンツ プレースホルダー 8">
            <a:extLst>
              <a:ext uri="{FF2B5EF4-FFF2-40B4-BE49-F238E27FC236}">
                <a16:creationId xmlns:a16="http://schemas.microsoft.com/office/drawing/2014/main" id="{6BE6963C-820A-41DD-ACE8-D4628E7118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2180"/>
            <a:ext cx="5634808" cy="5945820"/>
          </a:xfrm>
        </p:spPr>
      </p:pic>
      <p:pic>
        <p:nvPicPr>
          <p:cNvPr id="11" name="図 10">
            <a:extLst>
              <a:ext uri="{FF2B5EF4-FFF2-40B4-BE49-F238E27FC236}">
                <a16:creationId xmlns:a16="http://schemas.microsoft.com/office/drawing/2014/main" id="{9B9DD474-1401-4785-A76F-C538D8085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808" y="1254035"/>
            <a:ext cx="6435272" cy="5028174"/>
          </a:xfrm>
          <a:prstGeom prst="rect">
            <a:avLst/>
          </a:prstGeom>
        </p:spPr>
      </p:pic>
    </p:spTree>
    <p:extLst>
      <p:ext uri="{BB962C8B-B14F-4D97-AF65-F5344CB8AC3E}">
        <p14:creationId xmlns:p14="http://schemas.microsoft.com/office/powerpoint/2010/main" val="328174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4AEB1-7CF2-4463-B335-E340B29D352F}"/>
              </a:ext>
            </a:extLst>
          </p:cNvPr>
          <p:cNvSpPr>
            <a:spLocks noGrp="1"/>
          </p:cNvSpPr>
          <p:nvPr>
            <p:ph type="title"/>
          </p:nvPr>
        </p:nvSpPr>
        <p:spPr>
          <a:xfrm>
            <a:off x="838200" y="299448"/>
            <a:ext cx="10515600" cy="737099"/>
          </a:xfrm>
        </p:spPr>
        <p:txBody>
          <a:bodyPr/>
          <a:lstStyle/>
          <a:p>
            <a:r>
              <a:rPr kumimoji="1" lang="ja-JP" altLang="en-US" dirty="0"/>
              <a:t>入次数の分布</a:t>
            </a:r>
          </a:p>
        </p:txBody>
      </p:sp>
      <p:pic>
        <p:nvPicPr>
          <p:cNvPr id="4" name="図 3">
            <a:extLst>
              <a:ext uri="{FF2B5EF4-FFF2-40B4-BE49-F238E27FC236}">
                <a16:creationId xmlns:a16="http://schemas.microsoft.com/office/drawing/2014/main" id="{0A915DC6-5ECF-4564-A735-652B14A28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2180"/>
            <a:ext cx="5747657" cy="5945820"/>
          </a:xfrm>
          <a:prstGeom prst="rect">
            <a:avLst/>
          </a:prstGeom>
        </p:spPr>
      </p:pic>
      <p:pic>
        <p:nvPicPr>
          <p:cNvPr id="8" name="図 7">
            <a:extLst>
              <a:ext uri="{FF2B5EF4-FFF2-40B4-BE49-F238E27FC236}">
                <a16:creationId xmlns:a16="http://schemas.microsoft.com/office/drawing/2014/main" id="{88CB0420-2B76-4754-88C8-D436038FE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657" y="1210466"/>
            <a:ext cx="6444343" cy="5007454"/>
          </a:xfrm>
          <a:prstGeom prst="rect">
            <a:avLst/>
          </a:prstGeom>
        </p:spPr>
      </p:pic>
    </p:spTree>
    <p:extLst>
      <p:ext uri="{BB962C8B-B14F-4D97-AF65-F5344CB8AC3E}">
        <p14:creationId xmlns:p14="http://schemas.microsoft.com/office/powerpoint/2010/main" val="253232927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TM02900771[[fn=スライス]]</Template>
  <TotalTime>548</TotalTime>
  <Words>1564</Words>
  <Application>Microsoft Office PowerPoint</Application>
  <PresentationFormat>ワイド画面</PresentationFormat>
  <Paragraphs>319</Paragraphs>
  <Slides>31</Slides>
  <Notes>16</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31</vt:i4>
      </vt:variant>
    </vt:vector>
  </HeadingPairs>
  <TitlesOfParts>
    <vt:vector size="45" baseType="lpstr">
      <vt:lpstr>&amp;quot</vt:lpstr>
      <vt:lpstr>微軟正黑體</vt:lpstr>
      <vt:lpstr>ＭＳ Ｐゴシック</vt:lpstr>
      <vt:lpstr>メイリオ</vt:lpstr>
      <vt:lpstr>游ゴシック</vt:lpstr>
      <vt:lpstr>Arial</vt:lpstr>
      <vt:lpstr>Calibri</vt:lpstr>
      <vt:lpstr>Calibri Light</vt:lpstr>
      <vt:lpstr>Courier New</vt:lpstr>
      <vt:lpstr>Trebuchet MS</vt:lpstr>
      <vt:lpstr>Wingdings 2</vt:lpstr>
      <vt:lpstr>Wingdings 3</vt:lpstr>
      <vt:lpstr>HDOfficeLightV0</vt:lpstr>
      <vt:lpstr>ファセット</vt:lpstr>
      <vt:lpstr>特許引用ネットワーク分析　4班 ～九州～</vt:lpstr>
      <vt:lpstr>目次</vt:lpstr>
      <vt:lpstr>はじめに</vt:lpstr>
      <vt:lpstr>所属企業の地図化(九州)</vt:lpstr>
      <vt:lpstr>入次数の分布</vt:lpstr>
      <vt:lpstr>出次数の分布</vt:lpstr>
      <vt:lpstr>九州+中国四国の分析</vt:lpstr>
      <vt:lpstr>出次数の分布</vt:lpstr>
      <vt:lpstr>入次数の分布</vt:lpstr>
      <vt:lpstr>スモールワールドネットワークの検証</vt:lpstr>
      <vt:lpstr>スモールワールドネットワークの検証</vt:lpstr>
      <vt:lpstr>コミュニティ分割</vt:lpstr>
      <vt:lpstr>所属企業の地図化(九州+中国四国)</vt:lpstr>
      <vt:lpstr>コミュニティの産業構造</vt:lpstr>
      <vt:lpstr>コミュニティの産業構造</vt:lpstr>
      <vt:lpstr>コミュニティの変化</vt:lpstr>
      <vt:lpstr>平均地理的距離の変化</vt:lpstr>
      <vt:lpstr>九州＋四国中国地方に 近畿地方を加えた場合</vt:lpstr>
      <vt:lpstr>１:作成した特許引用ネットワーク</vt:lpstr>
      <vt:lpstr>・コルモゴロフスミルノフ検定</vt:lpstr>
      <vt:lpstr>２:コミュニティ抽出</vt:lpstr>
      <vt:lpstr>1:コミュニティのサイズと最小次数　2:コミュニティのサイズと標準偏差 </vt:lpstr>
      <vt:lpstr>４－１:産業構成表</vt:lpstr>
      <vt:lpstr>PowerPoint プレゼンテーション</vt:lpstr>
      <vt:lpstr>PowerPoint プレゼンテーション</vt:lpstr>
      <vt:lpstr>PowerPoint プレゼンテーション</vt:lpstr>
      <vt:lpstr>PowerPoint プレゼンテーション</vt:lpstr>
      <vt:lpstr>産業構成表についての考察</vt:lpstr>
      <vt:lpstr>４－２　所属企業の地図化</vt:lpstr>
      <vt:lpstr>PowerPoint プレゼンテーション</vt:lpstr>
      <vt:lpstr>４－３　企業間の地理的距離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室田　一磨</dc:creator>
  <cp:lastModifiedBy>室田　一磨</cp:lastModifiedBy>
  <cp:revision>32</cp:revision>
  <dcterms:created xsi:type="dcterms:W3CDTF">2018-12-18T18:56:12Z</dcterms:created>
  <dcterms:modified xsi:type="dcterms:W3CDTF">2018-12-21T04:23:08Z</dcterms:modified>
</cp:coreProperties>
</file>