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4630400" cy="8229600"/>
  <p:notesSz cx="8229600" cy="14630400"/>
  <p:embeddedFontLst>
    <p:embeddedFont>
      <p:font typeface="Quattrocento" panose="02020502030000000404" pitchFamily="18" charset="0"/>
      <p:regular r:id="rId12"/>
      <p:bold r:id="rId13"/>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13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D1588-4AF5-0F98-9B84-31E68312A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B7334-61C2-BD53-831C-9748E705AC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0DDDB-A3A1-AFB6-54C6-D0910F0515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90E87A-ED31-F191-F0DE-47F6EB750F7A}"/>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9925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7724" y="2757368"/>
            <a:ext cx="12369998" cy="704017"/>
          </a:xfrm>
          <a:prstGeom prst="rect">
            <a:avLst/>
          </a:prstGeom>
          <a:noFill/>
          <a:ln/>
        </p:spPr>
        <p:txBody>
          <a:bodyPr wrap="none" lIns="0" tIns="0" rIns="0" bIns="0" rtlCol="0" anchor="t"/>
          <a:lstStyle/>
          <a:p>
            <a:pPr marL="0" indent="0" algn="l">
              <a:lnSpc>
                <a:spcPts val="5500"/>
              </a:lnSpc>
              <a:buNone/>
            </a:pPr>
            <a:endParaRPr lang="en-US" sz="4400" dirty="0"/>
          </a:p>
        </p:txBody>
      </p:sp>
      <p:sp>
        <p:nvSpPr>
          <p:cNvPr id="3" name="Text 1"/>
          <p:cNvSpPr/>
          <p:nvPr/>
        </p:nvSpPr>
        <p:spPr>
          <a:xfrm>
            <a:off x="837724" y="3940135"/>
            <a:ext cx="12954952" cy="1532096"/>
          </a:xfrm>
          <a:prstGeom prst="rect">
            <a:avLst/>
          </a:prstGeom>
          <a:noFill/>
          <a:ln/>
        </p:spPr>
        <p:txBody>
          <a:bodyPr wrap="square" lIns="0" tIns="0" rIns="0" bIns="0" rtlCol="0" anchor="t"/>
          <a:lstStyle/>
          <a:p>
            <a:pPr marL="0" indent="0" algn="l">
              <a:lnSpc>
                <a:spcPts val="3000"/>
              </a:lnSpc>
              <a:buNone/>
            </a:pPr>
            <a:endParaRPr lang="en-US" sz="1850" dirty="0"/>
          </a:p>
        </p:txBody>
      </p:sp>
      <p:pic>
        <p:nvPicPr>
          <p:cNvPr id="5" name="Рисунок 4">
            <a:extLst>
              <a:ext uri="{FF2B5EF4-FFF2-40B4-BE49-F238E27FC236}">
                <a16:creationId xmlns:a16="http://schemas.microsoft.com/office/drawing/2014/main" id="{EB12072C-A810-B9FF-81C3-3C50E578B082}"/>
              </a:ext>
            </a:extLst>
          </p:cNvPr>
          <p:cNvPicPr>
            <a:picLocks noChangeAspect="1"/>
          </p:cNvPicPr>
          <p:nvPr/>
        </p:nvPicPr>
        <p:blipFill>
          <a:blip r:embed="rId3"/>
          <a:srcRect t="27677" b="33506"/>
          <a:stretch/>
        </p:blipFill>
        <p:spPr>
          <a:xfrm>
            <a:off x="3200400" y="2277686"/>
            <a:ext cx="8229600" cy="31945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382386"/>
            <a:ext cx="12954952" cy="947650"/>
          </a:xfrm>
          <a:prstGeom prst="rect">
            <a:avLst/>
          </a:prstGeom>
          <a:noFill/>
          <a:ln/>
        </p:spPr>
        <p:txBody>
          <a:bodyPr wrap="square" lIns="0" tIns="0" rIns="0" bIns="0" rtlCol="0" anchor="t"/>
          <a:lstStyle/>
          <a:p>
            <a:pPr marL="0" indent="0" algn="l">
              <a:lnSpc>
                <a:spcPts val="5500"/>
              </a:lnSpc>
              <a:buNone/>
            </a:pPr>
            <a:r>
              <a:rPr lang="en-US" sz="4400" dirty="0" err="1">
                <a:solidFill>
                  <a:srgbClr val="FFD9BE"/>
                </a:solidFill>
                <a:latin typeface="Quattrocento" pitchFamily="34" charset="0"/>
                <a:ea typeface="Quattrocento" pitchFamily="34" charset="-122"/>
                <a:cs typeface="Quattrocento" pitchFamily="34" charset="-120"/>
              </a:rPr>
              <a:t>Sotuvlar</a:t>
            </a:r>
            <a:r>
              <a:rPr lang="en-US" sz="4400" dirty="0">
                <a:solidFill>
                  <a:srgbClr val="FFD9BE"/>
                </a:solidFill>
                <a:latin typeface="Quattrocento" pitchFamily="34" charset="0"/>
                <a:ea typeface="Quattrocento" pitchFamily="34" charset="-122"/>
                <a:cs typeface="Quattrocento" pitchFamily="34" charset="-120"/>
              </a:rPr>
              <a:t> va ombor nazoratidagi qiyinchiliklar</a:t>
            </a:r>
            <a:endParaRPr lang="en-US" sz="4400" dirty="0"/>
          </a:p>
        </p:txBody>
      </p:sp>
      <p:sp>
        <p:nvSpPr>
          <p:cNvPr id="3" name="Shape 1"/>
          <p:cNvSpPr/>
          <p:nvPr/>
        </p:nvSpPr>
        <p:spPr>
          <a:xfrm>
            <a:off x="861795" y="1781228"/>
            <a:ext cx="538520" cy="538520"/>
          </a:xfrm>
          <a:prstGeom prst="roundRect">
            <a:avLst>
              <a:gd name="adj" fmla="val 6668"/>
            </a:avLst>
          </a:prstGeom>
          <a:solidFill>
            <a:srgbClr val="315251"/>
          </a:solidFill>
          <a:ln/>
        </p:spPr>
      </p:sp>
      <p:sp>
        <p:nvSpPr>
          <p:cNvPr id="4" name="Text 2"/>
          <p:cNvSpPr/>
          <p:nvPr/>
        </p:nvSpPr>
        <p:spPr>
          <a:xfrm>
            <a:off x="937974" y="1922675"/>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9EEE7"/>
                </a:solidFill>
                <a:latin typeface="Quattrocento" pitchFamily="34" charset="0"/>
                <a:ea typeface="Quattrocento" pitchFamily="34" charset="-122"/>
                <a:cs typeface="Quattrocento" pitchFamily="34" charset="-120"/>
              </a:rPr>
              <a:t>1</a:t>
            </a:r>
            <a:endParaRPr lang="en-US" sz="2650" dirty="0"/>
          </a:p>
        </p:txBody>
      </p:sp>
      <p:sp>
        <p:nvSpPr>
          <p:cNvPr id="5" name="Text 3"/>
          <p:cNvSpPr/>
          <p:nvPr/>
        </p:nvSpPr>
        <p:spPr>
          <a:xfrm>
            <a:off x="1615559" y="1561580"/>
            <a:ext cx="3943112"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Sotuvlar va ombor nazorati zaif</a:t>
            </a:r>
            <a:endParaRPr lang="en-US" sz="2200" dirty="0"/>
          </a:p>
        </p:txBody>
      </p:sp>
      <p:sp>
        <p:nvSpPr>
          <p:cNvPr id="6" name="Text 4"/>
          <p:cNvSpPr/>
          <p:nvPr/>
        </p:nvSpPr>
        <p:spPr>
          <a:xfrm>
            <a:off x="1615559" y="1962085"/>
            <a:ext cx="5579983"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Mahsulotlarning real holati to‘liq nazorat qilinmaydi, bu esa ortiqcha xarajatlarga olib keladi.</a:t>
            </a:r>
            <a:endParaRPr lang="en-US" sz="1850" dirty="0"/>
          </a:p>
        </p:txBody>
      </p:sp>
      <p:sp>
        <p:nvSpPr>
          <p:cNvPr id="7" name="Shape 5"/>
          <p:cNvSpPr/>
          <p:nvPr/>
        </p:nvSpPr>
        <p:spPr>
          <a:xfrm>
            <a:off x="861794" y="3266479"/>
            <a:ext cx="538520" cy="538520"/>
          </a:xfrm>
          <a:prstGeom prst="roundRect">
            <a:avLst>
              <a:gd name="adj" fmla="val 6668"/>
            </a:avLst>
          </a:prstGeom>
          <a:solidFill>
            <a:srgbClr val="315251"/>
          </a:solidFill>
          <a:ln/>
        </p:spPr>
      </p:sp>
      <p:sp>
        <p:nvSpPr>
          <p:cNvPr id="8" name="Text 6"/>
          <p:cNvSpPr/>
          <p:nvPr/>
        </p:nvSpPr>
        <p:spPr>
          <a:xfrm>
            <a:off x="962104" y="3367445"/>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9EEE7"/>
                </a:solidFill>
                <a:latin typeface="Quattrocento" pitchFamily="34" charset="0"/>
                <a:ea typeface="Quattrocento" pitchFamily="34" charset="-122"/>
                <a:cs typeface="Quattrocento" pitchFamily="34" charset="-120"/>
              </a:rPr>
              <a:t>2</a:t>
            </a:r>
            <a:endParaRPr lang="en-US" sz="2650" dirty="0"/>
          </a:p>
        </p:txBody>
      </p:sp>
      <p:sp>
        <p:nvSpPr>
          <p:cNvPr id="9" name="Text 7"/>
          <p:cNvSpPr/>
          <p:nvPr/>
        </p:nvSpPr>
        <p:spPr>
          <a:xfrm>
            <a:off x="1615559" y="3176576"/>
            <a:ext cx="454592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Talab va taklifni prognoz qilish qiyin</a:t>
            </a:r>
            <a:endParaRPr lang="en-US" sz="2200" dirty="0"/>
          </a:p>
        </p:txBody>
      </p:sp>
      <p:sp>
        <p:nvSpPr>
          <p:cNvPr id="10" name="Text 8"/>
          <p:cNvSpPr/>
          <p:nvPr/>
        </p:nvSpPr>
        <p:spPr>
          <a:xfrm>
            <a:off x="1615558" y="3704640"/>
            <a:ext cx="5579983"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Qaysi mahsulot qachon sotilishini oldindan bilish qiyinligi sababli, zaxiralarni to‘g‘ri rejalashtirish imkonsiz.</a:t>
            </a:r>
            <a:endParaRPr lang="en-US" sz="1850" dirty="0"/>
          </a:p>
        </p:txBody>
      </p:sp>
      <p:sp>
        <p:nvSpPr>
          <p:cNvPr id="11" name="Shape 9"/>
          <p:cNvSpPr/>
          <p:nvPr/>
        </p:nvSpPr>
        <p:spPr>
          <a:xfrm>
            <a:off x="837724" y="5462588"/>
            <a:ext cx="538520" cy="538520"/>
          </a:xfrm>
          <a:prstGeom prst="roundRect">
            <a:avLst>
              <a:gd name="adj" fmla="val 6668"/>
            </a:avLst>
          </a:prstGeom>
          <a:solidFill>
            <a:srgbClr val="315251"/>
          </a:solidFill>
          <a:ln/>
        </p:spPr>
      </p:sp>
      <p:sp>
        <p:nvSpPr>
          <p:cNvPr id="12" name="Text 10"/>
          <p:cNvSpPr/>
          <p:nvPr/>
        </p:nvSpPr>
        <p:spPr>
          <a:xfrm>
            <a:off x="962105" y="5588339"/>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9EEE7"/>
                </a:solidFill>
                <a:latin typeface="Quattrocento" pitchFamily="34" charset="0"/>
                <a:ea typeface="Quattrocento" pitchFamily="34" charset="-122"/>
                <a:cs typeface="Quattrocento" pitchFamily="34" charset="-120"/>
              </a:rPr>
              <a:t>3</a:t>
            </a:r>
            <a:endParaRPr lang="en-US" sz="2650" dirty="0"/>
          </a:p>
        </p:txBody>
      </p:sp>
      <p:sp>
        <p:nvSpPr>
          <p:cNvPr id="13" name="Text 11"/>
          <p:cNvSpPr/>
          <p:nvPr/>
        </p:nvSpPr>
        <p:spPr>
          <a:xfrm>
            <a:off x="1615559" y="5462588"/>
            <a:ext cx="4151352"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Qarorlar subyektiv qabul qilinadi</a:t>
            </a:r>
            <a:endParaRPr lang="en-US" sz="2200" dirty="0"/>
          </a:p>
        </p:txBody>
      </p:sp>
      <p:sp>
        <p:nvSpPr>
          <p:cNvPr id="14" name="Text 12"/>
          <p:cNvSpPr/>
          <p:nvPr/>
        </p:nvSpPr>
        <p:spPr>
          <a:xfrm>
            <a:off x="1615559" y="5958126"/>
            <a:ext cx="5579983"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Analitik ma’lumotlar yetishmasligi tufayli, qarorlar asosan taxminlarga asoslanadi.</a:t>
            </a:r>
            <a:endParaRPr lang="en-US" sz="1850" dirty="0"/>
          </a:p>
        </p:txBody>
      </p:sp>
      <p:sp>
        <p:nvSpPr>
          <p:cNvPr id="15" name="Shape 13"/>
          <p:cNvSpPr/>
          <p:nvPr/>
        </p:nvSpPr>
        <p:spPr>
          <a:xfrm>
            <a:off x="7525075" y="1781228"/>
            <a:ext cx="538520" cy="538520"/>
          </a:xfrm>
          <a:prstGeom prst="roundRect">
            <a:avLst>
              <a:gd name="adj" fmla="val 6668"/>
            </a:avLst>
          </a:prstGeom>
          <a:solidFill>
            <a:srgbClr val="315251"/>
          </a:solidFill>
          <a:ln/>
        </p:spPr>
      </p:sp>
      <p:sp>
        <p:nvSpPr>
          <p:cNvPr id="16" name="Text 14"/>
          <p:cNvSpPr/>
          <p:nvPr/>
        </p:nvSpPr>
        <p:spPr>
          <a:xfrm>
            <a:off x="7625386" y="1913529"/>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9EEE7"/>
                </a:solidFill>
                <a:latin typeface="Quattrocento" pitchFamily="34" charset="0"/>
                <a:ea typeface="Quattrocento" pitchFamily="34" charset="-122"/>
                <a:cs typeface="Quattrocento" pitchFamily="34" charset="-120"/>
              </a:rPr>
              <a:t>4</a:t>
            </a:r>
            <a:endParaRPr lang="en-US" sz="2650" dirty="0"/>
          </a:p>
        </p:txBody>
      </p:sp>
      <p:sp>
        <p:nvSpPr>
          <p:cNvPr id="17" name="Text 15"/>
          <p:cNvSpPr/>
          <p:nvPr/>
        </p:nvSpPr>
        <p:spPr>
          <a:xfrm>
            <a:off x="8212693" y="1561580"/>
            <a:ext cx="5579983" cy="703898"/>
          </a:xfrm>
          <a:prstGeom prst="rect">
            <a:avLst/>
          </a:prstGeom>
          <a:noFill/>
          <a:ln/>
        </p:spPr>
        <p:txBody>
          <a:bodyPr wrap="squar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Ortib ketgan yoki yetishmaydigan mahsulotlar</a:t>
            </a:r>
            <a:endParaRPr lang="en-US" sz="2200" dirty="0"/>
          </a:p>
        </p:txBody>
      </p:sp>
      <p:sp>
        <p:nvSpPr>
          <p:cNvPr id="18" name="Text 16"/>
          <p:cNvSpPr/>
          <p:nvPr/>
        </p:nvSpPr>
        <p:spPr>
          <a:xfrm>
            <a:off x="8212693" y="2257879"/>
            <a:ext cx="5579983"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Noto‘g‘ri rejalashtirish tufayli mahsulotlar ortib ketishi yoki yetishmasligi natijasida zararlar ortadi.</a:t>
            </a:r>
            <a:endParaRPr lang="en-US" sz="1850" dirty="0"/>
          </a:p>
        </p:txBody>
      </p:sp>
      <p:pic>
        <p:nvPicPr>
          <p:cNvPr id="1026" name="Picture 2" descr="Generated image">
            <a:extLst>
              <a:ext uri="{FF2B5EF4-FFF2-40B4-BE49-F238E27FC236}">
                <a16:creationId xmlns:a16="http://schemas.microsoft.com/office/drawing/2014/main" id="{4E86921F-50A9-B668-835B-D087A1BF8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856" y="3367445"/>
            <a:ext cx="6333750" cy="4327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30" name="Рисунок 29">
            <a:extLst>
              <a:ext uri="{FF2B5EF4-FFF2-40B4-BE49-F238E27FC236}">
                <a16:creationId xmlns:a16="http://schemas.microsoft.com/office/drawing/2014/main" id="{084791FA-EAA2-F1DE-7213-54574E89658B}"/>
              </a:ext>
            </a:extLst>
          </p:cNvPr>
          <p:cNvPicPr>
            <a:picLocks noChangeAspect="1"/>
          </p:cNvPicPr>
          <p:nvPr/>
        </p:nvPicPr>
        <p:blipFill>
          <a:blip r:embed="rId3"/>
          <a:stretch>
            <a:fillRect/>
          </a:stretch>
        </p:blipFill>
        <p:spPr>
          <a:xfrm>
            <a:off x="442566" y="2762283"/>
            <a:ext cx="3462291" cy="3457250"/>
          </a:xfrm>
          <a:prstGeom prst="rect">
            <a:avLst/>
          </a:prstGeom>
        </p:spPr>
      </p:pic>
      <p:sp>
        <p:nvSpPr>
          <p:cNvPr id="2" name="Text 0"/>
          <p:cNvSpPr/>
          <p:nvPr/>
        </p:nvSpPr>
        <p:spPr>
          <a:xfrm>
            <a:off x="836176" y="657463"/>
            <a:ext cx="9958030" cy="70270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Yechim: "Boost X2" – aqlli nazorat tizimi</a:t>
            </a:r>
            <a:endParaRPr lang="en-US" sz="4400" dirty="0"/>
          </a:p>
        </p:txBody>
      </p:sp>
      <p:pic>
        <p:nvPicPr>
          <p:cNvPr id="3" name="Image 0" descr="preencoded.png"/>
          <p:cNvPicPr>
            <a:picLocks noChangeAspect="1"/>
          </p:cNvPicPr>
          <p:nvPr/>
        </p:nvPicPr>
        <p:blipFill>
          <a:blip r:embed="rId4"/>
          <a:stretch>
            <a:fillRect/>
          </a:stretch>
        </p:blipFill>
        <p:spPr>
          <a:xfrm>
            <a:off x="4344146" y="1837968"/>
            <a:ext cx="1194673" cy="1433512"/>
          </a:xfrm>
          <a:prstGeom prst="rect">
            <a:avLst/>
          </a:prstGeom>
        </p:spPr>
      </p:pic>
      <p:sp>
        <p:nvSpPr>
          <p:cNvPr id="4" name="Text 1"/>
          <p:cNvSpPr/>
          <p:nvPr/>
        </p:nvSpPr>
        <p:spPr>
          <a:xfrm>
            <a:off x="5897197" y="2076807"/>
            <a:ext cx="3907155" cy="351353"/>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Real vaqtda sotuvlarni kuzatish</a:t>
            </a:r>
            <a:endParaRPr lang="en-US" sz="2200" dirty="0"/>
          </a:p>
        </p:txBody>
      </p:sp>
      <p:sp>
        <p:nvSpPr>
          <p:cNvPr id="5" name="Text 2"/>
          <p:cNvSpPr/>
          <p:nvPr/>
        </p:nvSpPr>
        <p:spPr>
          <a:xfrm>
            <a:off x="5897197" y="2524974"/>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Do‘kondagi har bir mahsulot bo‘yicha ma’lumotlar yig‘iladi va tahlil qilinadi.</a:t>
            </a:r>
            <a:endParaRPr lang="en-US" sz="1850" dirty="0"/>
          </a:p>
        </p:txBody>
      </p:sp>
      <p:pic>
        <p:nvPicPr>
          <p:cNvPr id="6" name="Image 1" descr="preencoded.png"/>
          <p:cNvPicPr>
            <a:picLocks noChangeAspect="1"/>
          </p:cNvPicPr>
          <p:nvPr/>
        </p:nvPicPr>
        <p:blipFill>
          <a:blip r:embed="rId5"/>
          <a:stretch>
            <a:fillRect/>
          </a:stretch>
        </p:blipFill>
        <p:spPr>
          <a:xfrm>
            <a:off x="4344146" y="3271480"/>
            <a:ext cx="1194673" cy="1433512"/>
          </a:xfrm>
          <a:prstGeom prst="rect">
            <a:avLst/>
          </a:prstGeom>
        </p:spPr>
      </p:pic>
      <p:sp>
        <p:nvSpPr>
          <p:cNvPr id="7" name="Text 3"/>
          <p:cNvSpPr/>
          <p:nvPr/>
        </p:nvSpPr>
        <p:spPr>
          <a:xfrm>
            <a:off x="5897197" y="3510320"/>
            <a:ext cx="4917638" cy="351353"/>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Talab va tendensiyalarni prognoz qilish</a:t>
            </a:r>
            <a:endParaRPr lang="en-US" sz="2200" dirty="0"/>
          </a:p>
        </p:txBody>
      </p:sp>
      <p:sp>
        <p:nvSpPr>
          <p:cNvPr id="8" name="Text 4"/>
          <p:cNvSpPr/>
          <p:nvPr/>
        </p:nvSpPr>
        <p:spPr>
          <a:xfrm>
            <a:off x="5815191" y="3923645"/>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Qaysi mahsulotlar qaysi vaqtda ko‘proq sotilishini oldindan aniqlash imkonini beradi.</a:t>
            </a:r>
            <a:endParaRPr lang="en-US" sz="1850" dirty="0"/>
          </a:p>
        </p:txBody>
      </p:sp>
      <p:pic>
        <p:nvPicPr>
          <p:cNvPr id="9" name="Image 2" descr="preencoded.png"/>
          <p:cNvPicPr>
            <a:picLocks noChangeAspect="1"/>
          </p:cNvPicPr>
          <p:nvPr/>
        </p:nvPicPr>
        <p:blipFill>
          <a:blip r:embed="rId6"/>
          <a:stretch>
            <a:fillRect/>
          </a:stretch>
        </p:blipFill>
        <p:spPr>
          <a:xfrm>
            <a:off x="4344146" y="4704993"/>
            <a:ext cx="1194673" cy="1433512"/>
          </a:xfrm>
          <a:prstGeom prst="rect">
            <a:avLst/>
          </a:prstGeom>
        </p:spPr>
      </p:pic>
      <p:sp>
        <p:nvSpPr>
          <p:cNvPr id="10" name="Text 5"/>
          <p:cNvSpPr/>
          <p:nvPr/>
        </p:nvSpPr>
        <p:spPr>
          <a:xfrm>
            <a:off x="5897197" y="4943832"/>
            <a:ext cx="4698206" cy="351353"/>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Samarali zaxira va ombor boshqaruvi</a:t>
            </a:r>
            <a:endParaRPr lang="en-US" sz="2200" dirty="0"/>
          </a:p>
        </p:txBody>
      </p:sp>
      <p:sp>
        <p:nvSpPr>
          <p:cNvPr id="11" name="Text 6"/>
          <p:cNvSpPr/>
          <p:nvPr/>
        </p:nvSpPr>
        <p:spPr>
          <a:xfrm>
            <a:off x="5897196" y="5357158"/>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Ortiqcha yoki kam mahsulotni oldini olish orqali omborni optimallashtiradi.</a:t>
            </a:r>
            <a:endParaRPr lang="en-US" sz="1850" dirty="0"/>
          </a:p>
        </p:txBody>
      </p:sp>
      <p:pic>
        <p:nvPicPr>
          <p:cNvPr id="12" name="Image 3" descr="preencoded.png"/>
          <p:cNvPicPr>
            <a:picLocks noChangeAspect="1"/>
          </p:cNvPicPr>
          <p:nvPr/>
        </p:nvPicPr>
        <p:blipFill>
          <a:blip r:embed="rId7"/>
          <a:stretch>
            <a:fillRect/>
          </a:stretch>
        </p:blipFill>
        <p:spPr>
          <a:xfrm>
            <a:off x="4344146" y="6138505"/>
            <a:ext cx="1194673" cy="1433512"/>
          </a:xfrm>
          <a:prstGeom prst="rect">
            <a:avLst/>
          </a:prstGeom>
        </p:spPr>
      </p:pic>
      <p:sp>
        <p:nvSpPr>
          <p:cNvPr id="13" name="Text 7"/>
          <p:cNvSpPr/>
          <p:nvPr/>
        </p:nvSpPr>
        <p:spPr>
          <a:xfrm>
            <a:off x="5897197" y="6377345"/>
            <a:ext cx="2810947" cy="351353"/>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Tezkor hisobotlar</a:t>
            </a:r>
            <a:endParaRPr lang="en-US" sz="2200" dirty="0"/>
          </a:p>
        </p:txBody>
      </p:sp>
      <p:sp>
        <p:nvSpPr>
          <p:cNvPr id="14" name="Text 8"/>
          <p:cNvSpPr/>
          <p:nvPr/>
        </p:nvSpPr>
        <p:spPr>
          <a:xfrm>
            <a:off x="5897195" y="6796245"/>
            <a:ext cx="11404997" cy="382310"/>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Raqamli tahlil asosida do‘kon rahbarlari uchun aniq takliflar taqdim etiladi.</a:t>
            </a:r>
            <a:endParaRPr lang="en-US" sz="1850" dirty="0"/>
          </a:p>
        </p:txBody>
      </p:sp>
      <p:sp>
        <p:nvSpPr>
          <p:cNvPr id="15" name="Rectangle 1">
            <a:extLst>
              <a:ext uri="{FF2B5EF4-FFF2-40B4-BE49-F238E27FC236}">
                <a16:creationId xmlns:a16="http://schemas.microsoft.com/office/drawing/2014/main" id="{7798253F-2131-5A87-2E7D-F0C527E51AD8}"/>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2">
            <a:extLst>
              <a:ext uri="{FF2B5EF4-FFF2-40B4-BE49-F238E27FC236}">
                <a16:creationId xmlns:a16="http://schemas.microsoft.com/office/drawing/2014/main" id="{1C5C466B-62B9-F2E3-4026-D89E9632C208}"/>
              </a:ext>
            </a:extLst>
          </p:cNvPr>
          <p:cNvSpPr>
            <a:spLocks noChangeArrowheads="1"/>
          </p:cNvSpPr>
          <p:nvPr/>
        </p:nvSpPr>
        <p:spPr bwMode="auto">
          <a:xfrm>
            <a:off x="152400" y="15240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24840" y="491252"/>
            <a:ext cx="5111948" cy="525066"/>
          </a:xfrm>
          <a:prstGeom prst="rect">
            <a:avLst/>
          </a:prstGeom>
          <a:noFill/>
          <a:ln/>
        </p:spPr>
        <p:txBody>
          <a:bodyPr wrap="none" lIns="0" tIns="0" rIns="0" bIns="0" rtlCol="0" anchor="t"/>
          <a:lstStyle/>
          <a:p>
            <a:pPr marL="0" indent="0" algn="l">
              <a:lnSpc>
                <a:spcPts val="4100"/>
              </a:lnSpc>
              <a:buNone/>
            </a:pPr>
            <a:r>
              <a:rPr lang="en-US" sz="3300" dirty="0">
                <a:solidFill>
                  <a:srgbClr val="FFD9BE"/>
                </a:solidFill>
                <a:latin typeface="Quattrocento" pitchFamily="34" charset="0"/>
                <a:ea typeface="Quattrocento" pitchFamily="34" charset="-122"/>
                <a:cs typeface="Quattrocento" pitchFamily="34" charset="-120"/>
              </a:rPr>
              <a:t>"Boost X2" qanday ishlaydi?</a:t>
            </a:r>
            <a:endParaRPr lang="en-US" sz="3300" dirty="0"/>
          </a:p>
        </p:txBody>
      </p:sp>
      <p:sp>
        <p:nvSpPr>
          <p:cNvPr id="3" name="Shape 1"/>
          <p:cNvSpPr/>
          <p:nvPr/>
        </p:nvSpPr>
        <p:spPr>
          <a:xfrm>
            <a:off x="624840" y="4139563"/>
            <a:ext cx="13380720" cy="22860"/>
          </a:xfrm>
          <a:prstGeom prst="roundRect">
            <a:avLst>
              <a:gd name="adj" fmla="val 117148"/>
            </a:avLst>
          </a:prstGeom>
          <a:solidFill>
            <a:srgbClr val="4A6B6A"/>
          </a:solidFill>
          <a:ln/>
        </p:spPr>
      </p:sp>
      <p:sp>
        <p:nvSpPr>
          <p:cNvPr id="4" name="Shape 2"/>
          <p:cNvSpPr/>
          <p:nvPr/>
        </p:nvSpPr>
        <p:spPr>
          <a:xfrm>
            <a:off x="3913823" y="3604079"/>
            <a:ext cx="22860" cy="535543"/>
          </a:xfrm>
          <a:prstGeom prst="roundRect">
            <a:avLst>
              <a:gd name="adj" fmla="val 117148"/>
            </a:avLst>
          </a:prstGeom>
          <a:solidFill>
            <a:srgbClr val="4A6B6A"/>
          </a:solidFill>
          <a:ln/>
        </p:spPr>
      </p:sp>
      <p:sp>
        <p:nvSpPr>
          <p:cNvPr id="5" name="Shape 3"/>
          <p:cNvSpPr/>
          <p:nvPr/>
        </p:nvSpPr>
        <p:spPr>
          <a:xfrm>
            <a:off x="3724513" y="3938764"/>
            <a:ext cx="401598" cy="401598"/>
          </a:xfrm>
          <a:prstGeom prst="roundRect">
            <a:avLst>
              <a:gd name="adj" fmla="val 6668"/>
            </a:avLst>
          </a:prstGeom>
          <a:solidFill>
            <a:srgbClr val="315251"/>
          </a:solidFill>
          <a:ln/>
        </p:spPr>
      </p:sp>
      <p:pic>
        <p:nvPicPr>
          <p:cNvPr id="6" name="Image 0" descr="preencoded.png"/>
          <p:cNvPicPr>
            <a:picLocks noChangeAspect="1"/>
          </p:cNvPicPr>
          <p:nvPr/>
        </p:nvPicPr>
        <p:blipFill>
          <a:blip r:embed="rId3"/>
          <a:stretch>
            <a:fillRect/>
          </a:stretch>
        </p:blipFill>
        <p:spPr>
          <a:xfrm>
            <a:off x="3799284" y="3981984"/>
            <a:ext cx="251936" cy="315039"/>
          </a:xfrm>
          <a:prstGeom prst="rect">
            <a:avLst/>
          </a:prstGeom>
        </p:spPr>
      </p:pic>
      <p:sp>
        <p:nvSpPr>
          <p:cNvPr id="7" name="Text 4"/>
          <p:cNvSpPr/>
          <p:nvPr/>
        </p:nvSpPr>
        <p:spPr>
          <a:xfrm>
            <a:off x="2875121" y="1628416"/>
            <a:ext cx="2100382" cy="262533"/>
          </a:xfrm>
          <a:prstGeom prst="rect">
            <a:avLst/>
          </a:prstGeom>
          <a:noFill/>
          <a:ln/>
        </p:spPr>
        <p:txBody>
          <a:bodyPr wrap="none" lIns="0" tIns="0" rIns="0" bIns="0" rtlCol="0" anchor="t"/>
          <a:lstStyle/>
          <a:p>
            <a:pPr marL="0" indent="0" algn="ctr">
              <a:lnSpc>
                <a:spcPts val="2050"/>
              </a:lnSpc>
              <a:buNone/>
            </a:pPr>
            <a:r>
              <a:rPr lang="en-US" sz="2800" dirty="0">
                <a:solidFill>
                  <a:srgbClr val="F9EEE7"/>
                </a:solidFill>
                <a:latin typeface="Quattrocento" pitchFamily="34" charset="0"/>
                <a:ea typeface="Quattrocento" pitchFamily="34" charset="-122"/>
                <a:cs typeface="Quattrocento" pitchFamily="34" charset="-120"/>
              </a:rPr>
              <a:t>Ma’lumot yig‘ish</a:t>
            </a:r>
            <a:endParaRPr lang="en-US" sz="2800" dirty="0"/>
          </a:p>
        </p:txBody>
      </p:sp>
      <p:sp>
        <p:nvSpPr>
          <p:cNvPr id="8" name="Text 5"/>
          <p:cNvSpPr/>
          <p:nvPr/>
        </p:nvSpPr>
        <p:spPr>
          <a:xfrm>
            <a:off x="803315" y="1997986"/>
            <a:ext cx="6244114" cy="1427559"/>
          </a:xfrm>
          <a:prstGeom prst="rect">
            <a:avLst/>
          </a:prstGeom>
          <a:noFill/>
          <a:ln/>
        </p:spPr>
        <p:txBody>
          <a:bodyPr wrap="square" lIns="0" tIns="0" rIns="0" bIns="0" rtlCol="0" anchor="t"/>
          <a:lstStyle/>
          <a:p>
            <a:pPr marL="0" indent="0" algn="ctr">
              <a:lnSpc>
                <a:spcPts val="2200"/>
              </a:lnSpc>
              <a:buNone/>
            </a:pPr>
            <a:r>
              <a:rPr lang="en-US" sz="1400" dirty="0">
                <a:solidFill>
                  <a:srgbClr val="F9EEE7"/>
                </a:solidFill>
                <a:latin typeface="Quattrocento" pitchFamily="34" charset="0"/>
                <a:ea typeface="Quattrocento" pitchFamily="34" charset="-122"/>
                <a:cs typeface="Quattrocento" pitchFamily="34" charset="-120"/>
              </a:rPr>
              <a:t>Kassa tizimlari (masalan, 1C), ombor dasturlari (AgroSoft) va do‘kon kameralari orqali real vaqtda ma’lumotlar to‘planadi. Har bir mahsulot harakati (shtrix-kod skanerlash), sotuvlar hajmi va mijozlar xatti-harakatlari (xarid vaqti, o‘rtacha chek) qayd etiladi. Ushbu ma'lumotlar 256-bitli shifrlash bilan himoyalangan xavfsiz serverga (AWS) uzatiladi.</a:t>
            </a:r>
            <a:endParaRPr lang="en-US" sz="1400" dirty="0"/>
          </a:p>
        </p:txBody>
      </p:sp>
      <p:sp>
        <p:nvSpPr>
          <p:cNvPr id="9" name="Shape 6"/>
          <p:cNvSpPr/>
          <p:nvPr/>
        </p:nvSpPr>
        <p:spPr>
          <a:xfrm>
            <a:off x="7303532" y="4139503"/>
            <a:ext cx="22860" cy="535543"/>
          </a:xfrm>
          <a:prstGeom prst="roundRect">
            <a:avLst>
              <a:gd name="adj" fmla="val 117148"/>
            </a:avLst>
          </a:prstGeom>
          <a:solidFill>
            <a:srgbClr val="4A6B6A"/>
          </a:solidFill>
          <a:ln/>
        </p:spPr>
      </p:sp>
      <p:sp>
        <p:nvSpPr>
          <p:cNvPr id="10" name="Shape 7"/>
          <p:cNvSpPr/>
          <p:nvPr/>
        </p:nvSpPr>
        <p:spPr>
          <a:xfrm>
            <a:off x="7114223" y="3938764"/>
            <a:ext cx="401598" cy="401598"/>
          </a:xfrm>
          <a:prstGeom prst="roundRect">
            <a:avLst>
              <a:gd name="adj" fmla="val 6668"/>
            </a:avLst>
          </a:prstGeom>
          <a:solidFill>
            <a:srgbClr val="315251"/>
          </a:solidFill>
          <a:ln/>
        </p:spPr>
      </p:sp>
      <p:pic>
        <p:nvPicPr>
          <p:cNvPr id="11" name="Image 1" descr="preencoded.png"/>
          <p:cNvPicPr>
            <a:picLocks noChangeAspect="1"/>
          </p:cNvPicPr>
          <p:nvPr/>
        </p:nvPicPr>
        <p:blipFill>
          <a:blip r:embed="rId4"/>
          <a:stretch>
            <a:fillRect/>
          </a:stretch>
        </p:blipFill>
        <p:spPr>
          <a:xfrm>
            <a:off x="7188994" y="3981984"/>
            <a:ext cx="251936" cy="315039"/>
          </a:xfrm>
          <a:prstGeom prst="rect">
            <a:avLst/>
          </a:prstGeom>
        </p:spPr>
      </p:pic>
      <p:sp>
        <p:nvSpPr>
          <p:cNvPr id="12" name="Text 8"/>
          <p:cNvSpPr/>
          <p:nvPr/>
        </p:nvSpPr>
        <p:spPr>
          <a:xfrm>
            <a:off x="6264950" y="4853581"/>
            <a:ext cx="2100382" cy="262533"/>
          </a:xfrm>
          <a:prstGeom prst="rect">
            <a:avLst/>
          </a:prstGeom>
          <a:noFill/>
          <a:ln/>
        </p:spPr>
        <p:txBody>
          <a:bodyPr wrap="none" lIns="0" tIns="0" rIns="0" bIns="0" rtlCol="0" anchor="t"/>
          <a:lstStyle/>
          <a:p>
            <a:pPr marL="0" indent="0" algn="ctr">
              <a:lnSpc>
                <a:spcPts val="2050"/>
              </a:lnSpc>
              <a:buNone/>
            </a:pPr>
            <a:r>
              <a:rPr lang="en-US" sz="2400" dirty="0">
                <a:solidFill>
                  <a:srgbClr val="F9EEE7"/>
                </a:solidFill>
                <a:latin typeface="Quattrocento" pitchFamily="34" charset="0"/>
                <a:ea typeface="Quattrocento" pitchFamily="34" charset="-122"/>
                <a:cs typeface="Quattrocento" pitchFamily="34" charset="-120"/>
              </a:rPr>
              <a:t>Tahlil qilish</a:t>
            </a:r>
            <a:endParaRPr lang="en-US" sz="2400" dirty="0"/>
          </a:p>
        </p:txBody>
      </p:sp>
      <p:sp>
        <p:nvSpPr>
          <p:cNvPr id="13" name="Text 9"/>
          <p:cNvSpPr/>
          <p:nvPr/>
        </p:nvSpPr>
        <p:spPr>
          <a:xfrm>
            <a:off x="4193024" y="5223151"/>
            <a:ext cx="6244233" cy="1427559"/>
          </a:xfrm>
          <a:prstGeom prst="rect">
            <a:avLst/>
          </a:prstGeom>
          <a:noFill/>
          <a:ln/>
        </p:spPr>
        <p:txBody>
          <a:bodyPr wrap="square" lIns="0" tIns="0" rIns="0" bIns="0" rtlCol="0" anchor="t"/>
          <a:lstStyle/>
          <a:p>
            <a:pPr marL="0" indent="0" algn="ctr">
              <a:lnSpc>
                <a:spcPts val="2200"/>
              </a:lnSpc>
              <a:buNone/>
            </a:pPr>
            <a:r>
              <a:rPr lang="en-US" sz="1400" dirty="0">
                <a:solidFill>
                  <a:srgbClr val="F9EEE7"/>
                </a:solidFill>
                <a:latin typeface="Quattrocento" pitchFamily="34" charset="0"/>
                <a:ea typeface="Quattrocento" pitchFamily="34" charset="-122"/>
                <a:cs typeface="Quattrocento" pitchFamily="34" charset="-120"/>
              </a:rPr>
              <a:t>Sun’iy intellekt (SI) (TensorFlow) va maxsus algoritmlar yordamida mahsulotlarning xarid tendensiyalari chuqur o‘rganiladi. SI mavsumiy o‘zgarishlar (Ramadan, Yangi Yil), aksiyalar ta’siri (20% chegirma), demografik ma’lumotlar va boshqa omillarni hisobga olgan holda, kelajakdagi talabni prognoz qiladi. Prognozlash aniqligi 95% gacha.</a:t>
            </a:r>
            <a:endParaRPr lang="en-US" sz="1400" dirty="0"/>
          </a:p>
        </p:txBody>
      </p:sp>
      <p:sp>
        <p:nvSpPr>
          <p:cNvPr id="14" name="Shape 10"/>
          <p:cNvSpPr/>
          <p:nvPr/>
        </p:nvSpPr>
        <p:spPr>
          <a:xfrm>
            <a:off x="10693360" y="3604079"/>
            <a:ext cx="22860" cy="535543"/>
          </a:xfrm>
          <a:prstGeom prst="roundRect">
            <a:avLst>
              <a:gd name="adj" fmla="val 117148"/>
            </a:avLst>
          </a:prstGeom>
          <a:solidFill>
            <a:srgbClr val="4A6B6A"/>
          </a:solidFill>
          <a:ln/>
        </p:spPr>
      </p:sp>
      <p:sp>
        <p:nvSpPr>
          <p:cNvPr id="15" name="Shape 11"/>
          <p:cNvSpPr/>
          <p:nvPr/>
        </p:nvSpPr>
        <p:spPr>
          <a:xfrm>
            <a:off x="10504051" y="3938764"/>
            <a:ext cx="401598" cy="401598"/>
          </a:xfrm>
          <a:prstGeom prst="roundRect">
            <a:avLst>
              <a:gd name="adj" fmla="val 6668"/>
            </a:avLst>
          </a:prstGeom>
          <a:solidFill>
            <a:srgbClr val="315251"/>
          </a:solidFill>
          <a:ln/>
        </p:spPr>
      </p:sp>
      <p:pic>
        <p:nvPicPr>
          <p:cNvPr id="16" name="Image 2" descr="preencoded.png"/>
          <p:cNvPicPr>
            <a:picLocks noChangeAspect="1"/>
          </p:cNvPicPr>
          <p:nvPr/>
        </p:nvPicPr>
        <p:blipFill>
          <a:blip r:embed="rId5"/>
          <a:stretch>
            <a:fillRect/>
          </a:stretch>
        </p:blipFill>
        <p:spPr>
          <a:xfrm>
            <a:off x="10578822" y="3981984"/>
            <a:ext cx="251936" cy="315039"/>
          </a:xfrm>
          <a:prstGeom prst="rect">
            <a:avLst/>
          </a:prstGeom>
        </p:spPr>
      </p:pic>
      <p:sp>
        <p:nvSpPr>
          <p:cNvPr id="17" name="Text 12"/>
          <p:cNvSpPr/>
          <p:nvPr/>
        </p:nvSpPr>
        <p:spPr>
          <a:xfrm>
            <a:off x="9630489" y="1057392"/>
            <a:ext cx="2148840" cy="262533"/>
          </a:xfrm>
          <a:prstGeom prst="rect">
            <a:avLst/>
          </a:prstGeom>
          <a:noFill/>
          <a:ln/>
        </p:spPr>
        <p:txBody>
          <a:bodyPr wrap="none" lIns="0" tIns="0" rIns="0" bIns="0" rtlCol="0" anchor="t"/>
          <a:lstStyle/>
          <a:p>
            <a:pPr marL="0" indent="0" algn="ctr">
              <a:lnSpc>
                <a:spcPts val="2050"/>
              </a:lnSpc>
              <a:buNone/>
            </a:pPr>
            <a:r>
              <a:rPr lang="en-US" sz="2400" dirty="0">
                <a:solidFill>
                  <a:srgbClr val="F9EEE7"/>
                </a:solidFill>
                <a:latin typeface="Quattrocento" pitchFamily="34" charset="0"/>
                <a:ea typeface="Quattrocento" pitchFamily="34" charset="-122"/>
                <a:cs typeface="Quattrocento" pitchFamily="34" charset="-120"/>
              </a:rPr>
              <a:t>Tavsiyalar taqdim etish</a:t>
            </a:r>
            <a:endParaRPr lang="en-US" sz="2400" dirty="0"/>
          </a:p>
        </p:txBody>
      </p:sp>
      <p:sp>
        <p:nvSpPr>
          <p:cNvPr id="18" name="Text 13"/>
          <p:cNvSpPr/>
          <p:nvPr/>
        </p:nvSpPr>
        <p:spPr>
          <a:xfrm>
            <a:off x="7582853" y="1426962"/>
            <a:ext cx="6244233" cy="1998583"/>
          </a:xfrm>
          <a:prstGeom prst="rect">
            <a:avLst/>
          </a:prstGeom>
          <a:noFill/>
          <a:ln/>
        </p:spPr>
        <p:txBody>
          <a:bodyPr wrap="square" lIns="0" tIns="0" rIns="0" bIns="0" rtlCol="0" anchor="t"/>
          <a:lstStyle/>
          <a:p>
            <a:pPr marL="0" indent="0" algn="ctr">
              <a:lnSpc>
                <a:spcPts val="2200"/>
              </a:lnSpc>
              <a:buNone/>
            </a:pPr>
            <a:r>
              <a:rPr lang="en-US" sz="1400" dirty="0">
                <a:solidFill>
                  <a:srgbClr val="F9EEE7"/>
                </a:solidFill>
                <a:latin typeface="Quattrocento" pitchFamily="34" charset="0"/>
                <a:ea typeface="Quattrocento" pitchFamily="34" charset="-122"/>
                <a:cs typeface="Quattrocento" pitchFamily="34" charset="-120"/>
              </a:rPr>
              <a:t>Hisobotlar va grafiklar (Power BI) asosida do‘kon rahbarlariga aniq va ishonchli qarorlar qabul qilishga yordam beriladi. Tizim optimal zaxira miqdorini (har bir mahsulot uchun), narxlash strategiyalarini (dinamik narxlash) va marketing kampaniyalarini (SMS-xabarnoma) taklif etadi. Shuningdek, kam samarali mahsulotlar (ABC tahlil) aniqlanadi va ularni yaxshilash bo‘yicha tavsiyalar beriladi (aksiya qilish, assortimentdan chiqarish).</a:t>
            </a:r>
            <a:endParaRPr lang="en-US" sz="1400" dirty="0"/>
          </a:p>
        </p:txBody>
      </p:sp>
      <p:sp>
        <p:nvSpPr>
          <p:cNvPr id="19" name="Text 14"/>
          <p:cNvSpPr/>
          <p:nvPr/>
        </p:nvSpPr>
        <p:spPr>
          <a:xfrm>
            <a:off x="624840" y="6851449"/>
            <a:ext cx="13380720" cy="571024"/>
          </a:xfrm>
          <a:prstGeom prst="rect">
            <a:avLst/>
          </a:prstGeom>
          <a:noFill/>
          <a:ln/>
        </p:spPr>
        <p:txBody>
          <a:bodyPr wrap="square" lIns="0" tIns="0" rIns="0" bIns="0" rtlCol="0" anchor="t"/>
          <a:lstStyle/>
          <a:p>
            <a:pPr marL="0" indent="0" algn="l">
              <a:lnSpc>
                <a:spcPts val="2200"/>
              </a:lnSpc>
              <a:buNone/>
            </a:pPr>
            <a:r>
              <a:rPr lang="en-US" sz="1400" b="1" dirty="0">
                <a:solidFill>
                  <a:srgbClr val="F9EEE7"/>
                </a:solidFill>
                <a:latin typeface="Quattrocento" pitchFamily="34" charset="0"/>
                <a:ea typeface="Quattrocento" pitchFamily="34" charset="-122"/>
                <a:cs typeface="Quattrocento" pitchFamily="34" charset="-120"/>
              </a:rPr>
              <a:t>Vizual interfeys</a:t>
            </a:r>
            <a:r>
              <a:rPr lang="en-US" sz="1400" dirty="0">
                <a:solidFill>
                  <a:srgbClr val="F9EEE7"/>
                </a:solidFill>
                <a:latin typeface="Quattrocento" pitchFamily="34" charset="0"/>
                <a:ea typeface="Quattrocento" pitchFamily="34" charset="-122"/>
                <a:cs typeface="Quattrocento" pitchFamily="34" charset="-120"/>
              </a:rPr>
              <a:t>: Oddiy va tushunarli dashboard (React) orqali barcha ma’lumotlar vizual tarzda taqdim etiladi. Do‘kon rahbarlari istalgan vaqtda sotuvlar, zaxiralar va mijozlar haqida ma’lumot olishlari mumkin. Dashboard mobil qurilmalarda (iOS va Android) ham ishlaydi, bu esa boshqaruvni yanada qulay qiladi.</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4" name="Рисунок 13">
            <a:extLst>
              <a:ext uri="{FF2B5EF4-FFF2-40B4-BE49-F238E27FC236}">
                <a16:creationId xmlns:a16="http://schemas.microsoft.com/office/drawing/2014/main" id="{C551E2EC-5F1B-D47C-6A03-9F0A2C2286E5}"/>
              </a:ext>
            </a:extLst>
          </p:cNvPr>
          <p:cNvPicPr>
            <a:picLocks noChangeAspect="1"/>
          </p:cNvPicPr>
          <p:nvPr/>
        </p:nvPicPr>
        <p:blipFill>
          <a:blip r:embed="rId3"/>
          <a:stretch>
            <a:fillRect/>
          </a:stretch>
        </p:blipFill>
        <p:spPr>
          <a:xfrm>
            <a:off x="-282632" y="0"/>
            <a:ext cx="8229600" cy="8229600"/>
          </a:xfrm>
          <a:prstGeom prst="rect">
            <a:avLst/>
          </a:prstGeom>
        </p:spPr>
      </p:pic>
      <p:sp>
        <p:nvSpPr>
          <p:cNvPr id="16" name="TextBox 15">
            <a:extLst>
              <a:ext uri="{FF2B5EF4-FFF2-40B4-BE49-F238E27FC236}">
                <a16:creationId xmlns:a16="http://schemas.microsoft.com/office/drawing/2014/main" id="{D437551D-3359-005D-EDD9-011EC8D2BF4E}"/>
              </a:ext>
            </a:extLst>
          </p:cNvPr>
          <p:cNvSpPr txBox="1"/>
          <p:nvPr/>
        </p:nvSpPr>
        <p:spPr>
          <a:xfrm>
            <a:off x="8163100" y="1267867"/>
            <a:ext cx="6334297" cy="5693866"/>
          </a:xfrm>
          <a:prstGeom prst="rect">
            <a:avLst/>
          </a:prstGeom>
          <a:noFill/>
        </p:spPr>
        <p:txBody>
          <a:bodyPr wrap="square">
            <a:spAutoFit/>
          </a:bodyPr>
          <a:lstStyle/>
          <a:p>
            <a:pPr marL="0" indent="0" algn="l">
              <a:buNone/>
            </a:pPr>
            <a:r>
              <a:rPr lang="en-US" sz="2800" b="1" dirty="0" err="1">
                <a:solidFill>
                  <a:srgbClr val="F9EEE7"/>
                </a:solidFill>
                <a:latin typeface="Quattrocento" pitchFamily="34" charset="0"/>
                <a:ea typeface="Quattrocento" pitchFamily="34" charset="-122"/>
                <a:cs typeface="Quattrocento" pitchFamily="34" charset="-120"/>
              </a:rPr>
              <a:t>Vizual</a:t>
            </a:r>
            <a:r>
              <a:rPr lang="en-US" sz="2800" b="1" dirty="0">
                <a:solidFill>
                  <a:srgbClr val="F9EEE7"/>
                </a:solidFill>
                <a:latin typeface="Quattrocento" pitchFamily="34" charset="0"/>
                <a:ea typeface="Quattrocento" pitchFamily="34" charset="-122"/>
                <a:cs typeface="Quattrocento" pitchFamily="34" charset="-120"/>
              </a:rPr>
              <a:t> </a:t>
            </a:r>
            <a:r>
              <a:rPr lang="en-US" sz="2800" b="1" dirty="0" err="1">
                <a:solidFill>
                  <a:srgbClr val="F9EEE7"/>
                </a:solidFill>
                <a:latin typeface="Quattrocento" pitchFamily="34" charset="0"/>
                <a:ea typeface="Quattrocento" pitchFamily="34" charset="-122"/>
                <a:cs typeface="Quattrocento" pitchFamily="34" charset="-120"/>
              </a:rPr>
              <a:t>interfeys</a:t>
            </a:r>
            <a:r>
              <a:rPr lang="en-US" sz="2800" dirty="0">
                <a:solidFill>
                  <a:srgbClr val="F9EEE7"/>
                </a:solidFill>
                <a:latin typeface="Quattrocento" pitchFamily="34" charset="0"/>
                <a:ea typeface="Quattrocento" pitchFamily="34" charset="-122"/>
                <a:cs typeface="Quattrocento" pitchFamily="34" charset="-120"/>
              </a:rPr>
              <a:t>: </a:t>
            </a:r>
          </a:p>
          <a:p>
            <a:pPr marL="0" indent="0" algn="l">
              <a:buNone/>
            </a:pPr>
            <a:endParaRPr lang="en-US" sz="2800" dirty="0">
              <a:solidFill>
                <a:srgbClr val="F9EEE7"/>
              </a:solidFill>
              <a:latin typeface="Quattrocento" pitchFamily="34" charset="0"/>
              <a:ea typeface="Quattrocento" pitchFamily="34" charset="-122"/>
              <a:cs typeface="Quattrocento" pitchFamily="34" charset="-120"/>
            </a:endParaRPr>
          </a:p>
          <a:p>
            <a:pPr marL="0" indent="0" algn="l">
              <a:buNone/>
            </a:pPr>
            <a:r>
              <a:rPr lang="en-US" sz="2800" dirty="0" err="1">
                <a:solidFill>
                  <a:srgbClr val="F9EEE7"/>
                </a:solidFill>
                <a:latin typeface="Quattrocento" pitchFamily="34" charset="0"/>
                <a:ea typeface="Quattrocento" pitchFamily="34" charset="-122"/>
                <a:cs typeface="Quattrocento" pitchFamily="34" charset="-120"/>
              </a:rPr>
              <a:t>Oddiy</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va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tushunarli</a:t>
            </a:r>
            <a:r>
              <a:rPr lang="en-US" sz="2800" dirty="0">
                <a:solidFill>
                  <a:srgbClr val="F9EEE7"/>
                </a:solidFill>
                <a:latin typeface="Quattrocento" pitchFamily="34" charset="0"/>
                <a:ea typeface="Quattrocento" pitchFamily="34" charset="-122"/>
                <a:cs typeface="Quattrocento" pitchFamily="34" charset="-120"/>
              </a:rPr>
              <a:t> dashboard (React) </a:t>
            </a:r>
            <a:r>
              <a:rPr lang="en-US" sz="2800" dirty="0" err="1">
                <a:solidFill>
                  <a:srgbClr val="F9EEE7"/>
                </a:solidFill>
                <a:latin typeface="Quattrocento" pitchFamily="34" charset="0"/>
                <a:ea typeface="Quattrocento" pitchFamily="34" charset="-122"/>
                <a:cs typeface="Quattrocento" pitchFamily="34" charset="-120"/>
              </a:rPr>
              <a:t>orqali</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barcha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ma’lumotlar</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vizual</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tarzda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taqdim</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etiladi</a:t>
            </a:r>
            <a:r>
              <a:rPr lang="en-US" sz="2800" dirty="0">
                <a:solidFill>
                  <a:srgbClr val="F9EEE7"/>
                </a:solidFill>
                <a:latin typeface="Quattrocento" pitchFamily="34" charset="0"/>
                <a:ea typeface="Quattrocento" pitchFamily="34" charset="-122"/>
                <a:cs typeface="Quattrocento" pitchFamily="34" charset="-120"/>
              </a:rPr>
              <a:t>. </a:t>
            </a:r>
          </a:p>
          <a:p>
            <a:pPr marL="0" indent="0" algn="l">
              <a:buNone/>
            </a:pPr>
            <a:endParaRPr lang="en-US" sz="2800" dirty="0">
              <a:solidFill>
                <a:srgbClr val="F9EEE7"/>
              </a:solidFill>
              <a:latin typeface="Quattrocento" pitchFamily="34" charset="0"/>
              <a:ea typeface="Quattrocento" pitchFamily="34" charset="-122"/>
              <a:cs typeface="Quattrocento" pitchFamily="34" charset="-120"/>
            </a:endParaRPr>
          </a:p>
          <a:p>
            <a:pPr marL="0" indent="0" algn="l">
              <a:buNone/>
            </a:pPr>
            <a:r>
              <a:rPr lang="en-US" sz="2800" dirty="0" err="1">
                <a:solidFill>
                  <a:srgbClr val="F9EEE7"/>
                </a:solidFill>
                <a:latin typeface="Quattrocento" pitchFamily="34" charset="0"/>
                <a:ea typeface="Quattrocento" pitchFamily="34" charset="-122"/>
                <a:cs typeface="Quattrocento" pitchFamily="34" charset="-120"/>
              </a:rPr>
              <a:t>Do‘kon</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rahbarlari</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istalgan</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vaqtda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sotuvlar</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zaxiralar</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va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mijozlar</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haqida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ma’lumot</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olishlari</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mumkin</a:t>
            </a:r>
            <a:r>
              <a:rPr lang="en-US" sz="2800" dirty="0">
                <a:solidFill>
                  <a:srgbClr val="F9EEE7"/>
                </a:solidFill>
                <a:latin typeface="Quattrocento" pitchFamily="34" charset="0"/>
                <a:ea typeface="Quattrocento" pitchFamily="34" charset="-122"/>
                <a:cs typeface="Quattrocento" pitchFamily="34" charset="-120"/>
              </a:rPr>
              <a:t>. </a:t>
            </a:r>
          </a:p>
          <a:p>
            <a:pPr marL="0" indent="0" algn="l">
              <a:buNone/>
            </a:pPr>
            <a:endParaRPr lang="en-US" sz="2800" dirty="0">
              <a:solidFill>
                <a:srgbClr val="F9EEE7"/>
              </a:solidFill>
              <a:latin typeface="Quattrocento" pitchFamily="34" charset="0"/>
              <a:ea typeface="Quattrocento" pitchFamily="34" charset="-122"/>
              <a:cs typeface="Quattrocento" pitchFamily="34" charset="-120"/>
            </a:endParaRPr>
          </a:p>
          <a:p>
            <a:pPr marL="0" indent="0" algn="l">
              <a:buNone/>
            </a:pPr>
            <a:r>
              <a:rPr lang="en-US" sz="2800" dirty="0">
                <a:solidFill>
                  <a:srgbClr val="F9EEE7"/>
                </a:solidFill>
                <a:latin typeface="Quattrocento" pitchFamily="34" charset="0"/>
                <a:ea typeface="Quattrocento" pitchFamily="34" charset="-122"/>
                <a:cs typeface="Quattrocento" pitchFamily="34" charset="-120"/>
              </a:rPr>
              <a:t>Dashboard </a:t>
            </a:r>
            <a:r>
              <a:rPr lang="en-US" sz="2800" dirty="0" err="1">
                <a:solidFill>
                  <a:srgbClr val="F9EEE7"/>
                </a:solidFill>
                <a:latin typeface="Quattrocento" pitchFamily="34" charset="0"/>
                <a:ea typeface="Quattrocento" pitchFamily="34" charset="-122"/>
                <a:cs typeface="Quattrocento" pitchFamily="34" charset="-120"/>
              </a:rPr>
              <a:t>mobil</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qurilmalarda</a:t>
            </a:r>
            <a:r>
              <a:rPr lang="en-US" sz="2800" dirty="0">
                <a:solidFill>
                  <a:srgbClr val="F9EEE7"/>
                </a:solidFill>
                <a:latin typeface="Quattrocento" pitchFamily="34" charset="0"/>
                <a:ea typeface="Quattrocento" pitchFamily="34" charset="-122"/>
                <a:cs typeface="Quattrocento" pitchFamily="34" charset="-120"/>
              </a:rPr>
              <a:t> (iOS </a:t>
            </a:r>
            <a:r>
              <a:rPr lang="en-US" sz="2800" dirty="0" err="1">
                <a:solidFill>
                  <a:srgbClr val="F9EEE7"/>
                </a:solidFill>
                <a:latin typeface="Quattrocento" pitchFamily="34" charset="0"/>
                <a:ea typeface="Quattrocento" pitchFamily="34" charset="-122"/>
                <a:cs typeface="Quattrocento" pitchFamily="34" charset="-120"/>
              </a:rPr>
              <a:t>va</a:t>
            </a:r>
            <a:r>
              <a:rPr lang="en-US" sz="2800" dirty="0">
                <a:solidFill>
                  <a:srgbClr val="F9EEE7"/>
                </a:solidFill>
                <a:latin typeface="Quattrocento" pitchFamily="34" charset="0"/>
                <a:ea typeface="Quattrocento" pitchFamily="34" charset="-122"/>
                <a:cs typeface="Quattrocento" pitchFamily="34" charset="-120"/>
              </a:rPr>
              <a:t> Android) ham </a:t>
            </a:r>
            <a:r>
              <a:rPr lang="en-US" sz="2800" dirty="0" err="1">
                <a:solidFill>
                  <a:srgbClr val="F9EEE7"/>
                </a:solidFill>
                <a:latin typeface="Quattrocento" pitchFamily="34" charset="0"/>
                <a:ea typeface="Quattrocento" pitchFamily="34" charset="-122"/>
                <a:cs typeface="Quattrocento" pitchFamily="34" charset="-120"/>
              </a:rPr>
              <a:t>ishlaydi</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bu</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esa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boshqaruvni</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yanada</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qulay</a:t>
            </a:r>
            <a:r>
              <a:rPr lang="en-US" sz="2800" dirty="0">
                <a:solidFill>
                  <a:srgbClr val="F9EEE7"/>
                </a:solidFill>
                <a:latin typeface="Quattrocento" pitchFamily="34" charset="0"/>
                <a:ea typeface="Quattrocento" pitchFamily="34" charset="-122"/>
                <a:cs typeface="Quattrocento" pitchFamily="34" charset="-120"/>
              </a:rPr>
              <a:t> </a:t>
            </a:r>
            <a:r>
              <a:rPr lang="en-US" sz="2800" dirty="0" err="1">
                <a:solidFill>
                  <a:srgbClr val="F9EEE7"/>
                </a:solidFill>
                <a:latin typeface="Quattrocento" pitchFamily="34" charset="0"/>
                <a:ea typeface="Quattrocento" pitchFamily="34" charset="-122"/>
                <a:cs typeface="Quattrocento" pitchFamily="34" charset="-120"/>
              </a:rPr>
              <a:t>qiladi</a:t>
            </a:r>
            <a:r>
              <a:rPr lang="en-US" sz="2800" dirty="0">
                <a:solidFill>
                  <a:srgbClr val="F9EEE7"/>
                </a:solidFill>
                <a:latin typeface="Quattrocento" pitchFamily="34" charset="0"/>
                <a:ea typeface="Quattrocento" pitchFamily="34" charset="-122"/>
                <a:cs typeface="Quattrocento" pitchFamily="34" charset="-120"/>
              </a:rPr>
              <a:t>.</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0EA80-1635-2DFF-677C-6C73F4E79BF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BCAEA1A-BAFF-4F98-0F19-83C6D18906CE}"/>
              </a:ext>
            </a:extLst>
          </p:cNvPr>
          <p:cNvSpPr/>
          <p:nvPr/>
        </p:nvSpPr>
        <p:spPr>
          <a:xfrm>
            <a:off x="837724" y="1579126"/>
            <a:ext cx="7062192"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Bozor hajmi va imkoniyatlar</a:t>
            </a:r>
            <a:endParaRPr lang="en-US" sz="4400" dirty="0"/>
          </a:p>
        </p:txBody>
      </p:sp>
      <p:sp>
        <p:nvSpPr>
          <p:cNvPr id="3" name="Text 1">
            <a:extLst>
              <a:ext uri="{FF2B5EF4-FFF2-40B4-BE49-F238E27FC236}">
                <a16:creationId xmlns:a16="http://schemas.microsoft.com/office/drawing/2014/main" id="{656C79BB-5357-891C-554F-33EDA28E4A73}"/>
              </a:ext>
            </a:extLst>
          </p:cNvPr>
          <p:cNvSpPr/>
          <p:nvPr/>
        </p:nvSpPr>
        <p:spPr>
          <a:xfrm>
            <a:off x="837724" y="2881551"/>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10K</a:t>
            </a:r>
            <a:endParaRPr lang="en-US" sz="6200" dirty="0"/>
          </a:p>
        </p:txBody>
      </p:sp>
      <p:sp>
        <p:nvSpPr>
          <p:cNvPr id="4" name="Text 2">
            <a:extLst>
              <a:ext uri="{FF2B5EF4-FFF2-40B4-BE49-F238E27FC236}">
                <a16:creationId xmlns:a16="http://schemas.microsoft.com/office/drawing/2014/main" id="{465F3D6A-7EAE-3950-F0B6-749F60FE7257}"/>
              </a:ext>
            </a:extLst>
          </p:cNvPr>
          <p:cNvSpPr/>
          <p:nvPr/>
        </p:nvSpPr>
        <p:spPr>
          <a:xfrm>
            <a:off x="1469112" y="3970496"/>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Supermarketlar</a:t>
            </a:r>
            <a:endParaRPr lang="en-US" sz="2200" dirty="0"/>
          </a:p>
        </p:txBody>
      </p:sp>
      <p:sp>
        <p:nvSpPr>
          <p:cNvPr id="5" name="Text 3">
            <a:extLst>
              <a:ext uri="{FF2B5EF4-FFF2-40B4-BE49-F238E27FC236}">
                <a16:creationId xmlns:a16="http://schemas.microsoft.com/office/drawing/2014/main" id="{07AD8FE5-D3F1-87EA-BD72-924B49105BC7}"/>
              </a:ext>
            </a:extLst>
          </p:cNvPr>
          <p:cNvSpPr/>
          <p:nvPr/>
        </p:nvSpPr>
        <p:spPr>
          <a:xfrm>
            <a:off x="837724" y="4466034"/>
            <a:ext cx="4078962" cy="1149072"/>
          </a:xfrm>
          <a:prstGeom prst="rect">
            <a:avLst/>
          </a:prstGeom>
          <a:noFill/>
          <a:ln/>
        </p:spPr>
        <p:txBody>
          <a:bodyPr wrap="squar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O‘zbekistonda 10 mingdan ortiq yirik supermarket va do‘konlar faoliyat yuritmoqda.</a:t>
            </a:r>
            <a:endParaRPr lang="en-US" sz="1850" dirty="0"/>
          </a:p>
        </p:txBody>
      </p:sp>
      <p:sp>
        <p:nvSpPr>
          <p:cNvPr id="6" name="Text 4">
            <a:extLst>
              <a:ext uri="{FF2B5EF4-FFF2-40B4-BE49-F238E27FC236}">
                <a16:creationId xmlns:a16="http://schemas.microsoft.com/office/drawing/2014/main" id="{C20AE491-24BF-E918-F1ED-38A72971907E}"/>
              </a:ext>
            </a:extLst>
          </p:cNvPr>
          <p:cNvSpPr/>
          <p:nvPr/>
        </p:nvSpPr>
        <p:spPr>
          <a:xfrm>
            <a:off x="5275659" y="2881551"/>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20-50%</a:t>
            </a:r>
            <a:endParaRPr lang="en-US" sz="6200" dirty="0"/>
          </a:p>
        </p:txBody>
      </p:sp>
      <p:sp>
        <p:nvSpPr>
          <p:cNvPr id="7" name="Text 5">
            <a:extLst>
              <a:ext uri="{FF2B5EF4-FFF2-40B4-BE49-F238E27FC236}">
                <a16:creationId xmlns:a16="http://schemas.microsoft.com/office/drawing/2014/main" id="{973691A2-0D73-A32F-212C-EFDD45358A8E}"/>
              </a:ext>
            </a:extLst>
          </p:cNvPr>
          <p:cNvSpPr/>
          <p:nvPr/>
        </p:nvSpPr>
        <p:spPr>
          <a:xfrm>
            <a:off x="5907048" y="3970496"/>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Bozor ulushi</a:t>
            </a:r>
            <a:endParaRPr lang="en-US" sz="2200" dirty="0"/>
          </a:p>
        </p:txBody>
      </p:sp>
      <p:sp>
        <p:nvSpPr>
          <p:cNvPr id="8" name="Text 6">
            <a:extLst>
              <a:ext uri="{FF2B5EF4-FFF2-40B4-BE49-F238E27FC236}">
                <a16:creationId xmlns:a16="http://schemas.microsoft.com/office/drawing/2014/main" id="{96F6B046-77A7-5056-04CF-B937F9A5C0B2}"/>
              </a:ext>
            </a:extLst>
          </p:cNvPr>
          <p:cNvSpPr/>
          <p:nvPr/>
        </p:nvSpPr>
        <p:spPr>
          <a:xfrm>
            <a:off x="5275659" y="4466034"/>
            <a:ext cx="4078962" cy="766048"/>
          </a:xfrm>
          <a:prstGeom prst="rect">
            <a:avLst/>
          </a:prstGeom>
          <a:noFill/>
          <a:ln/>
        </p:spPr>
        <p:txBody>
          <a:bodyPr wrap="squar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"Boost X2" uchun bozor ulushi 20-50% gacha bo‘lishi kutilmoqda.</a:t>
            </a:r>
            <a:endParaRPr lang="en-US" sz="1850" dirty="0"/>
          </a:p>
        </p:txBody>
      </p:sp>
      <p:sp>
        <p:nvSpPr>
          <p:cNvPr id="9" name="Text 7">
            <a:extLst>
              <a:ext uri="{FF2B5EF4-FFF2-40B4-BE49-F238E27FC236}">
                <a16:creationId xmlns:a16="http://schemas.microsoft.com/office/drawing/2014/main" id="{2CD30B80-F90D-B5DA-2D7B-5E9117DACF8C}"/>
              </a:ext>
            </a:extLst>
          </p:cNvPr>
          <p:cNvSpPr/>
          <p:nvPr/>
        </p:nvSpPr>
        <p:spPr>
          <a:xfrm>
            <a:off x="9713595" y="2881551"/>
            <a:ext cx="4079081"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O'smoqda</a:t>
            </a:r>
            <a:endParaRPr lang="en-US" sz="6200" dirty="0"/>
          </a:p>
        </p:txBody>
      </p:sp>
      <p:sp>
        <p:nvSpPr>
          <p:cNvPr id="10" name="Text 8">
            <a:extLst>
              <a:ext uri="{FF2B5EF4-FFF2-40B4-BE49-F238E27FC236}">
                <a16:creationId xmlns:a16="http://schemas.microsoft.com/office/drawing/2014/main" id="{3A7D95DE-AAC1-14ED-E0BA-87B9F49B8003}"/>
              </a:ext>
            </a:extLst>
          </p:cNvPr>
          <p:cNvSpPr/>
          <p:nvPr/>
        </p:nvSpPr>
        <p:spPr>
          <a:xfrm>
            <a:off x="10344983" y="3970496"/>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Retail bozori</a:t>
            </a:r>
            <a:endParaRPr lang="en-US" sz="2200" dirty="0"/>
          </a:p>
        </p:txBody>
      </p:sp>
      <p:sp>
        <p:nvSpPr>
          <p:cNvPr id="11" name="Text 9">
            <a:extLst>
              <a:ext uri="{FF2B5EF4-FFF2-40B4-BE49-F238E27FC236}">
                <a16:creationId xmlns:a16="http://schemas.microsoft.com/office/drawing/2014/main" id="{F234D34A-6FE2-A877-70E0-BAF26D7B1D1F}"/>
              </a:ext>
            </a:extLst>
          </p:cNvPr>
          <p:cNvSpPr/>
          <p:nvPr/>
        </p:nvSpPr>
        <p:spPr>
          <a:xfrm>
            <a:off x="9713595" y="4466034"/>
            <a:ext cx="4079081" cy="766048"/>
          </a:xfrm>
          <a:prstGeom prst="rect">
            <a:avLst/>
          </a:prstGeom>
          <a:noFill/>
          <a:ln/>
        </p:spPr>
        <p:txBody>
          <a:bodyPr wrap="squar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Chakana savdo bozori jadal sur’atlar bilan rivojlanmoqda.</a:t>
            </a:r>
            <a:endParaRPr lang="en-US" sz="1850" dirty="0"/>
          </a:p>
        </p:txBody>
      </p:sp>
      <p:sp>
        <p:nvSpPr>
          <p:cNvPr id="12" name="Text 10">
            <a:extLst>
              <a:ext uri="{FF2B5EF4-FFF2-40B4-BE49-F238E27FC236}">
                <a16:creationId xmlns:a16="http://schemas.microsoft.com/office/drawing/2014/main" id="{CEAB37B6-B10B-5F24-C9A9-7F058237F7BB}"/>
              </a:ext>
            </a:extLst>
          </p:cNvPr>
          <p:cNvSpPr/>
          <p:nvPr/>
        </p:nvSpPr>
        <p:spPr>
          <a:xfrm>
            <a:off x="837724" y="5884307"/>
            <a:ext cx="12954952" cy="766048"/>
          </a:xfrm>
          <a:prstGeom prst="rect">
            <a:avLst/>
          </a:prstGeom>
          <a:noFill/>
          <a:ln/>
        </p:spPr>
        <p:txBody>
          <a:bodyPr wrap="square" lIns="0" tIns="0" rIns="0" bIns="0" rtlCol="0" anchor="t"/>
          <a:lstStyle/>
          <a:p>
            <a:pPr marL="0" indent="0" algn="l">
              <a:lnSpc>
                <a:spcPts val="3000"/>
              </a:lnSpc>
              <a:buNone/>
            </a:pPr>
            <a:r>
              <a:rPr lang="en-US" sz="1850" b="1" dirty="0">
                <a:solidFill>
                  <a:srgbClr val="F9EEE7"/>
                </a:solidFill>
                <a:latin typeface="Quattrocento" pitchFamily="34" charset="0"/>
                <a:ea typeface="Quattrocento" pitchFamily="34" charset="-122"/>
                <a:cs typeface="Quattrocento" pitchFamily="34" charset="-120"/>
              </a:rPr>
              <a:t>Kelajakdagi imkoniyatlar:</a:t>
            </a:r>
            <a:r>
              <a:rPr lang="en-US" sz="1850" dirty="0">
                <a:solidFill>
                  <a:srgbClr val="F9EEE7"/>
                </a:solidFill>
                <a:latin typeface="Quattrocento" pitchFamily="34" charset="0"/>
                <a:ea typeface="Quattrocento" pitchFamily="34" charset="-122"/>
                <a:cs typeface="Quattrocento" pitchFamily="34" charset="-120"/>
              </a:rPr>
              <a:t> Markaziy Osiyo va MDH davlatlarida kengayish, raqamli transformatsiyaga investitsiya kiritayotgan korxonalar bilan sheriklik.</a:t>
            </a:r>
            <a:endParaRPr lang="en-US" sz="1850" dirty="0"/>
          </a:p>
        </p:txBody>
      </p:sp>
    </p:spTree>
    <p:extLst>
      <p:ext uri="{BB962C8B-B14F-4D97-AF65-F5344CB8AC3E}">
        <p14:creationId xmlns:p14="http://schemas.microsoft.com/office/powerpoint/2010/main" val="2451483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6BC0EC33-F990-46DF-E12E-038DA946FB07}"/>
              </a:ext>
            </a:extLst>
          </p:cNvPr>
          <p:cNvPicPr>
            <a:picLocks noChangeAspect="1"/>
          </p:cNvPicPr>
          <p:nvPr/>
        </p:nvPicPr>
        <p:blipFill>
          <a:blip r:embed="rId3"/>
          <a:stretch>
            <a:fillRect/>
          </a:stretch>
        </p:blipFill>
        <p:spPr>
          <a:xfrm>
            <a:off x="8938043" y="3009283"/>
            <a:ext cx="4854633" cy="4854633"/>
          </a:xfrm>
          <a:prstGeom prst="rect">
            <a:avLst/>
          </a:prstGeom>
        </p:spPr>
      </p:pic>
      <p:sp>
        <p:nvSpPr>
          <p:cNvPr id="2" name="Text 0"/>
          <p:cNvSpPr/>
          <p:nvPr/>
        </p:nvSpPr>
        <p:spPr>
          <a:xfrm>
            <a:off x="837724" y="799505"/>
            <a:ext cx="5632490" cy="704017"/>
          </a:xfrm>
          <a:prstGeom prst="rect">
            <a:avLst/>
          </a:prstGeom>
          <a:noFill/>
          <a:ln/>
        </p:spPr>
        <p:txBody>
          <a:bodyPr wrap="none" lIns="0" tIns="0" rIns="0" bIns="0" rtlCol="0" anchor="t"/>
          <a:lstStyle/>
          <a:p>
            <a:pPr marL="0" indent="0" algn="l">
              <a:lnSpc>
                <a:spcPts val="5500"/>
              </a:lnSpc>
              <a:buNone/>
            </a:pPr>
            <a:r>
              <a:rPr lang="en-US" sz="2400" dirty="0">
                <a:solidFill>
                  <a:srgbClr val="FFD9BE"/>
                </a:solidFill>
                <a:latin typeface="Quattrocento" pitchFamily="34" charset="0"/>
                <a:ea typeface="Quattrocento" pitchFamily="34" charset="-122"/>
                <a:cs typeface="Quattrocento" pitchFamily="34" charset="-120"/>
              </a:rPr>
              <a:t>Daromad modeli</a:t>
            </a:r>
            <a:endParaRPr lang="en-US" sz="2400" dirty="0"/>
          </a:p>
        </p:txBody>
      </p:sp>
      <p:sp>
        <p:nvSpPr>
          <p:cNvPr id="3" name="Text 1"/>
          <p:cNvSpPr/>
          <p:nvPr/>
        </p:nvSpPr>
        <p:spPr>
          <a:xfrm>
            <a:off x="538466" y="1899144"/>
            <a:ext cx="12954952" cy="766048"/>
          </a:xfrm>
          <a:prstGeom prst="rect">
            <a:avLst/>
          </a:prstGeom>
          <a:noFill/>
          <a:ln/>
        </p:spPr>
        <p:txBody>
          <a:bodyPr wrap="square" lIns="0" tIns="0" rIns="0" bIns="0" rtlCol="0" anchor="t"/>
          <a:lstStyle/>
          <a:p>
            <a:pPr marL="342900" indent="-342900" algn="l">
              <a:lnSpc>
                <a:spcPts val="3000"/>
              </a:lnSpc>
              <a:buSzPct val="100000"/>
              <a:buChar char="•"/>
            </a:pPr>
            <a:r>
              <a:rPr lang="en-US" sz="2400" b="1" dirty="0">
                <a:solidFill>
                  <a:srgbClr val="F9EEE7"/>
                </a:solidFill>
                <a:latin typeface="Quattrocento" pitchFamily="34" charset="0"/>
                <a:ea typeface="Quattrocento" pitchFamily="34" charset="-122"/>
                <a:cs typeface="Quattrocento" pitchFamily="34" charset="-120"/>
              </a:rPr>
              <a:t>SaaS (Dasturiy ta’minot xizmati):</a:t>
            </a:r>
            <a:r>
              <a:rPr lang="en-US" sz="2400" dirty="0">
                <a:solidFill>
                  <a:srgbClr val="F9EEE7"/>
                </a:solidFill>
                <a:latin typeface="Quattrocento" pitchFamily="34" charset="0"/>
                <a:ea typeface="Quattrocento" pitchFamily="34" charset="-122"/>
                <a:cs typeface="Quattrocento" pitchFamily="34" charset="-120"/>
              </a:rPr>
              <a:t> Har oy yoki yilda obuna bo‘lish orqali "Boost X2"dan foydalaning. Obunachilar texnik ko‘mak, yangilanishlar va doimiy takomillashtirishga ega bo‘ladilar.</a:t>
            </a:r>
            <a:endParaRPr lang="en-US" sz="2400" dirty="0"/>
          </a:p>
        </p:txBody>
      </p:sp>
      <p:sp>
        <p:nvSpPr>
          <p:cNvPr id="6" name="Text 4"/>
          <p:cNvSpPr/>
          <p:nvPr/>
        </p:nvSpPr>
        <p:spPr>
          <a:xfrm>
            <a:off x="538466" y="3441392"/>
            <a:ext cx="8140021" cy="766048"/>
          </a:xfrm>
          <a:prstGeom prst="rect">
            <a:avLst/>
          </a:prstGeom>
          <a:noFill/>
          <a:ln/>
        </p:spPr>
        <p:txBody>
          <a:bodyPr wrap="square" lIns="0" tIns="0" rIns="0" bIns="0" rtlCol="0" anchor="t"/>
          <a:lstStyle/>
          <a:p>
            <a:pPr marL="342900" indent="-342900" algn="l">
              <a:lnSpc>
                <a:spcPts val="3000"/>
              </a:lnSpc>
              <a:buSzPct val="100000"/>
              <a:buChar char="•"/>
            </a:pPr>
            <a:r>
              <a:rPr lang="en-US" sz="2400" b="1" dirty="0">
                <a:solidFill>
                  <a:srgbClr val="F9EEE7"/>
                </a:solidFill>
                <a:latin typeface="Quattrocento" pitchFamily="34" charset="0"/>
                <a:ea typeface="Quattrocento" pitchFamily="34" charset="-122"/>
                <a:cs typeface="Quattrocento" pitchFamily="34" charset="-120"/>
              </a:rPr>
              <a:t>Konsalting xizmatlari:</a:t>
            </a:r>
            <a:r>
              <a:rPr lang="en-US" sz="2400" dirty="0">
                <a:solidFill>
                  <a:srgbClr val="F9EEE7"/>
                </a:solidFill>
                <a:latin typeface="Quattrocento" pitchFamily="34" charset="0"/>
                <a:ea typeface="Quattrocento" pitchFamily="34" charset="-122"/>
                <a:cs typeface="Quattrocento" pitchFamily="34" charset="-120"/>
              </a:rPr>
              <a:t> Biznes strategiyalarini optimallashtirish, mijozlar xatti-harakatlarini chuqur tahlil qilish va umumiy samaradorlikni oshirish bo‘yicha ekspert maslahatlari.</a:t>
            </a:r>
            <a:endParaRPr lang="en-US" sz="2400" dirty="0"/>
          </a:p>
        </p:txBody>
      </p:sp>
      <p:sp>
        <p:nvSpPr>
          <p:cNvPr id="7" name="Text 5"/>
          <p:cNvSpPr/>
          <p:nvPr/>
        </p:nvSpPr>
        <p:spPr>
          <a:xfrm>
            <a:off x="837724" y="5436600"/>
            <a:ext cx="6876487" cy="2923439"/>
          </a:xfrm>
          <a:prstGeom prst="rect">
            <a:avLst/>
          </a:prstGeom>
          <a:noFill/>
          <a:ln/>
        </p:spPr>
        <p:txBody>
          <a:bodyPr wrap="square" lIns="0" tIns="0" rIns="0" bIns="0" rtlCol="0" anchor="t"/>
          <a:lstStyle/>
          <a:p>
            <a:pPr marL="0" indent="0" algn="l">
              <a:lnSpc>
                <a:spcPts val="3000"/>
              </a:lnSpc>
              <a:buNone/>
            </a:pPr>
            <a:r>
              <a:rPr lang="en-US" sz="2400" dirty="0">
                <a:solidFill>
                  <a:srgbClr val="F9EEE7"/>
                </a:solidFill>
                <a:latin typeface="Quattrocento" pitchFamily="34" charset="0"/>
                <a:ea typeface="Quattrocento" pitchFamily="34" charset="-122"/>
                <a:cs typeface="Quattrocento" pitchFamily="34" charset="-120"/>
              </a:rPr>
              <a:t>O‘rtacha mijoz daromadi: oyiga $50-$200 (yoki yillik imtiyozli paketlar). Daromad supermarketlar tarmog‘ining kattaligi, tanlangan xizmatlar va konsalting hajmidan kelib chiqadi.</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232547" y="1177831"/>
            <a:ext cx="7581424" cy="704017"/>
          </a:xfrm>
          <a:prstGeom prst="rect">
            <a:avLst/>
          </a:prstGeom>
          <a:noFill/>
          <a:ln/>
        </p:spPr>
        <p:txBody>
          <a:bodyPr wrap="none" lIns="0" tIns="0" rIns="0" bIns="0" rtlCol="0" anchor="t"/>
          <a:lstStyle/>
          <a:p>
            <a:pPr marL="0" indent="0" algn="ctr">
              <a:lnSpc>
                <a:spcPts val="5500"/>
              </a:lnSpc>
              <a:buNone/>
            </a:pPr>
            <a:r>
              <a:rPr lang="en-US" sz="3600" dirty="0">
                <a:solidFill>
                  <a:srgbClr val="FFD9BE"/>
                </a:solidFill>
                <a:latin typeface="Quattrocento" pitchFamily="34" charset="0"/>
                <a:ea typeface="Quattrocento" pitchFamily="34" charset="-122"/>
                <a:cs typeface="Quattrocento" pitchFamily="34" charset="-120"/>
              </a:rPr>
              <a:t>Raqobatchilar va farqli jihatlar</a:t>
            </a:r>
            <a:endParaRPr lang="en-US" sz="3600" dirty="0"/>
          </a:p>
        </p:txBody>
      </p:sp>
      <p:sp>
        <p:nvSpPr>
          <p:cNvPr id="3" name="Text 1"/>
          <p:cNvSpPr/>
          <p:nvPr/>
        </p:nvSpPr>
        <p:spPr>
          <a:xfrm>
            <a:off x="954102" y="2156183"/>
            <a:ext cx="2816185" cy="351949"/>
          </a:xfrm>
          <a:prstGeom prst="rect">
            <a:avLst/>
          </a:prstGeom>
          <a:noFill/>
          <a:ln/>
        </p:spPr>
        <p:txBody>
          <a:bodyPr wrap="none" lIns="0" tIns="0" rIns="0" bIns="0" rtlCol="0" anchor="t"/>
          <a:lstStyle/>
          <a:p>
            <a:pPr marL="0" indent="0" algn="l">
              <a:lnSpc>
                <a:spcPts val="2750"/>
              </a:lnSpc>
              <a:buNone/>
            </a:pPr>
            <a:r>
              <a:rPr lang="en-US" sz="2800" dirty="0">
                <a:solidFill>
                  <a:srgbClr val="FFD9BE"/>
                </a:solidFill>
                <a:latin typeface="Quattrocento" pitchFamily="34" charset="0"/>
                <a:ea typeface="Quattrocento" pitchFamily="34" charset="-122"/>
                <a:cs typeface="Quattrocento" pitchFamily="34" charset="-120"/>
              </a:rPr>
              <a:t>Asosiy raqobatchilar</a:t>
            </a:r>
            <a:endParaRPr lang="en-US" sz="2800" dirty="0"/>
          </a:p>
        </p:txBody>
      </p:sp>
      <p:sp>
        <p:nvSpPr>
          <p:cNvPr id="4" name="Text 2"/>
          <p:cNvSpPr/>
          <p:nvPr/>
        </p:nvSpPr>
        <p:spPr>
          <a:xfrm>
            <a:off x="837724" y="299290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ERP tizimlari (SAP, 1C): Qimmat va moslashuvchan emas.</a:t>
            </a:r>
            <a:endParaRPr lang="en-US" sz="2800" dirty="0"/>
          </a:p>
        </p:txBody>
      </p:sp>
      <p:sp>
        <p:nvSpPr>
          <p:cNvPr id="5" name="Text 3"/>
          <p:cNvSpPr/>
          <p:nvPr/>
        </p:nvSpPr>
        <p:spPr>
          <a:xfrm>
            <a:off x="837724" y="4103965"/>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Ichki CRM tizimlar: Rivojlanmagan, ma’lumotlarni sekin qayta ishlaydi.</a:t>
            </a:r>
            <a:endParaRPr lang="en-US" sz="2800" dirty="0"/>
          </a:p>
        </p:txBody>
      </p:sp>
      <p:sp>
        <p:nvSpPr>
          <p:cNvPr id="6" name="Text 4"/>
          <p:cNvSpPr/>
          <p:nvPr/>
        </p:nvSpPr>
        <p:spPr>
          <a:xfrm>
            <a:off x="837724" y="5336739"/>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Yirik supermarketlardagi tahlilchilar: Qimmat, ko‘p resurs talab qiladi.</a:t>
            </a:r>
            <a:endParaRPr lang="en-US" sz="2800" dirty="0"/>
          </a:p>
        </p:txBody>
      </p:sp>
      <p:sp>
        <p:nvSpPr>
          <p:cNvPr id="7" name="Text 5"/>
          <p:cNvSpPr/>
          <p:nvPr/>
        </p:nvSpPr>
        <p:spPr>
          <a:xfrm>
            <a:off x="9032676" y="2156182"/>
            <a:ext cx="3349704" cy="351949"/>
          </a:xfrm>
          <a:prstGeom prst="rect">
            <a:avLst/>
          </a:prstGeom>
          <a:noFill/>
          <a:ln/>
        </p:spPr>
        <p:txBody>
          <a:bodyPr wrap="none" lIns="0" tIns="0" rIns="0" bIns="0" rtlCol="0" anchor="t"/>
          <a:lstStyle/>
          <a:p>
            <a:pPr marL="0" indent="0" algn="l">
              <a:lnSpc>
                <a:spcPts val="2750"/>
              </a:lnSpc>
              <a:buNone/>
            </a:pPr>
            <a:r>
              <a:rPr lang="en-US" sz="2800" dirty="0">
                <a:solidFill>
                  <a:srgbClr val="FFD9BE"/>
                </a:solidFill>
                <a:latin typeface="Quattrocento" pitchFamily="34" charset="0"/>
                <a:ea typeface="Quattrocento" pitchFamily="34" charset="-122"/>
                <a:cs typeface="Quattrocento" pitchFamily="34" charset="-120"/>
              </a:rPr>
              <a:t>"Boost X2"ning ustunliklari</a:t>
            </a:r>
            <a:endParaRPr lang="en-US" sz="2800" dirty="0"/>
          </a:p>
        </p:txBody>
      </p:sp>
      <p:sp>
        <p:nvSpPr>
          <p:cNvPr id="8" name="Text 6"/>
          <p:cNvSpPr/>
          <p:nvPr/>
        </p:nvSpPr>
        <p:spPr>
          <a:xfrm>
            <a:off x="7607141" y="2992906"/>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Tezkor integratsiya: Mavjud tizimlar bilan oson ulanish.</a:t>
            </a:r>
            <a:endParaRPr lang="en-US" sz="2800" dirty="0"/>
          </a:p>
        </p:txBody>
      </p:sp>
      <p:sp>
        <p:nvSpPr>
          <p:cNvPr id="9" name="Text 7"/>
          <p:cNvSpPr/>
          <p:nvPr/>
        </p:nvSpPr>
        <p:spPr>
          <a:xfrm>
            <a:off x="7607140" y="412297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Real vaqt tahlili: Tezkor qaror qabul qilish imkoniyati.</a:t>
            </a:r>
            <a:endParaRPr lang="en-US" sz="2800" dirty="0"/>
          </a:p>
        </p:txBody>
      </p:sp>
      <p:sp>
        <p:nvSpPr>
          <p:cNvPr id="10" name="Text 8"/>
          <p:cNvSpPr/>
          <p:nvPr/>
        </p:nvSpPr>
        <p:spPr>
          <a:xfrm>
            <a:off x="7614761" y="5232784"/>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Oson foydalanish: Oddiy interfeys, bilim talab etilmaydi.</a:t>
            </a:r>
            <a:endParaRPr lang="en-US" sz="2800" dirty="0"/>
          </a:p>
        </p:txBody>
      </p:sp>
      <p:sp>
        <p:nvSpPr>
          <p:cNvPr id="11" name="Text 9"/>
          <p:cNvSpPr/>
          <p:nvPr/>
        </p:nvSpPr>
        <p:spPr>
          <a:xfrm>
            <a:off x="7614761" y="6364094"/>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2800" dirty="0">
                <a:solidFill>
                  <a:srgbClr val="F9EEE7"/>
                </a:solidFill>
                <a:latin typeface="Quattrocento" pitchFamily="34" charset="0"/>
                <a:ea typeface="Quattrocento" pitchFamily="34" charset="-122"/>
                <a:cs typeface="Quattrocento" pitchFamily="34" charset="-120"/>
              </a:rPr>
              <a:t>Kichik supermarketlar uchun ideal: Arzon va samarali tahlil vositasi.</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345763"/>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Keyingi qadamlar</a:t>
            </a:r>
            <a:endParaRPr lang="en-US" sz="4400" dirty="0"/>
          </a:p>
        </p:txBody>
      </p:sp>
      <p:sp>
        <p:nvSpPr>
          <p:cNvPr id="3" name="Shape 1"/>
          <p:cNvSpPr/>
          <p:nvPr/>
        </p:nvSpPr>
        <p:spPr>
          <a:xfrm>
            <a:off x="837724" y="3605689"/>
            <a:ext cx="2969419" cy="239316"/>
          </a:xfrm>
          <a:prstGeom prst="roundRect">
            <a:avLst>
              <a:gd name="adj" fmla="val 15004"/>
            </a:avLst>
          </a:prstGeom>
          <a:solidFill>
            <a:srgbClr val="315251"/>
          </a:solidFill>
          <a:ln/>
        </p:spPr>
      </p:sp>
      <p:sp>
        <p:nvSpPr>
          <p:cNvPr id="4" name="Text 2"/>
          <p:cNvSpPr/>
          <p:nvPr/>
        </p:nvSpPr>
        <p:spPr>
          <a:xfrm>
            <a:off x="837724" y="420397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MVP yaratish</a:t>
            </a:r>
            <a:endParaRPr lang="en-US" sz="2200" dirty="0"/>
          </a:p>
        </p:txBody>
      </p:sp>
      <p:sp>
        <p:nvSpPr>
          <p:cNvPr id="5" name="Text 3"/>
          <p:cNvSpPr/>
          <p:nvPr/>
        </p:nvSpPr>
        <p:spPr>
          <a:xfrm>
            <a:off x="837724" y="4699516"/>
            <a:ext cx="2969419"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Mahsulotning minimal ishlaydigan versiyasini ishlab chiqish.</a:t>
            </a:r>
            <a:endParaRPr lang="en-US" sz="1850" dirty="0"/>
          </a:p>
        </p:txBody>
      </p:sp>
      <p:sp>
        <p:nvSpPr>
          <p:cNvPr id="6" name="Shape 4"/>
          <p:cNvSpPr/>
          <p:nvPr/>
        </p:nvSpPr>
        <p:spPr>
          <a:xfrm>
            <a:off x="4166116" y="3246596"/>
            <a:ext cx="2969538" cy="239316"/>
          </a:xfrm>
          <a:prstGeom prst="roundRect">
            <a:avLst>
              <a:gd name="adj" fmla="val 15004"/>
            </a:avLst>
          </a:prstGeom>
          <a:solidFill>
            <a:srgbClr val="315251"/>
          </a:solidFill>
          <a:ln/>
        </p:spPr>
      </p:sp>
      <p:sp>
        <p:nvSpPr>
          <p:cNvPr id="7" name="Text 5"/>
          <p:cNvSpPr/>
          <p:nvPr/>
        </p:nvSpPr>
        <p:spPr>
          <a:xfrm>
            <a:off x="4166116" y="384488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Pilot loyihalar</a:t>
            </a:r>
            <a:endParaRPr lang="en-US" sz="2200" dirty="0"/>
          </a:p>
        </p:txBody>
      </p:sp>
      <p:sp>
        <p:nvSpPr>
          <p:cNvPr id="8" name="Text 6"/>
          <p:cNvSpPr/>
          <p:nvPr/>
        </p:nvSpPr>
        <p:spPr>
          <a:xfrm>
            <a:off x="4166116" y="4340423"/>
            <a:ext cx="296953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3-5 ta supermarket bilan sinov jarayonini boshlash.</a:t>
            </a:r>
            <a:endParaRPr lang="en-US" sz="1850" dirty="0"/>
          </a:p>
        </p:txBody>
      </p:sp>
      <p:sp>
        <p:nvSpPr>
          <p:cNvPr id="9" name="Shape 7"/>
          <p:cNvSpPr/>
          <p:nvPr/>
        </p:nvSpPr>
        <p:spPr>
          <a:xfrm>
            <a:off x="7494627" y="2887504"/>
            <a:ext cx="2969538" cy="239316"/>
          </a:xfrm>
          <a:prstGeom prst="roundRect">
            <a:avLst>
              <a:gd name="adj" fmla="val 15004"/>
            </a:avLst>
          </a:prstGeom>
          <a:solidFill>
            <a:srgbClr val="315251"/>
          </a:solidFill>
          <a:ln/>
        </p:spPr>
      </p:sp>
      <p:sp>
        <p:nvSpPr>
          <p:cNvPr id="10" name="Text 8"/>
          <p:cNvSpPr/>
          <p:nvPr/>
        </p:nvSpPr>
        <p:spPr>
          <a:xfrm>
            <a:off x="7494627" y="348579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Investitsiya jalb qilish</a:t>
            </a:r>
            <a:endParaRPr lang="en-US" sz="2200" dirty="0"/>
          </a:p>
        </p:txBody>
      </p:sp>
      <p:sp>
        <p:nvSpPr>
          <p:cNvPr id="11" name="Text 9"/>
          <p:cNvSpPr/>
          <p:nvPr/>
        </p:nvSpPr>
        <p:spPr>
          <a:xfrm>
            <a:off x="7494627" y="3981331"/>
            <a:ext cx="2969538"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Dasturiy ta’minotni kengaytirish va marketing strategiyasini kuchaytirish.</a:t>
            </a:r>
            <a:endParaRPr lang="en-US" sz="1850" dirty="0"/>
          </a:p>
        </p:txBody>
      </p:sp>
      <p:sp>
        <p:nvSpPr>
          <p:cNvPr id="12" name="Shape 10"/>
          <p:cNvSpPr/>
          <p:nvPr/>
        </p:nvSpPr>
        <p:spPr>
          <a:xfrm>
            <a:off x="10823138" y="2528530"/>
            <a:ext cx="2969538" cy="239316"/>
          </a:xfrm>
          <a:prstGeom prst="roundRect">
            <a:avLst>
              <a:gd name="adj" fmla="val 15004"/>
            </a:avLst>
          </a:prstGeom>
          <a:solidFill>
            <a:srgbClr val="315251"/>
          </a:solidFill>
          <a:ln/>
        </p:spPr>
      </p:sp>
      <p:sp>
        <p:nvSpPr>
          <p:cNvPr id="13" name="Text 11"/>
          <p:cNvSpPr/>
          <p:nvPr/>
        </p:nvSpPr>
        <p:spPr>
          <a:xfrm>
            <a:off x="10823138" y="312681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Masshtablash</a:t>
            </a:r>
            <a:endParaRPr lang="en-US" sz="2200" dirty="0"/>
          </a:p>
        </p:txBody>
      </p:sp>
      <p:sp>
        <p:nvSpPr>
          <p:cNvPr id="14" name="Text 12"/>
          <p:cNvSpPr/>
          <p:nvPr/>
        </p:nvSpPr>
        <p:spPr>
          <a:xfrm>
            <a:off x="10823138" y="3622358"/>
            <a:ext cx="2969538"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O‘zbekiston bo‘ylab yirik tarmoqlarga xizmat ko‘rsatish.</a:t>
            </a:r>
            <a:endParaRPr lang="en-US" sz="1850" dirty="0"/>
          </a:p>
        </p:txBody>
      </p:sp>
      <p:sp>
        <p:nvSpPr>
          <p:cNvPr id="15" name="Text 13"/>
          <p:cNvSpPr/>
          <p:nvPr/>
        </p:nvSpPr>
        <p:spPr>
          <a:xfrm>
            <a:off x="837724" y="6117788"/>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Mahalliy biznes egalari va supermarket tarmoqlari bilan yaqin hamkorlik o‘rnatish, raqobatchilar strategiyasini tahlil qilish va farqli ustunliklar yaratish, sun’iy intellekt asosida yanada aniqroq tahliliy modelni takomillashtirish.</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816</Words>
  <Application>Microsoft Office PowerPoint</Application>
  <PresentationFormat>Произвольный</PresentationFormat>
  <Paragraphs>81</Paragraphs>
  <Slides>9</Slides>
  <Notes>9</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Quattrocento</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Murodjon Azimov</cp:lastModifiedBy>
  <cp:revision>2</cp:revision>
  <dcterms:created xsi:type="dcterms:W3CDTF">2025-03-29T18:38:14Z</dcterms:created>
  <dcterms:modified xsi:type="dcterms:W3CDTF">2025-03-29T19:48:00Z</dcterms:modified>
</cp:coreProperties>
</file>