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52"/>
  </p:notesMasterIdLst>
  <p:sldIdLst>
    <p:sldId id="256" r:id="rId2"/>
    <p:sldId id="3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0" r:id="rId14"/>
    <p:sldId id="267" r:id="rId15"/>
    <p:sldId id="268" r:id="rId16"/>
    <p:sldId id="272" r:id="rId17"/>
    <p:sldId id="269" r:id="rId18"/>
    <p:sldId id="270" r:id="rId19"/>
    <p:sldId id="273" r:id="rId20"/>
    <p:sldId id="308" r:id="rId21"/>
    <p:sldId id="309" r:id="rId22"/>
    <p:sldId id="274" r:id="rId23"/>
    <p:sldId id="275" r:id="rId24"/>
    <p:sldId id="276" r:id="rId25"/>
    <p:sldId id="277" r:id="rId26"/>
    <p:sldId id="278" r:id="rId27"/>
    <p:sldId id="287" r:id="rId28"/>
    <p:sldId id="279" r:id="rId29"/>
    <p:sldId id="288" r:id="rId30"/>
    <p:sldId id="289" r:id="rId31"/>
    <p:sldId id="281" r:id="rId32"/>
    <p:sldId id="291" r:id="rId33"/>
    <p:sldId id="282" r:id="rId34"/>
    <p:sldId id="283" r:id="rId35"/>
    <p:sldId id="284" r:id="rId36"/>
    <p:sldId id="292" r:id="rId37"/>
    <p:sldId id="293" r:id="rId38"/>
    <p:sldId id="295" r:id="rId39"/>
    <p:sldId id="297" r:id="rId40"/>
    <p:sldId id="285" r:id="rId41"/>
    <p:sldId id="298" r:id="rId42"/>
    <p:sldId id="299" r:id="rId43"/>
    <p:sldId id="286" r:id="rId44"/>
    <p:sldId id="300" r:id="rId45"/>
    <p:sldId id="301" r:id="rId46"/>
    <p:sldId id="302" r:id="rId47"/>
    <p:sldId id="303" r:id="rId48"/>
    <p:sldId id="304" r:id="rId49"/>
    <p:sldId id="305" r:id="rId50"/>
    <p:sldId id="307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2E5"/>
    <a:srgbClr val="FFCC99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6" autoAdjust="0"/>
    <p:restoredTop sz="95652" autoAdjust="0"/>
  </p:normalViewPr>
  <p:slideViewPr>
    <p:cSldViewPr>
      <p:cViewPr varScale="1">
        <p:scale>
          <a:sx n="68" d="100"/>
          <a:sy n="68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3D2D2-64E4-4E01-A36A-888FD65D21D7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058A-B246-47DE-B134-3EB74EB27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sp&amp;tn=44039180_cpr&amp;fenlei=mv6quAkxTZn0IZRqIHckPjm4nH00T1Y3P1wWnH0kP1mLrj0dmynd0ZwV5Hcvrjm3rH6sPfKWUMw85HfYnjn4nH6sgvPsT6KdThsqpZwYTjCEQLGCpyw9Uz4Bmy-bIi4WUvYETgN-TLwGUv3EPHD3nH64njb1rHR1P1fLnj6d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058A-B246-47DE-B134-3EB74EB272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6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正确性：数据流不会流错地方</a:t>
            </a:r>
            <a:endParaRPr lang="en-US" altLang="zh-CN" dirty="0" smtClean="0"/>
          </a:p>
          <a:p>
            <a:r>
              <a:rPr lang="zh-CN" altLang="en-US" dirty="0" smtClean="0"/>
              <a:t>有效性：程序员无需考虑不同设备之间的差异</a:t>
            </a:r>
            <a:endParaRPr lang="en-US" altLang="zh-CN" dirty="0" smtClean="0"/>
          </a:p>
          <a:p>
            <a:r>
              <a:rPr lang="zh-CN" altLang="en-US" dirty="0" smtClean="0"/>
              <a:t>安全性：数据信息不会被未授权的程序非法访问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058A-B246-47DE-B134-3EB74EB272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1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3CA85-249F-4D2C-A953-F053FBD4E2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4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3CA85-249F-4D2C-A953-F053FBD4E2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4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如果你有两个文件分别是</a:t>
            </a:r>
            <a:r>
              <a:rPr lang="en-US" altLang="zh-CN" dirty="0" smtClean="0"/>
              <a:t>file1 file2</a:t>
            </a:r>
            <a:r>
              <a:rPr lang="zh-CN" altLang="en-US" dirty="0" smtClean="0"/>
              <a:t>，那么，可以有两个办法同时打开它们。</a:t>
            </a:r>
            <a:br>
              <a:rPr lang="zh-CN" altLang="en-US" dirty="0" smtClean="0"/>
            </a:b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种：先使用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打开其中一个例如</a:t>
            </a:r>
            <a:r>
              <a:rPr lang="en-US" altLang="zh-CN" dirty="0" smtClean="0"/>
              <a:t>file1,</a:t>
            </a:r>
            <a:r>
              <a:rPr lang="zh-CN" altLang="en-US" dirty="0" smtClean="0"/>
              <a:t>然后输入</a:t>
            </a:r>
            <a:r>
              <a:rPr lang="en-US" altLang="zh-CN" dirty="0" smtClean="0"/>
              <a:t>:</a:t>
            </a:r>
            <a:r>
              <a:rPr lang="en-US" altLang="zh-CN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这样就同时打开了</a:t>
            </a:r>
            <a:r>
              <a:rPr lang="en-US" altLang="zh-CN" dirty="0" smtClean="0"/>
              <a:t>file1 file2</a:t>
            </a:r>
            <a:r>
              <a:rPr lang="zh-CN" altLang="en-US" dirty="0" smtClean="0"/>
              <a:t>两个文件了。这种情况下分割条是水平的</a:t>
            </a:r>
            <a:r>
              <a:rPr lang="en-US" altLang="zh-CN" dirty="0" smtClean="0"/>
              <a:t>,file1 file2</a:t>
            </a:r>
            <a:r>
              <a:rPr lang="zh-CN" altLang="en-US" dirty="0" smtClean="0"/>
              <a:t>两个文件是一上一下纵向排列。而且是先打开的在下，后打开的在上，光标默认在后打开的文件中。</a:t>
            </a:r>
            <a:br>
              <a:rPr lang="zh-CN" altLang="en-US" dirty="0" smtClean="0"/>
            </a:b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种：把两个文件</a:t>
            </a:r>
            <a:r>
              <a:rPr lang="en-US" altLang="zh-CN" dirty="0" smtClean="0"/>
              <a:t>file1 file2</a:t>
            </a:r>
            <a:r>
              <a:rPr lang="zh-CN" altLang="en-US" dirty="0" smtClean="0"/>
              <a:t>同时打开：</a:t>
            </a:r>
            <a:r>
              <a:rPr lang="en-US" altLang="zh-CN" dirty="0" smtClean="0"/>
              <a:t>vi -o file1 file2 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-</a:t>
            </a:r>
            <a:r>
              <a:rPr lang="zh-CN" altLang="en-US" dirty="0" smtClean="0"/>
              <a:t>后面是小写的</a:t>
            </a:r>
            <a:r>
              <a:rPr lang="en-US" altLang="zh-CN" dirty="0" smtClean="0"/>
              <a:t>o</a:t>
            </a:r>
            <a:r>
              <a:rPr lang="zh-CN" altLang="en-US" dirty="0" smtClean="0"/>
              <a:t>可不是数字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，这种情况也是两个文件一上一下，纵向排列</a:t>
            </a:r>
            <a:r>
              <a:rPr lang="en-US" altLang="zh-CN" dirty="0" smtClean="0"/>
              <a:t>,</a:t>
            </a:r>
            <a:r>
              <a:rPr lang="zh-CN" altLang="en-US" dirty="0" smtClean="0"/>
              <a:t>靠前的一个，也就是距离</a:t>
            </a:r>
            <a:r>
              <a:rPr lang="en-US" altLang="zh-CN" dirty="0" smtClean="0"/>
              <a:t>-o</a:t>
            </a:r>
            <a:r>
              <a:rPr lang="zh-CN" altLang="en-US" dirty="0" smtClean="0"/>
              <a:t>较近的一个在上，光标在距离</a:t>
            </a:r>
            <a:r>
              <a:rPr lang="en-US" altLang="zh-CN" dirty="0" smtClean="0"/>
              <a:t>-o</a:t>
            </a:r>
            <a:r>
              <a:rPr lang="zh-CN" altLang="en-US" dirty="0" smtClean="0"/>
              <a:t>较近的那个文件上。</a:t>
            </a:r>
            <a:endParaRPr lang="en-US" altLang="zh-CN" dirty="0" smtClean="0"/>
          </a:p>
          <a:p>
            <a:r>
              <a:rPr lang="en-US" altLang="zh-CN" dirty="0" smtClean="0"/>
              <a:t>http://blog.csdn.net/orangleliu/article/details/41745975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058A-B246-47DE-B134-3EB74EB272C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0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 libmylib.so --shared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058A-B246-47DE-B134-3EB74EB272C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3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F2D7-E0D4-4184-B64E-5FCB9CBB5B90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1AF-85F3-40DC-8008-885F99F89A31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8B9D-0F91-4ABE-9002-181E5F80498B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18288"/>
            <a:ext cx="1512168" cy="329184"/>
          </a:xfrm>
        </p:spPr>
        <p:txBody>
          <a:bodyPr/>
          <a:lstStyle>
            <a:lvl1pPr>
              <a:defRPr sz="2000"/>
            </a:lvl1pPr>
          </a:lstStyle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688" y="18288"/>
            <a:ext cx="5780112" cy="329184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2000"/>
            </a:lvl1pPr>
          </a:lstStyle>
          <a:p>
            <a:fld id="{E5C43E6A-E221-4AC0-BE10-FC599F1F22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AE-6662-42A7-AC61-7BC7E27DE62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9FD-F7B0-4069-8200-4EC7433B9CB9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C605-1A90-4E48-92FB-E60F23D6DBA4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A2A1-D780-4C02-8AF8-249EFEBBDCBE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29B-81E6-4D0A-AA71-24B3BFDDCD3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FC62-4E98-4B0A-881B-43B1F3353691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E32F-08E9-467F-8725-F073DE7D16F9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5764BC-9CD4-40FC-A762-F2598B835B4A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5C43E6A-E221-4AC0-BE10-FC599F1F2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高级编程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软件工程系        黄茹    </a:t>
            </a:r>
            <a:r>
              <a:rPr lang="en-US" altLang="zh-CN" dirty="0" smtClean="0"/>
              <a:t>hr_liangyao@163.com</a:t>
            </a:r>
          </a:p>
          <a:p>
            <a:r>
              <a:rPr lang="zh-CN" altLang="en-US" dirty="0" smtClean="0"/>
              <a:t>理论课时        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r>
              <a:rPr lang="zh-CN" altLang="en-US" dirty="0"/>
              <a:t>实践</a:t>
            </a:r>
            <a:r>
              <a:rPr lang="zh-CN" altLang="en-US" dirty="0" smtClean="0"/>
              <a:t>课时        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学时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Linux</a:t>
            </a:r>
            <a:r>
              <a:rPr lang="zh-CN" altLang="en-US" dirty="0"/>
              <a:t>系统编程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因此必须对系统的结构和工作方式有更深的了解：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715963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知道内核提供哪些服务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系统调用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，如何使用它们；</a:t>
            </a: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715963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系统有哪些资源和设备；</a:t>
            </a: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715963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不同的资源和设备该如何操作。</a:t>
            </a:r>
            <a:endParaRPr lang="zh-CN" altLang="en-US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9DAA-837A-4CD7-BAF3-32B0E8507F17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16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了解内核所提供的各种类型的服务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各种内核服务具体有什么特点，会用到哪些参数，会提供哪些数据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掌握内核服务的机制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最终目标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：在自己的程序中使用这些服务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DDC-E81B-4D06-8410-50AF45AA87CA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/>
              <a:t>学习目标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系统可提供的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资源和服务：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处理器：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进程管理：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内存：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002060"/>
              </a:buClr>
              <a:buNone/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5173-3152-48B5-AEFB-2521AC35A36B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043486"/>
            <a:ext cx="820891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               安排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一个程序何时开始执行，何时暂停、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恢复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执行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，何时终止执行。（进程调度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212976"/>
            <a:ext cx="835292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          程序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、终端、存储设备中所有的</a:t>
            </a:r>
            <a:r>
              <a:rPr lang="en-US" altLang="zh-CN" sz="2600" b="1" dirty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数据都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必须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流经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内核，以保证</a:t>
            </a:r>
            <a:r>
              <a:rPr lang="en-US" altLang="zh-CN" sz="2600" b="1" dirty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数据的正确性、有效性和安全性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437112"/>
            <a:ext cx="820891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                   如何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新建一个进程、终止进程、对进程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进行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调度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，管理与进程相关的内存、文件等系统资源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589240"/>
            <a:ext cx="820891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           内核要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在程序需要时为其分配内存，不需要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时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回收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内存，并确保内存不被其他的进程非法访问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6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7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/>
              <a:t>学习目标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设备：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进程间通信：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网络：</a:t>
            </a:r>
            <a:endParaRPr lang="zh-CN" altLang="en-US" sz="2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5173-3152-48B5-AEFB-2521AC35A36B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8280920" cy="110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85000"/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           内核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要负责程序和设备的合法连接，屏蔽不同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设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85000"/>
            </a:pP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备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使用时的差异，使得对设备的操作方式简单而统一。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719" y="2852936"/>
            <a:ext cx="8268761" cy="110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85000"/>
              <a:defRPr sz="2600" b="1"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                       不同</a:t>
            </a:r>
            <a:r>
              <a:rPr lang="zh-CN" altLang="en-US" dirty="0"/>
              <a:t>的进程之间需要通信，内核需要为</a:t>
            </a:r>
            <a:r>
              <a:rPr lang="zh-CN" altLang="en-US" dirty="0" smtClean="0"/>
              <a:t>其</a:t>
            </a:r>
            <a:endParaRPr lang="en-US" altLang="zh-CN" dirty="0" smtClean="0"/>
          </a:p>
          <a:p>
            <a:r>
              <a:rPr lang="zh-CN" altLang="en-US" dirty="0" smtClean="0"/>
              <a:t>通信</a:t>
            </a:r>
            <a:r>
              <a:rPr lang="zh-CN" altLang="en-US" dirty="0"/>
              <a:t>提供服务。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689" y="4221088"/>
            <a:ext cx="8290792" cy="110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85000"/>
              <a:defRPr sz="2600" b="1"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            网络</a:t>
            </a:r>
            <a:r>
              <a:rPr lang="zh-CN" altLang="en-US" dirty="0"/>
              <a:t>通信可以看作是进程间通信的特殊形式，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r>
              <a:rPr lang="zh-CN" altLang="en-US" dirty="0" smtClean="0"/>
              <a:t>核</a:t>
            </a:r>
            <a:r>
              <a:rPr lang="zh-CN" altLang="en-US" dirty="0"/>
              <a:t>也需要为其提供服务。</a:t>
            </a:r>
          </a:p>
        </p:txBody>
      </p:sp>
    </p:spTree>
    <p:extLst>
      <p:ext uri="{BB962C8B-B14F-4D97-AF65-F5344CB8AC3E}">
        <p14:creationId xmlns:p14="http://schemas.microsoft.com/office/powerpoint/2010/main" val="40592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分析程序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990600" lvl="1" indent="258763">
              <a:lnSpc>
                <a:spcPct val="200000"/>
              </a:lnSpc>
              <a:buClr>
                <a:srgbClr val="002060"/>
              </a:buClr>
              <a:buFont typeface="Arial" pitchFamily="34" charset="0"/>
              <a:buChar char="-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功能及实现原理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学习系统调用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990600" lvl="1" indent="258763">
              <a:lnSpc>
                <a:spcPct val="200000"/>
              </a:lnSpc>
              <a:buClr>
                <a:srgbClr val="002060"/>
              </a:buClr>
              <a:buFont typeface="Arial" pitchFamily="34" charset="0"/>
              <a:buChar char="-"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系统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调用及数据结构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编程实现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BE8-F671-4A48-81D5-3B068C0F00F8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1.3.4 </a:t>
            </a:r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9288" y="1600200"/>
            <a:ext cx="5410944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err="1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ls</a:t>
            </a:r>
            <a:endParaRPr lang="en-US" altLang="zh-CN" sz="3200" b="1" dirty="0" smtClean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分析命令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功能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原理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相关系统调用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数据结构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系统调用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编程实现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程序流程图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 lvl="1"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程序代码</a:t>
            </a:r>
          </a:p>
        </p:txBody>
      </p:sp>
      <p:sp>
        <p:nvSpPr>
          <p:cNvPr id="5" name="右箭头 4">
            <a:hlinkClick r:id="rId2" action="ppaction://hlinksldjump"/>
          </p:cNvPr>
          <p:cNvSpPr/>
          <p:nvPr/>
        </p:nvSpPr>
        <p:spPr>
          <a:xfrm>
            <a:off x="3563888" y="4365104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>
            <a:hlinkClick r:id="rId3" action="ppaction://hlinksldjump"/>
          </p:cNvPr>
          <p:cNvSpPr/>
          <p:nvPr/>
        </p:nvSpPr>
        <p:spPr>
          <a:xfrm>
            <a:off x="3563888" y="5589240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>
            <a:hlinkClick r:id="rId4" action="ppaction://hlinksldjump"/>
          </p:cNvPr>
          <p:cNvSpPr/>
          <p:nvPr/>
        </p:nvSpPr>
        <p:spPr>
          <a:xfrm>
            <a:off x="3563888" y="602128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>
            <a:hlinkClick r:id="rId5" action="ppaction://hlinksldjump"/>
          </p:cNvPr>
          <p:cNvSpPr/>
          <p:nvPr/>
        </p:nvSpPr>
        <p:spPr>
          <a:xfrm>
            <a:off x="8371224" y="5643324"/>
            <a:ext cx="288032" cy="836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F754-2B8C-407A-825E-B9AD2F655E48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4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数据结构和系统调用</a:t>
            </a:r>
            <a:endParaRPr lang="zh-CN" altLang="en-US" dirty="0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899592" y="1412776"/>
            <a:ext cx="5832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DIR </a:t>
            </a:r>
            <a:r>
              <a:rPr lang="en-US" altLang="zh-CN" sz="2800" dirty="0">
                <a:solidFill>
                  <a:srgbClr val="002060"/>
                </a:solidFill>
              </a:rPr>
              <a:t>*</a:t>
            </a:r>
            <a:r>
              <a:rPr lang="en-US" altLang="zh-CN" sz="2800" dirty="0" err="1">
                <a:solidFill>
                  <a:srgbClr val="002060"/>
                </a:solidFill>
              </a:rPr>
              <a:t>opendir</a:t>
            </a:r>
            <a:r>
              <a:rPr lang="en-US" altLang="zh-CN" sz="2800" dirty="0">
                <a:solidFill>
                  <a:srgbClr val="002060"/>
                </a:solidFill>
              </a:rPr>
              <a:t> ( </a:t>
            </a:r>
            <a:r>
              <a:rPr lang="en-US" altLang="zh-CN" sz="2800" dirty="0" err="1">
                <a:solidFill>
                  <a:srgbClr val="002060"/>
                </a:solidFill>
              </a:rPr>
              <a:t>const</a:t>
            </a:r>
            <a:r>
              <a:rPr lang="en-US" altLang="zh-CN" sz="2800" dirty="0">
                <a:solidFill>
                  <a:srgbClr val="002060"/>
                </a:solidFill>
              </a:rPr>
              <a:t> char *name </a:t>
            </a:r>
            <a:r>
              <a:rPr lang="en-US" altLang="zh-CN" sz="2800" dirty="0" smtClean="0">
                <a:solidFill>
                  <a:srgbClr val="002060"/>
                </a:solidFill>
              </a:rPr>
              <a:t>);  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899592" y="1916832"/>
            <a:ext cx="65123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002060"/>
                </a:solidFill>
              </a:rPr>
              <a:t>int</a:t>
            </a:r>
            <a:r>
              <a:rPr lang="en-US" altLang="zh-CN" sz="2800" dirty="0" smtClean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closedir</a:t>
            </a:r>
            <a:r>
              <a:rPr lang="en-US" altLang="zh-CN" sz="2800" dirty="0">
                <a:solidFill>
                  <a:srgbClr val="002060"/>
                </a:solidFill>
              </a:rPr>
              <a:t> (DIR *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dir</a:t>
            </a:r>
            <a:r>
              <a:rPr lang="en-US" altLang="zh-CN" sz="2800" dirty="0" smtClean="0">
                <a:solidFill>
                  <a:srgbClr val="002060"/>
                </a:solidFill>
              </a:rPr>
              <a:t>);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899592" y="2492896"/>
            <a:ext cx="65123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2060"/>
                </a:solidFill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dirent</a:t>
            </a:r>
            <a:r>
              <a:rPr lang="en-US" altLang="zh-CN" sz="2800" dirty="0">
                <a:solidFill>
                  <a:srgbClr val="002060"/>
                </a:solidFill>
              </a:rPr>
              <a:t> *</a:t>
            </a:r>
            <a:r>
              <a:rPr lang="en-US" altLang="zh-CN" sz="2800" dirty="0" err="1">
                <a:solidFill>
                  <a:srgbClr val="002060"/>
                </a:solidFill>
              </a:rPr>
              <a:t>readdir</a:t>
            </a:r>
            <a:r>
              <a:rPr lang="en-US" altLang="zh-CN" sz="2800" dirty="0">
                <a:solidFill>
                  <a:srgbClr val="002060"/>
                </a:solidFill>
              </a:rPr>
              <a:t> ( DIR * </a:t>
            </a:r>
            <a:r>
              <a:rPr lang="en-US" altLang="zh-CN" sz="2800" dirty="0" err="1">
                <a:solidFill>
                  <a:srgbClr val="002060"/>
                </a:solidFill>
              </a:rPr>
              <a:t>dir</a:t>
            </a:r>
            <a:r>
              <a:rPr lang="en-US" altLang="zh-CN" sz="2800" dirty="0">
                <a:solidFill>
                  <a:srgbClr val="002060"/>
                </a:solidFill>
              </a:rPr>
              <a:t> );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592" y="3260939"/>
            <a:ext cx="6512382" cy="3168352"/>
          </a:xfrm>
          <a:prstGeom prst="roundRect">
            <a:avLst/>
          </a:prstGeom>
          <a:solidFill>
            <a:srgbClr val="FFF2E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dirent</a:t>
            </a:r>
            <a:r>
              <a:rPr lang="en-US" altLang="zh-CN" sz="2400" dirty="0"/>
              <a:t>   {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  long                  </a:t>
            </a:r>
            <a:r>
              <a:rPr lang="en-US" altLang="zh-CN" sz="2400" dirty="0" err="1"/>
              <a:t>d_ino</a:t>
            </a:r>
            <a:r>
              <a:rPr lang="en-US" altLang="zh-CN" sz="2400" dirty="0"/>
              <a:t>;   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off_t</a:t>
            </a:r>
            <a:r>
              <a:rPr lang="en-US" altLang="zh-CN" sz="2400" dirty="0" smtClean="0"/>
              <a:t>                  </a:t>
            </a:r>
            <a:r>
              <a:rPr lang="en-US" altLang="zh-CN" sz="2400" dirty="0" err="1" smtClean="0"/>
              <a:t>d_off</a:t>
            </a:r>
            <a:r>
              <a:rPr lang="en-US" altLang="zh-CN" sz="2400" dirty="0"/>
              <a:t>;    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  </a:t>
            </a:r>
            <a:r>
              <a:rPr lang="en-US" altLang="zh-CN" sz="2400" spc="-150" dirty="0" smtClean="0"/>
              <a:t>unsigned </a:t>
            </a:r>
            <a:r>
              <a:rPr lang="en-US" altLang="zh-CN" sz="2400" spc="-150" dirty="0"/>
              <a:t>short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d_reclen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char                  </a:t>
            </a:r>
            <a:r>
              <a:rPr lang="en-US" altLang="zh-CN" sz="2400" dirty="0" err="1"/>
              <a:t>d_name</a:t>
            </a:r>
            <a:r>
              <a:rPr lang="en-US" altLang="zh-CN" sz="2400" dirty="0"/>
              <a:t>[</a:t>
            </a:r>
            <a:r>
              <a:rPr lang="en-US" altLang="zh-CN" sz="2400" spc="-150" dirty="0"/>
              <a:t>NAME_MAX+1</a:t>
            </a:r>
            <a:r>
              <a:rPr lang="en-US" altLang="zh-CN" sz="2400" dirty="0" smtClean="0"/>
              <a:t>];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1412776"/>
            <a:ext cx="234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打开目录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文件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916832"/>
            <a:ext cx="234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关闭目录文件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2473732"/>
            <a:ext cx="234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读目录项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上箭头 10">
            <a:hlinkClick r:id="rId2" action="ppaction://hlinksldjump"/>
          </p:cNvPr>
          <p:cNvSpPr/>
          <p:nvPr/>
        </p:nvSpPr>
        <p:spPr>
          <a:xfrm>
            <a:off x="8244408" y="5301208"/>
            <a:ext cx="432048" cy="11280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0398-9D53-416F-956D-79C74F366B6E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1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99592" y="2505424"/>
            <a:ext cx="7488832" cy="2723776"/>
          </a:xfrm>
          <a:prstGeom prst="roundRect">
            <a:avLst/>
          </a:prstGeom>
          <a:noFill/>
          <a:ln w="762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6965245" cy="1202485"/>
          </a:xfrm>
        </p:spPr>
        <p:txBody>
          <a:bodyPr/>
          <a:lstStyle/>
          <a:p>
            <a:r>
              <a:rPr lang="en-US" altLang="zh-CN" dirty="0" err="1" smtClean="0"/>
              <a:t>ls</a:t>
            </a:r>
            <a:r>
              <a:rPr lang="zh-CN" altLang="en-US" dirty="0" smtClean="0"/>
              <a:t>的流程</a:t>
            </a:r>
            <a:endParaRPr lang="zh-CN" altLang="zh-CN" dirty="0"/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2085975" y="1254919"/>
            <a:ext cx="4818063" cy="989013"/>
          </a:xfrm>
          <a:prstGeom prst="roundRect">
            <a:avLst>
              <a:gd name="adj" fmla="val 12727"/>
            </a:avLst>
          </a:prstGeom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  <a:extLst/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endParaRPr lang="zh-CN" altLang="zh-CN" sz="3200" b="1">
              <a:solidFill>
                <a:srgbClr val="FFFF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300288" y="1481932"/>
            <a:ext cx="4570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1524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FF00"/>
                </a:solidFill>
              </a:rPr>
              <a:t> 打开</a:t>
            </a:r>
            <a:r>
              <a:rPr lang="zh-CN" altLang="en-US" sz="3200" b="1" dirty="0">
                <a:solidFill>
                  <a:srgbClr val="FFFF00"/>
                </a:solidFill>
              </a:rPr>
              <a:t>目录文件</a:t>
            </a:r>
            <a:endParaRPr lang="en-US" altLang="zh-CN" sz="3200" b="1" dirty="0">
              <a:solidFill>
                <a:srgbClr val="FFFF00"/>
              </a:solidFill>
            </a:endParaRP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176338" y="1124744"/>
            <a:ext cx="1238250" cy="1236663"/>
            <a:chOff x="0" y="0"/>
            <a:chExt cx="827" cy="82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34" y="34"/>
              <a:ext cx="758" cy="758"/>
            </a:xfrm>
            <a:prstGeom prst="ellipse">
              <a:avLst/>
            </a:prstGeom>
            <a:noFill/>
            <a:ln w="38100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68" y="70"/>
              <a:ext cx="690" cy="690"/>
            </a:xfrm>
            <a:prstGeom prst="ellipse">
              <a:avLst/>
            </a:prstGeom>
            <a:noFill/>
            <a:ln w="38100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247775" y="1472407"/>
            <a:ext cx="108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cs typeface="Arial" pitchFamily="34" charset="0"/>
              </a:rPr>
              <a:t>1</a:t>
            </a:r>
            <a:endParaRPr lang="zh-CN" altLang="zh-CN" sz="3200" b="1" dirty="0">
              <a:cs typeface="Arial" pitchFamily="34" charset="0"/>
            </a:endParaRP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2254250" y="2842766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  <a:extLst/>
        </p:spPr>
        <p:txBody>
          <a:bodyPr wrap="none" anchor="ctr"/>
          <a:lstStyle/>
          <a:p>
            <a:endParaRPr lang="zh-CN" altLang="zh-CN" sz="3200" b="1">
              <a:solidFill>
                <a:srgbClr val="FFFF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259013" y="3058666"/>
            <a:ext cx="457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FF00"/>
                </a:solidFill>
              </a:rPr>
              <a:t> 读取</a:t>
            </a:r>
            <a:r>
              <a:rPr lang="zh-CN" altLang="en-US" sz="3200" b="1" dirty="0">
                <a:solidFill>
                  <a:srgbClr val="FFFF00"/>
                </a:solidFill>
              </a:rPr>
              <a:t>目录项</a:t>
            </a:r>
            <a:endParaRPr lang="en-US" altLang="zh-CN" sz="3200" b="1" dirty="0">
              <a:solidFill>
                <a:srgbClr val="FFFF00"/>
              </a:solidFill>
            </a:endParaRPr>
          </a:p>
        </p:txBody>
      </p: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6757988" y="2712591"/>
            <a:ext cx="1238250" cy="1236663"/>
            <a:chOff x="0" y="0"/>
            <a:chExt cx="827" cy="8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mpd="sng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34" y="34"/>
              <a:ext cx="758" cy="758"/>
            </a:xfrm>
            <a:prstGeom prst="ellipse">
              <a:avLst/>
            </a:prstGeom>
            <a:noFill/>
            <a:ln w="38100" cmpd="sng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68" y="70"/>
              <a:ext cx="690" cy="690"/>
            </a:xfrm>
            <a:prstGeom prst="ellipse">
              <a:avLst/>
            </a:prstGeom>
            <a:noFill/>
            <a:ln w="38100" cmpd="sng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829425" y="3060254"/>
            <a:ext cx="1081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cs typeface="Arial" pitchFamily="34" charset="0"/>
              </a:rPr>
              <a:t>2</a:t>
            </a:r>
            <a:endParaRPr lang="zh-CN" altLang="zh-CN" sz="3200" b="1" dirty="0">
              <a:cs typeface="Arial" pitchFamily="34" charset="0"/>
            </a:endParaRP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2085975" y="3961954"/>
            <a:ext cx="4818063" cy="989012"/>
          </a:xfrm>
          <a:prstGeom prst="roundRect">
            <a:avLst>
              <a:gd name="adj" fmla="val 12727"/>
            </a:avLst>
          </a:prstGeom>
          <a:solidFill>
            <a:srgbClr val="0033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  <a:extLst/>
        </p:spPr>
        <p:txBody>
          <a:bodyPr wrap="none" anchor="ctr"/>
          <a:lstStyle/>
          <a:p>
            <a:endParaRPr lang="zh-CN" altLang="zh-CN" sz="3200" b="1">
              <a:solidFill>
                <a:srgbClr val="FFFF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300288" y="4187379"/>
            <a:ext cx="457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FF00"/>
                </a:solidFill>
              </a:rPr>
              <a:t> 输出</a:t>
            </a:r>
            <a:r>
              <a:rPr lang="zh-CN" altLang="en-US" sz="3200" b="1" dirty="0">
                <a:solidFill>
                  <a:srgbClr val="FFFF00"/>
                </a:solidFill>
              </a:rPr>
              <a:t>目录项的文件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名称</a:t>
            </a:r>
            <a:endParaRPr lang="en-US" altLang="zh-CN" sz="3200" b="1" dirty="0">
              <a:solidFill>
                <a:srgbClr val="FFFF00"/>
              </a:solidFill>
            </a:endParaRPr>
          </a:p>
        </p:txBody>
      </p:sp>
      <p:grpSp>
        <p:nvGrpSpPr>
          <p:cNvPr id="23571" name="Group 19"/>
          <p:cNvGrpSpPr>
            <a:grpSpLocks/>
          </p:cNvGrpSpPr>
          <p:nvPr/>
        </p:nvGrpSpPr>
        <p:grpSpPr bwMode="auto">
          <a:xfrm>
            <a:off x="1176338" y="3831779"/>
            <a:ext cx="1238250" cy="1236662"/>
            <a:chOff x="0" y="0"/>
            <a:chExt cx="827" cy="8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572" name="Oval 20"/>
            <p:cNvSpPr>
              <a:spLocks noChangeArrowheads="1"/>
            </p:cNvSpPr>
            <p:nvPr/>
          </p:nvSpPr>
          <p:spPr bwMode="auto"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mpd="sng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573" name="Oval 21"/>
            <p:cNvSpPr>
              <a:spLocks noChangeArrowheads="1"/>
            </p:cNvSpPr>
            <p:nvPr/>
          </p:nvSpPr>
          <p:spPr bwMode="auto">
            <a:xfrm>
              <a:off x="34" y="34"/>
              <a:ext cx="758" cy="758"/>
            </a:xfrm>
            <a:prstGeom prst="ellipse">
              <a:avLst/>
            </a:pr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574" name="Oval 22"/>
            <p:cNvSpPr>
              <a:spLocks noChangeArrowheads="1"/>
            </p:cNvSpPr>
            <p:nvPr/>
          </p:nvSpPr>
          <p:spPr bwMode="auto">
            <a:xfrm>
              <a:off x="68" y="70"/>
              <a:ext cx="690" cy="690"/>
            </a:xfrm>
            <a:prstGeom prst="ellipse">
              <a:avLst/>
            </a:pr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247775" y="4179441"/>
            <a:ext cx="1082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cs typeface="Arial" pitchFamily="34" charset="0"/>
              </a:rPr>
              <a:t>3</a:t>
            </a:r>
            <a:endParaRPr lang="zh-CN" altLang="zh-CN" sz="3200" b="1" dirty="0">
              <a:cs typeface="Arial" pitchFamily="34" charset="0"/>
            </a:endParaRPr>
          </a:p>
        </p:txBody>
      </p:sp>
      <p:sp>
        <p:nvSpPr>
          <p:cNvPr id="23576" name="AutoShape 24"/>
          <p:cNvSpPr>
            <a:spLocks noChangeArrowheads="1"/>
          </p:cNvSpPr>
          <p:nvPr/>
        </p:nvSpPr>
        <p:spPr bwMode="auto">
          <a:xfrm>
            <a:off x="2254250" y="5490865"/>
            <a:ext cx="4818063" cy="987425"/>
          </a:xfrm>
          <a:prstGeom prst="roundRect">
            <a:avLst>
              <a:gd name="adj" fmla="val 12727"/>
            </a:avLst>
          </a:prstGeom>
          <a:solidFill>
            <a:srgbClr val="CC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  <a:extLst/>
        </p:spPr>
        <p:txBody>
          <a:bodyPr wrap="none" anchor="ctr"/>
          <a:lstStyle/>
          <a:p>
            <a:endParaRPr lang="zh-CN" altLang="zh-CN" sz="3200" b="1">
              <a:solidFill>
                <a:srgbClr val="FFFF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2259013" y="5706765"/>
            <a:ext cx="457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FF00"/>
                </a:solidFill>
              </a:rPr>
              <a:t> 关闭</a:t>
            </a:r>
            <a:r>
              <a:rPr lang="zh-CN" altLang="en-US" sz="3200" b="1" dirty="0">
                <a:solidFill>
                  <a:srgbClr val="FFFF00"/>
                </a:solidFill>
              </a:rPr>
              <a:t>目录文件</a:t>
            </a:r>
            <a:endParaRPr lang="zh-CN" altLang="zh-CN" sz="3200" b="1" dirty="0">
              <a:solidFill>
                <a:srgbClr val="FFFF00"/>
              </a:solidFill>
              <a:cs typeface="Arial" pitchFamily="34" charset="0"/>
            </a:endParaRPr>
          </a:p>
        </p:txBody>
      </p: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6757988" y="5360690"/>
            <a:ext cx="1238250" cy="1236662"/>
            <a:chOff x="0" y="0"/>
            <a:chExt cx="827" cy="8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579" name="Oval 27"/>
            <p:cNvSpPr>
              <a:spLocks noChangeArrowheads="1"/>
            </p:cNvSpPr>
            <p:nvPr/>
          </p:nvSpPr>
          <p:spPr bwMode="auto"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mpd="sng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580" name="Oval 28"/>
            <p:cNvSpPr>
              <a:spLocks noChangeArrowheads="1"/>
            </p:cNvSpPr>
            <p:nvPr/>
          </p:nvSpPr>
          <p:spPr bwMode="auto">
            <a:xfrm>
              <a:off x="34" y="34"/>
              <a:ext cx="758" cy="758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581" name="Oval 29"/>
            <p:cNvSpPr>
              <a:spLocks noChangeArrowheads="1"/>
            </p:cNvSpPr>
            <p:nvPr/>
          </p:nvSpPr>
          <p:spPr bwMode="auto">
            <a:xfrm>
              <a:off x="68" y="70"/>
              <a:ext cx="690" cy="690"/>
            </a:xfrm>
            <a:prstGeom prst="ellipse">
              <a:avLst/>
            </a:prstGeom>
            <a:noFill/>
            <a:ln w="38100" cmpd="sng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3200" b="1"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6829425" y="5706765"/>
            <a:ext cx="1081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cs typeface="Arial" pitchFamily="34" charset="0"/>
              </a:rPr>
              <a:t>4</a:t>
            </a:r>
            <a:endParaRPr lang="zh-CN" altLang="zh-CN" sz="3200" b="1" dirty="0"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4309" y="27809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D64700"/>
                </a:solidFill>
              </a:rPr>
              <a:t>循环</a:t>
            </a:r>
            <a:endParaRPr lang="zh-CN" altLang="en-US" sz="3200" b="1" dirty="0">
              <a:solidFill>
                <a:srgbClr val="D64700"/>
              </a:solidFill>
            </a:endParaRPr>
          </a:p>
        </p:txBody>
      </p:sp>
      <p:sp>
        <p:nvSpPr>
          <p:cNvPr id="4" name="上箭头 3">
            <a:hlinkClick r:id="rId3" action="ppaction://hlinksldjump"/>
          </p:cNvPr>
          <p:cNvSpPr/>
          <p:nvPr/>
        </p:nvSpPr>
        <p:spPr>
          <a:xfrm>
            <a:off x="8604448" y="5706765"/>
            <a:ext cx="360040" cy="8905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EE5E-1C03-4957-A6D3-57DB23B2B39A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801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555" grpId="0" animBg="1"/>
      <p:bldP spid="23556" grpId="0"/>
      <p:bldP spid="23561" grpId="0"/>
      <p:bldP spid="23562" grpId="0" animBg="1"/>
      <p:bldP spid="23563" grpId="0"/>
      <p:bldP spid="23568" grpId="0"/>
      <p:bldP spid="23569" grpId="0" animBg="1"/>
      <p:bldP spid="23570" grpId="0"/>
      <p:bldP spid="23575" grpId="0"/>
      <p:bldP spid="23576" grpId="0" animBg="1"/>
      <p:bldP spid="23577" grpId="0"/>
      <p:bldP spid="23582" grpId="0"/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548680"/>
            <a:ext cx="8496944" cy="63093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程序代码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268760"/>
            <a:ext cx="8100392" cy="5688632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 smtClean="0">
                <a:solidFill>
                  <a:schemeClr val="bg1"/>
                </a:solidFill>
              </a:rPr>
              <a:t>#</a:t>
            </a:r>
            <a:r>
              <a:rPr lang="en-US" altLang="zh-CN" sz="2600" dirty="0">
                <a:solidFill>
                  <a:schemeClr val="bg1"/>
                </a:solidFill>
              </a:rPr>
              <a:t>include &lt;</a:t>
            </a:r>
            <a:r>
              <a:rPr lang="en-US" altLang="zh-CN" sz="2600" dirty="0" err="1">
                <a:solidFill>
                  <a:schemeClr val="bg1"/>
                </a:solidFill>
              </a:rPr>
              <a:t>stdio.h</a:t>
            </a:r>
            <a:r>
              <a:rPr lang="en-US" altLang="zh-CN" sz="2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>
                <a:solidFill>
                  <a:schemeClr val="bg1"/>
                </a:solidFill>
              </a:rPr>
              <a:t>#include &lt;</a:t>
            </a:r>
            <a:r>
              <a:rPr lang="en-US" altLang="zh-CN" sz="2600" dirty="0" err="1">
                <a:solidFill>
                  <a:schemeClr val="bg1"/>
                </a:solidFill>
              </a:rPr>
              <a:t>stdlib.h</a:t>
            </a:r>
            <a:r>
              <a:rPr lang="en-US" altLang="zh-CN" sz="2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 smtClean="0">
                <a:solidFill>
                  <a:schemeClr val="bg1"/>
                </a:solidFill>
              </a:rPr>
              <a:t>#</a:t>
            </a:r>
            <a:r>
              <a:rPr lang="en-US" altLang="zh-CN" sz="2600" dirty="0">
                <a:solidFill>
                  <a:schemeClr val="bg1"/>
                </a:solidFill>
              </a:rPr>
              <a:t>include &lt;</a:t>
            </a:r>
            <a:r>
              <a:rPr lang="en-US" altLang="zh-CN" sz="2600" dirty="0" err="1">
                <a:solidFill>
                  <a:schemeClr val="bg1"/>
                </a:solidFill>
              </a:rPr>
              <a:t>dirent.h</a:t>
            </a:r>
            <a:r>
              <a:rPr lang="en-US" altLang="zh-CN" sz="2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endParaRPr lang="en-US" altLang="zh-CN" sz="26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6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main ( </a:t>
            </a:r>
            <a:r>
              <a:rPr lang="en-US" altLang="zh-CN" sz="26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)  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 smtClean="0"/>
              <a:t>   </a:t>
            </a:r>
            <a:r>
              <a:rPr lang="en-US" altLang="zh-CN" sz="2600" dirty="0" smtClean="0">
                <a:solidFill>
                  <a:schemeClr val="bg1"/>
                </a:solidFill>
              </a:rPr>
              <a:t>DIR   </a:t>
            </a:r>
            <a:r>
              <a:rPr lang="en-US" altLang="zh-CN" sz="2600" dirty="0">
                <a:solidFill>
                  <a:schemeClr val="bg1"/>
                </a:solidFill>
              </a:rPr>
              <a:t>*</a:t>
            </a:r>
            <a:r>
              <a:rPr lang="en-US" altLang="zh-CN" sz="2600" dirty="0" err="1">
                <a:solidFill>
                  <a:schemeClr val="bg1"/>
                </a:solidFill>
              </a:rPr>
              <a:t>dir</a:t>
            </a:r>
            <a:r>
              <a:rPr lang="en-US" altLang="zh-CN" sz="2600" dirty="0">
                <a:solidFill>
                  <a:schemeClr val="bg1"/>
                </a:solidFill>
              </a:rPr>
              <a:t> ; </a:t>
            </a:r>
            <a:r>
              <a:rPr lang="en-US" altLang="zh-CN" sz="2600" dirty="0" smtClean="0">
                <a:solidFill>
                  <a:schemeClr val="bg1"/>
                </a:solidFill>
              </a:rPr>
              <a:t>      </a:t>
            </a:r>
            <a:r>
              <a:rPr lang="en-US" altLang="zh-CN" sz="2600" dirty="0" err="1">
                <a:solidFill>
                  <a:schemeClr val="bg1"/>
                </a:solidFill>
              </a:rPr>
              <a:t>struct</a:t>
            </a: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 err="1">
                <a:solidFill>
                  <a:schemeClr val="bg1"/>
                </a:solidFill>
              </a:rPr>
              <a:t>dirent</a:t>
            </a:r>
            <a:r>
              <a:rPr lang="en-US" altLang="zh-CN" sz="2600" dirty="0">
                <a:solidFill>
                  <a:schemeClr val="bg1"/>
                </a:solidFill>
              </a:rPr>
              <a:t>  *</a:t>
            </a:r>
            <a:r>
              <a:rPr lang="en-US" altLang="zh-CN" sz="2600" dirty="0" err="1">
                <a:solidFill>
                  <a:schemeClr val="bg1"/>
                </a:solidFill>
              </a:rPr>
              <a:t>ptr</a:t>
            </a:r>
            <a:r>
              <a:rPr lang="en-US" altLang="zh-CN" sz="26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>
                <a:solidFill>
                  <a:srgbClr val="00FF00"/>
                </a:solidFill>
              </a:rPr>
              <a:t>   if ( </a:t>
            </a:r>
            <a:r>
              <a:rPr lang="en-US" altLang="zh-CN" sz="2600" dirty="0" smtClean="0">
                <a:solidFill>
                  <a:srgbClr val="00FF00"/>
                </a:solidFill>
              </a:rPr>
              <a:t>(                                 ) </a:t>
            </a:r>
            <a:r>
              <a:rPr lang="en-US" altLang="zh-CN" sz="2600" dirty="0">
                <a:solidFill>
                  <a:srgbClr val="00FF00"/>
                </a:solidFill>
              </a:rPr>
              <a:t>== NULL )  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 smtClean="0">
                <a:solidFill>
                  <a:srgbClr val="00FF00"/>
                </a:solidFill>
              </a:rPr>
              <a:t>        {    </a:t>
            </a:r>
            <a:r>
              <a:rPr lang="en-US" altLang="zh-CN" sz="2600" dirty="0" err="1" smtClean="0">
                <a:solidFill>
                  <a:srgbClr val="00FF00"/>
                </a:solidFill>
              </a:rPr>
              <a:t>perror</a:t>
            </a:r>
            <a:r>
              <a:rPr lang="en-US" altLang="zh-CN" sz="2600" dirty="0" smtClean="0">
                <a:solidFill>
                  <a:srgbClr val="00FF00"/>
                </a:solidFill>
              </a:rPr>
              <a:t> </a:t>
            </a:r>
            <a:r>
              <a:rPr lang="en-US" altLang="zh-CN" sz="2600" dirty="0">
                <a:solidFill>
                  <a:srgbClr val="00FF00"/>
                </a:solidFill>
              </a:rPr>
              <a:t>(" </a:t>
            </a:r>
            <a:r>
              <a:rPr lang="en-US" altLang="zh-CN" sz="2600" dirty="0" err="1">
                <a:solidFill>
                  <a:srgbClr val="00FF00"/>
                </a:solidFill>
              </a:rPr>
              <a:t>opendir</a:t>
            </a:r>
            <a:r>
              <a:rPr lang="en-US" altLang="zh-CN" sz="2600" dirty="0" smtClean="0">
                <a:solidFill>
                  <a:srgbClr val="00FF00"/>
                </a:solidFill>
              </a:rPr>
              <a:t>“);</a:t>
            </a:r>
            <a:r>
              <a:rPr lang="en-US" altLang="zh-CN" sz="2600" dirty="0">
                <a:solidFill>
                  <a:srgbClr val="00FF00"/>
                </a:solidFill>
              </a:rPr>
              <a:t> </a:t>
            </a:r>
            <a:r>
              <a:rPr lang="en-US" altLang="zh-CN" sz="2600" dirty="0" smtClean="0">
                <a:solidFill>
                  <a:srgbClr val="00FF00"/>
                </a:solidFill>
              </a:rPr>
              <a:t> exit(EXIT_FAILURE</a:t>
            </a:r>
            <a:r>
              <a:rPr lang="en-US" altLang="zh-CN" sz="2600" dirty="0">
                <a:solidFill>
                  <a:srgbClr val="00FF00"/>
                </a:solidFill>
              </a:rPr>
              <a:t>);   </a:t>
            </a:r>
            <a:r>
              <a:rPr lang="en-US" altLang="zh-CN" sz="2600" dirty="0" smtClean="0">
                <a:solidFill>
                  <a:srgbClr val="00FF00"/>
                </a:solidFill>
              </a:rPr>
              <a:t>}</a:t>
            </a:r>
            <a:endParaRPr lang="en-US" altLang="zh-CN" sz="2600" dirty="0">
              <a:solidFill>
                <a:srgbClr val="00FF00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/>
              <a:t>   </a:t>
            </a:r>
            <a:r>
              <a:rPr lang="en-US" altLang="zh-CN" sz="2600" dirty="0">
                <a:solidFill>
                  <a:srgbClr val="FF9966"/>
                </a:solidFill>
              </a:rPr>
              <a:t>while ( </a:t>
            </a:r>
            <a:r>
              <a:rPr lang="en-US" altLang="zh-CN" sz="2600" dirty="0" smtClean="0">
                <a:solidFill>
                  <a:srgbClr val="FF9966"/>
                </a:solidFill>
              </a:rPr>
              <a:t>(                                ) </a:t>
            </a:r>
            <a:r>
              <a:rPr lang="en-US" altLang="zh-CN" sz="2600" dirty="0">
                <a:solidFill>
                  <a:srgbClr val="FF9966"/>
                </a:solidFill>
              </a:rPr>
              <a:t>!= NULL )  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 smtClean="0">
                <a:solidFill>
                  <a:srgbClr val="FF9966"/>
                </a:solidFill>
              </a:rPr>
              <a:t>                                                                 }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endParaRPr lang="en-US" altLang="zh-CN" sz="2600" dirty="0">
              <a:solidFill>
                <a:srgbClr val="FF9966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3"/>
              </a:buClr>
              <a:buNone/>
              <a:defRPr/>
            </a:pPr>
            <a:r>
              <a:rPr lang="en-US" altLang="zh-CN" sz="2600" dirty="0" smtClean="0">
                <a:solidFill>
                  <a:schemeClr val="bg1"/>
                </a:solidFill>
              </a:rPr>
              <a:t>   return </a:t>
            </a:r>
            <a:r>
              <a:rPr lang="en-US" altLang="zh-CN" sz="2600" dirty="0">
                <a:solidFill>
                  <a:schemeClr val="bg1"/>
                </a:solidFill>
              </a:rPr>
              <a:t>0</a:t>
            </a:r>
            <a:r>
              <a:rPr lang="en-US" altLang="zh-CN" sz="2600" dirty="0" smtClean="0">
                <a:solidFill>
                  <a:schemeClr val="bg1"/>
                </a:solidFill>
              </a:rPr>
              <a:t>;   }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3260" y="3501008"/>
            <a:ext cx="252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打开目录文件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4810" y="4240252"/>
            <a:ext cx="213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读取目录项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6382" y="4705980"/>
            <a:ext cx="407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输出目录项的文件名称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5085184"/>
            <a:ext cx="252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关闭目录文件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2276" y="3501008"/>
            <a:ext cx="32237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err="1">
                <a:solidFill>
                  <a:srgbClr val="00FF00"/>
                </a:solidFill>
              </a:rPr>
              <a:t>dir</a:t>
            </a:r>
            <a:r>
              <a:rPr lang="en-US" altLang="zh-CN" sz="2600" b="1" dirty="0">
                <a:solidFill>
                  <a:srgbClr val="00FF00"/>
                </a:solidFill>
              </a:rPr>
              <a:t> = </a:t>
            </a:r>
            <a:r>
              <a:rPr lang="en-US" altLang="zh-CN" sz="2600" b="1" dirty="0" err="1">
                <a:solidFill>
                  <a:srgbClr val="00FF00"/>
                </a:solidFill>
              </a:rPr>
              <a:t>opendir</a:t>
            </a:r>
            <a:r>
              <a:rPr lang="en-US" altLang="zh-CN" sz="2600" b="1" dirty="0">
                <a:solidFill>
                  <a:srgbClr val="00FF00"/>
                </a:solidFill>
              </a:rPr>
              <a:t> ( “.” )</a:t>
            </a:r>
            <a:endParaRPr lang="zh-CN" alt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85744" y="4221088"/>
            <a:ext cx="3194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err="1">
                <a:solidFill>
                  <a:srgbClr val="FF9966"/>
                </a:solidFill>
              </a:rPr>
              <a:t>ptr</a:t>
            </a:r>
            <a:r>
              <a:rPr lang="en-US" altLang="zh-CN" sz="2600" b="1" dirty="0">
                <a:solidFill>
                  <a:srgbClr val="FF9966"/>
                </a:solidFill>
              </a:rPr>
              <a:t> = </a:t>
            </a:r>
            <a:r>
              <a:rPr lang="en-US" altLang="zh-CN" sz="2600" b="1" dirty="0" err="1">
                <a:solidFill>
                  <a:srgbClr val="FF9966"/>
                </a:solidFill>
              </a:rPr>
              <a:t>readdir</a:t>
            </a:r>
            <a:r>
              <a:rPr lang="en-US" altLang="zh-CN" sz="2600" b="1" dirty="0">
                <a:solidFill>
                  <a:srgbClr val="FF9966"/>
                </a:solidFill>
              </a:rPr>
              <a:t> ( </a:t>
            </a:r>
            <a:r>
              <a:rPr lang="en-US" altLang="zh-CN" sz="2600" b="1" dirty="0" err="1">
                <a:solidFill>
                  <a:srgbClr val="FF9966"/>
                </a:solidFill>
              </a:rPr>
              <a:t>dir</a:t>
            </a:r>
            <a:r>
              <a:rPr lang="en-US" altLang="zh-CN" sz="2600" b="1" dirty="0">
                <a:solidFill>
                  <a:srgbClr val="FF9966"/>
                </a:solidFill>
              </a:rPr>
              <a:t> )</a:t>
            </a:r>
            <a:endParaRPr lang="zh-CN" altLang="en-US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50994" y="4736757"/>
            <a:ext cx="54132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err="1">
                <a:solidFill>
                  <a:srgbClr val="FF9966"/>
                </a:solidFill>
              </a:rPr>
              <a:t>printf</a:t>
            </a:r>
            <a:r>
              <a:rPr lang="en-US" altLang="zh-CN" sz="2600" b="1" dirty="0">
                <a:solidFill>
                  <a:srgbClr val="FF9966"/>
                </a:solidFill>
              </a:rPr>
              <a:t> ( </a:t>
            </a:r>
            <a:r>
              <a:rPr lang="en-US" altLang="zh-CN" sz="2600" b="1" dirty="0" smtClean="0">
                <a:solidFill>
                  <a:srgbClr val="FF9966"/>
                </a:solidFill>
              </a:rPr>
              <a:t>"%s\t\t</a:t>
            </a:r>
            <a:r>
              <a:rPr lang="en-US" altLang="zh-CN" sz="2600" b="1" dirty="0">
                <a:solidFill>
                  <a:srgbClr val="FF9966"/>
                </a:solidFill>
              </a:rPr>
              <a:t>” , </a:t>
            </a:r>
            <a:r>
              <a:rPr lang="en-US" altLang="zh-CN" sz="2600" b="1" dirty="0" err="1">
                <a:solidFill>
                  <a:srgbClr val="FF9966"/>
                </a:solidFill>
              </a:rPr>
              <a:t>ptr</a:t>
            </a:r>
            <a:r>
              <a:rPr lang="en-US" altLang="zh-CN" sz="2600" b="1" dirty="0">
                <a:solidFill>
                  <a:srgbClr val="FF9966"/>
                </a:solidFill>
              </a:rPr>
              <a:t>-&gt;</a:t>
            </a:r>
            <a:r>
              <a:rPr lang="en-US" altLang="zh-CN" sz="2600" b="1" dirty="0" err="1">
                <a:solidFill>
                  <a:srgbClr val="FF9966"/>
                </a:solidFill>
              </a:rPr>
              <a:t>d_name</a:t>
            </a:r>
            <a:r>
              <a:rPr lang="en-US" altLang="zh-CN" sz="2600" b="1" dirty="0">
                <a:solidFill>
                  <a:srgbClr val="FF9966"/>
                </a:solidFill>
              </a:rPr>
              <a:t> );</a:t>
            </a:r>
            <a:endParaRPr lang="zh-CN" altLang="en-US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085184"/>
            <a:ext cx="271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dirty="0" err="1">
                <a:solidFill>
                  <a:srgbClr val="FF66FF"/>
                </a:solidFill>
              </a:rPr>
              <a:t>closedir</a:t>
            </a:r>
            <a:r>
              <a:rPr lang="en-US" altLang="zh-CN" sz="2800" b="1" dirty="0">
                <a:solidFill>
                  <a:srgbClr val="FF66FF"/>
                </a:solidFill>
              </a:rPr>
              <a:t> ( </a:t>
            </a:r>
            <a:r>
              <a:rPr lang="en-US" altLang="zh-CN" sz="2800" b="1" dirty="0" err="1">
                <a:solidFill>
                  <a:srgbClr val="FF66FF"/>
                </a:solidFill>
              </a:rPr>
              <a:t>dir</a:t>
            </a:r>
            <a:r>
              <a:rPr lang="en-US" altLang="zh-CN" sz="2800" b="1" dirty="0">
                <a:solidFill>
                  <a:srgbClr val="FF66FF"/>
                </a:solidFill>
              </a:rPr>
              <a:t> ); </a:t>
            </a:r>
            <a:endParaRPr lang="zh-CN" altLang="en-US" sz="2800" b="1" dirty="0"/>
          </a:p>
        </p:txBody>
      </p:sp>
      <p:sp>
        <p:nvSpPr>
          <p:cNvPr id="13" name="上箭头 12">
            <a:hlinkClick r:id="rId3" action="ppaction://hlinksldjump"/>
          </p:cNvPr>
          <p:cNvSpPr/>
          <p:nvPr/>
        </p:nvSpPr>
        <p:spPr>
          <a:xfrm>
            <a:off x="8820472" y="6047710"/>
            <a:ext cx="323528" cy="8102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5C1A-1700-463B-B00D-04DE7C15E5F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7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从这个例子中可以总结我们学习的几个步骤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学习命令，了解功能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分析命令的实现原理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学习相关的数据结构和系统调用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4.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写出自己的命令程序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5.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最终在自己的程序中能够使用这些数据结构及系统调用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1510-2C0A-4D1E-88A7-D2B36D965EE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8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上机时间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上机地点：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FF106</a:t>
            </a:r>
          </a:p>
          <a:p>
            <a:pPr>
              <a:lnSpc>
                <a:spcPct val="105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时间：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如有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变动，根据当时通知为准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要求：上机结束后一周交实验报告，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不允许抄袭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11377"/>
              </p:ext>
            </p:extLst>
          </p:nvPr>
        </p:nvGraphicFramePr>
        <p:xfrm>
          <a:off x="539551" y="2388840"/>
          <a:ext cx="374441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714"/>
                <a:gridCol w="1216936"/>
                <a:gridCol w="1497769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网络</a:t>
                      </a:r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1401-02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周次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星期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节次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一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3-4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5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三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3-4+</a:t>
                      </a:r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中午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9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三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3-4+</a:t>
                      </a:r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中午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13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一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3-4+</a:t>
                      </a:r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中午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18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三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5-6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40956"/>
              </p:ext>
            </p:extLst>
          </p:nvPr>
        </p:nvGraphicFramePr>
        <p:xfrm>
          <a:off x="4860032" y="2147664"/>
          <a:ext cx="37444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713"/>
                <a:gridCol w="1216935"/>
                <a:gridCol w="149776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网络</a:t>
                      </a:r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1403-04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周次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星期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节次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2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一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5-6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5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二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5-6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5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三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5-6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10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一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中午</a:t>
                      </a:r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+5-6</a:t>
                      </a:r>
                      <a:endParaRPr lang="zh-CN" altLang="en-US" sz="2400" b="1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13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三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中午</a:t>
                      </a:r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+5-6</a:t>
                      </a:r>
                      <a:endParaRPr lang="zh-CN" altLang="en-US" sz="2400" b="1" dirty="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18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一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5-6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4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1.3.5 </a:t>
            </a:r>
            <a:r>
              <a:rPr lang="zh-CN" altLang="en-US" dirty="0" smtClean="0"/>
              <a:t>库函数与系统调用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库函数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满足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ANSI C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标准函数的要求，完成常见的特定功能。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可移植性好。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系统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调用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与操作系统直接相关，完成特定功能。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可移植性不高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二者的关系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0072" y="1268760"/>
            <a:ext cx="3816424" cy="53285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系统调用函数根据该操作策略访问系统地特殊资源。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使用系统调用后，该程序的状态从用户态切换到内核态。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库函数实现的最终也要调用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系统调用函数，但它封装了系统调用操作。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9"/>
          <a:stretch>
            <a:fillRect/>
          </a:stretch>
        </p:blipFill>
        <p:spPr bwMode="auto">
          <a:xfrm>
            <a:off x="4584" y="1412776"/>
            <a:ext cx="571954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Linux</a:t>
            </a:r>
            <a:r>
              <a:rPr lang="zh-CN" altLang="en-US" dirty="0" smtClean="0"/>
              <a:t>系统常用命令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1.4.1 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命令格式</a:t>
            </a:r>
            <a:endParaRPr lang="en-US" altLang="zh-CN" sz="32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715963"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指令名称 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选项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] [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]</a:t>
            </a:r>
          </a:p>
          <a:p>
            <a:pPr marL="0" indent="0"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其中：选项多以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开头；参数是指指令操作的对象，参数中可以使用通配符，如* 、？、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[ ]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等。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例如：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898525">
              <a:buNone/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ls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-l  /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usr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/include</a:t>
            </a:r>
          </a:p>
          <a:p>
            <a:pPr marL="0" indent="898525">
              <a:buNone/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-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ajx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898525">
              <a:buNone/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-f  *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zh-CN" altLang="en-US" dirty="0" smtClean="0"/>
              <a:t>登录与登出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2859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login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登入系统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logout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登出系统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shutdown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关机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hostname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修改或查看主机名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uname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显示系统及版本信息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whoami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显示当前用户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who              </a:t>
            </a:r>
            <a:r>
              <a:rPr lang="zh-CN" altLang="en-US" sz="2600" b="1" spc="-150" dirty="0" smtClean="0">
                <a:latin typeface="华文楷体" pitchFamily="2" charset="-122"/>
                <a:ea typeface="华文楷体" pitchFamily="2" charset="-122"/>
              </a:rPr>
              <a:t>显示当前系统所登录的用户，以及所登录的控制台</a:t>
            </a:r>
            <a:endParaRPr lang="en-US" altLang="zh-CN" sz="2600" b="1" spc="-15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w                  </a:t>
            </a:r>
            <a:r>
              <a:rPr lang="zh-CN" altLang="en-US" sz="2600" b="1" spc="-300" dirty="0" smtClean="0">
                <a:latin typeface="华文楷体" pitchFamily="2" charset="-122"/>
                <a:ea typeface="华文楷体" pitchFamily="2" charset="-122"/>
              </a:rPr>
              <a:t>显示当前所登录的</a:t>
            </a:r>
            <a:r>
              <a:rPr lang="zh-CN" altLang="en-US" sz="2600" b="1" spc="-300" dirty="0">
                <a:latin typeface="华文楷体" pitchFamily="2" charset="-122"/>
                <a:ea typeface="华文楷体" pitchFamily="2" charset="-122"/>
              </a:rPr>
              <a:t>用户，以及所</a:t>
            </a:r>
            <a:r>
              <a:rPr lang="zh-CN" altLang="en-US" sz="2600" b="1" spc="-300" dirty="0" smtClean="0">
                <a:latin typeface="华文楷体" pitchFamily="2" charset="-122"/>
                <a:ea typeface="华文楷体" pitchFamily="2" charset="-122"/>
              </a:rPr>
              <a:t>登录控制台的详细信息</a:t>
            </a:r>
            <a:endParaRPr lang="en-US" altLang="zh-CN" sz="2600" b="1" spc="-3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exit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注销当前用户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clear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清屏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1.4.3 </a:t>
            </a:r>
            <a:r>
              <a:rPr lang="zh-CN" altLang="en-US" dirty="0" smtClean="0"/>
              <a:t>文件目录类命令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常用目录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625475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      ~      .      ..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绝对路径     相对路径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625475">
              <a:lnSpc>
                <a:spcPct val="150000"/>
              </a:lnSpc>
              <a:buNone/>
            </a:pPr>
            <a:endParaRPr lang="en-US" altLang="zh-CN" sz="10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cd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进入目录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wd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显示当前目录的绝对路径名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l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显示文件或目录及其属性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mkdir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创建目录文件  例如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mkdir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dir1  dir2 dir3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mdir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删除空目录      例如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rmdir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dir1</a:t>
            </a:r>
          </a:p>
          <a:p>
            <a:pPr>
              <a:lnSpc>
                <a:spcPct val="150000"/>
              </a:lnSpc>
            </a:pP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6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1.4.3 </a:t>
            </a:r>
            <a:r>
              <a:rPr lang="zh-CN" altLang="en-US" dirty="0"/>
              <a:t>文件目录类命令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touch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创建文件或修改文件属性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at           </a:t>
            </a:r>
            <a:r>
              <a:rPr lang="zh-CN" altLang="en-US" sz="2600" b="1" spc="-150" dirty="0" smtClean="0">
                <a:latin typeface="华文楷体" pitchFamily="2" charset="-122"/>
                <a:ea typeface="华文楷体" pitchFamily="2" charset="-122"/>
              </a:rPr>
              <a:t>查看文件内容，类似命令</a:t>
            </a:r>
            <a:r>
              <a:rPr lang="en-US" altLang="zh-CN" sz="2600" b="1" spc="-150" dirty="0" smtClean="0">
                <a:latin typeface="华文楷体" pitchFamily="2" charset="-122"/>
                <a:ea typeface="华文楷体" pitchFamily="2" charset="-122"/>
              </a:rPr>
              <a:t>more  less  head tail</a:t>
            </a:r>
            <a:r>
              <a:rPr lang="zh-CN" altLang="en-US" sz="2600" b="1" spc="-150" dirty="0" smtClean="0">
                <a:latin typeface="华文楷体" pitchFamily="2" charset="-122"/>
                <a:ea typeface="华文楷体" pitchFamily="2" charset="-122"/>
              </a:rPr>
              <a:t>等</a:t>
            </a:r>
            <a:endParaRPr lang="en-US" altLang="zh-CN" sz="2600" b="1" spc="-15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删除文件，</a:t>
            </a:r>
            <a:r>
              <a:rPr lang="en-US" altLang="zh-CN" sz="2800" b="1" spc="-150" dirty="0" err="1" smtClean="0">
                <a:latin typeface="华文楷体" pitchFamily="2" charset="-122"/>
                <a:ea typeface="华文楷体" pitchFamily="2" charset="-122"/>
              </a:rPr>
              <a:t>rm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  -r </a:t>
            </a:r>
            <a:r>
              <a:rPr lang="en-US" altLang="zh-CN" sz="2800" b="1" spc="-150" dirty="0" err="1" smtClean="0">
                <a:latin typeface="华文楷体" pitchFamily="2" charset="-122"/>
                <a:ea typeface="华文楷体" pitchFamily="2" charset="-122"/>
              </a:rPr>
              <a:t>dir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递归方式删除非空目录</a:t>
            </a:r>
            <a:r>
              <a:rPr lang="en-US" altLang="zh-CN" sz="2800" b="1" spc="-150" dirty="0" err="1" smtClean="0">
                <a:latin typeface="华文楷体" pitchFamily="2" charset="-122"/>
                <a:ea typeface="华文楷体" pitchFamily="2" charset="-122"/>
              </a:rPr>
              <a:t>dir</a:t>
            </a:r>
            <a:endParaRPr lang="en-US" altLang="zh-CN" sz="2800" b="1" spc="-15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mv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移动文件或改动文件名称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ename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文件重命名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批量改名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复制文件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ind        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查找文件，如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find   /</a:t>
            </a:r>
            <a:r>
              <a:rPr lang="en-US" altLang="zh-CN" sz="2800" b="1" spc="-150" dirty="0" err="1" smtClean="0">
                <a:latin typeface="华文楷体" pitchFamily="2" charset="-122"/>
                <a:ea typeface="华文楷体" pitchFamily="2" charset="-122"/>
              </a:rPr>
              <a:t>etc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/  pass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* ，类似命令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locate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sz="2800" b="1" spc="-15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grep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600" b="1" spc="-150" dirty="0" smtClean="0">
                <a:latin typeface="华文楷体" pitchFamily="2" charset="-122"/>
                <a:ea typeface="华文楷体" pitchFamily="2" charset="-122"/>
              </a:rPr>
              <a:t>在文件内容中查找，例如</a:t>
            </a:r>
            <a:r>
              <a:rPr lang="en-US" altLang="zh-CN" sz="2600" b="1" spc="-150" dirty="0" err="1" smtClean="0">
                <a:latin typeface="华文楷体" pitchFamily="2" charset="-122"/>
                <a:ea typeface="华文楷体" pitchFamily="2" charset="-122"/>
              </a:rPr>
              <a:t>grep</a:t>
            </a:r>
            <a:r>
              <a:rPr lang="en-US" altLang="zh-CN" sz="2600" b="1" spc="-150" dirty="0" smtClean="0">
                <a:latin typeface="华文楷体" pitchFamily="2" charset="-122"/>
                <a:ea typeface="华文楷体" pitchFamily="2" charset="-122"/>
              </a:rPr>
              <a:t> “rpm” /</a:t>
            </a:r>
            <a:r>
              <a:rPr lang="en-US" altLang="zh-CN" sz="2600" b="1" spc="-150" dirty="0" err="1" smtClean="0">
                <a:latin typeface="华文楷体" pitchFamily="2" charset="-122"/>
                <a:ea typeface="华文楷体" pitchFamily="2" charset="-122"/>
              </a:rPr>
              <a:t>etc</a:t>
            </a:r>
            <a:r>
              <a:rPr lang="en-US" altLang="zh-CN" sz="2600" b="1" spc="-15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en-US" altLang="zh-CN" sz="2600" b="1" spc="-150" dirty="0" err="1" smtClean="0">
                <a:latin typeface="华文楷体" pitchFamily="2" charset="-122"/>
                <a:ea typeface="华文楷体" pitchFamily="2" charset="-122"/>
              </a:rPr>
              <a:t>passwd</a:t>
            </a:r>
            <a:endParaRPr lang="en-US" altLang="zh-CN" sz="2600" b="1" spc="-15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l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建立链接文件，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-s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选项表示建立符号连接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1.4.4 </a:t>
            </a:r>
            <a:r>
              <a:rPr lang="zh-CN" altLang="en-US" dirty="0" smtClean="0"/>
              <a:t>系统管理类命令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lp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打印文件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chmod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修改文件的权限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umask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设置创建文件掩码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ps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显示进程信息（显示命令执行时的快照）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top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显示执行中的程序进程（动态显示）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kill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向指定进程发送一个信号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2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1.4.4 </a:t>
            </a:r>
            <a:r>
              <a:rPr lang="zh-CN" altLang="en-US" dirty="0" smtClean="0"/>
              <a:t>系统管理类命令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df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检查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磁盘空间占用情况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mount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加载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文件系统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umount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卸载文件系统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adduser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建立用户帐号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passwd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修改密码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su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切换用户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sudo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以其他用户的身份执行命令，预设为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root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用户</a:t>
            </a:r>
            <a:endParaRPr lang="zh-CN" altLang="en-US" sz="2800" b="1" spc="-15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4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1.4.5 </a:t>
            </a:r>
            <a:r>
              <a:rPr lang="zh-CN" altLang="en-US" dirty="0" smtClean="0"/>
              <a:t>网络操作命令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pPr marL="182563" indent="-182563">
              <a:tabLst>
                <a:tab pos="92075" algn="l"/>
              </a:tabLst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ifconfig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查看和更改网络接口的地址和参数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(net-tools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1524000">
              <a:buNone/>
              <a:tabLst>
                <a:tab pos="92075" algn="l"/>
              </a:tabLst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中的命令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，格式为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1524000">
              <a:buNone/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ifconfig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-interface  [options]  address</a:t>
            </a:r>
          </a:p>
          <a:p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ip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        网络配置工具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(iproute2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中的命令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，与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ifconfig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1524000"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功能类似， 格式为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1524000">
              <a:buNone/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ip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[options]  object  [command]  [arguments]</a:t>
            </a: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ping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检测主机网络接口状态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oute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显示和操作路由表，设置路由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4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1.4.6 </a:t>
            </a:r>
            <a:r>
              <a:rPr lang="zh-CN" altLang="en-US" dirty="0"/>
              <a:t>打包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——tar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tar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下常用的打包、压缩和解压工具，常用参数如下：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808038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-c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创建文件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808038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-z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是否用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gzip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压缩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808038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-x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解压文件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808038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-v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压缩或解压过程中显示进度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1249363" indent="-441325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-f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给新文档命名，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f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后直接跟新文件名，不再加其他参数</a:t>
            </a:r>
            <a:endParaRPr lang="zh-CN" altLang="en-US" sz="2800" b="1" dirty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</a:t>
            </a:r>
            <a:r>
              <a:rPr lang="zh-CN" altLang="en-US" dirty="0" smtClean="0"/>
              <a:t>章 课程概述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376" y="1600200"/>
            <a:ext cx="6419056" cy="4876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1.1 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系统的发展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1.2 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系统相关的一些知识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1.3 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系统编程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1.4 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常用命令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1.5 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下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程序设计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C44E-8999-470F-8C4E-3124D7509750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2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1.4.6 </a:t>
            </a:r>
            <a:r>
              <a:rPr lang="zh-CN" altLang="en-US" dirty="0"/>
              <a:t>打包工具</a:t>
            </a:r>
            <a:r>
              <a:rPr lang="en-US" altLang="zh-CN" dirty="0"/>
              <a:t>——tar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例如：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62547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打包 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tar  -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cvf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mytar.tar   ./*</a:t>
            </a:r>
          </a:p>
          <a:p>
            <a:pPr marL="0" indent="62547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压缩 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tar  -</a:t>
            </a: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zcvf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mytar.tar.gz  ./*</a:t>
            </a:r>
          </a:p>
          <a:p>
            <a:pPr marL="0" indent="62547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解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包 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tar  -</a:t>
            </a: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xvf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mytar.tar   -C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./my</a:t>
            </a:r>
          </a:p>
          <a:p>
            <a:pPr marL="0" indent="62547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解压 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tar  -</a:t>
            </a: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zxvf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mytar.tar.gz   -C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./my</a:t>
            </a:r>
          </a:p>
          <a:p>
            <a:pPr marL="0" indent="1341438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8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习惯用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.tar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表示打包文件，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.tar.gz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表示</a:t>
            </a:r>
            <a:r>
              <a:rPr lang="en-US" altLang="zh-CN" sz="2800" b="1" dirty="0" err="1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gzip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压缩的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tar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文件。</a:t>
            </a:r>
            <a:endParaRPr lang="zh-CN" altLang="en-US" sz="2800" b="1" dirty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r>
              <a:rPr lang="en-US" altLang="zh-CN" dirty="0" smtClean="0"/>
              <a:t>1.4.7 </a:t>
            </a:r>
            <a:r>
              <a:rPr lang="zh-CN" altLang="en-US" dirty="0" smtClean="0"/>
              <a:t>获取帮助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man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：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UNIX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系统手册。提供命令或系统调用的说明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各章节内容如下：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898525" indent="0">
              <a:lnSpc>
                <a:spcPct val="120000"/>
              </a:lnSpc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Standard commands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（标准命令）</a:t>
            </a:r>
            <a:br>
              <a:rPr lang="zh-CN" altLang="en-US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System calls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（系统调用）</a:t>
            </a:r>
            <a:br>
              <a:rPr lang="zh-CN" altLang="en-US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Library functions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（库函数）</a:t>
            </a:r>
            <a:br>
              <a:rPr lang="zh-CN" altLang="en-US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Special devices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（设备说明）</a:t>
            </a:r>
            <a:br>
              <a:rPr lang="zh-CN" altLang="en-US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File formats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（文件格式）</a:t>
            </a:r>
            <a:br>
              <a:rPr lang="zh-CN" altLang="en-US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Games and toys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（游戏和娱乐）</a:t>
            </a:r>
            <a:br>
              <a:rPr lang="zh-CN" altLang="en-US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Miscellaneous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（杂项）</a:t>
            </a:r>
            <a:br>
              <a:rPr lang="zh-CN" altLang="en-US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Administrative Commands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（管理员命令）</a:t>
            </a:r>
            <a:br>
              <a:rPr lang="zh-CN" altLang="en-US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、其他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(Linux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特定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， </a:t>
            </a:r>
            <a:r>
              <a:rPr lang="zh-CN" altLang="en-US" b="1" spc="-150" dirty="0" smtClean="0">
                <a:latin typeface="华文楷体" pitchFamily="2" charset="-122"/>
                <a:ea typeface="华文楷体" pitchFamily="2" charset="-122"/>
              </a:rPr>
              <a:t>用来存放内核</a:t>
            </a:r>
            <a:r>
              <a:rPr lang="zh-CN" altLang="en-US" b="1" spc="-150" dirty="0">
                <a:latin typeface="华文楷体" pitchFamily="2" charset="-122"/>
                <a:ea typeface="华文楷体" pitchFamily="2" charset="-122"/>
              </a:rPr>
              <a:t>例行程序的文档</a:t>
            </a:r>
            <a:r>
              <a:rPr lang="zh-CN" altLang="en-US" b="1" spc="-15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b="1" spc="-15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例如：</a:t>
            </a:r>
            <a:r>
              <a:rPr lang="en-US" altLang="zh-CN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man 3  rename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1.4.7 </a:t>
            </a:r>
            <a:r>
              <a:rPr lang="zh-CN" altLang="en-US" dirty="0"/>
              <a:t>获取帮助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info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：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GUN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的超文本帮助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系统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格式：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info  [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选项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]  [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]</a:t>
            </a:r>
          </a:p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选项：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-d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：添加包含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info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格式帮助文档的目录</a:t>
            </a: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-f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： 指定要读取的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info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格式的帮助文档</a:t>
            </a: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-n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： 指定首先访问的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info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帮助文件的节点</a:t>
            </a: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-o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： 输出被选择的节点内容到指定文件中</a:t>
            </a:r>
          </a:p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参数：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zh-CN" altLang="en-US" dirty="0" smtClean="0"/>
              <a:t>    </a:t>
            </a:r>
            <a:r>
              <a:rPr lang="zh-CN" altLang="en-US" b="1" spc="-300" dirty="0">
                <a:latin typeface="华文楷体" pitchFamily="2" charset="-122"/>
                <a:ea typeface="华文楷体" pitchFamily="2" charset="-122"/>
              </a:rPr>
              <a:t>指定需要获得帮助的主题，可以是指令、函数以及</a:t>
            </a:r>
            <a:r>
              <a:rPr lang="zh-CN" altLang="en-US" b="1" spc="-300" dirty="0" smtClean="0">
                <a:latin typeface="华文楷体" pitchFamily="2" charset="-122"/>
                <a:ea typeface="华文楷体" pitchFamily="2" charset="-122"/>
              </a:rPr>
              <a:t>配置文件</a:t>
            </a:r>
            <a:endParaRPr lang="en-US" altLang="zh-CN" b="1" spc="-3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spc="-150" dirty="0" smtClean="0">
                <a:latin typeface="华文楷体" pitchFamily="2" charset="-122"/>
                <a:ea typeface="华文楷体" pitchFamily="2" charset="-122"/>
              </a:rPr>
              <a:t>例如：</a:t>
            </a:r>
            <a:r>
              <a:rPr lang="en-US" altLang="zh-CN" b="1" spc="-150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info   </a:t>
            </a:r>
            <a:r>
              <a:rPr lang="en-US" altLang="zh-CN" b="1" spc="-150" dirty="0" err="1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info</a:t>
            </a:r>
            <a:endParaRPr lang="zh-CN" altLang="en-US" b="1" dirty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altLang="zh-CN" dirty="0" smtClean="0"/>
              <a:t>1.4.8 </a:t>
            </a:r>
            <a:r>
              <a:rPr lang="zh-CN" altLang="en-US" dirty="0" smtClean="0"/>
              <a:t>程序中获取错误信息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42426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系统全局变量，记录调用库函数或系统调用后的错误情况，其错误代码定义在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en-US" altLang="zh-CN" sz="2800" b="1" spc="-150" dirty="0" err="1" smtClean="0">
                <a:latin typeface="华文楷体" pitchFamily="2" charset="-122"/>
                <a:ea typeface="华文楷体" pitchFamily="2" charset="-122"/>
              </a:rPr>
              <a:t>usr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/include/</a:t>
            </a:r>
            <a:r>
              <a:rPr lang="en-US" altLang="zh-CN" sz="2800" b="1" spc="-150" dirty="0" err="1" smtClean="0">
                <a:latin typeface="华文楷体" pitchFamily="2" charset="-122"/>
                <a:ea typeface="华文楷体" pitchFamily="2" charset="-122"/>
              </a:rPr>
              <a:t>asm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-generic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下的</a:t>
            </a:r>
            <a:r>
              <a:rPr lang="en-US" altLang="zh-CN" sz="2800" b="1" spc="-150" dirty="0" err="1" smtClean="0">
                <a:latin typeface="华文楷体" pitchFamily="2" charset="-122"/>
                <a:ea typeface="华文楷体" pitchFamily="2" charset="-122"/>
              </a:rPr>
              <a:t>errno-base.h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800" b="1" spc="-150" dirty="0" err="1" smtClean="0">
                <a:latin typeface="华文楷体" pitchFamily="2" charset="-122"/>
                <a:ea typeface="华文楷体" pitchFamily="2" charset="-122"/>
              </a:rPr>
              <a:t>errno.h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中</a:t>
            </a:r>
            <a:endParaRPr lang="en-US" altLang="zh-CN" sz="2800" b="1" spc="-15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库函数，根据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errno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显示错误信息，声明于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usr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/include/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stdio.h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中，原型为：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extern  void  </a:t>
            </a:r>
            <a:r>
              <a:rPr lang="en-US" altLang="zh-CN" sz="2800" b="1" dirty="0" err="1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perror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(_</a:t>
            </a:r>
            <a:r>
              <a:rPr lang="en-US" altLang="zh-CN" sz="2800" b="1" dirty="0" err="1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const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  char * _s)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800" b="1" dirty="0" smtClean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通过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标准错误的标号，获得错误的描述字符串 ，将单纯的错误标号转为字符串描述，方便用户查找错误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。声明于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usr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/include/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string.h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中，原型为：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lnSpc>
                <a:spcPct val="130000"/>
              </a:lnSpc>
              <a:buNone/>
            </a:pP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char  </a:t>
            </a:r>
            <a:r>
              <a:rPr lang="en-US" altLang="zh-CN" sz="2800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* </a:t>
            </a:r>
            <a:r>
              <a:rPr lang="en-US" altLang="zh-CN" sz="2800" b="1" dirty="0" err="1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strerror</a:t>
            </a:r>
            <a:r>
              <a:rPr lang="en-US" altLang="zh-CN" sz="2800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dirty="0" err="1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int</a:t>
            </a:r>
            <a:r>
              <a:rPr lang="en-US" altLang="zh-CN" sz="2800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800" b="1" dirty="0" err="1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errnum</a:t>
            </a:r>
            <a:r>
              <a:rPr lang="en-US" altLang="zh-CN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);</a:t>
            </a:r>
            <a:endParaRPr lang="zh-CN" altLang="en-US" sz="2800" b="1" dirty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640" y="1052736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errno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564904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buClr>
                <a:schemeClr val="accent1"/>
              </a:buClr>
              <a:buSzPct val="85000"/>
              <a:defRPr sz="2800" b="1">
                <a:latin typeface="华文楷体" pitchFamily="2" charset="-122"/>
                <a:ea typeface="华文楷体" pitchFamily="2" charset="-122"/>
              </a:defRPr>
            </a:lvl1pPr>
          </a:lstStyle>
          <a:p>
            <a:pPr marL="273050" indent="-273050">
              <a:buFont typeface="Arial" pitchFamily="34" charset="0"/>
              <a:buChar char="•"/>
            </a:pPr>
            <a:r>
              <a:rPr lang="en-US" altLang="zh-CN" dirty="0" err="1"/>
              <a:t>perror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4149080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b="1"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 err="1"/>
              <a:t>strerror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9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Linux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Windows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下的程序编译环境：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VC 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dev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C——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集成编译环境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下的集成编译环境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有，但未大规模使用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常见的编程过程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61373" y="45028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编辑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9109" y="45028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编译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7301" y="45028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调试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9509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运行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2164184" y="4764440"/>
            <a:ext cx="784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3851920" y="4764440"/>
            <a:ext cx="8253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1"/>
          </p:cNvCxnSpPr>
          <p:nvPr/>
        </p:nvCxnSpPr>
        <p:spPr>
          <a:xfrm flipV="1">
            <a:off x="5580112" y="4751566"/>
            <a:ext cx="969397" cy="12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1184" y="5398284"/>
            <a:ext cx="832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vim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541046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gcc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016" y="5410468"/>
            <a:ext cx="83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gdb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8224" y="542606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shell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22" name="直接箭头连接符 21"/>
          <p:cNvCxnSpPr>
            <a:stCxn id="7" idx="2"/>
            <a:endCxn id="17" idx="0"/>
          </p:cNvCxnSpPr>
          <p:nvPr/>
        </p:nvCxnSpPr>
        <p:spPr>
          <a:xfrm flipH="1">
            <a:off x="1707456" y="5026050"/>
            <a:ext cx="5323" cy="372234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8" idx="0"/>
          </p:cNvCxnSpPr>
          <p:nvPr/>
        </p:nvCxnSpPr>
        <p:spPr>
          <a:xfrm flipH="1">
            <a:off x="3383868" y="5026050"/>
            <a:ext cx="16647" cy="38441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9" idx="0"/>
          </p:cNvCxnSpPr>
          <p:nvPr/>
        </p:nvCxnSpPr>
        <p:spPr>
          <a:xfrm>
            <a:off x="5128707" y="5026050"/>
            <a:ext cx="2711" cy="38441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20" idx="0"/>
          </p:cNvCxnSpPr>
          <p:nvPr/>
        </p:nvCxnSpPr>
        <p:spPr>
          <a:xfrm>
            <a:off x="7000915" y="5013176"/>
            <a:ext cx="19357" cy="412884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/>
      <p:bldP spid="17" grpId="0"/>
      <p:bldP spid="18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990600"/>
          </a:xfrm>
        </p:spPr>
        <p:txBody>
          <a:bodyPr/>
          <a:lstStyle/>
          <a:p>
            <a:r>
              <a:rPr lang="en-US" altLang="zh-CN" dirty="0" smtClean="0"/>
              <a:t>1.5.1 </a:t>
            </a:r>
            <a:r>
              <a:rPr lang="zh-CN" altLang="en-US" dirty="0" smtClean="0"/>
              <a:t>编辑工具</a:t>
            </a:r>
            <a:r>
              <a:rPr lang="en-US" altLang="zh-CN" dirty="0" smtClean="0"/>
              <a:t>——vim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68796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常用命令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715963"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im  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进入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vim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环境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715963"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im  filename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用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vim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编辑文件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filename</a:t>
            </a:r>
          </a:p>
          <a:p>
            <a:pPr marL="0" indent="715963"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wq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保存后退出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vim</a:t>
            </a:r>
          </a:p>
          <a:p>
            <a:pPr marL="0" indent="715963"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q!  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放弃修改退出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vim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1609636"/>
            <a:ext cx="16209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普通模式</a:t>
            </a:r>
            <a:endParaRPr lang="zh-CN" altLang="en-US" sz="2800" b="1" dirty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2977788"/>
            <a:ext cx="16209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800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插入模式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2977788"/>
            <a:ext cx="16209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命令</a:t>
            </a:r>
            <a:r>
              <a:rPr lang="zh-CN" altLang="en-US" sz="2800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模式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16288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进入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vim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7974" y="1609636"/>
            <a:ext cx="16209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可视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模式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0352" y="30091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退出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84845" y="1465620"/>
            <a:ext cx="1033129" cy="405626"/>
            <a:chOff x="5184845" y="1465620"/>
            <a:chExt cx="1033129" cy="405626"/>
          </a:xfrm>
        </p:grpSpPr>
        <p:cxnSp>
          <p:nvCxnSpPr>
            <p:cNvPr id="33" name="直接箭头连接符 32"/>
            <p:cNvCxnSpPr>
              <a:stCxn id="7" idx="3"/>
              <a:endCxn id="14" idx="1"/>
            </p:cNvCxnSpPr>
            <p:nvPr/>
          </p:nvCxnSpPr>
          <p:spPr>
            <a:xfrm>
              <a:off x="5184845" y="1871246"/>
              <a:ext cx="10331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568062" y="146562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v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04049" y="2132856"/>
            <a:ext cx="1203932" cy="844932"/>
            <a:chOff x="5004049" y="2132856"/>
            <a:chExt cx="1203932" cy="844932"/>
          </a:xfrm>
        </p:grpSpPr>
        <p:cxnSp>
          <p:nvCxnSpPr>
            <p:cNvPr id="27" name="直接箭头连接符 26"/>
            <p:cNvCxnSpPr>
              <a:stCxn id="9" idx="0"/>
            </p:cNvCxnSpPr>
            <p:nvPr/>
          </p:nvCxnSpPr>
          <p:spPr>
            <a:xfrm flipH="1" flipV="1">
              <a:off x="5004049" y="2132856"/>
              <a:ext cx="1026502" cy="8449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68062" y="2320424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ESC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16016" y="2132856"/>
            <a:ext cx="985393" cy="844932"/>
            <a:chOff x="4716016" y="2132856"/>
            <a:chExt cx="985393" cy="84493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4716016" y="2132856"/>
              <a:ext cx="985393" cy="8449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60032" y="240172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：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411760" y="2159794"/>
            <a:ext cx="1260140" cy="817994"/>
            <a:chOff x="2411760" y="2159794"/>
            <a:chExt cx="1260140" cy="817994"/>
          </a:xfrm>
        </p:grpSpPr>
        <p:cxnSp>
          <p:nvCxnSpPr>
            <p:cNvPr id="18" name="直接箭头连接符 17"/>
            <p:cNvCxnSpPr/>
            <p:nvPr/>
          </p:nvCxnSpPr>
          <p:spPr>
            <a:xfrm flipH="1">
              <a:off x="2411760" y="2159794"/>
              <a:ext cx="1260140" cy="817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463067" y="2257708"/>
              <a:ext cx="736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>
                  <a:latin typeface="华文楷体" pitchFamily="2" charset="-122"/>
                  <a:ea typeface="华文楷体" pitchFamily="2" charset="-122"/>
                </a:rPr>
                <a:t>i</a:t>
              </a:r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/a/o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843808" y="2159794"/>
            <a:ext cx="1194800" cy="817994"/>
            <a:chOff x="2843808" y="2159794"/>
            <a:chExt cx="1194800" cy="817994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2843808" y="2159794"/>
              <a:ext cx="1152128" cy="817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98689" y="2480722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ESC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41029" y="2833772"/>
            <a:ext cx="899323" cy="406207"/>
            <a:chOff x="6841029" y="2833772"/>
            <a:chExt cx="899323" cy="406207"/>
          </a:xfrm>
        </p:grpSpPr>
        <p:cxnSp>
          <p:nvCxnSpPr>
            <p:cNvPr id="31" name="直接箭头连接符 30"/>
            <p:cNvCxnSpPr>
              <a:stCxn id="9" idx="3"/>
              <a:endCxn id="34" idx="1"/>
            </p:cNvCxnSpPr>
            <p:nvPr/>
          </p:nvCxnSpPr>
          <p:spPr>
            <a:xfrm>
              <a:off x="6841029" y="3239398"/>
              <a:ext cx="899323" cy="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092280" y="2833772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q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467141" y="1425550"/>
            <a:ext cx="1096747" cy="445696"/>
            <a:chOff x="2467141" y="1425550"/>
            <a:chExt cx="1096747" cy="445696"/>
          </a:xfrm>
        </p:grpSpPr>
        <p:cxnSp>
          <p:nvCxnSpPr>
            <p:cNvPr id="16" name="直接箭头连接符 15"/>
            <p:cNvCxnSpPr>
              <a:stCxn id="10" idx="3"/>
              <a:endCxn id="7" idx="1"/>
            </p:cNvCxnSpPr>
            <p:nvPr/>
          </p:nvCxnSpPr>
          <p:spPr>
            <a:xfrm>
              <a:off x="2467141" y="1859633"/>
              <a:ext cx="1096747" cy="11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22101" y="1425550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vim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5535" y="980728"/>
            <a:ext cx="306111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/>
            </a:lvl1pPr>
            <a:lvl2pPr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/>
            </a:lvl2pPr>
            <a:lvl3pPr marL="731520" indent="-18288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</a:lvl3pPr>
            <a:lvl4pPr marL="100584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/>
            </a:lvl4pPr>
            <a:lvl5pPr marL="1188720" indent="-13716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baseline="0"/>
            </a:lvl5pPr>
            <a:lvl6pPr marL="137160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6pPr>
            <a:lvl7pPr marL="155448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7pPr>
            <a:lvl8pPr marL="173736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8pPr>
            <a:lvl9pPr marL="192024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9pPr>
          </a:lstStyle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vim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的三种模式</a:t>
            </a:r>
          </a:p>
        </p:txBody>
      </p:sp>
    </p:spTree>
    <p:extLst>
      <p:ext uri="{BB962C8B-B14F-4D97-AF65-F5344CB8AC3E}">
        <p14:creationId xmlns:p14="http://schemas.microsoft.com/office/powerpoint/2010/main" val="4841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/>
      <p:bldP spid="14" grpId="0" animBg="1"/>
      <p:bldP spid="34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vim——</a:t>
            </a:r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507288" cy="4876800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普通模式下：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删除光标所在位置的字符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在光标前插入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在光标后插入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o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在当前行之下新建一行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r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替换当前字符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u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撤销以前的操作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U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撤销在一行中所做的改动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Ctrl+R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撤销以前的撤销命令，恢复以前的操作结果</a:t>
            </a:r>
            <a:endParaRPr lang="zh-CN" altLang="en-US" sz="2800" b="1" spc="-15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vim——</a:t>
            </a:r>
            <a:r>
              <a:rPr lang="zh-CN" altLang="en-US" dirty="0" smtClean="0"/>
              <a:t>删除、更改类命令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184576"/>
          </a:xfrm>
        </p:spPr>
        <p:txBody>
          <a:bodyPr>
            <a:noAutofit/>
          </a:bodyPr>
          <a:lstStyle/>
          <a:p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命令格式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sz="2600" b="1" spc="-150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600" b="1" spc="-150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ommand  [number]  object   </a:t>
            </a:r>
            <a:r>
              <a:rPr lang="zh-CN" altLang="en-US" sz="2600" b="1" spc="-150" dirty="0" smtClean="0">
                <a:latin typeface="华文楷体" pitchFamily="2" charset="-122"/>
                <a:ea typeface="华文楷体" pitchFamily="2" charset="-122"/>
              </a:rPr>
              <a:t>或  </a:t>
            </a:r>
            <a:r>
              <a:rPr lang="en-US" altLang="zh-CN" sz="2600" b="1" spc="-150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[number]  command  object</a:t>
            </a:r>
          </a:p>
          <a:p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例如：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sz="2600" b="1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600" b="1" dirty="0" smtClean="0">
                <a:latin typeface="华文楷体" pitchFamily="2" charset="-122"/>
                <a:ea typeface="华文楷体" pitchFamily="2" charset="-122"/>
              </a:rPr>
              <a:t>5w      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删除从光标开始起的</a:t>
            </a:r>
            <a:r>
              <a:rPr lang="en-US" altLang="zh-CN" sz="2600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个单词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sz="2600" b="1" dirty="0" smtClean="0">
                <a:latin typeface="华文楷体" pitchFamily="2" charset="-122"/>
                <a:ea typeface="华文楷体" pitchFamily="2" charset="-122"/>
              </a:rPr>
              <a:t>c$         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修改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当前行上光标后面的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部分</a:t>
            </a:r>
            <a:r>
              <a:rPr lang="zh-CN" altLang="en-US" sz="26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600" b="1" spc="-150" dirty="0" smtClean="0">
                <a:latin typeface="华文楷体" pitchFamily="2" charset="-122"/>
                <a:ea typeface="华文楷体" pitchFamily="2" charset="-122"/>
              </a:rPr>
              <a:t>进入</a:t>
            </a:r>
            <a:r>
              <a:rPr lang="zh-CN" altLang="en-US" sz="2600" b="1" spc="-150" dirty="0">
                <a:latin typeface="华文楷体" pitchFamily="2" charset="-122"/>
                <a:ea typeface="华文楷体" pitchFamily="2" charset="-122"/>
              </a:rPr>
              <a:t>编辑状态</a:t>
            </a:r>
            <a:endParaRPr lang="en-US" altLang="zh-CN" sz="2600" b="1" spc="-15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普通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模式下：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sz="2600" b="1" dirty="0" err="1" smtClean="0">
                <a:latin typeface="华文楷体" pitchFamily="2" charset="-122"/>
                <a:ea typeface="华文楷体" pitchFamily="2" charset="-122"/>
              </a:rPr>
              <a:t>dw</a:t>
            </a:r>
            <a:r>
              <a:rPr lang="en-US" altLang="zh-CN" sz="2600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从光标删除至单词末尾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sz="2600" b="1" dirty="0" smtClean="0">
                <a:latin typeface="华文楷体" pitchFamily="2" charset="-122"/>
                <a:ea typeface="华文楷体" pitchFamily="2" charset="-122"/>
              </a:rPr>
              <a:t>d$         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从当前光标删除至当前行末尾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sz="2600" b="1" dirty="0" err="1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600" b="1" dirty="0" err="1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600" b="1" dirty="0" smtClean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删除当前行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sz="2600" b="1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600" b="1" dirty="0" smtClean="0">
                <a:latin typeface="华文楷体" pitchFamily="2" charset="-122"/>
                <a:ea typeface="华文楷体" pitchFamily="2" charset="-122"/>
              </a:rPr>
              <a:t>           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重新置入已经删除的文本内容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sz="2600" b="1" dirty="0" err="1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600" b="1" i="1" dirty="0" err="1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en-US" altLang="zh-CN" sz="2600" b="1" dirty="0" smtClean="0">
                <a:latin typeface="华文楷体" pitchFamily="2" charset="-122"/>
                <a:ea typeface="华文楷体" pitchFamily="2" charset="-122"/>
              </a:rPr>
              <a:t>          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用</a:t>
            </a:r>
            <a:r>
              <a:rPr lang="en-US" altLang="zh-CN" sz="2600" b="1" i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600" b="1" dirty="0" smtClean="0">
                <a:latin typeface="华文楷体" pitchFamily="2" charset="-122"/>
                <a:ea typeface="华文楷体" pitchFamily="2" charset="-122"/>
              </a:rPr>
              <a:t>替换光标所在位置的字符</a:t>
            </a:r>
            <a:endParaRPr lang="en-US" altLang="zh-CN" sz="2600" b="1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vim——</a:t>
            </a:r>
            <a:r>
              <a:rPr lang="zh-CN" altLang="en-US" dirty="0" smtClean="0"/>
              <a:t>查找类命令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普通模式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下：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Ctrl+g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显示当前光标所在位置和文件状态信息</a:t>
            </a:r>
            <a:endParaRPr lang="en-US" altLang="zh-CN" sz="2800" b="1" spc="-15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Shift+g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将光标跳转至文件最后一行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i="1" dirty="0" err="1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+Shift+g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将光标跳转至第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800" b="1" i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字符串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     在文件中向前查找字符串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n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重复上一次的查找命令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Shift+n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反方向查找下一个该字符串的位置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%                 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光标在左括号时，跳转到对应的右括号上</a:t>
            </a:r>
            <a:endParaRPr lang="zh-CN" altLang="en-US" sz="2800" b="1" spc="-15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1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vim——</a:t>
            </a:r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876800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:!command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执行一个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shell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命令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:w </a:t>
            </a:r>
            <a:r>
              <a:rPr lang="en-US" altLang="zh-CN" sz="2800" b="1" i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filename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将当前文档另存为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filename</a:t>
            </a: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#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#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w 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filename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将当前文档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#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到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#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行保存为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filename</a:t>
            </a: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:r 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filename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将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filename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文件内容读出到当前光标之后</a:t>
            </a:r>
            <a:endParaRPr lang="en-US" altLang="zh-CN" sz="2800" b="1" spc="-15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vim 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file1 file2… </a:t>
            </a:r>
            <a:r>
              <a:rPr lang="zh-CN" altLang="en-US" sz="2800" b="1" spc="-300" dirty="0" smtClean="0">
                <a:latin typeface="华文楷体" pitchFamily="2" charset="-122"/>
                <a:ea typeface="华文楷体" pitchFamily="2" charset="-122"/>
              </a:rPr>
              <a:t>打开多个文件，显示第一个文件的内容</a:t>
            </a:r>
            <a:endParaRPr lang="en-US" altLang="zh-CN" sz="2800" b="1" spc="-3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args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查看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编辑列表中有哪些文件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:next  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显示下一个文件的内容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:previous           :last            :first           :2next</a:t>
            </a: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y           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复制选中的内容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 Linux</a:t>
            </a:r>
            <a:r>
              <a:rPr lang="zh-CN" altLang="en-US" dirty="0"/>
              <a:t>系统的</a:t>
            </a:r>
            <a:r>
              <a:rPr lang="zh-CN" altLang="en-US" dirty="0" smtClean="0"/>
              <a:t>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1991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年 芬兰赫尔辛基大学 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Linus Torvalds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起源于</a:t>
            </a: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minix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类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UNIX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的操作系统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自由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软件（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free software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遵守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POSIX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标准的多用户、多任务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操作系统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支持多线程、多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CPU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6245-84E8-46AC-A0C6-2FB11F1C35B0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6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1.5.2 </a:t>
            </a:r>
            <a:r>
              <a:rPr lang="zh-CN" altLang="en-US" dirty="0" smtClean="0"/>
              <a:t>编辑工具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gcc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GUN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计划的代表作品之一，是一套功能强大，性能优越的编译器。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gcc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——GUN C Complier  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现阶段能编译包括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Fortran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Java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Ada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在内的多种源程序。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5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808038">
              <a:buNone/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g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–E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i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源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.c             -o 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中间文件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i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808038">
              <a:buNone/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g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–S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中间文件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-o 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汇编文件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.s</a:t>
            </a:r>
          </a:p>
          <a:p>
            <a:pPr marL="0" indent="808038">
              <a:buNone/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g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–c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汇编文件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.s  -o 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目标代码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.o</a:t>
            </a:r>
          </a:p>
          <a:p>
            <a:pPr marL="0" indent="808038">
              <a:buNone/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g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cc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目标代码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.o  -o 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可运行文件</a:t>
            </a:r>
            <a:endParaRPr lang="en-US" altLang="zh-CN" sz="2800" b="1" i="1" dirty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以上步骤可综合为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715963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gcc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源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.c  -o 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可执行文件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或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715963"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gcc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源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默认可执行文件名为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a.out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运行方法当前目录下输入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808038"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./</a:t>
            </a:r>
            <a:r>
              <a:rPr lang="zh-CN" altLang="en-US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可执行文件名</a:t>
            </a:r>
            <a:endParaRPr lang="en-US" altLang="zh-CN" sz="2800" b="1" i="1" dirty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2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连接选项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-I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编译时指定头文件的路径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例如： 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441325">
              <a:buNone/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gcc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example.c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–o example –I /home/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usr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/include</a:t>
            </a:r>
          </a:p>
          <a:p>
            <a:pPr marL="0" indent="441325">
              <a:buNone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无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指定路径时，会在默认路径中搜索。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-L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指定库文件的路径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-l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创建可执行文件时，包含指定的库文件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-static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强制使用静态链接库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-shared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生成动态库文件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1.5.3 </a:t>
            </a:r>
            <a:r>
              <a:rPr lang="zh-CN" altLang="en-US" dirty="0" smtClean="0"/>
              <a:t>调试工具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gdb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下的一款调试程序的工具，功能强大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使用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gdb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调试程序之前需要先编译要调试的程序，并且在编译选项中添加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-g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选项，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查看代码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list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显示当前正在调试的代码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list </a:t>
            </a:r>
            <a:r>
              <a:rPr lang="en-US" altLang="zh-CN" sz="2800" b="1" i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显示第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行前后的若干行代码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533400">
              <a:lnSpc>
                <a:spcPct val="13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list </a:t>
            </a:r>
            <a:r>
              <a:rPr lang="en-US" altLang="zh-CN" sz="2800" b="1" i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function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显示某个函数的代码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8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执行程序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下</a:t>
            </a:r>
            <a:endParaRPr lang="en-US" altLang="zh-CN" sz="2800" dirty="0" smtClean="0"/>
          </a:p>
          <a:p>
            <a:pPr marL="0" indent="715963">
              <a:lnSpc>
                <a:spcPct val="120000"/>
              </a:lnSpc>
              <a:buNone/>
            </a:pPr>
            <a:r>
              <a:rPr lang="en-US" altLang="zh-CN" sz="2800" dirty="0" err="1"/>
              <a:t>g</a:t>
            </a:r>
            <a:r>
              <a:rPr lang="en-US" altLang="zh-CN" sz="2800" dirty="0" err="1" smtClean="0"/>
              <a:t>db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a.out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en-US" altLang="zh-CN" sz="2800" dirty="0" err="1"/>
              <a:t>g</a:t>
            </a:r>
            <a:r>
              <a:rPr lang="en-US" altLang="zh-CN" sz="2800" dirty="0" err="1" smtClean="0"/>
              <a:t>db</a:t>
            </a:r>
            <a:r>
              <a:rPr lang="zh-CN" altLang="en-US" sz="2800" dirty="0" smtClean="0"/>
              <a:t>环境下</a:t>
            </a:r>
            <a:endParaRPr lang="en-US" altLang="zh-CN" sz="2800" dirty="0" smtClean="0"/>
          </a:p>
          <a:p>
            <a:pPr marL="0" indent="715963">
              <a:lnSpc>
                <a:spcPct val="120000"/>
              </a:lnSpc>
              <a:buNone/>
            </a:pPr>
            <a:r>
              <a:rPr lang="en-US" altLang="zh-CN" sz="2800" dirty="0"/>
              <a:t>f</a:t>
            </a:r>
            <a:r>
              <a:rPr lang="en-US" altLang="zh-CN" sz="2800" dirty="0" smtClean="0"/>
              <a:t>ile  </a:t>
            </a:r>
            <a:r>
              <a:rPr lang="en-US" altLang="zh-CN" sz="2800" dirty="0" err="1" smtClean="0"/>
              <a:t>a.out</a:t>
            </a:r>
            <a:r>
              <a:rPr lang="en-US" altLang="zh-CN" sz="2800" dirty="0" smtClean="0"/>
              <a:t>             </a:t>
            </a:r>
            <a:r>
              <a:rPr lang="zh-CN" altLang="en-US" sz="2800" dirty="0" smtClean="0"/>
              <a:t>加载待调试文件</a:t>
            </a:r>
            <a:endParaRPr lang="en-US" altLang="zh-CN" sz="2800" dirty="0" smtClean="0"/>
          </a:p>
          <a:p>
            <a:pPr marL="0" indent="365125">
              <a:lnSpc>
                <a:spcPct val="120000"/>
              </a:lnSpc>
              <a:buNone/>
            </a:pPr>
            <a:r>
              <a:rPr lang="en-US" altLang="zh-CN" sz="2800" dirty="0"/>
              <a:t>r</a:t>
            </a:r>
            <a:r>
              <a:rPr lang="en-US" altLang="zh-CN" sz="2800" dirty="0" smtClean="0"/>
              <a:t>un                      </a:t>
            </a:r>
            <a:r>
              <a:rPr lang="zh-CN" altLang="en-US" sz="2800" dirty="0" smtClean="0"/>
              <a:t>执行程序（按上次运行时的参数）</a:t>
            </a:r>
            <a:endParaRPr lang="en-US" altLang="zh-CN" sz="2800" dirty="0" smtClean="0"/>
          </a:p>
          <a:p>
            <a:pPr marL="0" indent="365125">
              <a:lnSpc>
                <a:spcPct val="120000"/>
              </a:lnSpc>
              <a:buNone/>
            </a:pPr>
            <a:r>
              <a:rPr lang="en-US" altLang="zh-CN" sz="2800" dirty="0" smtClean="0"/>
              <a:t>run  </a:t>
            </a:r>
            <a:r>
              <a:rPr lang="zh-CN" altLang="en-US" sz="2800" dirty="0"/>
              <a:t>参数             </a:t>
            </a:r>
            <a:r>
              <a:rPr lang="zh-CN" altLang="en-US" sz="2800" dirty="0" smtClean="0"/>
              <a:t>按给定</a:t>
            </a:r>
            <a:r>
              <a:rPr lang="zh-CN" altLang="en-US" sz="2800" dirty="0"/>
              <a:t>参数</a:t>
            </a:r>
            <a:r>
              <a:rPr lang="zh-CN" altLang="en-US" sz="2800" dirty="0" smtClean="0"/>
              <a:t>运行</a:t>
            </a:r>
            <a:endParaRPr lang="en-US" altLang="zh-CN" sz="2800" dirty="0" smtClean="0"/>
          </a:p>
          <a:p>
            <a:pPr marL="0" indent="365125">
              <a:lnSpc>
                <a:spcPct val="120000"/>
              </a:lnSpc>
              <a:buNone/>
            </a:pPr>
            <a:r>
              <a:rPr lang="en-US" altLang="zh-CN" sz="2800" dirty="0"/>
              <a:t>s</a:t>
            </a:r>
            <a:r>
              <a:rPr lang="en-US" altLang="zh-CN" sz="2800" dirty="0" smtClean="0"/>
              <a:t>et </a:t>
            </a:r>
            <a:r>
              <a:rPr lang="en-US" altLang="zh-CN" sz="2800" dirty="0" err="1" smtClean="0"/>
              <a:t>args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>
                <a:solidFill>
                  <a:srgbClr val="0033CC"/>
                </a:solidFill>
              </a:rPr>
              <a:t>list</a:t>
            </a:r>
            <a:r>
              <a:rPr lang="zh-CN" altLang="en-US" sz="2800" dirty="0" smtClean="0"/>
              <a:t>给</a:t>
            </a:r>
            <a:r>
              <a:rPr lang="zh-CN" altLang="en-US" sz="2800" dirty="0" smtClean="0"/>
              <a:t>参数赋值</a:t>
            </a:r>
            <a:endParaRPr lang="en-US" altLang="zh-CN" sz="2800" dirty="0" smtClean="0"/>
          </a:p>
          <a:p>
            <a:pPr marL="0" indent="365125">
              <a:lnSpc>
                <a:spcPct val="120000"/>
              </a:lnSpc>
              <a:buNone/>
            </a:pPr>
            <a:r>
              <a:rPr lang="en-US" altLang="zh-CN" sz="2800" dirty="0"/>
              <a:t>s</a:t>
            </a:r>
            <a:r>
              <a:rPr lang="en-US" altLang="zh-CN" sz="2800" dirty="0" smtClean="0"/>
              <a:t>how </a:t>
            </a:r>
            <a:r>
              <a:rPr lang="en-US" altLang="zh-CN" sz="2800" dirty="0" err="1" smtClean="0"/>
              <a:t>args</a:t>
            </a:r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显示参数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显示数据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print </a:t>
            </a:r>
            <a:r>
              <a:rPr lang="en-US" altLang="zh-CN" sz="2800" b="1" i="1" dirty="0" err="1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var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en-US" altLang="zh-CN" sz="2800" b="1" i="1" dirty="0" err="1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exp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显示变量或表达式的值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print </a:t>
            </a:r>
            <a:r>
              <a:rPr lang="en-US" altLang="zh-CN" sz="2800" b="1" i="1" dirty="0" err="1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base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@</a:t>
            </a:r>
            <a:r>
              <a:rPr lang="en-US" altLang="zh-CN" sz="2800" b="1" i="1" dirty="0" err="1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length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显示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base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开始长度为</a:t>
            </a:r>
            <a:r>
              <a:rPr lang="en-US" altLang="zh-CN" sz="2800" b="1" spc="-150" dirty="0" smtClean="0">
                <a:latin typeface="华文楷体" pitchFamily="2" charset="-122"/>
                <a:ea typeface="华文楷体" pitchFamily="2" charset="-122"/>
              </a:rPr>
              <a:t>length</a:t>
            </a: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单位的内存</a:t>
            </a:r>
            <a:endParaRPr lang="en-US" altLang="zh-CN" sz="2800" b="1" spc="-15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2773363">
              <a:lnSpc>
                <a:spcPct val="150000"/>
              </a:lnSpc>
              <a:buNone/>
            </a:pPr>
            <a:r>
              <a:rPr lang="zh-CN" altLang="en-US" sz="2800" b="1" spc="-150" dirty="0" smtClean="0">
                <a:latin typeface="华文楷体" pitchFamily="2" charset="-122"/>
                <a:ea typeface="华文楷体" pitchFamily="2" charset="-122"/>
              </a:rPr>
              <a:t>中的数据</a:t>
            </a:r>
            <a:endParaRPr lang="en-US" altLang="zh-CN" sz="2800" b="1" spc="-15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w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hatis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识别数组或变量的类型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type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600" b="1" spc="-150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600" b="1" spc="-150" dirty="0" err="1" smtClean="0">
                <a:latin typeface="华文楷体" pitchFamily="2" charset="-122"/>
                <a:ea typeface="华文楷体" pitchFamily="2" charset="-122"/>
              </a:rPr>
              <a:t>whatis</a:t>
            </a:r>
            <a:r>
              <a:rPr lang="zh-CN" altLang="en-US" sz="2600" b="1" spc="-150" dirty="0" smtClean="0">
                <a:latin typeface="华文楷体" pitchFamily="2" charset="-122"/>
                <a:ea typeface="华文楷体" pitchFamily="2" charset="-122"/>
              </a:rPr>
              <a:t>类似，但可以给出一个结构体的类型定义</a:t>
            </a:r>
            <a:endParaRPr lang="en-US" altLang="zh-CN" sz="2600" b="1" spc="-150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s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et </a:t>
            </a:r>
            <a:r>
              <a:rPr lang="en-US" altLang="zh-CN" sz="2800" b="1" i="1" dirty="0" err="1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var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=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value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给变量赋值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4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断点管理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reak [filename:] line/function [if condition]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设置断点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625475">
              <a:lnSpc>
                <a:spcPct val="120000"/>
              </a:lnSpc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例如：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break  46  if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testsize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==100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ontinue      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从断点处继续运行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nfo break    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显示所有断点信息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disable  breakpoint  </a:t>
            </a:r>
            <a:r>
              <a:rPr lang="en-US" altLang="zh-CN" sz="2800" b="1" i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禁用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号断点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enable 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breakpoint  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启用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号断点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elete 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breakpoint  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删除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号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断点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lear  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清除第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行代码上的所有断点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执行程序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next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不进入被调函数的单步执行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step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进入被调函数的单步执行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finish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退出某已进入的函数，返回到它的被调用点 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all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800" b="1" i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function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调用和执行一个函数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625475"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例如：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call 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print</a:t>
            </a: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f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abcd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inish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结束执行当前函数，显示其返回值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9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运行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1.4.3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1.4.6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两节中的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命令，并在实验报告中截图说明运行结果。（请根据实际情况修改参数）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环境下编辑、编译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1.3.1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节中的简单程序。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环境下，编程实现下面的要求。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输入三个学生的姓名、学号、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课程成绩，保存为结构体数组，将输入的信息写入文件保存。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Linux</a:t>
            </a:r>
            <a:r>
              <a:rPr lang="zh-CN" altLang="en-US" dirty="0"/>
              <a:t>系统相关的一些</a:t>
            </a:r>
            <a:r>
              <a:rPr lang="zh-CN" altLang="en-US" dirty="0" smtClean="0"/>
              <a:t>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1.2.1 GNU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GNU’s  Not  Unix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自由软件基金会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Richard  Stallman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创建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GNU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的操作系统仍在开发中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一些著名的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GNU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小程序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3C6-D365-458C-9A8B-107741FE3B4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3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安装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系统或虚拟机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写出你所装系统的商业版本和内核版本，列出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目录下第一级目录文件的名称和大致说明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用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strerror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函数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perror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函数的功能。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9B24-A1BF-47D2-95D2-3DA3648D0DC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Linux</a:t>
            </a:r>
            <a:r>
              <a:rPr lang="zh-CN" altLang="en-US" dirty="0"/>
              <a:t>系统相关的一些知识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44522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500" b="1" dirty="0">
                <a:latin typeface="华文楷体" pitchFamily="2" charset="-122"/>
                <a:ea typeface="华文楷体" pitchFamily="2" charset="-122"/>
              </a:rPr>
              <a:t>1.2.2 GPL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General Public License 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公共许可协议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思想如下：开发者提供软件全部源代码，任何用户都有权使用、拷贝、扩散、修改该软件，同时用户也有义务将自己修改过的程序代码公开。用户可以出售自己的程序拷贝。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现阶段越来越多的优秀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GPL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软件正在涌现出来：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JDK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tomcat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 err="1">
                <a:latin typeface="华文楷体" pitchFamily="2" charset="-122"/>
                <a:ea typeface="华文楷体" pitchFamily="2" charset="-122"/>
              </a:rPr>
              <a:t>mysql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等等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软件厂商的盈利模式已从原先出售产品转变为提供方案，出售服务和体验。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008-B457-4DAF-90E3-7CA9FD364232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3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Linux</a:t>
            </a:r>
            <a:r>
              <a:rPr lang="zh-CN" altLang="en-US" dirty="0"/>
              <a:t>系统相关的一些知识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1.2.3 POSIX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Portable Operating System Interface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可移植操作系统接口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为在类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UNIX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操作系统上运行的软件制订的一系列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API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标准的总称。包括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语言系统接口、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shell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和工具标准。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IEEE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制订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109D-3F5E-4022-AE2D-71F38C14961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7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Linux</a:t>
            </a:r>
            <a:r>
              <a:rPr lang="zh-CN" altLang="en-US" dirty="0"/>
              <a:t>系统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 dirty="0" smtClean="0">
                <a:latin typeface="华文楷体" pitchFamily="2" charset="-122"/>
                <a:ea typeface="华文楷体" pitchFamily="2" charset="-122"/>
              </a:rPr>
              <a:t>1.3.1 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什么是系统编程</a:t>
            </a:r>
            <a:endParaRPr lang="en-US" altLang="zh-CN" sz="32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a,b,sum</a:t>
            </a:r>
            <a:r>
              <a:rPr lang="en-US" altLang="zh-CN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d%d</a:t>
            </a:r>
            <a:r>
              <a:rPr lang="en-US" altLang="zh-CN" dirty="0" smtClean="0"/>
              <a:t>”,&amp;</a:t>
            </a:r>
            <a:r>
              <a:rPr lang="en-US" altLang="zh-CN" dirty="0" err="1" smtClean="0"/>
              <a:t>a,&amp;b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sum=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(“The sum is %</a:t>
            </a:r>
            <a:r>
              <a:rPr lang="en-US" altLang="zh-CN" dirty="0" err="1" smtClean="0"/>
              <a:t>d.”,sum</a:t>
            </a:r>
            <a:r>
              <a:rPr lang="en-US" altLang="zh-CN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975447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sz="2400" dirty="0">
                <a:solidFill>
                  <a:srgbClr val="FF0000"/>
                </a:solidFill>
              </a:rPr>
              <a:t>(“%</a:t>
            </a:r>
            <a:r>
              <a:rPr lang="en-US" altLang="zh-CN" sz="2400" dirty="0" err="1">
                <a:solidFill>
                  <a:srgbClr val="FF0000"/>
                </a:solidFill>
              </a:rPr>
              <a:t>d%d</a:t>
            </a:r>
            <a:r>
              <a:rPr lang="en-US" altLang="zh-CN" sz="2400" dirty="0">
                <a:solidFill>
                  <a:srgbClr val="FF0000"/>
                </a:solidFill>
              </a:rPr>
              <a:t>”,&amp;</a:t>
            </a:r>
            <a:r>
              <a:rPr lang="en-US" altLang="zh-CN" sz="2400" dirty="0" err="1">
                <a:solidFill>
                  <a:srgbClr val="FF0000"/>
                </a:solidFill>
              </a:rPr>
              <a:t>a,&amp;b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51920" y="4115107"/>
            <a:ext cx="72008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4008" y="391389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键盘输入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127575"/>
            <a:ext cx="41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400" dirty="0" err="1">
                <a:solidFill>
                  <a:srgbClr val="FF0000"/>
                </a:solidFill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</a:rPr>
              <a:t>(“The sum is %</a:t>
            </a:r>
            <a:r>
              <a:rPr lang="en-US" altLang="zh-CN" sz="2400" dirty="0" err="1">
                <a:solidFill>
                  <a:srgbClr val="FF0000"/>
                </a:solidFill>
              </a:rPr>
              <a:t>d.”,sum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724400" y="5238617"/>
            <a:ext cx="72008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38030" y="506602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输出到显示器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2804" y="1484784"/>
            <a:ext cx="1731564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单任务系统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云形标注 11"/>
          <p:cNvSpPr/>
          <p:nvPr/>
        </p:nvSpPr>
        <p:spPr>
          <a:xfrm>
            <a:off x="5796136" y="2348880"/>
            <a:ext cx="2811684" cy="972688"/>
          </a:xfrm>
          <a:prstGeom prst="cloudCallout">
            <a:avLst>
              <a:gd name="adj1" fmla="val -83595"/>
              <a:gd name="adj2" fmla="val 136063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多任务系统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B85A-B9C2-4D89-8EEF-F5B7865C95CF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8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/>
      <p:bldP spid="7" grpId="0"/>
      <p:bldP spid="8" grpId="0" animBg="1"/>
      <p:bldP spid="9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Linux</a:t>
            </a:r>
            <a:r>
              <a:rPr lang="zh-CN" altLang="en-US" dirty="0"/>
              <a:t>系统编程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76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多任务系统中多个程序会争用资源，因此不能由用户程序直接去连接设备，要由操作系统统一控制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操作系统是一种特殊的程序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操作系统也在内存中运行，其运行的内存空间称为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系统空间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；普通程序运行的的内存空间称为</a:t>
            </a:r>
            <a:r>
              <a:rPr lang="zh-CN" altLang="en-US" sz="2800" b="1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用户空间</a:t>
            </a:r>
            <a:endParaRPr lang="en-US" altLang="zh-CN" sz="2800" b="1" dirty="0" smtClean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应用程序要访问设备必须通过内核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3E6A-E221-4AC0-BE10-FC599F1F22D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BA7-978D-49D4-8897-5C1FEB0B29B9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高级编程    西安邮电大学计算机学院   黄茹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0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1711</TotalTime>
  <Words>3423</Words>
  <Application>Microsoft Office PowerPoint</Application>
  <PresentationFormat>全屏显示(4:3)</PresentationFormat>
  <Paragraphs>633</Paragraphs>
  <Slides>50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透明</vt:lpstr>
      <vt:lpstr>Linux高级编程</vt:lpstr>
      <vt:lpstr>上机时间</vt:lpstr>
      <vt:lpstr>第一章 课程概述</vt:lpstr>
      <vt:lpstr>1.1 Linux系统的发展</vt:lpstr>
      <vt:lpstr>1.2 Linux系统相关的一些知识</vt:lpstr>
      <vt:lpstr>1.2 Linux系统相关的一些知识</vt:lpstr>
      <vt:lpstr>1.2 Linux系统相关的一些知识</vt:lpstr>
      <vt:lpstr>1.3 Linux系统编程</vt:lpstr>
      <vt:lpstr>1.3 Linux系统编程</vt:lpstr>
      <vt:lpstr>1.3 Linux系统编程</vt:lpstr>
      <vt:lpstr>1.3.2 学习目标</vt:lpstr>
      <vt:lpstr>1.3.2 学习目标</vt:lpstr>
      <vt:lpstr>1.3.2 学习目标</vt:lpstr>
      <vt:lpstr>1.3.3 学习方法</vt:lpstr>
      <vt:lpstr>1.3.4 一个例子</vt:lpstr>
      <vt:lpstr>数据结构和系统调用</vt:lpstr>
      <vt:lpstr>ls的流程</vt:lpstr>
      <vt:lpstr>程序代码</vt:lpstr>
      <vt:lpstr>总结</vt:lpstr>
      <vt:lpstr>1.3.5 库函数与系统调用</vt:lpstr>
      <vt:lpstr>二者的关系</vt:lpstr>
      <vt:lpstr>1.4 Linux系统常用命令</vt:lpstr>
      <vt:lpstr>1.4.2 登录与登出</vt:lpstr>
      <vt:lpstr>1.4.3 文件目录类命令</vt:lpstr>
      <vt:lpstr>1.4.3 文件目录类命令</vt:lpstr>
      <vt:lpstr>1.4.4 系统管理类命令</vt:lpstr>
      <vt:lpstr>1.4.4 系统管理类命令</vt:lpstr>
      <vt:lpstr>1.4.5 网络操作命令</vt:lpstr>
      <vt:lpstr>1.4.6 打包工具——tar</vt:lpstr>
      <vt:lpstr>1.4.6 打包工具——tar</vt:lpstr>
      <vt:lpstr>1.4.7 获取帮助</vt:lpstr>
      <vt:lpstr>1.4.7 获取帮助</vt:lpstr>
      <vt:lpstr>1.4.8 程序中获取错误信息</vt:lpstr>
      <vt:lpstr>1.5 Linux下的C程序设计</vt:lpstr>
      <vt:lpstr>1.5.1 编辑工具——vim</vt:lpstr>
      <vt:lpstr>一、vim——基本命令</vt:lpstr>
      <vt:lpstr>二、vim——删除、更改类命令</vt:lpstr>
      <vt:lpstr>四、vim——查找类命令</vt:lpstr>
      <vt:lpstr>五、vim——文件操作</vt:lpstr>
      <vt:lpstr>1.5.2 编辑工具——gcc</vt:lpstr>
      <vt:lpstr>一、gcc——基本用法</vt:lpstr>
      <vt:lpstr>二、gcc——连接选项</vt:lpstr>
      <vt:lpstr>1.5.3 调试工具——gdb</vt:lpstr>
      <vt:lpstr>一、gdb——执行程序</vt:lpstr>
      <vt:lpstr>二、gdb——显示数据</vt:lpstr>
      <vt:lpstr>三、gdb——断点管理</vt:lpstr>
      <vt:lpstr>四、gdb——执行程序</vt:lpstr>
      <vt:lpstr>五、gdb——函数调用</vt:lpstr>
      <vt:lpstr>上机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Linux高级编程</dc:title>
  <dc:creator>LYHR</dc:creator>
  <cp:lastModifiedBy>LYHR</cp:lastModifiedBy>
  <cp:revision>239</cp:revision>
  <dcterms:created xsi:type="dcterms:W3CDTF">2016-07-25T08:11:25Z</dcterms:created>
  <dcterms:modified xsi:type="dcterms:W3CDTF">2016-08-31T00:11:56Z</dcterms:modified>
</cp:coreProperties>
</file>