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vizcatalogue.com/" TargetMode="External"/><Relationship Id="rId1" Type="http://schemas.openxmlformats.org/officeDocument/2006/relationships/hyperlink" Target="https://coolors.co/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datavizcatalogue.com/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65F4C-06F2-41CC-AD36-1CFF9C06E7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4D2-848C-4771-A476-A290DF30A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Looking for Colors - </a:t>
          </a:r>
          <a:r>
            <a:rPr lang="en-US">
              <a:hlinkClick xmlns:r="http://schemas.openxmlformats.org/officeDocument/2006/relationships" r:id="rId1"/>
            </a:rPr>
            <a:t>https://coolors.co/</a:t>
          </a:r>
          <a:endParaRPr lang="en-US"/>
        </a:p>
      </dgm:t>
    </dgm:pt>
    <dgm:pt modelId="{6CF41E96-385E-4B53-8F62-5D4E5CA65CDC}" type="parTrans" cxnId="{30AD6481-06B0-4F7B-B93A-C6073D0A5843}">
      <dgm:prSet/>
      <dgm:spPr/>
      <dgm:t>
        <a:bodyPr/>
        <a:lstStyle/>
        <a:p>
          <a:endParaRPr lang="en-US"/>
        </a:p>
      </dgm:t>
    </dgm:pt>
    <dgm:pt modelId="{DA395441-DF8E-4526-9467-EC2D801DBBF2}" type="sibTrans" cxnId="{30AD6481-06B0-4F7B-B93A-C6073D0A5843}">
      <dgm:prSet/>
      <dgm:spPr/>
      <dgm:t>
        <a:bodyPr/>
        <a:lstStyle/>
        <a:p>
          <a:endParaRPr lang="en-US"/>
        </a:p>
      </dgm:t>
    </dgm:pt>
    <dgm:pt modelId="{CE8F6B78-2F79-42B4-85DC-890C0F2CD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Looking for Vizzes - </a:t>
          </a:r>
          <a:r>
            <a:rPr lang="en-US">
              <a:hlinkClick xmlns:r="http://schemas.openxmlformats.org/officeDocument/2006/relationships" r:id="rId2"/>
            </a:rPr>
            <a:t>https://datavizcatalogue.com/</a:t>
          </a:r>
          <a:endParaRPr lang="en-US"/>
        </a:p>
      </dgm:t>
    </dgm:pt>
    <dgm:pt modelId="{0FDB8B04-4188-4A67-96EE-B030813201FD}" type="parTrans" cxnId="{E39ACF17-BE72-493B-912D-88F6EC6BEB5F}">
      <dgm:prSet/>
      <dgm:spPr/>
      <dgm:t>
        <a:bodyPr/>
        <a:lstStyle/>
        <a:p>
          <a:endParaRPr lang="en-US"/>
        </a:p>
      </dgm:t>
    </dgm:pt>
    <dgm:pt modelId="{C868EE68-1C8E-4779-9C46-FCC607ED472E}" type="sibTrans" cxnId="{E39ACF17-BE72-493B-912D-88F6EC6BEB5F}">
      <dgm:prSet/>
      <dgm:spPr/>
      <dgm:t>
        <a:bodyPr/>
        <a:lstStyle/>
        <a:p>
          <a:endParaRPr lang="en-US"/>
        </a:p>
      </dgm:t>
    </dgm:pt>
    <dgm:pt modelId="{5553E92A-C04F-4D63-BBC9-611BC1E13289}" type="pres">
      <dgm:prSet presAssocID="{F0B65F4C-06F2-41CC-AD36-1CFF9C06E760}" presName="root" presStyleCnt="0">
        <dgm:presLayoutVars>
          <dgm:dir/>
          <dgm:resizeHandles val="exact"/>
        </dgm:presLayoutVars>
      </dgm:prSet>
      <dgm:spPr/>
    </dgm:pt>
    <dgm:pt modelId="{BF956D04-39FB-4670-926A-8631600329CF}" type="pres">
      <dgm:prSet presAssocID="{AF5DD4D2-848C-4771-A476-A290DF30ADAB}" presName="compNode" presStyleCnt="0"/>
      <dgm:spPr/>
    </dgm:pt>
    <dgm:pt modelId="{DBDDAE2F-F222-4D67-8120-B296436343F2}" type="pres">
      <dgm:prSet presAssocID="{AF5DD4D2-848C-4771-A476-A290DF30ADAB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3D372BFE-3DCC-4E02-957C-BC6C94F9915F}" type="pres">
      <dgm:prSet presAssocID="{AF5DD4D2-848C-4771-A476-A290DF30ADAB}" presName="spaceRect" presStyleCnt="0"/>
      <dgm:spPr/>
    </dgm:pt>
    <dgm:pt modelId="{F0651AAF-1EBF-4FD9-91CC-6085EA1C4E73}" type="pres">
      <dgm:prSet presAssocID="{AF5DD4D2-848C-4771-A476-A290DF30ADAB}" presName="textRect" presStyleLbl="revTx" presStyleIdx="0" presStyleCnt="2">
        <dgm:presLayoutVars>
          <dgm:chMax val="1"/>
          <dgm:chPref val="1"/>
        </dgm:presLayoutVars>
      </dgm:prSet>
      <dgm:spPr/>
    </dgm:pt>
    <dgm:pt modelId="{DEBB6CFF-73B5-4DCE-B5AF-46F8093A5A85}" type="pres">
      <dgm:prSet presAssocID="{DA395441-DF8E-4526-9467-EC2D801DBBF2}" presName="sibTrans" presStyleCnt="0"/>
      <dgm:spPr/>
    </dgm:pt>
    <dgm:pt modelId="{3C9F0C73-2C1F-4373-8834-0F69B85592A8}" type="pres">
      <dgm:prSet presAssocID="{CE8F6B78-2F79-42B4-85DC-890C0F2CD722}" presName="compNode" presStyleCnt="0"/>
      <dgm:spPr/>
    </dgm:pt>
    <dgm:pt modelId="{65DA6C4F-6052-4D45-852B-6E14DDE74AB4}" type="pres">
      <dgm:prSet presAssocID="{CE8F6B78-2F79-42B4-85DC-890C0F2CD722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21CE14C-86CD-45BB-BE7E-01B571433FEF}" type="pres">
      <dgm:prSet presAssocID="{CE8F6B78-2F79-42B4-85DC-890C0F2CD722}" presName="spaceRect" presStyleCnt="0"/>
      <dgm:spPr/>
    </dgm:pt>
    <dgm:pt modelId="{7DC4B907-7990-48E4-91D6-F2320436EDED}" type="pres">
      <dgm:prSet presAssocID="{CE8F6B78-2F79-42B4-85DC-890C0F2CD7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9ACF17-BE72-493B-912D-88F6EC6BEB5F}" srcId="{F0B65F4C-06F2-41CC-AD36-1CFF9C06E760}" destId="{CE8F6B78-2F79-42B4-85DC-890C0F2CD722}" srcOrd="1" destOrd="0" parTransId="{0FDB8B04-4188-4A67-96EE-B030813201FD}" sibTransId="{C868EE68-1C8E-4779-9C46-FCC607ED472E}"/>
    <dgm:cxn modelId="{F5469C25-A202-40B4-8065-D57FD0225975}" type="presOf" srcId="{CE8F6B78-2F79-42B4-85DC-890C0F2CD722}" destId="{7DC4B907-7990-48E4-91D6-F2320436EDED}" srcOrd="0" destOrd="0" presId="urn:microsoft.com/office/officeart/2018/2/layout/IconLabelList"/>
    <dgm:cxn modelId="{1741C944-4569-430E-BC2F-F34717AB7623}" type="presOf" srcId="{AF5DD4D2-848C-4771-A476-A290DF30ADAB}" destId="{F0651AAF-1EBF-4FD9-91CC-6085EA1C4E73}" srcOrd="0" destOrd="0" presId="urn:microsoft.com/office/officeart/2018/2/layout/IconLabelList"/>
    <dgm:cxn modelId="{30AD6481-06B0-4F7B-B93A-C6073D0A5843}" srcId="{F0B65F4C-06F2-41CC-AD36-1CFF9C06E760}" destId="{AF5DD4D2-848C-4771-A476-A290DF30ADAB}" srcOrd="0" destOrd="0" parTransId="{6CF41E96-385E-4B53-8F62-5D4E5CA65CDC}" sibTransId="{DA395441-DF8E-4526-9467-EC2D801DBBF2}"/>
    <dgm:cxn modelId="{F2AF1DFC-519E-42B7-8456-53B5BA88A42C}" type="presOf" srcId="{F0B65F4C-06F2-41CC-AD36-1CFF9C06E760}" destId="{5553E92A-C04F-4D63-BBC9-611BC1E13289}" srcOrd="0" destOrd="0" presId="urn:microsoft.com/office/officeart/2018/2/layout/IconLabelList"/>
    <dgm:cxn modelId="{873DA4EA-59C8-4055-913B-EE629C27C98F}" type="presParOf" srcId="{5553E92A-C04F-4D63-BBC9-611BC1E13289}" destId="{BF956D04-39FB-4670-926A-8631600329CF}" srcOrd="0" destOrd="0" presId="urn:microsoft.com/office/officeart/2018/2/layout/IconLabelList"/>
    <dgm:cxn modelId="{203D325F-E3C0-4B8F-9456-90C7E0D2A2E8}" type="presParOf" srcId="{BF956D04-39FB-4670-926A-8631600329CF}" destId="{DBDDAE2F-F222-4D67-8120-B296436343F2}" srcOrd="0" destOrd="0" presId="urn:microsoft.com/office/officeart/2018/2/layout/IconLabelList"/>
    <dgm:cxn modelId="{A09C4277-F19E-43A9-82BE-E43986A584BC}" type="presParOf" srcId="{BF956D04-39FB-4670-926A-8631600329CF}" destId="{3D372BFE-3DCC-4E02-957C-BC6C94F9915F}" srcOrd="1" destOrd="0" presId="urn:microsoft.com/office/officeart/2018/2/layout/IconLabelList"/>
    <dgm:cxn modelId="{0C92A4E6-BFED-4D42-BEAD-5D45866EBE93}" type="presParOf" srcId="{BF956D04-39FB-4670-926A-8631600329CF}" destId="{F0651AAF-1EBF-4FD9-91CC-6085EA1C4E73}" srcOrd="2" destOrd="0" presId="urn:microsoft.com/office/officeart/2018/2/layout/IconLabelList"/>
    <dgm:cxn modelId="{A9408280-E805-4861-BF96-8D39EB8DA196}" type="presParOf" srcId="{5553E92A-C04F-4D63-BBC9-611BC1E13289}" destId="{DEBB6CFF-73B5-4DCE-B5AF-46F8093A5A85}" srcOrd="1" destOrd="0" presId="urn:microsoft.com/office/officeart/2018/2/layout/IconLabelList"/>
    <dgm:cxn modelId="{A52ADF81-45DD-4351-87DD-ADB0A1881349}" type="presParOf" srcId="{5553E92A-C04F-4D63-BBC9-611BC1E13289}" destId="{3C9F0C73-2C1F-4373-8834-0F69B85592A8}" srcOrd="2" destOrd="0" presId="urn:microsoft.com/office/officeart/2018/2/layout/IconLabelList"/>
    <dgm:cxn modelId="{D81CEAB8-BFAE-4888-A5AC-F461EEA8AA52}" type="presParOf" srcId="{3C9F0C73-2C1F-4373-8834-0F69B85592A8}" destId="{65DA6C4F-6052-4D45-852B-6E14DDE74AB4}" srcOrd="0" destOrd="0" presId="urn:microsoft.com/office/officeart/2018/2/layout/IconLabelList"/>
    <dgm:cxn modelId="{E5ADE6D8-DE81-41FA-A078-69F0B0DE9FCF}" type="presParOf" srcId="{3C9F0C73-2C1F-4373-8834-0F69B85592A8}" destId="{021CE14C-86CD-45BB-BE7E-01B571433FEF}" srcOrd="1" destOrd="0" presId="urn:microsoft.com/office/officeart/2018/2/layout/IconLabelList"/>
    <dgm:cxn modelId="{020A1AB3-A054-4BD3-A127-B35916887D6E}" type="presParOf" srcId="{3C9F0C73-2C1F-4373-8834-0F69B85592A8}" destId="{7DC4B907-7990-48E4-91D6-F2320436ED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DAE2F-F222-4D67-8120-B296436343F2}">
      <dsp:nvSpPr>
        <dsp:cNvPr id="0" name=""/>
        <dsp:cNvSpPr/>
      </dsp:nvSpPr>
      <dsp:spPr>
        <a:xfrm>
          <a:off x="16069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51AAF-1EBF-4FD9-91CC-6085EA1C4E73}">
      <dsp:nvSpPr>
        <dsp:cNvPr id="0" name=""/>
        <dsp:cNvSpPr/>
      </dsp:nvSpPr>
      <dsp:spPr>
        <a:xfrm>
          <a:off x="4189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Looking for Colors - </a:t>
          </a:r>
          <a:r>
            <a:rPr lang="en-US" sz="2300" kern="1200">
              <a:hlinkClick xmlns:r="http://schemas.openxmlformats.org/officeDocument/2006/relationships" r:id="rId3"/>
            </a:rPr>
            <a:t>https://coolors.co/</a:t>
          </a:r>
          <a:endParaRPr lang="en-US" sz="2300" kern="1200"/>
        </a:p>
      </dsp:txBody>
      <dsp:txXfrm>
        <a:off x="418900" y="3022743"/>
        <a:ext cx="4320000" cy="720000"/>
      </dsp:txXfrm>
    </dsp:sp>
    <dsp:sp modelId="{65DA6C4F-6052-4D45-852B-6E14DDE74AB4}">
      <dsp:nvSpPr>
        <dsp:cNvPr id="0" name=""/>
        <dsp:cNvSpPr/>
      </dsp:nvSpPr>
      <dsp:spPr>
        <a:xfrm>
          <a:off x="66829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4B907-7990-48E4-91D6-F2320436EDED}">
      <dsp:nvSpPr>
        <dsp:cNvPr id="0" name=""/>
        <dsp:cNvSpPr/>
      </dsp:nvSpPr>
      <dsp:spPr>
        <a:xfrm>
          <a:off x="54949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Looking for Vizzes - </a:t>
          </a:r>
          <a:r>
            <a:rPr lang="en-US" sz="2300" kern="1200">
              <a:hlinkClick xmlns:r="http://schemas.openxmlformats.org/officeDocument/2006/relationships" r:id="rId6"/>
            </a:rPr>
            <a:t>https://datavizcatalogue.com/</a:t>
          </a:r>
          <a:endParaRPr lang="en-US" sz="2300" kern="1200"/>
        </a:p>
      </dsp:txBody>
      <dsp:txXfrm>
        <a:off x="54949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tprovider.com/how-to-design-a-good-tableau-dashboard-quick-guidelines-and-best-practic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ucsf.edu/ssa/step-73-best-practices-developing-tableau-dashboar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E925-147D-46FC-9719-EA080AADA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F7943-6D63-4182-A63C-7F69DB65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9" y="3260035"/>
            <a:ext cx="8252790" cy="132521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 well-designed dashboard can align your organization's efforts, help uncover key insights, and speed up decision-making. </a:t>
            </a:r>
          </a:p>
          <a:p>
            <a:pPr algn="l"/>
            <a:r>
              <a:rPr lang="en-US" sz="2000" dirty="0"/>
              <a:t>Use this topic for tips on best practices for creating effective dashboards in Tableau.</a:t>
            </a:r>
          </a:p>
        </p:txBody>
      </p:sp>
    </p:spTree>
    <p:extLst>
      <p:ext uri="{BB962C8B-B14F-4D97-AF65-F5344CB8AC3E}">
        <p14:creationId xmlns:p14="http://schemas.microsoft.com/office/powerpoint/2010/main" val="412965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B4FD-60F7-46C6-876C-3717865A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Purpose &amp;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2ECD-0A45-4837-96CD-74C963C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In addition to </a:t>
            </a:r>
            <a:r>
              <a:rPr lang="en-US" sz="1600" b="1" dirty="0"/>
              <a:t>knowing what you're trying to say</a:t>
            </a:r>
            <a:r>
              <a:rPr lang="en-US" sz="1600" dirty="0"/>
              <a:t>, it's important to know </a:t>
            </a:r>
            <a:r>
              <a:rPr lang="en-US" sz="1600" b="1" dirty="0"/>
              <a:t>who you're saying it to</a:t>
            </a:r>
            <a:r>
              <a:rPr lang="en-US" sz="1600" dirty="0"/>
              <a:t>. </a:t>
            </a:r>
          </a:p>
          <a:p>
            <a:pPr marL="457200" lvl="1" indent="0">
              <a:buNone/>
            </a:pPr>
            <a:r>
              <a:rPr lang="en-US" sz="1600" dirty="0"/>
              <a:t>1. Does your audience know this subject matter extremely well or will it be new to them? </a:t>
            </a:r>
          </a:p>
          <a:p>
            <a:pPr marL="457200" lvl="1" indent="0">
              <a:buNone/>
            </a:pPr>
            <a:r>
              <a:rPr lang="en-US" sz="1600" dirty="0"/>
              <a:t>2. What kind of cues will they need? </a:t>
            </a:r>
          </a:p>
          <a:p>
            <a:pPr marL="0" indent="0">
              <a:buNone/>
            </a:pPr>
            <a:r>
              <a:rPr lang="en-US" sz="1600" dirty="0"/>
              <a:t>Thinking about these questions before you head into the design phase can help you create a successful dashboard.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42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9B4FD-60F7-46C6-876C-3717865A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/>
          </a:bodyPr>
          <a:lstStyle/>
          <a:p>
            <a:r>
              <a:rPr lang="en-US" sz="42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2ECD-0A45-4837-96CD-74C963C8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4827104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Most viewers scan content starting at the top left of a dashboard/page. Once you know your dashboard's main purpose, be sure to place your most important view so that it occupies or spans the upper-left corner of your dashboard.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Final Display Size – Fixed, Automatic or Range.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Limit the number of views  - Too many views can also interfere with the performance of your dashboard after it's published.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Reduce the number of marks on the 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Add Interactivity – Filters &amp; Highlighters.</a:t>
            </a:r>
          </a:p>
          <a:p>
            <a:pPr marL="457200" lvl="1" indent="0">
              <a:buNone/>
            </a:pPr>
            <a:r>
              <a:rPr lang="en-US" sz="14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Use Actions to Filter instead of Quick Filter.</a:t>
            </a:r>
          </a:p>
          <a:p>
            <a:pPr marL="457200" lvl="1" indent="0">
              <a:buNone/>
            </a:pPr>
            <a:r>
              <a:rPr lang="en-US" sz="14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Use “Show Relevant Values”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Focus on Aesthetics (font, color, size, shapes, background)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Respect the space ( padding, border, containers)</a:t>
            </a:r>
          </a:p>
          <a:p>
            <a:pPr marL="457200" lvl="1" indent="0">
              <a:buNone/>
            </a:pPr>
            <a:endParaRPr lang="en-US" sz="14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15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hlinkClick r:id="rId3"/>
              </a:rPr>
              <a:t>Read More &gt;&gt;</a:t>
            </a:r>
            <a:endParaRPr lang="en-US" sz="15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sz="19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sz="19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1028" name="Picture 4" descr="A 4-panel design">
            <a:extLst>
              <a:ext uri="{FF2B5EF4-FFF2-40B4-BE49-F238E27FC236}">
                <a16:creationId xmlns:a16="http://schemas.microsoft.com/office/drawing/2014/main" id="{6A7ABFAE-FEA0-4A37-AF40-642BD4AF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531" y="1499338"/>
            <a:ext cx="4854495" cy="385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36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8F9ED-096C-4C08-8F2C-61001FEA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620" y="117383"/>
            <a:ext cx="2944152" cy="162274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Efficient Workbook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CFF74-0878-4BEA-B511-C4A75C78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1" y="1997989"/>
            <a:ext cx="7766993" cy="35728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A8F-DB07-49BE-9CE5-8732E504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621" y="1740127"/>
            <a:ext cx="3873995" cy="500049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600" b="1" u="sng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Simple</a:t>
            </a:r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 </a:t>
            </a:r>
          </a:p>
          <a:p>
            <a:pPr marL="457200" lvl="1" indent="0" fontAlgn="base">
              <a:buNone/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Is it easy to create the workbook and will it be easy to maintain in the future? </a:t>
            </a:r>
          </a:p>
          <a:p>
            <a:pPr marL="457200" lvl="1" indent="0" fontAlgn="base">
              <a:buNone/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Does it clearly communicate the message of the author and the data?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600" b="1" u="sng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Flexible</a:t>
            </a:r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 </a:t>
            </a:r>
          </a:p>
          <a:p>
            <a:pPr marL="457200" lvl="1" indent="0" fontAlgn="base">
              <a:buNone/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Can the workbook answer multiple questions the users want to ask, or just one? </a:t>
            </a:r>
          </a:p>
          <a:p>
            <a:pPr marL="457200" lvl="1" indent="0" fontAlgn="base">
              <a:buNone/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Does it engage the user in an interactive experience or is it simply a static report?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600" b="1" u="sng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Fast</a:t>
            </a:r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 </a:t>
            </a:r>
          </a:p>
          <a:p>
            <a:pPr marL="457200" lvl="1" indent="0" fontAlgn="base">
              <a:buNone/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Does the workbook respond quickly enough for the users? </a:t>
            </a:r>
          </a:p>
          <a:p>
            <a:pPr marL="457200" lvl="1" indent="0" fontAlgn="base">
              <a:buNone/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This could mean time to open, time to refresh or time to respond to interaction. This is a subjective measure but in general we want a workbook to provide an initial display of information and to respond to user interactions within seconds. </a:t>
            </a:r>
          </a:p>
          <a:p>
            <a:pPr marL="0" indent="0" fontAlgn="base">
              <a:buNone/>
            </a:pPr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hlinkClick r:id="rId4"/>
              </a:rPr>
              <a:t>Read More &gt;&gt;</a:t>
            </a:r>
            <a:endParaRPr lang="en-US" sz="16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772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D7C8-B802-4C5D-93EB-A418C20F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Server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37C-02A8-46B6-A423-5393F99A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Use Published Data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Use Row Level Security (RLS)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Schedule Data Refresh during non-business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Prioritize Schedule refreshes.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Favor Incremental over Full refresh whenever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8609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760C-8313-4023-B253-4A1FC83C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3080" name="Content Placeholder 3">
            <a:extLst>
              <a:ext uri="{FF2B5EF4-FFF2-40B4-BE49-F238E27FC236}">
                <a16:creationId xmlns:a16="http://schemas.microsoft.com/office/drawing/2014/main" id="{F1384746-2DCB-4262-A359-A69ED49980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3C48D8E9-DF86-4544-A3DB-80942A78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28" y="5973210"/>
            <a:ext cx="7362815" cy="67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092D0-44DE-4AF6-8932-FB101679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Expressiveness</a:t>
            </a:r>
            <a:r>
              <a:rPr lang="en-US" i="1" dirty="0"/>
              <a:t> is displaying data             accurately.</a:t>
            </a:r>
            <a:br>
              <a:rPr lang="en-US" i="1" dirty="0"/>
            </a:br>
            <a:r>
              <a:rPr lang="en-US" i="1" dirty="0"/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Effectiveness</a:t>
            </a:r>
            <a:r>
              <a:rPr lang="en-US" i="1" dirty="0"/>
              <a:t> is the ability of      visualization to convey the meaning.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43F-8D8C-4CBA-BDC5-0EB328B0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3660" y="5518464"/>
            <a:ext cx="9405304" cy="622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Mufaddal Haidermota</a:t>
            </a:r>
          </a:p>
          <a:p>
            <a:r>
              <a:rPr lang="en-US" dirty="0"/>
              <a:t>https://public.tableau.com/profile/max6387</a:t>
            </a: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425131B5-C666-45A9-BF1B-4488F88B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1914" y="1169505"/>
            <a:ext cx="742121" cy="74212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Presentation with bar chart">
            <a:extLst>
              <a:ext uri="{FF2B5EF4-FFF2-40B4-BE49-F238E27FC236}">
                <a16:creationId xmlns:a16="http://schemas.microsoft.com/office/drawing/2014/main" id="{FA2F2902-C576-49A0-AC40-33CD427E6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1016" y="2437555"/>
            <a:ext cx="738809" cy="7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32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410</TotalTime>
  <Words>458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Depth</vt:lpstr>
      <vt:lpstr>Tableau Practices</vt:lpstr>
      <vt:lpstr>Know your Purpose &amp; Audience</vt:lpstr>
      <vt:lpstr>Design Approach</vt:lpstr>
      <vt:lpstr>Efficient Workbook</vt:lpstr>
      <vt:lpstr>Tableau Server Performance</vt:lpstr>
      <vt:lpstr>Resources</vt:lpstr>
      <vt:lpstr>  Expressiveness is displaying data             accurately.  Effectiveness is the ability of      visualization to convey the meaning.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Practices</dc:title>
  <dc:creator>Haidermota, Mufaddal</dc:creator>
  <cp:lastModifiedBy>Haidermota, Mufaddal</cp:lastModifiedBy>
  <cp:revision>11</cp:revision>
  <dcterms:created xsi:type="dcterms:W3CDTF">2021-06-21T06:22:15Z</dcterms:created>
  <dcterms:modified xsi:type="dcterms:W3CDTF">2021-06-21T13:12:39Z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2021-06-21T06:22:17Z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10296126-ae3f-4695-932e-355f7280c0f2</vt:lpwstr>
  </property>
  <property fmtid="{D5CDD505-2E9C-101B-9397-08002B2CF9AE}" pid="8" name="MSIP_Label_e463cba9-5f6c-478d-9329-7b2295e4e8ed_ContentBits">
    <vt:lpwstr>0</vt:lpwstr>
  </property>
</Properties>
</file>