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5" r:id="rId5"/>
    <p:sldId id="266" r:id="rId6"/>
    <p:sldId id="267" r:id="rId7"/>
    <p:sldId id="258" r:id="rId8"/>
    <p:sldId id="261" r:id="rId9"/>
    <p:sldId id="259"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8/13/2019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flair.training/blogs/apache-flume-tutorial/" TargetMode="External"/><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zone.com/articles/how-configure-mysql-metastore" TargetMode="External"/><Relationship Id="rId5" Type="http://schemas.openxmlformats.org/officeDocument/2006/relationships/hyperlink" Target="https://flume.apache.org/FlumeUserGuide.html" TargetMode="External"/><Relationship Id="rId4" Type="http://schemas.openxmlformats.org/officeDocument/2006/relationships/hyperlink" Target="https://github.com/keedio/flume-ng-sql-sour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045A-4569-4C62-A638-E49E1E0398B0}"/>
              </a:ext>
            </a:extLst>
          </p:cNvPr>
          <p:cNvSpPr>
            <a:spLocks noGrp="1"/>
          </p:cNvSpPr>
          <p:nvPr>
            <p:ph type="ctrTitle"/>
          </p:nvPr>
        </p:nvSpPr>
        <p:spPr>
          <a:xfrm>
            <a:off x="295422" y="1447800"/>
            <a:ext cx="11268221" cy="3329581"/>
          </a:xfrm>
        </p:spPr>
        <p:txBody>
          <a:bodyPr/>
          <a:lstStyle/>
          <a:p>
            <a:r>
              <a:rPr lang="en-US" dirty="0"/>
              <a:t>MySQL -&gt; Flume -&gt; Hive  Cloudera VM </a:t>
            </a:r>
            <a:endParaRPr lang="en-IN" dirty="0"/>
          </a:p>
        </p:txBody>
      </p:sp>
      <p:sp>
        <p:nvSpPr>
          <p:cNvPr id="3" name="Subtitle 2">
            <a:extLst>
              <a:ext uri="{FF2B5EF4-FFF2-40B4-BE49-F238E27FC236}">
                <a16:creationId xmlns:a16="http://schemas.microsoft.com/office/drawing/2014/main" id="{92831AD5-5335-4661-A24E-8DF8AC2B9352}"/>
              </a:ext>
            </a:extLst>
          </p:cNvPr>
          <p:cNvSpPr>
            <a:spLocks noGrp="1"/>
          </p:cNvSpPr>
          <p:nvPr>
            <p:ph type="subTitle" idx="1"/>
          </p:nvPr>
        </p:nvSpPr>
        <p:spPr>
          <a:xfrm>
            <a:off x="395299" y="5255682"/>
            <a:ext cx="8825658" cy="861420"/>
          </a:xfrm>
        </p:spPr>
        <p:txBody>
          <a:bodyPr/>
          <a:lstStyle/>
          <a:p>
            <a:r>
              <a:rPr lang="en-US" dirty="0"/>
              <a:t>MUFADDAL HAIDERMOTA</a:t>
            </a:r>
            <a:endParaRPr lang="en-IN" dirty="0"/>
          </a:p>
        </p:txBody>
      </p:sp>
    </p:spTree>
    <p:extLst>
      <p:ext uri="{BB962C8B-B14F-4D97-AF65-F5344CB8AC3E}">
        <p14:creationId xmlns:p14="http://schemas.microsoft.com/office/powerpoint/2010/main" val="3033739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DDD5CDF-C4CD-416A-A2C0-4F2EEFB21A3F}"/>
              </a:ext>
            </a:extLst>
          </p:cNvPr>
          <p:cNvGraphicFramePr>
            <a:graphicFrameLocks noGrp="1"/>
          </p:cNvGraphicFramePr>
          <p:nvPr>
            <p:ph idx="1"/>
            <p:extLst>
              <p:ext uri="{D42A27DB-BD31-4B8C-83A1-F6EECF244321}">
                <p14:modId xmlns:p14="http://schemas.microsoft.com/office/powerpoint/2010/main" val="2380776569"/>
              </p:ext>
            </p:extLst>
          </p:nvPr>
        </p:nvGraphicFramePr>
        <p:xfrm>
          <a:off x="159433" y="1209820"/>
          <a:ext cx="11873133" cy="5528601"/>
        </p:xfrm>
        <a:graphic>
          <a:graphicData uri="http://schemas.openxmlformats.org/drawingml/2006/table">
            <a:tbl>
              <a:tblPr/>
              <a:tblGrid>
                <a:gridCol w="3957711">
                  <a:extLst>
                    <a:ext uri="{9D8B030D-6E8A-4147-A177-3AD203B41FA5}">
                      <a16:colId xmlns:a16="http://schemas.microsoft.com/office/drawing/2014/main" val="2891320400"/>
                    </a:ext>
                  </a:extLst>
                </a:gridCol>
                <a:gridCol w="3957711">
                  <a:extLst>
                    <a:ext uri="{9D8B030D-6E8A-4147-A177-3AD203B41FA5}">
                      <a16:colId xmlns:a16="http://schemas.microsoft.com/office/drawing/2014/main" val="1470216517"/>
                    </a:ext>
                  </a:extLst>
                </a:gridCol>
                <a:gridCol w="3957711">
                  <a:extLst>
                    <a:ext uri="{9D8B030D-6E8A-4147-A177-3AD203B41FA5}">
                      <a16:colId xmlns:a16="http://schemas.microsoft.com/office/drawing/2014/main" val="3533325326"/>
                    </a:ext>
                  </a:extLst>
                </a:gridCol>
              </a:tblGrid>
              <a:tr h="214791">
                <a:tc>
                  <a:txBody>
                    <a:bodyPr/>
                    <a:lstStyle/>
                    <a:p>
                      <a:pPr algn="l"/>
                      <a:r>
                        <a:rPr lang="en-IN" sz="1200">
                          <a:solidFill>
                            <a:schemeClr val="bg1"/>
                          </a:solidFill>
                          <a:effectLst/>
                        </a:rPr>
                        <a:t>Name</a:t>
                      </a:r>
                    </a:p>
                  </a:txBody>
                  <a:tcPr marL="7568" marR="12109" marT="1514" marB="1514" anchor="ctr">
                    <a:lnL>
                      <a:noFill/>
                    </a:lnL>
                    <a:lnR>
                      <a:noFill/>
                    </a:lnR>
                    <a:lnT>
                      <a:noFill/>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Default</a:t>
                      </a:r>
                    </a:p>
                  </a:txBody>
                  <a:tcPr marL="7568" marR="12109" marT="1514" marB="1514" anchor="ctr">
                    <a:lnL>
                      <a:noFill/>
                    </a:lnL>
                    <a:lnR>
                      <a:noFill/>
                    </a:lnR>
                    <a:lnT>
                      <a:noFill/>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Description</a:t>
                      </a:r>
                    </a:p>
                  </a:txBody>
                  <a:tcPr marL="7568" marR="12109" marT="1514" marB="1514" anchor="ctr">
                    <a:lnL>
                      <a:noFill/>
                    </a:lnL>
                    <a:lnR>
                      <a:noFill/>
                    </a:lnR>
                    <a:lnT>
                      <a:noFill/>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904016124"/>
                  </a:ext>
                </a:extLst>
              </a:tr>
              <a:tr h="214791">
                <a:tc>
                  <a:txBody>
                    <a:bodyPr/>
                    <a:lstStyle/>
                    <a:p>
                      <a:pPr algn="l"/>
                      <a:r>
                        <a:rPr lang="en-IN" sz="1200" b="1">
                          <a:solidFill>
                            <a:schemeClr val="bg1"/>
                          </a:solidFill>
                          <a:effectLst/>
                        </a:rPr>
                        <a:t>channel</a:t>
                      </a:r>
                      <a:endParaRPr lang="en-IN" sz="1200">
                        <a:solidFill>
                          <a:schemeClr val="bg1"/>
                        </a:solidFill>
                        <a:effectLst/>
                      </a:endParaRP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 </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369245359"/>
                  </a:ext>
                </a:extLst>
              </a:tr>
              <a:tr h="214791">
                <a:tc>
                  <a:txBody>
                    <a:bodyPr/>
                    <a:lstStyle/>
                    <a:p>
                      <a:pPr algn="l"/>
                      <a:r>
                        <a:rPr lang="en-IN" sz="1200" b="1">
                          <a:solidFill>
                            <a:schemeClr val="bg1"/>
                          </a:solidFill>
                          <a:effectLst/>
                        </a:rPr>
                        <a:t>type</a:t>
                      </a:r>
                      <a:endParaRPr lang="en-IN" sz="1200">
                        <a:solidFill>
                          <a:schemeClr val="bg1"/>
                        </a:solidFill>
                        <a:effectLst/>
                      </a:endParaRP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US" sz="1200">
                          <a:solidFill>
                            <a:schemeClr val="bg1"/>
                          </a:solidFill>
                          <a:effectLst/>
                        </a:rPr>
                        <a:t>The component type name, needs to be hive</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344847469"/>
                  </a:ext>
                </a:extLst>
              </a:tr>
              <a:tr h="214791">
                <a:tc>
                  <a:txBody>
                    <a:bodyPr/>
                    <a:lstStyle/>
                    <a:p>
                      <a:pPr algn="l"/>
                      <a:r>
                        <a:rPr lang="en-IN" sz="1200" b="1">
                          <a:solidFill>
                            <a:schemeClr val="bg1"/>
                          </a:solidFill>
                          <a:effectLst/>
                        </a:rPr>
                        <a:t>hive.metastore</a:t>
                      </a:r>
                      <a:endParaRPr lang="en-IN" sz="1200">
                        <a:solidFill>
                          <a:schemeClr val="bg1"/>
                        </a:solidFill>
                        <a:effectLst/>
                      </a:endParaRP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Hive metastore URI (eg thrift://a.b.com:9083 )</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844449614"/>
                  </a:ext>
                </a:extLst>
              </a:tr>
              <a:tr h="214791">
                <a:tc>
                  <a:txBody>
                    <a:bodyPr/>
                    <a:lstStyle/>
                    <a:p>
                      <a:pPr algn="l"/>
                      <a:r>
                        <a:rPr lang="en-IN" sz="1200" b="1">
                          <a:solidFill>
                            <a:schemeClr val="bg1"/>
                          </a:solidFill>
                          <a:effectLst/>
                        </a:rPr>
                        <a:t>hive.database</a:t>
                      </a:r>
                      <a:endParaRPr lang="en-IN" sz="1200">
                        <a:solidFill>
                          <a:schemeClr val="bg1"/>
                        </a:solidFill>
                        <a:effectLst/>
                      </a:endParaRP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Hive database name</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807590969"/>
                  </a:ext>
                </a:extLst>
              </a:tr>
              <a:tr h="214791">
                <a:tc>
                  <a:txBody>
                    <a:bodyPr/>
                    <a:lstStyle/>
                    <a:p>
                      <a:pPr algn="l"/>
                      <a:r>
                        <a:rPr lang="en-IN" sz="1200" b="1">
                          <a:solidFill>
                            <a:schemeClr val="bg1"/>
                          </a:solidFill>
                          <a:effectLst/>
                        </a:rPr>
                        <a:t>hive.table</a:t>
                      </a:r>
                      <a:endParaRPr lang="en-IN" sz="1200">
                        <a:solidFill>
                          <a:schemeClr val="bg1"/>
                        </a:solidFill>
                        <a:effectLst/>
                      </a:endParaRP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Hive table name</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433373573"/>
                  </a:ext>
                </a:extLst>
              </a:tr>
              <a:tr h="2116429">
                <a:tc>
                  <a:txBody>
                    <a:bodyPr/>
                    <a:lstStyle/>
                    <a:p>
                      <a:pPr algn="l"/>
                      <a:r>
                        <a:rPr lang="en-IN" sz="1200" dirty="0" err="1">
                          <a:solidFill>
                            <a:schemeClr val="bg1"/>
                          </a:solidFill>
                          <a:effectLst/>
                        </a:rPr>
                        <a:t>hive.txnsPerBatchAsk</a:t>
                      </a:r>
                      <a:endParaRPr lang="en-IN" sz="1200" dirty="0">
                        <a:solidFill>
                          <a:schemeClr val="bg1"/>
                        </a:solidFill>
                        <a:effectLst/>
                      </a:endParaRP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dirty="0">
                          <a:solidFill>
                            <a:schemeClr val="bg1"/>
                          </a:solidFill>
                          <a:effectLst/>
                        </a:rPr>
                        <a:t>100</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US" sz="1200" dirty="0">
                          <a:solidFill>
                            <a:schemeClr val="bg1"/>
                          </a:solidFill>
                          <a:effectLst/>
                        </a:rPr>
                        <a:t>Hive grants a </a:t>
                      </a:r>
                      <a:r>
                        <a:rPr lang="en-US" sz="1200" i="1" dirty="0">
                          <a:solidFill>
                            <a:schemeClr val="bg1"/>
                          </a:solidFill>
                          <a:effectLst/>
                        </a:rPr>
                        <a:t>batch of transactions</a:t>
                      </a:r>
                      <a:r>
                        <a:rPr lang="en-US" sz="1200" dirty="0">
                          <a:solidFill>
                            <a:schemeClr val="bg1"/>
                          </a:solidFill>
                          <a:effectLst/>
                        </a:rPr>
                        <a:t> instead of single transactions to streaming clients like Flume. This setting configures the number of desired transactions per Transaction Batch. Data from all transactions in a single batch end up in a single file. Flume will write a maximum of </a:t>
                      </a:r>
                      <a:r>
                        <a:rPr lang="en-US" sz="1200" dirty="0" err="1">
                          <a:solidFill>
                            <a:schemeClr val="bg1"/>
                          </a:solidFill>
                          <a:effectLst/>
                        </a:rPr>
                        <a:t>batchSize</a:t>
                      </a:r>
                      <a:r>
                        <a:rPr lang="en-US" sz="1200" dirty="0">
                          <a:solidFill>
                            <a:schemeClr val="bg1"/>
                          </a:solidFill>
                          <a:effectLst/>
                        </a:rPr>
                        <a:t> events in each transaction in the batch. This setting in conjunction with </a:t>
                      </a:r>
                      <a:r>
                        <a:rPr lang="en-US" sz="1200" dirty="0" err="1">
                          <a:solidFill>
                            <a:schemeClr val="bg1"/>
                          </a:solidFill>
                          <a:effectLst/>
                        </a:rPr>
                        <a:t>batchSize</a:t>
                      </a:r>
                      <a:r>
                        <a:rPr lang="en-US" sz="1200" dirty="0">
                          <a:solidFill>
                            <a:schemeClr val="bg1"/>
                          </a:solidFill>
                          <a:effectLst/>
                        </a:rPr>
                        <a:t> provides control over the size of each file. Note that eventually Hive will transparently compact these files into larger files.</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21480059"/>
                  </a:ext>
                </a:extLst>
              </a:tr>
              <a:tr h="426084">
                <a:tc>
                  <a:txBody>
                    <a:bodyPr/>
                    <a:lstStyle/>
                    <a:p>
                      <a:pPr algn="l"/>
                      <a:r>
                        <a:rPr lang="en-IN" sz="1200">
                          <a:solidFill>
                            <a:schemeClr val="bg1"/>
                          </a:solidFill>
                          <a:effectLst/>
                        </a:rPr>
                        <a:t>callTimeout</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10000</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US" sz="1200" dirty="0">
                          <a:solidFill>
                            <a:schemeClr val="bg1"/>
                          </a:solidFill>
                          <a:effectLst/>
                        </a:rPr>
                        <a:t>(In milliseconds) Timeout for Hive &amp; HDFS I/O operations, such as </a:t>
                      </a:r>
                      <a:r>
                        <a:rPr lang="en-US" sz="1200" dirty="0" err="1">
                          <a:solidFill>
                            <a:schemeClr val="bg1"/>
                          </a:solidFill>
                          <a:effectLst/>
                        </a:rPr>
                        <a:t>openTxn</a:t>
                      </a:r>
                      <a:r>
                        <a:rPr lang="en-US" sz="1200" dirty="0">
                          <a:solidFill>
                            <a:schemeClr val="bg1"/>
                          </a:solidFill>
                          <a:effectLst/>
                        </a:rPr>
                        <a:t>, write, commit, abort.</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06541612"/>
                  </a:ext>
                </a:extLst>
              </a:tr>
              <a:tr h="1059964">
                <a:tc>
                  <a:txBody>
                    <a:bodyPr/>
                    <a:lstStyle/>
                    <a:p>
                      <a:pPr algn="l"/>
                      <a:r>
                        <a:rPr lang="en-IN" sz="1200" b="1" dirty="0">
                          <a:solidFill>
                            <a:schemeClr val="bg1"/>
                          </a:solidFill>
                          <a:effectLst/>
                        </a:rPr>
                        <a:t>serializer</a:t>
                      </a:r>
                      <a:endParaRPr lang="en-IN" sz="1200" dirty="0">
                        <a:solidFill>
                          <a:schemeClr val="bg1"/>
                        </a:solidFill>
                        <a:effectLst/>
                      </a:endParaRP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dirty="0">
                          <a:solidFill>
                            <a:schemeClr val="bg1"/>
                          </a:solidFill>
                          <a:effectLst/>
                        </a:rPr>
                        <a:t> </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US" sz="1200">
                          <a:solidFill>
                            <a:schemeClr val="bg1"/>
                          </a:solidFill>
                          <a:effectLst/>
                        </a:rPr>
                        <a:t>Serializer is responsible for parsing out field from the event and mapping them to columns in the hive table. Choice of serializer depends upon the format of the data in the event. Supported serializers: DELIMITED and JSON</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276883136"/>
                  </a:ext>
                </a:extLst>
              </a:tr>
              <a:tr h="637378">
                <a:tc>
                  <a:txBody>
                    <a:bodyPr/>
                    <a:lstStyle/>
                    <a:p>
                      <a:pPr algn="l"/>
                      <a:r>
                        <a:rPr lang="en-IN" sz="1200">
                          <a:solidFill>
                            <a:schemeClr val="bg1"/>
                          </a:solidFill>
                          <a:effectLst/>
                        </a:rPr>
                        <a:t>useLocalTimeStamp</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sz="1200">
                          <a:solidFill>
                            <a:schemeClr val="bg1"/>
                          </a:solidFill>
                          <a:effectLst/>
                        </a:rPr>
                        <a:t>false</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US" sz="1200" dirty="0">
                          <a:solidFill>
                            <a:schemeClr val="bg1"/>
                          </a:solidFill>
                          <a:effectLst/>
                        </a:rPr>
                        <a:t>Use the local time (instead of the timestamp from the event header) while replacing the escape sequences.</a:t>
                      </a:r>
                    </a:p>
                  </a:txBody>
                  <a:tcPr marL="7568" marR="12109" marT="1514" marB="1514"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588101770"/>
                  </a:ext>
                </a:extLst>
              </a:tr>
            </a:tbl>
          </a:graphicData>
        </a:graphic>
      </p:graphicFrame>
    </p:spTree>
    <p:extLst>
      <p:ext uri="{BB962C8B-B14F-4D97-AF65-F5344CB8AC3E}">
        <p14:creationId xmlns:p14="http://schemas.microsoft.com/office/powerpoint/2010/main" val="400511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71"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AA9288F-97D6-4705-B8E8-C43C38B86FCE}"/>
              </a:ext>
            </a:extLst>
          </p:cNvPr>
          <p:cNvSpPr>
            <a:spLocks noGrp="1"/>
          </p:cNvSpPr>
          <p:nvPr>
            <p:ph type="title"/>
          </p:nvPr>
        </p:nvSpPr>
        <p:spPr>
          <a:xfrm>
            <a:off x="648930" y="629267"/>
            <a:ext cx="9252154" cy="1016654"/>
          </a:xfrm>
        </p:spPr>
        <p:txBody>
          <a:bodyPr>
            <a:normAutofit/>
          </a:bodyPr>
          <a:lstStyle/>
          <a:p>
            <a:r>
              <a:rPr lang="en-US" dirty="0"/>
              <a:t>THANK YOU</a:t>
            </a:r>
            <a:endParaRPr lang="en-IN" dirty="0"/>
          </a:p>
        </p:txBody>
      </p:sp>
      <p:sp>
        <p:nvSpPr>
          <p:cNvPr id="9222" name="Rectangle 72">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3"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A03344EF-C8A1-4A6D-A934-C345044F67B0}"/>
              </a:ext>
            </a:extLst>
          </p:cNvPr>
          <p:cNvSpPr>
            <a:spLocks noGrp="1"/>
          </p:cNvSpPr>
          <p:nvPr>
            <p:ph idx="1"/>
          </p:nvPr>
        </p:nvSpPr>
        <p:spPr>
          <a:xfrm>
            <a:off x="112542" y="2548281"/>
            <a:ext cx="5978651" cy="4178484"/>
          </a:xfrm>
        </p:spPr>
        <p:txBody>
          <a:bodyPr>
            <a:normAutofit lnSpcReduction="10000"/>
          </a:bodyPr>
          <a:lstStyle/>
          <a:p>
            <a:r>
              <a:rPr lang="en-IN" dirty="0">
                <a:hlinkClick r:id="rId3"/>
              </a:rPr>
              <a:t>https://data-flair.training/blogs/apache-flume-tutorial/</a:t>
            </a:r>
            <a:endParaRPr lang="en-IN" dirty="0"/>
          </a:p>
          <a:p>
            <a:endParaRPr lang="en-IN" dirty="0">
              <a:hlinkClick r:id="rId4"/>
            </a:endParaRPr>
          </a:p>
          <a:p>
            <a:r>
              <a:rPr lang="en-IN" dirty="0">
                <a:hlinkClick r:id="rId4"/>
              </a:rPr>
              <a:t>https://github.com/keedio/flume-ng-sql-source</a:t>
            </a:r>
            <a:endParaRPr lang="en-IN" dirty="0"/>
          </a:p>
          <a:p>
            <a:pPr marL="0" indent="0">
              <a:buNone/>
            </a:pPr>
            <a:endParaRPr lang="en-IN" dirty="0"/>
          </a:p>
          <a:p>
            <a:r>
              <a:rPr lang="en-IN" dirty="0">
                <a:hlinkClick r:id="rId5"/>
              </a:rPr>
              <a:t>https://flume.apache.org/FlumeUserGuide.html</a:t>
            </a:r>
            <a:endParaRPr lang="en-IN" dirty="0"/>
          </a:p>
          <a:p>
            <a:pPr marL="0" indent="0">
              <a:buNone/>
            </a:pPr>
            <a:endParaRPr lang="en-IN" dirty="0"/>
          </a:p>
          <a:p>
            <a:r>
              <a:rPr lang="en-IN" dirty="0">
                <a:hlinkClick r:id="rId6"/>
              </a:rPr>
              <a:t>https://dzone.com/articles/how-configure-mysql-metastore</a:t>
            </a:r>
            <a:endParaRPr lang="en-IN" dirty="0">
              <a:solidFill>
                <a:schemeClr val="bg1"/>
              </a:solidFill>
            </a:endParaRPr>
          </a:p>
        </p:txBody>
      </p:sp>
      <p:pic>
        <p:nvPicPr>
          <p:cNvPr id="9218" name="Picture 2" descr="Related image">
            <a:extLst>
              <a:ext uri="{FF2B5EF4-FFF2-40B4-BE49-F238E27FC236}">
                <a16:creationId xmlns:a16="http://schemas.microsoft.com/office/drawing/2014/main" id="{D00ECCD7-4CD6-4F9D-88AB-389F091DA84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091916" y="2704862"/>
            <a:ext cx="5451627" cy="334885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0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71"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122DE5B-9C68-4748-A0F1-9B099C64ECCB}"/>
              </a:ext>
            </a:extLst>
          </p:cNvPr>
          <p:cNvSpPr>
            <a:spLocks noGrp="1"/>
          </p:cNvSpPr>
          <p:nvPr>
            <p:ph type="title"/>
          </p:nvPr>
        </p:nvSpPr>
        <p:spPr>
          <a:xfrm>
            <a:off x="648930" y="629267"/>
            <a:ext cx="9252154" cy="1016654"/>
          </a:xfrm>
        </p:spPr>
        <p:txBody>
          <a:bodyPr>
            <a:normAutofit/>
          </a:bodyPr>
          <a:lstStyle/>
          <a:p>
            <a:r>
              <a:rPr lang="en-US" dirty="0"/>
              <a:t>INTRODUCTION : FLUME</a:t>
            </a:r>
            <a:endParaRPr lang="en-IN" dirty="0"/>
          </a:p>
        </p:txBody>
      </p:sp>
      <p:sp>
        <p:nvSpPr>
          <p:cNvPr id="73" name="Rectangle 72">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52D540C6-A6CD-4AC5-B2A5-FD74C316D6B4}"/>
              </a:ext>
            </a:extLst>
          </p:cNvPr>
          <p:cNvSpPr>
            <a:spLocks noGrp="1"/>
          </p:cNvSpPr>
          <p:nvPr>
            <p:ph idx="1"/>
          </p:nvPr>
        </p:nvSpPr>
        <p:spPr>
          <a:xfrm>
            <a:off x="648931" y="2548281"/>
            <a:ext cx="5122606" cy="3658689"/>
          </a:xfrm>
        </p:spPr>
        <p:txBody>
          <a:bodyPr>
            <a:normAutofit/>
          </a:bodyPr>
          <a:lstStyle/>
          <a:p>
            <a:r>
              <a:rPr lang="en-US">
                <a:solidFill>
                  <a:schemeClr val="bg1"/>
                </a:solidFill>
              </a:rPr>
              <a:t>Flume is a distributed data transport and aggregation system for event- or log-structured data, principally designed for continuous data ingestion into Hadoop.</a:t>
            </a:r>
          </a:p>
          <a:p>
            <a:pPr marL="0" indent="0">
              <a:buNone/>
            </a:pPr>
            <a:endParaRPr lang="en-IN">
              <a:solidFill>
                <a:schemeClr val="bg1"/>
              </a:solidFill>
            </a:endParaRPr>
          </a:p>
        </p:txBody>
      </p:sp>
      <p:pic>
        <p:nvPicPr>
          <p:cNvPr id="1026" name="Picture 2" descr="Image result for flume big data">
            <a:extLst>
              <a:ext uri="{FF2B5EF4-FFF2-40B4-BE49-F238E27FC236}">
                <a16:creationId xmlns:a16="http://schemas.microsoft.com/office/drawing/2014/main" id="{F79D2B91-7B55-4D9E-94BB-D3508B35DD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1916" y="3452513"/>
            <a:ext cx="5451627" cy="185355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36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85C7-4480-406E-B4EB-CA21D5430101}"/>
              </a:ext>
            </a:extLst>
          </p:cNvPr>
          <p:cNvSpPr>
            <a:spLocks noGrp="1"/>
          </p:cNvSpPr>
          <p:nvPr>
            <p:ph type="title"/>
          </p:nvPr>
        </p:nvSpPr>
        <p:spPr>
          <a:xfrm>
            <a:off x="646112" y="452718"/>
            <a:ext cx="4165580" cy="1400530"/>
          </a:xfrm>
        </p:spPr>
        <p:txBody>
          <a:bodyPr>
            <a:normAutofit/>
          </a:bodyPr>
          <a:lstStyle/>
          <a:p>
            <a:r>
              <a:rPr lang="en-US" dirty="0"/>
              <a:t>USE CASE</a:t>
            </a:r>
            <a:endParaRPr lang="en-IN" dirty="0"/>
          </a:p>
        </p:txBody>
      </p:sp>
      <p:sp>
        <p:nvSpPr>
          <p:cNvPr id="137" name="Freeform 23">
            <a:extLst>
              <a:ext uri="{FF2B5EF4-FFF2-40B4-BE49-F238E27FC236}">
                <a16:creationId xmlns:a16="http://schemas.microsoft.com/office/drawing/2014/main" id="{CE19B044-213B-4670-997D-10A1AF25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9" name="Freeform 5">
            <a:extLst>
              <a:ext uri="{FF2B5EF4-FFF2-40B4-BE49-F238E27FC236}">
                <a16:creationId xmlns:a16="http://schemas.microsoft.com/office/drawing/2014/main" id="{4D0C6EAC-4CF1-4405-BB7A-D6E48E7DE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41" name="Rectangle 140">
            <a:extLst>
              <a:ext uri="{FF2B5EF4-FFF2-40B4-BE49-F238E27FC236}">
                <a16:creationId xmlns:a16="http://schemas.microsoft.com/office/drawing/2014/main" id="{2EF858D7-84ED-4C7D-B0EB-77866DA2D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Related image">
            <a:extLst>
              <a:ext uri="{FF2B5EF4-FFF2-40B4-BE49-F238E27FC236}">
                <a16:creationId xmlns:a16="http://schemas.microsoft.com/office/drawing/2014/main" id="{FBF840E6-1D72-4728-8942-610F5B92B9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4410" y="736136"/>
            <a:ext cx="5449471" cy="3065327"/>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DD88D366-AA6E-40A4-A229-24A7DC2CC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1ACEB83-429D-4380-A32E-E98B9F28A469}"/>
              </a:ext>
            </a:extLst>
          </p:cNvPr>
          <p:cNvSpPr>
            <a:spLocks noGrp="1"/>
          </p:cNvSpPr>
          <p:nvPr>
            <p:ph idx="1"/>
          </p:nvPr>
        </p:nvSpPr>
        <p:spPr>
          <a:xfrm>
            <a:off x="646113" y="2052918"/>
            <a:ext cx="4165146" cy="4195481"/>
          </a:xfrm>
        </p:spPr>
        <p:txBody>
          <a:bodyPr>
            <a:normAutofit/>
          </a:bodyPr>
          <a:lstStyle/>
          <a:p>
            <a:r>
              <a:rPr lang="en-US" dirty="0"/>
              <a:t>Send data (structured) from MySQL (Relational DB) to Hive.</a:t>
            </a:r>
            <a:endParaRPr lang="en-IN" dirty="0"/>
          </a:p>
        </p:txBody>
      </p:sp>
      <p:pic>
        <p:nvPicPr>
          <p:cNvPr id="8196" name="Picture 4" descr="Image result for apache flume thank you">
            <a:extLst>
              <a:ext uri="{FF2B5EF4-FFF2-40B4-BE49-F238E27FC236}">
                <a16:creationId xmlns:a16="http://schemas.microsoft.com/office/drawing/2014/main" id="{B9ED013E-1FC4-4D17-B1E9-FC012C5F8E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06250" y="4085841"/>
            <a:ext cx="4625791" cy="216255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00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D109-646F-4C31-9185-EFEDD16D32D5}"/>
              </a:ext>
            </a:extLst>
          </p:cNvPr>
          <p:cNvSpPr>
            <a:spLocks noGrp="1"/>
          </p:cNvSpPr>
          <p:nvPr>
            <p:ph type="title"/>
          </p:nvPr>
        </p:nvSpPr>
        <p:spPr>
          <a:xfrm>
            <a:off x="646112" y="452718"/>
            <a:ext cx="4165580" cy="1400530"/>
          </a:xfrm>
        </p:spPr>
        <p:txBody>
          <a:bodyPr>
            <a:normAutofit/>
          </a:bodyPr>
          <a:lstStyle/>
          <a:p>
            <a:r>
              <a:rPr lang="en-US" sz="3900"/>
              <a:t>VERSION 1 : Local FS to HDFS</a:t>
            </a:r>
            <a:endParaRPr lang="en-IN" sz="3900"/>
          </a:p>
        </p:txBody>
      </p:sp>
      <p:sp>
        <p:nvSpPr>
          <p:cNvPr id="17" name="Freeform 23">
            <a:extLst>
              <a:ext uri="{FF2B5EF4-FFF2-40B4-BE49-F238E27FC236}">
                <a16:creationId xmlns:a16="http://schemas.microsoft.com/office/drawing/2014/main" id="{CE19B044-213B-4670-997D-10A1AF25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5">
            <a:extLst>
              <a:ext uri="{FF2B5EF4-FFF2-40B4-BE49-F238E27FC236}">
                <a16:creationId xmlns:a16="http://schemas.microsoft.com/office/drawing/2014/main" id="{4D0C6EAC-4CF1-4405-BB7A-D6E48E7DE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3">
            <a:extLst>
              <a:ext uri="{FF2B5EF4-FFF2-40B4-BE49-F238E27FC236}">
                <a16:creationId xmlns:a16="http://schemas.microsoft.com/office/drawing/2014/main" id="{2EF858D7-84ED-4C7D-B0EB-77866DA2D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4C39CB-57AA-4097-8525-89396D3751FE}"/>
              </a:ext>
            </a:extLst>
          </p:cNvPr>
          <p:cNvPicPr>
            <a:picLocks noChangeAspect="1"/>
          </p:cNvPicPr>
          <p:nvPr/>
        </p:nvPicPr>
        <p:blipFill>
          <a:blip r:embed="rId3"/>
          <a:stretch>
            <a:fillRect/>
          </a:stretch>
        </p:blipFill>
        <p:spPr>
          <a:xfrm>
            <a:off x="6094410" y="799680"/>
            <a:ext cx="5449471" cy="2938240"/>
          </a:xfrm>
          <a:prstGeom prst="rect">
            <a:avLst/>
          </a:prstGeom>
          <a:effectLst/>
        </p:spPr>
      </p:pic>
      <p:sp>
        <p:nvSpPr>
          <p:cNvPr id="16" name="Rectangle 15">
            <a:extLst>
              <a:ext uri="{FF2B5EF4-FFF2-40B4-BE49-F238E27FC236}">
                <a16:creationId xmlns:a16="http://schemas.microsoft.com/office/drawing/2014/main" id="{DD88D366-AA6E-40A4-A229-24A7DC2CC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CE9D7BED-BB89-451B-96F5-2C14413911C9}"/>
              </a:ext>
            </a:extLst>
          </p:cNvPr>
          <p:cNvPicPr>
            <a:picLocks noChangeAspect="1"/>
          </p:cNvPicPr>
          <p:nvPr/>
        </p:nvPicPr>
        <p:blipFill>
          <a:blip r:embed="rId4"/>
          <a:stretch>
            <a:fillRect/>
          </a:stretch>
        </p:blipFill>
        <p:spPr>
          <a:xfrm>
            <a:off x="6094410" y="4336023"/>
            <a:ext cx="5449471" cy="1662193"/>
          </a:xfrm>
          <a:prstGeom prst="rect">
            <a:avLst/>
          </a:prstGeom>
          <a:effectLst/>
        </p:spPr>
      </p:pic>
    </p:spTree>
    <p:extLst>
      <p:ext uri="{BB962C8B-B14F-4D97-AF65-F5344CB8AC3E}">
        <p14:creationId xmlns:p14="http://schemas.microsoft.com/office/powerpoint/2010/main" val="387360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7B6323F-75FD-4FFA-950D-6D013A6DC1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DA2C34EF-101A-44FE-8A31-E0A7F4776A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5C86EC89-02DB-4384-8A63-0EFFEFD1B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54BB1565-EB36-4D75-8888-72796286DC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871DF8C3-722E-49D1-87D5-E0FB1D6409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3" name="Rectangle 32">
            <a:extLst>
              <a:ext uri="{FF2B5EF4-FFF2-40B4-BE49-F238E27FC236}">
                <a16:creationId xmlns:a16="http://schemas.microsoft.com/office/drawing/2014/main" id="{93E59372-1F66-480B-ADD0-8000A0547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C554B6-2455-40D8-A307-F90CEE5E1AFF}"/>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7200"/>
              <a:t>VERSION 2 : Local FS to Hive</a:t>
            </a:r>
          </a:p>
        </p:txBody>
      </p:sp>
      <p:sp>
        <p:nvSpPr>
          <p:cNvPr id="35" name="Freeform 8">
            <a:extLst>
              <a:ext uri="{FF2B5EF4-FFF2-40B4-BE49-F238E27FC236}">
                <a16:creationId xmlns:a16="http://schemas.microsoft.com/office/drawing/2014/main" id="{7351B9F2-220A-43D2-A0E5-5E0E72624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7" name="Rectangle 36">
            <a:extLst>
              <a:ext uri="{FF2B5EF4-FFF2-40B4-BE49-F238E27FC236}">
                <a16:creationId xmlns:a16="http://schemas.microsoft.com/office/drawing/2014/main" id="{DC4D24D4-65C5-43F5-BFBA-DEB5594FD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109" y="0"/>
            <a:ext cx="499189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5">
            <a:extLst>
              <a:ext uri="{FF2B5EF4-FFF2-40B4-BE49-F238E27FC236}">
                <a16:creationId xmlns:a16="http://schemas.microsoft.com/office/drawing/2014/main" id="{FE71D7EE-B006-4BAA-BEB1-0F7E3266A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3900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1" name="Rectangle 40">
            <a:extLst>
              <a:ext uri="{FF2B5EF4-FFF2-40B4-BE49-F238E27FC236}">
                <a16:creationId xmlns:a16="http://schemas.microsoft.com/office/drawing/2014/main" id="{549E6064-FB53-43CF-8297-95B95C7A8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3">
            <a:extLst>
              <a:ext uri="{FF2B5EF4-FFF2-40B4-BE49-F238E27FC236}">
                <a16:creationId xmlns:a16="http://schemas.microsoft.com/office/drawing/2014/main" id="{B23C1699-023D-474A-BAE2-7ACE2C9F46D5}"/>
              </a:ext>
            </a:extLst>
          </p:cNvPr>
          <p:cNvPicPr>
            <a:picLocks noChangeAspect="1"/>
          </p:cNvPicPr>
          <p:nvPr/>
        </p:nvPicPr>
        <p:blipFill>
          <a:blip r:embed="rId7"/>
          <a:stretch>
            <a:fillRect/>
          </a:stretch>
        </p:blipFill>
        <p:spPr>
          <a:xfrm>
            <a:off x="6962518" y="1198771"/>
            <a:ext cx="4696871" cy="3457635"/>
          </a:xfrm>
          <a:prstGeom prst="rect">
            <a:avLst/>
          </a:prstGeom>
          <a:effectLst/>
        </p:spPr>
      </p:pic>
      <p:pic>
        <p:nvPicPr>
          <p:cNvPr id="5" name="Picture 4">
            <a:extLst>
              <a:ext uri="{FF2B5EF4-FFF2-40B4-BE49-F238E27FC236}">
                <a16:creationId xmlns:a16="http://schemas.microsoft.com/office/drawing/2014/main" id="{F79209DF-0E42-4EAB-AABC-55035E724F66}"/>
              </a:ext>
            </a:extLst>
          </p:cNvPr>
          <p:cNvPicPr>
            <a:picLocks noChangeAspect="1"/>
          </p:cNvPicPr>
          <p:nvPr/>
        </p:nvPicPr>
        <p:blipFill>
          <a:blip r:embed="rId8"/>
          <a:stretch>
            <a:fillRect/>
          </a:stretch>
        </p:blipFill>
        <p:spPr>
          <a:xfrm>
            <a:off x="6899483" y="5118030"/>
            <a:ext cx="4975715" cy="1474293"/>
          </a:xfrm>
          <a:prstGeom prst="rect">
            <a:avLst/>
          </a:prstGeom>
          <a:effectLst/>
        </p:spPr>
      </p:pic>
    </p:spTree>
    <p:extLst>
      <p:ext uri="{BB962C8B-B14F-4D97-AF65-F5344CB8AC3E}">
        <p14:creationId xmlns:p14="http://schemas.microsoft.com/office/powerpoint/2010/main" val="126931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EB56FE1-6944-43D7-8440-1190DAED6E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6B89412C-5C0E-4547-8705-988BE3ED22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BDBE258A-7E75-4D51-B4CB-C95FB702E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8EEFF789-5B8D-402B-A041-F15E9276D0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BFD1ECE8-0DC1-4BED-8616-8EC623A917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4" name="Rectangle 33">
            <a:extLst>
              <a:ext uri="{FF2B5EF4-FFF2-40B4-BE49-F238E27FC236}">
                <a16:creationId xmlns:a16="http://schemas.microsoft.com/office/drawing/2014/main" id="{4630FC49-2A84-4315-BFDF-2CEF7B0BD5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466CC0F-3DFE-430E-AFF8-51A39749699A}"/>
              </a:ext>
            </a:extLst>
          </p:cNvPr>
          <p:cNvSpPr>
            <a:spLocks noGrp="1"/>
          </p:cNvSpPr>
          <p:nvPr>
            <p:ph type="title"/>
          </p:nvPr>
        </p:nvSpPr>
        <p:spPr>
          <a:xfrm>
            <a:off x="1154955" y="1447800"/>
            <a:ext cx="4910160" cy="3329581"/>
          </a:xfrm>
        </p:spPr>
        <p:txBody>
          <a:bodyPr vert="horz" lIns="91440" tIns="45720" rIns="91440" bIns="45720" rtlCol="0" anchor="b">
            <a:normAutofit fontScale="90000"/>
          </a:bodyPr>
          <a:lstStyle/>
          <a:p>
            <a:r>
              <a:rPr lang="en-US" sz="7200" dirty="0"/>
              <a:t>VERSION 3 : MySQL to Hive</a:t>
            </a:r>
          </a:p>
        </p:txBody>
      </p:sp>
      <p:sp>
        <p:nvSpPr>
          <p:cNvPr id="36" name="Freeform 8">
            <a:extLst>
              <a:ext uri="{FF2B5EF4-FFF2-40B4-BE49-F238E27FC236}">
                <a16:creationId xmlns:a16="http://schemas.microsoft.com/office/drawing/2014/main" id="{425C36D4-3B7B-47F6-A150-62ABFD2DE1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8" name="Rectangle 37">
            <a:extLst>
              <a:ext uri="{FF2B5EF4-FFF2-40B4-BE49-F238E27FC236}">
                <a16:creationId xmlns:a16="http://schemas.microsoft.com/office/drawing/2014/main" id="{E04858E8-E07C-4ADF-909E-EC05F7396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109" y="0"/>
            <a:ext cx="499189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AD79B2F4-0AC8-479D-8453-7D4E8BCD1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3900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1" name="Rectangle 41">
            <a:extLst>
              <a:ext uri="{FF2B5EF4-FFF2-40B4-BE49-F238E27FC236}">
                <a16:creationId xmlns:a16="http://schemas.microsoft.com/office/drawing/2014/main" id="{E9591504-71D7-48D1-ADEA-674252BE3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FDC4F553-05C9-4559-888F-274920DB66F5}"/>
              </a:ext>
            </a:extLst>
          </p:cNvPr>
          <p:cNvPicPr>
            <a:picLocks noChangeAspect="1"/>
          </p:cNvPicPr>
          <p:nvPr/>
        </p:nvPicPr>
        <p:blipFill>
          <a:blip r:embed="rId7"/>
          <a:stretch>
            <a:fillRect/>
          </a:stretch>
        </p:blipFill>
        <p:spPr>
          <a:xfrm>
            <a:off x="6855120" y="1952783"/>
            <a:ext cx="5000879" cy="3427454"/>
          </a:xfrm>
          <a:prstGeom prst="rect">
            <a:avLst/>
          </a:prstGeom>
          <a:effectLst/>
        </p:spPr>
      </p:pic>
      <p:pic>
        <p:nvPicPr>
          <p:cNvPr id="10" name="Content Placeholder 4">
            <a:extLst>
              <a:ext uri="{FF2B5EF4-FFF2-40B4-BE49-F238E27FC236}">
                <a16:creationId xmlns:a16="http://schemas.microsoft.com/office/drawing/2014/main" id="{579CC2D5-5D74-4FB7-90E3-469269B3C6BD}"/>
              </a:ext>
            </a:extLst>
          </p:cNvPr>
          <p:cNvPicPr>
            <a:picLocks noChangeAspect="1"/>
          </p:cNvPicPr>
          <p:nvPr/>
        </p:nvPicPr>
        <p:blipFill>
          <a:blip r:embed="rId8"/>
          <a:stretch>
            <a:fillRect/>
          </a:stretch>
        </p:blipFill>
        <p:spPr>
          <a:xfrm>
            <a:off x="6808266" y="366216"/>
            <a:ext cx="3236066" cy="1246000"/>
          </a:xfrm>
          <a:prstGeom prst="rect">
            <a:avLst/>
          </a:prstGeom>
          <a:effectLst/>
        </p:spPr>
      </p:pic>
      <p:pic>
        <p:nvPicPr>
          <p:cNvPr id="4" name="Picture 3">
            <a:extLst>
              <a:ext uri="{FF2B5EF4-FFF2-40B4-BE49-F238E27FC236}">
                <a16:creationId xmlns:a16="http://schemas.microsoft.com/office/drawing/2014/main" id="{BA65008C-97E1-4BBC-ACB5-508C5AAF2608}"/>
              </a:ext>
            </a:extLst>
          </p:cNvPr>
          <p:cNvPicPr>
            <a:picLocks noChangeAspect="1"/>
          </p:cNvPicPr>
          <p:nvPr/>
        </p:nvPicPr>
        <p:blipFill>
          <a:blip r:embed="rId9"/>
          <a:stretch>
            <a:fillRect/>
          </a:stretch>
        </p:blipFill>
        <p:spPr>
          <a:xfrm>
            <a:off x="6641921" y="5565566"/>
            <a:ext cx="5347364" cy="1060865"/>
          </a:xfrm>
          <a:prstGeom prst="rect">
            <a:avLst/>
          </a:prstGeom>
          <a:effectLst/>
        </p:spPr>
      </p:pic>
      <p:sp>
        <p:nvSpPr>
          <p:cNvPr id="8" name="TextBox 7">
            <a:extLst>
              <a:ext uri="{FF2B5EF4-FFF2-40B4-BE49-F238E27FC236}">
                <a16:creationId xmlns:a16="http://schemas.microsoft.com/office/drawing/2014/main" id="{AFDEA1AB-FDD1-4085-AC70-04B3E5647AB3}"/>
              </a:ext>
            </a:extLst>
          </p:cNvPr>
          <p:cNvSpPr txBox="1"/>
          <p:nvPr/>
        </p:nvSpPr>
        <p:spPr>
          <a:xfrm>
            <a:off x="10733649" y="2433711"/>
            <a:ext cx="1086606" cy="646331"/>
          </a:xfrm>
          <a:prstGeom prst="rect">
            <a:avLst/>
          </a:prstGeom>
          <a:noFill/>
        </p:spPr>
        <p:txBody>
          <a:bodyPr wrap="square" rtlCol="0">
            <a:spAutoFit/>
          </a:bodyPr>
          <a:lstStyle/>
          <a:p>
            <a:r>
              <a:rPr lang="en-US" dirty="0">
                <a:solidFill>
                  <a:schemeClr val="bg1"/>
                </a:solidFill>
              </a:rPr>
              <a:t>Source Conf.</a:t>
            </a:r>
            <a:endParaRPr lang="en-IN" dirty="0">
              <a:solidFill>
                <a:schemeClr val="bg1"/>
              </a:solidFill>
            </a:endParaRPr>
          </a:p>
        </p:txBody>
      </p:sp>
    </p:spTree>
    <p:extLst>
      <p:ext uri="{BB962C8B-B14F-4D97-AF65-F5344CB8AC3E}">
        <p14:creationId xmlns:p14="http://schemas.microsoft.com/office/powerpoint/2010/main" val="115349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3923-B6DC-4D87-ACDD-90AF74408F6B}"/>
              </a:ext>
            </a:extLst>
          </p:cNvPr>
          <p:cNvSpPr>
            <a:spLocks noGrp="1"/>
          </p:cNvSpPr>
          <p:nvPr>
            <p:ph type="title"/>
          </p:nvPr>
        </p:nvSpPr>
        <p:spPr>
          <a:xfrm>
            <a:off x="0" y="0"/>
            <a:ext cx="9797616" cy="886265"/>
          </a:xfrm>
        </p:spPr>
        <p:txBody>
          <a:bodyPr/>
          <a:lstStyle/>
          <a:p>
            <a:r>
              <a:rPr lang="en-US" dirty="0"/>
              <a:t>FLUME AGENT : SOURCE : MySQL</a:t>
            </a:r>
            <a:endParaRPr lang="en-IN" dirty="0"/>
          </a:p>
        </p:txBody>
      </p:sp>
      <p:sp>
        <p:nvSpPr>
          <p:cNvPr id="3" name="Content Placeholder 2">
            <a:extLst>
              <a:ext uri="{FF2B5EF4-FFF2-40B4-BE49-F238E27FC236}">
                <a16:creationId xmlns:a16="http://schemas.microsoft.com/office/drawing/2014/main" id="{BEAEA3FB-F22A-447D-B5B0-7DEC24D3BB83}"/>
              </a:ext>
            </a:extLst>
          </p:cNvPr>
          <p:cNvSpPr>
            <a:spLocks noGrp="1"/>
          </p:cNvSpPr>
          <p:nvPr>
            <p:ph idx="1"/>
          </p:nvPr>
        </p:nvSpPr>
        <p:spPr>
          <a:xfrm>
            <a:off x="0" y="886265"/>
            <a:ext cx="12192000" cy="5971735"/>
          </a:xfrm>
        </p:spPr>
        <p:txBody>
          <a:bodyPr/>
          <a:lstStyle/>
          <a:p>
            <a:r>
              <a:rPr lang="en-US" dirty="0"/>
              <a:t>Flume Source a tool which receives data from the data generators. </a:t>
            </a:r>
          </a:p>
          <a:p>
            <a:pPr marL="0" indent="0">
              <a:buNone/>
            </a:pPr>
            <a:r>
              <a:rPr lang="en-US" dirty="0"/>
              <a:t>Also, it transfers it to one or more channels as Flume events.</a:t>
            </a:r>
          </a:p>
          <a:p>
            <a:r>
              <a:rPr lang="en-IN" b="1" dirty="0"/>
              <a:t>flume-ng-</a:t>
            </a:r>
            <a:r>
              <a:rPr lang="en-IN" b="1" dirty="0" err="1"/>
              <a:t>sql</a:t>
            </a:r>
            <a:r>
              <a:rPr lang="en-IN" b="1" dirty="0"/>
              <a:t>-source : </a:t>
            </a:r>
            <a:r>
              <a:rPr lang="en-US" dirty="0"/>
              <a:t>to communicate with </a:t>
            </a:r>
            <a:r>
              <a:rPr lang="en-US" dirty="0" err="1"/>
              <a:t>sql</a:t>
            </a:r>
            <a:r>
              <a:rPr lang="en-US" dirty="0"/>
              <a:t> databases.</a:t>
            </a:r>
            <a:endParaRPr lang="en-IN" b="1" dirty="0"/>
          </a:p>
          <a:p>
            <a:endParaRPr lang="en-IN" dirty="0"/>
          </a:p>
        </p:txBody>
      </p:sp>
      <p:graphicFrame>
        <p:nvGraphicFramePr>
          <p:cNvPr id="6" name="Table 5">
            <a:extLst>
              <a:ext uri="{FF2B5EF4-FFF2-40B4-BE49-F238E27FC236}">
                <a16:creationId xmlns:a16="http://schemas.microsoft.com/office/drawing/2014/main" id="{1990F710-799B-4CA9-A306-E0EB099B1666}"/>
              </a:ext>
            </a:extLst>
          </p:cNvPr>
          <p:cNvGraphicFramePr>
            <a:graphicFrameLocks noGrp="1"/>
          </p:cNvGraphicFramePr>
          <p:nvPr>
            <p:extLst>
              <p:ext uri="{D42A27DB-BD31-4B8C-83A1-F6EECF244321}">
                <p14:modId xmlns:p14="http://schemas.microsoft.com/office/powerpoint/2010/main" val="2366021396"/>
              </p:ext>
            </p:extLst>
          </p:nvPr>
        </p:nvGraphicFramePr>
        <p:xfrm>
          <a:off x="379827" y="2412429"/>
          <a:ext cx="11432346" cy="4290826"/>
        </p:xfrm>
        <a:graphic>
          <a:graphicData uri="http://schemas.openxmlformats.org/drawingml/2006/table">
            <a:tbl>
              <a:tblPr>
                <a:tableStyleId>{35758FB7-9AC5-4552-8A53-C91805E547FA}</a:tableStyleId>
              </a:tblPr>
              <a:tblGrid>
                <a:gridCol w="3810782">
                  <a:extLst>
                    <a:ext uri="{9D8B030D-6E8A-4147-A177-3AD203B41FA5}">
                      <a16:colId xmlns:a16="http://schemas.microsoft.com/office/drawing/2014/main" val="197392735"/>
                    </a:ext>
                  </a:extLst>
                </a:gridCol>
                <a:gridCol w="3810782">
                  <a:extLst>
                    <a:ext uri="{9D8B030D-6E8A-4147-A177-3AD203B41FA5}">
                      <a16:colId xmlns:a16="http://schemas.microsoft.com/office/drawing/2014/main" val="2545570594"/>
                    </a:ext>
                  </a:extLst>
                </a:gridCol>
                <a:gridCol w="3810782">
                  <a:extLst>
                    <a:ext uri="{9D8B030D-6E8A-4147-A177-3AD203B41FA5}">
                      <a16:colId xmlns:a16="http://schemas.microsoft.com/office/drawing/2014/main" val="3153558890"/>
                    </a:ext>
                  </a:extLst>
                </a:gridCol>
              </a:tblGrid>
              <a:tr h="191742">
                <a:tc>
                  <a:txBody>
                    <a:bodyPr/>
                    <a:lstStyle/>
                    <a:p>
                      <a:r>
                        <a:rPr lang="en-IN" sz="1200">
                          <a:effectLst/>
                        </a:rPr>
                        <a:t>Property Name</a:t>
                      </a:r>
                      <a:endParaRPr lang="en-IN" sz="1200" b="1">
                        <a:effectLst/>
                      </a:endParaRPr>
                    </a:p>
                  </a:txBody>
                  <a:tcPr marL="61094" marR="61094" marT="28197" marB="28197" anchor="ctr"/>
                </a:tc>
                <a:tc>
                  <a:txBody>
                    <a:bodyPr/>
                    <a:lstStyle/>
                    <a:p>
                      <a:pPr algn="ctr"/>
                      <a:r>
                        <a:rPr lang="en-IN" sz="1200">
                          <a:effectLst/>
                        </a:rPr>
                        <a:t>Default</a:t>
                      </a:r>
                      <a:endParaRPr lang="en-IN" sz="1200" b="1">
                        <a:effectLst/>
                      </a:endParaRPr>
                    </a:p>
                  </a:txBody>
                  <a:tcPr marL="61094" marR="61094" marT="28197" marB="28197" anchor="ctr"/>
                </a:tc>
                <a:tc>
                  <a:txBody>
                    <a:bodyPr/>
                    <a:lstStyle/>
                    <a:p>
                      <a:pPr algn="l"/>
                      <a:r>
                        <a:rPr lang="en-IN" sz="1200">
                          <a:effectLst/>
                        </a:rPr>
                        <a:t>Description</a:t>
                      </a:r>
                      <a:endParaRPr lang="en-IN" sz="1200" b="1">
                        <a:effectLst/>
                      </a:endParaRPr>
                    </a:p>
                  </a:txBody>
                  <a:tcPr marL="61094" marR="61094" marT="28197" marB="28197" anchor="ctr"/>
                </a:tc>
                <a:extLst>
                  <a:ext uri="{0D108BD9-81ED-4DB2-BD59-A6C34878D82A}">
                    <a16:rowId xmlns:a16="http://schemas.microsoft.com/office/drawing/2014/main" val="3998787470"/>
                  </a:ext>
                </a:extLst>
              </a:tr>
              <a:tr h="327089">
                <a:tc>
                  <a:txBody>
                    <a:bodyPr/>
                    <a:lstStyle/>
                    <a:p>
                      <a:r>
                        <a:rPr lang="en-IN" sz="1200">
                          <a:effectLst/>
                        </a:rPr>
                        <a:t>channels</a:t>
                      </a:r>
                    </a:p>
                  </a:txBody>
                  <a:tcPr marL="61094" marR="61094" marT="28197" marB="28197" anchor="ctr"/>
                </a:tc>
                <a:tc>
                  <a:txBody>
                    <a:bodyPr/>
                    <a:lstStyle/>
                    <a:p>
                      <a:pPr algn="ctr"/>
                      <a:r>
                        <a:rPr lang="en-IN" sz="1200">
                          <a:effectLst/>
                        </a:rPr>
                        <a:t>-</a:t>
                      </a:r>
                    </a:p>
                  </a:txBody>
                  <a:tcPr marL="61094" marR="61094" marT="28197" marB="28197" anchor="ctr"/>
                </a:tc>
                <a:tc>
                  <a:txBody>
                    <a:bodyPr/>
                    <a:lstStyle/>
                    <a:p>
                      <a:pPr algn="l"/>
                      <a:r>
                        <a:rPr lang="en-IN" sz="1200">
                          <a:effectLst/>
                        </a:rPr>
                        <a:t>Connected channel names</a:t>
                      </a:r>
                    </a:p>
                  </a:txBody>
                  <a:tcPr marL="61094" marR="61094" marT="28197" marB="28197" anchor="ctr"/>
                </a:tc>
                <a:extLst>
                  <a:ext uri="{0D108BD9-81ED-4DB2-BD59-A6C34878D82A}">
                    <a16:rowId xmlns:a16="http://schemas.microsoft.com/office/drawing/2014/main" val="4043789316"/>
                  </a:ext>
                </a:extLst>
              </a:tr>
              <a:tr h="597783">
                <a:tc>
                  <a:txBody>
                    <a:bodyPr/>
                    <a:lstStyle/>
                    <a:p>
                      <a:r>
                        <a:rPr lang="en-IN" sz="1200" dirty="0">
                          <a:effectLst/>
                        </a:rPr>
                        <a:t>type</a:t>
                      </a:r>
                    </a:p>
                  </a:txBody>
                  <a:tcPr marL="61094" marR="61094" marT="28197" marB="28197" anchor="ctr"/>
                </a:tc>
                <a:tc>
                  <a:txBody>
                    <a:bodyPr/>
                    <a:lstStyle/>
                    <a:p>
                      <a:pPr algn="ctr"/>
                      <a:r>
                        <a:rPr lang="en-IN" sz="1200">
                          <a:effectLst/>
                        </a:rPr>
                        <a:t>-</a:t>
                      </a:r>
                    </a:p>
                  </a:txBody>
                  <a:tcPr marL="61094" marR="61094" marT="28197" marB="28197" anchor="ctr"/>
                </a:tc>
                <a:tc>
                  <a:txBody>
                    <a:bodyPr/>
                    <a:lstStyle/>
                    <a:p>
                      <a:pPr algn="l"/>
                      <a:r>
                        <a:rPr lang="en-US" sz="1200">
                          <a:effectLst/>
                        </a:rPr>
                        <a:t>The component type name, needs to be org.keedio.flume.source.SQLSource</a:t>
                      </a:r>
                    </a:p>
                  </a:txBody>
                  <a:tcPr marL="61094" marR="61094" marT="28197" marB="28197" anchor="ctr"/>
                </a:tc>
                <a:extLst>
                  <a:ext uri="{0D108BD9-81ED-4DB2-BD59-A6C34878D82A}">
                    <a16:rowId xmlns:a16="http://schemas.microsoft.com/office/drawing/2014/main" val="1993894204"/>
                  </a:ext>
                </a:extLst>
              </a:tr>
              <a:tr h="327089">
                <a:tc>
                  <a:txBody>
                    <a:bodyPr/>
                    <a:lstStyle/>
                    <a:p>
                      <a:r>
                        <a:rPr lang="en-IN" sz="1200">
                          <a:effectLst/>
                        </a:rPr>
                        <a:t>hibernate.connection.url</a:t>
                      </a:r>
                    </a:p>
                  </a:txBody>
                  <a:tcPr marL="61094" marR="61094" marT="28197" marB="28197" anchor="ctr"/>
                </a:tc>
                <a:tc>
                  <a:txBody>
                    <a:bodyPr/>
                    <a:lstStyle/>
                    <a:p>
                      <a:pPr algn="ctr"/>
                      <a:r>
                        <a:rPr lang="en-IN" sz="1200" dirty="0">
                          <a:effectLst/>
                        </a:rPr>
                        <a:t>-</a:t>
                      </a:r>
                    </a:p>
                  </a:txBody>
                  <a:tcPr marL="61094" marR="61094" marT="28197" marB="28197" anchor="ctr"/>
                </a:tc>
                <a:tc>
                  <a:txBody>
                    <a:bodyPr/>
                    <a:lstStyle/>
                    <a:p>
                      <a:pPr algn="l"/>
                      <a:r>
                        <a:rPr lang="en-US" sz="1200">
                          <a:effectLst/>
                        </a:rPr>
                        <a:t>Url to connect with the remote Database</a:t>
                      </a:r>
                    </a:p>
                  </a:txBody>
                  <a:tcPr marL="61094" marR="61094" marT="28197" marB="28197" anchor="ctr"/>
                </a:tc>
                <a:extLst>
                  <a:ext uri="{0D108BD9-81ED-4DB2-BD59-A6C34878D82A}">
                    <a16:rowId xmlns:a16="http://schemas.microsoft.com/office/drawing/2014/main" val="3601612046"/>
                  </a:ext>
                </a:extLst>
              </a:tr>
              <a:tr h="327089">
                <a:tc>
                  <a:txBody>
                    <a:bodyPr/>
                    <a:lstStyle/>
                    <a:p>
                      <a:r>
                        <a:rPr lang="en-IN" sz="1200" dirty="0" err="1">
                          <a:effectLst/>
                        </a:rPr>
                        <a:t>hibernate.connection.user</a:t>
                      </a:r>
                      <a:endParaRPr lang="en-IN" sz="1200" dirty="0">
                        <a:effectLst/>
                      </a:endParaRPr>
                    </a:p>
                  </a:txBody>
                  <a:tcPr marL="61094" marR="61094" marT="28197" marB="28197" anchor="ctr"/>
                </a:tc>
                <a:tc>
                  <a:txBody>
                    <a:bodyPr/>
                    <a:lstStyle/>
                    <a:p>
                      <a:pPr algn="ctr"/>
                      <a:r>
                        <a:rPr lang="en-IN" sz="1200">
                          <a:effectLst/>
                        </a:rPr>
                        <a:t>-</a:t>
                      </a:r>
                    </a:p>
                  </a:txBody>
                  <a:tcPr marL="61094" marR="61094" marT="28197" marB="28197" anchor="ctr"/>
                </a:tc>
                <a:tc>
                  <a:txBody>
                    <a:bodyPr/>
                    <a:lstStyle/>
                    <a:p>
                      <a:pPr algn="l"/>
                      <a:r>
                        <a:rPr lang="en-US" sz="1200">
                          <a:effectLst/>
                        </a:rPr>
                        <a:t>Username to connect with the database</a:t>
                      </a:r>
                    </a:p>
                  </a:txBody>
                  <a:tcPr marL="61094" marR="61094" marT="28197" marB="28197" anchor="ctr"/>
                </a:tc>
                <a:extLst>
                  <a:ext uri="{0D108BD9-81ED-4DB2-BD59-A6C34878D82A}">
                    <a16:rowId xmlns:a16="http://schemas.microsoft.com/office/drawing/2014/main" val="1991469575"/>
                  </a:ext>
                </a:extLst>
              </a:tr>
              <a:tr h="327089">
                <a:tc>
                  <a:txBody>
                    <a:bodyPr/>
                    <a:lstStyle/>
                    <a:p>
                      <a:r>
                        <a:rPr lang="en-IN" sz="1200">
                          <a:effectLst/>
                        </a:rPr>
                        <a:t>hibernate.connection.password</a:t>
                      </a:r>
                    </a:p>
                  </a:txBody>
                  <a:tcPr marL="61094" marR="61094" marT="28197" marB="28197" anchor="ctr"/>
                </a:tc>
                <a:tc>
                  <a:txBody>
                    <a:bodyPr/>
                    <a:lstStyle/>
                    <a:p>
                      <a:pPr algn="ctr"/>
                      <a:r>
                        <a:rPr lang="en-IN" sz="1200">
                          <a:effectLst/>
                        </a:rPr>
                        <a:t>-</a:t>
                      </a:r>
                    </a:p>
                  </a:txBody>
                  <a:tcPr marL="61094" marR="61094" marT="28197" marB="28197" anchor="ctr"/>
                </a:tc>
                <a:tc>
                  <a:txBody>
                    <a:bodyPr/>
                    <a:lstStyle/>
                    <a:p>
                      <a:pPr algn="l"/>
                      <a:r>
                        <a:rPr lang="en-US" sz="1200">
                          <a:effectLst/>
                        </a:rPr>
                        <a:t>Password to connect with the database</a:t>
                      </a:r>
                    </a:p>
                  </a:txBody>
                  <a:tcPr marL="61094" marR="61094" marT="28197" marB="28197" anchor="ctr"/>
                </a:tc>
                <a:extLst>
                  <a:ext uri="{0D108BD9-81ED-4DB2-BD59-A6C34878D82A}">
                    <a16:rowId xmlns:a16="http://schemas.microsoft.com/office/drawing/2014/main" val="208234407"/>
                  </a:ext>
                </a:extLst>
              </a:tr>
              <a:tr h="191742">
                <a:tc>
                  <a:txBody>
                    <a:bodyPr/>
                    <a:lstStyle/>
                    <a:p>
                      <a:r>
                        <a:rPr lang="en-IN" sz="1200">
                          <a:effectLst/>
                        </a:rPr>
                        <a:t>table</a:t>
                      </a:r>
                    </a:p>
                  </a:txBody>
                  <a:tcPr marL="61094" marR="61094" marT="28197" marB="28197" anchor="ctr"/>
                </a:tc>
                <a:tc>
                  <a:txBody>
                    <a:bodyPr/>
                    <a:lstStyle/>
                    <a:p>
                      <a:pPr algn="ctr"/>
                      <a:r>
                        <a:rPr lang="en-IN" sz="1200">
                          <a:effectLst/>
                        </a:rPr>
                        <a:t>-</a:t>
                      </a:r>
                    </a:p>
                  </a:txBody>
                  <a:tcPr marL="61094" marR="61094" marT="28197" marB="28197" anchor="ctr"/>
                </a:tc>
                <a:tc>
                  <a:txBody>
                    <a:bodyPr/>
                    <a:lstStyle/>
                    <a:p>
                      <a:pPr algn="l"/>
                      <a:r>
                        <a:rPr lang="en-IN" sz="1200">
                          <a:effectLst/>
                        </a:rPr>
                        <a:t>Table to export data</a:t>
                      </a:r>
                    </a:p>
                  </a:txBody>
                  <a:tcPr marL="61094" marR="61094" marT="28197" marB="28197" anchor="ctr"/>
                </a:tc>
                <a:extLst>
                  <a:ext uri="{0D108BD9-81ED-4DB2-BD59-A6C34878D82A}">
                    <a16:rowId xmlns:a16="http://schemas.microsoft.com/office/drawing/2014/main" val="2141722999"/>
                  </a:ext>
                </a:extLst>
              </a:tr>
              <a:tr h="462436">
                <a:tc>
                  <a:txBody>
                    <a:bodyPr/>
                    <a:lstStyle/>
                    <a:p>
                      <a:r>
                        <a:rPr lang="en-IN" sz="1200">
                          <a:effectLst/>
                        </a:rPr>
                        <a:t>status.file.name</a:t>
                      </a:r>
                    </a:p>
                  </a:txBody>
                  <a:tcPr marL="61094" marR="61094" marT="28197" marB="28197" anchor="ctr"/>
                </a:tc>
                <a:tc>
                  <a:txBody>
                    <a:bodyPr/>
                    <a:lstStyle/>
                    <a:p>
                      <a:pPr algn="ctr"/>
                      <a:r>
                        <a:rPr lang="en-IN" sz="1200">
                          <a:effectLst/>
                        </a:rPr>
                        <a:t>-</a:t>
                      </a:r>
                    </a:p>
                  </a:txBody>
                  <a:tcPr marL="61094" marR="61094" marT="28197" marB="28197" anchor="ctr"/>
                </a:tc>
                <a:tc>
                  <a:txBody>
                    <a:bodyPr/>
                    <a:lstStyle/>
                    <a:p>
                      <a:pPr algn="l"/>
                      <a:r>
                        <a:rPr lang="en-US" sz="1200">
                          <a:effectLst/>
                        </a:rPr>
                        <a:t>Local file name to save last row number read</a:t>
                      </a:r>
                    </a:p>
                  </a:txBody>
                  <a:tcPr marL="61094" marR="61094" marT="28197" marB="28197" anchor="ctr"/>
                </a:tc>
                <a:extLst>
                  <a:ext uri="{0D108BD9-81ED-4DB2-BD59-A6C34878D82A}">
                    <a16:rowId xmlns:a16="http://schemas.microsoft.com/office/drawing/2014/main" val="3402644005"/>
                  </a:ext>
                </a:extLst>
              </a:tr>
              <a:tr h="327089">
                <a:tc>
                  <a:txBody>
                    <a:bodyPr/>
                    <a:lstStyle/>
                    <a:p>
                      <a:r>
                        <a:rPr lang="en-IN" sz="1200">
                          <a:effectLst/>
                        </a:rPr>
                        <a:t>status.file.path</a:t>
                      </a:r>
                    </a:p>
                  </a:txBody>
                  <a:tcPr marL="61094" marR="61094" marT="28197" marB="28197" anchor="ctr"/>
                </a:tc>
                <a:tc>
                  <a:txBody>
                    <a:bodyPr/>
                    <a:lstStyle/>
                    <a:p>
                      <a:pPr algn="ctr"/>
                      <a:r>
                        <a:rPr lang="en-IN" sz="1200">
                          <a:effectLst/>
                        </a:rPr>
                        <a:t>/var/lib/flume</a:t>
                      </a:r>
                    </a:p>
                  </a:txBody>
                  <a:tcPr marL="61094" marR="61094" marT="28197" marB="28197" anchor="ctr"/>
                </a:tc>
                <a:tc>
                  <a:txBody>
                    <a:bodyPr/>
                    <a:lstStyle/>
                    <a:p>
                      <a:pPr algn="l"/>
                      <a:r>
                        <a:rPr lang="en-US" sz="1200">
                          <a:effectLst/>
                        </a:rPr>
                        <a:t>Path to save the status file</a:t>
                      </a:r>
                    </a:p>
                  </a:txBody>
                  <a:tcPr marL="61094" marR="61094" marT="28197" marB="28197" anchor="ctr"/>
                </a:tc>
                <a:extLst>
                  <a:ext uri="{0D108BD9-81ED-4DB2-BD59-A6C34878D82A}">
                    <a16:rowId xmlns:a16="http://schemas.microsoft.com/office/drawing/2014/main" val="2549560120"/>
                  </a:ext>
                </a:extLst>
              </a:tr>
              <a:tr h="327089">
                <a:tc>
                  <a:txBody>
                    <a:bodyPr/>
                    <a:lstStyle/>
                    <a:p>
                      <a:r>
                        <a:rPr lang="en-IN" sz="1200">
                          <a:effectLst/>
                        </a:rPr>
                        <a:t>start.from</a:t>
                      </a:r>
                    </a:p>
                  </a:txBody>
                  <a:tcPr marL="61094" marR="61094" marT="28197" marB="28197" anchor="ctr"/>
                </a:tc>
                <a:tc>
                  <a:txBody>
                    <a:bodyPr/>
                    <a:lstStyle/>
                    <a:p>
                      <a:pPr algn="ctr"/>
                      <a:r>
                        <a:rPr lang="en-IN" sz="1200">
                          <a:effectLst/>
                        </a:rPr>
                        <a:t>0</a:t>
                      </a:r>
                    </a:p>
                  </a:txBody>
                  <a:tcPr marL="61094" marR="61094" marT="28197" marB="28197" anchor="ctr"/>
                </a:tc>
                <a:tc>
                  <a:txBody>
                    <a:bodyPr/>
                    <a:lstStyle/>
                    <a:p>
                      <a:pPr algn="l"/>
                      <a:r>
                        <a:rPr lang="en-US" sz="1200">
                          <a:effectLst/>
                        </a:rPr>
                        <a:t>Start value to import data</a:t>
                      </a:r>
                    </a:p>
                  </a:txBody>
                  <a:tcPr marL="61094" marR="61094" marT="28197" marB="28197" anchor="ctr"/>
                </a:tc>
                <a:extLst>
                  <a:ext uri="{0D108BD9-81ED-4DB2-BD59-A6C34878D82A}">
                    <a16:rowId xmlns:a16="http://schemas.microsoft.com/office/drawing/2014/main" val="70993262"/>
                  </a:ext>
                </a:extLst>
              </a:tr>
              <a:tr h="327089">
                <a:tc>
                  <a:txBody>
                    <a:bodyPr/>
                    <a:lstStyle/>
                    <a:p>
                      <a:r>
                        <a:rPr lang="en-IN" sz="1200">
                          <a:effectLst/>
                        </a:rPr>
                        <a:t>delimiter.entry</a:t>
                      </a:r>
                    </a:p>
                  </a:txBody>
                  <a:tcPr marL="61094" marR="61094" marT="28197" marB="28197" anchor="ctr"/>
                </a:tc>
                <a:tc>
                  <a:txBody>
                    <a:bodyPr/>
                    <a:lstStyle/>
                    <a:p>
                      <a:pPr algn="ctr"/>
                      <a:r>
                        <a:rPr lang="en-IN" sz="1200">
                          <a:effectLst/>
                        </a:rPr>
                        <a:t>,</a:t>
                      </a:r>
                    </a:p>
                  </a:txBody>
                  <a:tcPr marL="61094" marR="61094" marT="28197" marB="28197" anchor="ctr"/>
                </a:tc>
                <a:tc>
                  <a:txBody>
                    <a:bodyPr/>
                    <a:lstStyle/>
                    <a:p>
                      <a:pPr algn="l"/>
                      <a:r>
                        <a:rPr lang="en-IN" sz="1200">
                          <a:effectLst/>
                        </a:rPr>
                        <a:t>delimiter of incoming entry</a:t>
                      </a:r>
                    </a:p>
                  </a:txBody>
                  <a:tcPr marL="61094" marR="61094" marT="28197" marB="28197" anchor="ctr"/>
                </a:tc>
                <a:extLst>
                  <a:ext uri="{0D108BD9-81ED-4DB2-BD59-A6C34878D82A}">
                    <a16:rowId xmlns:a16="http://schemas.microsoft.com/office/drawing/2014/main" val="495602896"/>
                  </a:ext>
                </a:extLst>
              </a:tr>
              <a:tr h="462436">
                <a:tc>
                  <a:txBody>
                    <a:bodyPr/>
                    <a:lstStyle/>
                    <a:p>
                      <a:r>
                        <a:rPr lang="en-IN" sz="1200" dirty="0" err="1">
                          <a:effectLst/>
                        </a:rPr>
                        <a:t>enclose.by.quotes</a:t>
                      </a:r>
                      <a:endParaRPr lang="en-IN" sz="1200" dirty="0">
                        <a:effectLst/>
                      </a:endParaRPr>
                    </a:p>
                  </a:txBody>
                  <a:tcPr marL="61094" marR="61094" marT="28197" marB="28197" anchor="ctr"/>
                </a:tc>
                <a:tc>
                  <a:txBody>
                    <a:bodyPr/>
                    <a:lstStyle/>
                    <a:p>
                      <a:pPr algn="ctr"/>
                      <a:r>
                        <a:rPr lang="en-IN" sz="1200" dirty="0">
                          <a:effectLst/>
                        </a:rPr>
                        <a:t>true</a:t>
                      </a:r>
                    </a:p>
                  </a:txBody>
                  <a:tcPr marL="61094" marR="61094" marT="28197" marB="28197" anchor="ctr"/>
                </a:tc>
                <a:tc>
                  <a:txBody>
                    <a:bodyPr/>
                    <a:lstStyle/>
                    <a:p>
                      <a:pPr algn="l"/>
                      <a:r>
                        <a:rPr lang="en-US" sz="1200" dirty="0">
                          <a:effectLst/>
                        </a:rPr>
                        <a:t>If Quotes are applied to all values in the output.</a:t>
                      </a:r>
                    </a:p>
                  </a:txBody>
                  <a:tcPr marL="61094" marR="61094" marT="28197" marB="28197" anchor="ctr"/>
                </a:tc>
                <a:extLst>
                  <a:ext uri="{0D108BD9-81ED-4DB2-BD59-A6C34878D82A}">
                    <a16:rowId xmlns:a16="http://schemas.microsoft.com/office/drawing/2014/main" val="3522111849"/>
                  </a:ext>
                </a:extLst>
              </a:tr>
            </a:tbl>
          </a:graphicData>
        </a:graphic>
      </p:graphicFrame>
    </p:spTree>
    <p:extLst>
      <p:ext uri="{BB962C8B-B14F-4D97-AF65-F5344CB8AC3E}">
        <p14:creationId xmlns:p14="http://schemas.microsoft.com/office/powerpoint/2010/main" val="18882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E7D6-3968-4776-9188-471AA2620D7F}"/>
              </a:ext>
            </a:extLst>
          </p:cNvPr>
          <p:cNvSpPr>
            <a:spLocks noGrp="1"/>
          </p:cNvSpPr>
          <p:nvPr>
            <p:ph type="title"/>
          </p:nvPr>
        </p:nvSpPr>
        <p:spPr>
          <a:xfrm>
            <a:off x="168812" y="161778"/>
            <a:ext cx="9882022" cy="1400530"/>
          </a:xfrm>
        </p:spPr>
        <p:txBody>
          <a:bodyPr/>
          <a:lstStyle/>
          <a:p>
            <a:r>
              <a:rPr lang="en-US" dirty="0"/>
              <a:t>FLUME AGENT : CHANNEL : MEMORY</a:t>
            </a:r>
            <a:endParaRPr lang="en-IN" dirty="0"/>
          </a:p>
        </p:txBody>
      </p:sp>
      <p:sp>
        <p:nvSpPr>
          <p:cNvPr id="3" name="Content Placeholder 2">
            <a:extLst>
              <a:ext uri="{FF2B5EF4-FFF2-40B4-BE49-F238E27FC236}">
                <a16:creationId xmlns:a16="http://schemas.microsoft.com/office/drawing/2014/main" id="{8EA43C4A-A36C-483B-9718-9AB603BFB75E}"/>
              </a:ext>
            </a:extLst>
          </p:cNvPr>
          <p:cNvSpPr>
            <a:spLocks noGrp="1"/>
          </p:cNvSpPr>
          <p:nvPr>
            <p:ph idx="1"/>
          </p:nvPr>
        </p:nvSpPr>
        <p:spPr>
          <a:xfrm>
            <a:off x="168812" y="1744394"/>
            <a:ext cx="11873133" cy="4951828"/>
          </a:xfrm>
        </p:spPr>
        <p:txBody>
          <a:bodyPr/>
          <a:lstStyle/>
          <a:p>
            <a:r>
              <a:rPr lang="en-US" i="1" dirty="0"/>
              <a:t>A Flume channel is nothing but a transient store that receives the events from the source also buffers them </a:t>
            </a:r>
            <a:r>
              <a:rPr lang="en-US" dirty="0"/>
              <a:t>until</a:t>
            </a:r>
            <a:r>
              <a:rPr lang="en-US" i="1" dirty="0"/>
              <a:t> they sink consumes it.</a:t>
            </a:r>
            <a:r>
              <a:rPr lang="en-US" dirty="0"/>
              <a:t> </a:t>
            </a:r>
          </a:p>
          <a:p>
            <a:pPr marL="0" indent="0">
              <a:buNone/>
            </a:pPr>
            <a:r>
              <a:rPr lang="en-US" dirty="0"/>
              <a:t>In simple language, Flume Channel acts as a bridge between the sources and the sinks in Flume.</a:t>
            </a:r>
          </a:p>
          <a:p>
            <a:r>
              <a:rPr lang="en-US" dirty="0"/>
              <a:t>All the events are stored in an in-memory queue. </a:t>
            </a:r>
          </a:p>
          <a:p>
            <a:r>
              <a:rPr lang="en-US" dirty="0"/>
              <a:t>Moreover, it is ideal for flows which need higher throughput.</a:t>
            </a:r>
          </a:p>
          <a:p>
            <a:r>
              <a:rPr lang="en-US" dirty="0"/>
              <a:t>Also, those are prepared to lose the staged data in the event of agent failures.</a:t>
            </a:r>
            <a:endParaRPr lang="en-IN" dirty="0"/>
          </a:p>
          <a:p>
            <a:pPr marL="0" indent="0">
              <a:buNone/>
            </a:pPr>
            <a:endParaRPr lang="en-US" dirty="0"/>
          </a:p>
          <a:p>
            <a:pPr marL="0" indent="0">
              <a:buNone/>
            </a:pPr>
            <a:r>
              <a:rPr lang="en-US" dirty="0"/>
              <a:t> </a:t>
            </a:r>
          </a:p>
        </p:txBody>
      </p:sp>
      <p:graphicFrame>
        <p:nvGraphicFramePr>
          <p:cNvPr id="4" name="Table 3">
            <a:extLst>
              <a:ext uri="{FF2B5EF4-FFF2-40B4-BE49-F238E27FC236}">
                <a16:creationId xmlns:a16="http://schemas.microsoft.com/office/drawing/2014/main" id="{7C048B8B-998E-4954-AACE-89FFD8EED36E}"/>
              </a:ext>
            </a:extLst>
          </p:cNvPr>
          <p:cNvGraphicFramePr>
            <a:graphicFrameLocks noGrp="1"/>
          </p:cNvGraphicFramePr>
          <p:nvPr>
            <p:extLst>
              <p:ext uri="{D42A27DB-BD31-4B8C-83A1-F6EECF244321}">
                <p14:modId xmlns:p14="http://schemas.microsoft.com/office/powerpoint/2010/main" val="1625170049"/>
              </p:ext>
            </p:extLst>
          </p:nvPr>
        </p:nvGraphicFramePr>
        <p:xfrm>
          <a:off x="323557" y="4927794"/>
          <a:ext cx="11479236" cy="1022839"/>
        </p:xfrm>
        <a:graphic>
          <a:graphicData uri="http://schemas.openxmlformats.org/drawingml/2006/table">
            <a:tbl>
              <a:tblPr/>
              <a:tblGrid>
                <a:gridCol w="3826412">
                  <a:extLst>
                    <a:ext uri="{9D8B030D-6E8A-4147-A177-3AD203B41FA5}">
                      <a16:colId xmlns:a16="http://schemas.microsoft.com/office/drawing/2014/main" val="1361582823"/>
                    </a:ext>
                  </a:extLst>
                </a:gridCol>
                <a:gridCol w="3826412">
                  <a:extLst>
                    <a:ext uri="{9D8B030D-6E8A-4147-A177-3AD203B41FA5}">
                      <a16:colId xmlns:a16="http://schemas.microsoft.com/office/drawing/2014/main" val="2675176483"/>
                    </a:ext>
                  </a:extLst>
                </a:gridCol>
                <a:gridCol w="3826412">
                  <a:extLst>
                    <a:ext uri="{9D8B030D-6E8A-4147-A177-3AD203B41FA5}">
                      <a16:colId xmlns:a16="http://schemas.microsoft.com/office/drawing/2014/main" val="691392383"/>
                    </a:ext>
                  </a:extLst>
                </a:gridCol>
              </a:tblGrid>
              <a:tr h="348489">
                <a:tc>
                  <a:txBody>
                    <a:bodyPr/>
                    <a:lstStyle/>
                    <a:p>
                      <a:pPr algn="l"/>
                      <a:r>
                        <a:rPr lang="en-IN">
                          <a:solidFill>
                            <a:schemeClr val="bg1"/>
                          </a:solidFill>
                          <a:effectLst/>
                        </a:rPr>
                        <a:t>Property Name</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a:solidFill>
                            <a:schemeClr val="bg1"/>
                          </a:solidFill>
                          <a:effectLst/>
                        </a:rPr>
                        <a:t>Default</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a:solidFill>
                            <a:schemeClr val="bg1"/>
                          </a:solidFill>
                          <a:effectLst/>
                        </a:rPr>
                        <a:t>Description</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867269460"/>
                  </a:ext>
                </a:extLst>
              </a:tr>
              <a:tr h="674350">
                <a:tc>
                  <a:txBody>
                    <a:bodyPr/>
                    <a:lstStyle/>
                    <a:p>
                      <a:pPr algn="l"/>
                      <a:r>
                        <a:rPr lang="en-IN" b="1">
                          <a:solidFill>
                            <a:schemeClr val="bg1"/>
                          </a:solidFill>
                          <a:effectLst/>
                        </a:rPr>
                        <a:t>type</a:t>
                      </a:r>
                      <a:endParaRPr lang="en-IN">
                        <a:solidFill>
                          <a:schemeClr val="bg1"/>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IN" dirty="0">
                          <a:solidFill>
                            <a:schemeClr val="bg1"/>
                          </a:solidFill>
                          <a:effectLst/>
                        </a:rPr>
                        <a: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tc>
                  <a:txBody>
                    <a:bodyPr/>
                    <a:lstStyle/>
                    <a:p>
                      <a:pPr algn="l"/>
                      <a:r>
                        <a:rPr lang="en-US" dirty="0">
                          <a:solidFill>
                            <a:schemeClr val="bg1"/>
                          </a:solidFill>
                          <a:effectLst/>
                        </a:rPr>
                        <a:t>The component type name, needs to be memory</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368675548"/>
                  </a:ext>
                </a:extLst>
              </a:tr>
            </a:tbl>
          </a:graphicData>
        </a:graphic>
      </p:graphicFrame>
    </p:spTree>
    <p:extLst>
      <p:ext uri="{BB962C8B-B14F-4D97-AF65-F5344CB8AC3E}">
        <p14:creationId xmlns:p14="http://schemas.microsoft.com/office/powerpoint/2010/main" val="3428461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0748-A7BB-4BAC-8C92-8A0C04F2053C}"/>
              </a:ext>
            </a:extLst>
          </p:cNvPr>
          <p:cNvSpPr>
            <a:spLocks noGrp="1"/>
          </p:cNvSpPr>
          <p:nvPr>
            <p:ph type="title"/>
          </p:nvPr>
        </p:nvSpPr>
        <p:spPr>
          <a:xfrm>
            <a:off x="168812" y="105508"/>
            <a:ext cx="9931791" cy="1400530"/>
          </a:xfrm>
        </p:spPr>
        <p:txBody>
          <a:bodyPr/>
          <a:lstStyle/>
          <a:p>
            <a:r>
              <a:rPr lang="en-US" dirty="0"/>
              <a:t>FLUME AGENT : SINK : HIVE</a:t>
            </a:r>
            <a:endParaRPr lang="en-IN" dirty="0"/>
          </a:p>
        </p:txBody>
      </p:sp>
      <p:sp>
        <p:nvSpPr>
          <p:cNvPr id="3" name="Content Placeholder 2">
            <a:extLst>
              <a:ext uri="{FF2B5EF4-FFF2-40B4-BE49-F238E27FC236}">
                <a16:creationId xmlns:a16="http://schemas.microsoft.com/office/drawing/2014/main" id="{8675738A-EB74-4C3E-9D73-DD36AF88DA75}"/>
              </a:ext>
            </a:extLst>
          </p:cNvPr>
          <p:cNvSpPr>
            <a:spLocks noGrp="1"/>
          </p:cNvSpPr>
          <p:nvPr>
            <p:ph idx="1"/>
          </p:nvPr>
        </p:nvSpPr>
        <p:spPr>
          <a:xfrm>
            <a:off x="168812" y="1659988"/>
            <a:ext cx="11901268" cy="5092504"/>
          </a:xfrm>
        </p:spPr>
        <p:txBody>
          <a:bodyPr/>
          <a:lstStyle/>
          <a:p>
            <a:r>
              <a:rPr lang="en-US" dirty="0"/>
              <a:t>While it comes to store data into centralized stores we use Flume Sink component. It consumes events from the channel and then delivers it to the destination. However, it is possible to say that sink’s destination is might be another agent or the central stores.</a:t>
            </a:r>
          </a:p>
          <a:p>
            <a:pPr marL="0" indent="0">
              <a:buNone/>
            </a:pPr>
            <a:endParaRPr lang="en-US" dirty="0"/>
          </a:p>
          <a:p>
            <a:r>
              <a:rPr lang="en-US" dirty="0"/>
              <a:t>Hive sink streams events containing delimited text or JSON data directly.</a:t>
            </a:r>
          </a:p>
          <a:p>
            <a:pPr marL="0" indent="0">
              <a:buNone/>
            </a:pPr>
            <a:endParaRPr lang="en-US" dirty="0"/>
          </a:p>
          <a:p>
            <a:r>
              <a:rPr lang="en-US" dirty="0"/>
              <a:t>Once a set of events are committed to Hive, they become immediately visible to Hive queries.</a:t>
            </a:r>
          </a:p>
          <a:p>
            <a:pPr marL="0" indent="0">
              <a:buNone/>
            </a:pPr>
            <a:endParaRPr lang="en-US" dirty="0"/>
          </a:p>
          <a:p>
            <a:r>
              <a:rPr lang="en-US" dirty="0"/>
              <a:t>Fields from incoming event data are mapped to corresponding columns in the Hive table.</a:t>
            </a:r>
          </a:p>
          <a:p>
            <a:endParaRPr lang="en-US" dirty="0"/>
          </a:p>
          <a:p>
            <a:endParaRPr lang="en-IN" dirty="0"/>
          </a:p>
        </p:txBody>
      </p:sp>
    </p:spTree>
    <p:extLst>
      <p:ext uri="{BB962C8B-B14F-4D97-AF65-F5344CB8AC3E}">
        <p14:creationId xmlns:p14="http://schemas.microsoft.com/office/powerpoint/2010/main" val="4026672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6</TotalTime>
  <Words>502</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MySQL -&gt; Flume -&gt; Hive  Cloudera VM </vt:lpstr>
      <vt:lpstr>INTRODUCTION : FLUME</vt:lpstr>
      <vt:lpstr>USE CASE</vt:lpstr>
      <vt:lpstr>VERSION 1 : Local FS to HDFS</vt:lpstr>
      <vt:lpstr>VERSION 2 : Local FS to Hive</vt:lpstr>
      <vt:lpstr>VERSION 3 : MySQL to Hive</vt:lpstr>
      <vt:lpstr>FLUME AGENT : SOURCE : MySQL</vt:lpstr>
      <vt:lpstr>FLUME AGENT : CHANNEL : MEMORY</vt:lpstr>
      <vt:lpstr>FLUME AGENT : SINK : HIVE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-&gt; Flume -&gt; Hive  Cloudera VM </dc:title>
  <dc:creator>Haidermota, Mufaddal</dc:creator>
  <cp:lastModifiedBy>Haidermota, Mufaddal</cp:lastModifiedBy>
  <cp:revision>2</cp:revision>
  <dcterms:created xsi:type="dcterms:W3CDTF">2019-08-13T06:44:20Z</dcterms:created>
  <dcterms:modified xsi:type="dcterms:W3CDTF">2019-08-13T06:50:23Z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12e00b9-34e2-4b26-a577-af1fd0f9f7ee_Enabled">
    <vt:lpwstr>True</vt:lpwstr>
  </property>
  <property fmtid="{D5CDD505-2E9C-101B-9397-08002B2CF9AE}" pid="3" name="MSIP_Label_112e00b9-34e2-4b26-a577-af1fd0f9f7ee_SiteId">
    <vt:lpwstr>33440fc6-b7c7-412c-bb73-0e70b0198d5a</vt:lpwstr>
  </property>
  <property fmtid="{D5CDD505-2E9C-101B-9397-08002B2CF9AE}" pid="4" name="MSIP_Label_112e00b9-34e2-4b26-a577-af1fd0f9f7ee_Owner">
    <vt:lpwstr>mufaddal.haidermota@atos.net</vt:lpwstr>
  </property>
  <property fmtid="{D5CDD505-2E9C-101B-9397-08002B2CF9AE}" pid="5" name="MSIP_Label_112e00b9-34e2-4b26-a577-af1fd0f9f7ee_SetDate">
    <vt:lpwstr>2019-08-13T06:45:00.9674592Z</vt:lpwstr>
  </property>
  <property fmtid="{D5CDD505-2E9C-101B-9397-08002B2CF9AE}" pid="6" name="MSIP_Label_112e00b9-34e2-4b26-a577-af1fd0f9f7ee_Name">
    <vt:lpwstr>Atos For Internal Use</vt:lpwstr>
  </property>
  <property fmtid="{D5CDD505-2E9C-101B-9397-08002B2CF9AE}" pid="7" name="MSIP_Label_112e00b9-34e2-4b26-a577-af1fd0f9f7ee_Application">
    <vt:lpwstr>Microsoft Azure Information Protection</vt:lpwstr>
  </property>
  <property fmtid="{D5CDD505-2E9C-101B-9397-08002B2CF9AE}" pid="8" name="MSIP_Label_112e00b9-34e2-4b26-a577-af1fd0f9f7ee_ActionId">
    <vt:lpwstr>cf105001-4435-4207-86ac-de705cbd8c20</vt:lpwstr>
  </property>
  <property fmtid="{D5CDD505-2E9C-101B-9397-08002B2CF9AE}" pid="9" name="MSIP_Label_112e00b9-34e2-4b26-a577-af1fd0f9f7ee_Extended_MSFT_Method">
    <vt:lpwstr>Automatic</vt:lpwstr>
  </property>
  <property fmtid="{D5CDD505-2E9C-101B-9397-08002B2CF9AE}" pid="10" name="MSIP_Label_e463cba9-5f6c-478d-9329-7b2295e4e8ed_Enabled">
    <vt:lpwstr>True</vt:lpwstr>
  </property>
  <property fmtid="{D5CDD505-2E9C-101B-9397-08002B2CF9AE}" pid="11" name="MSIP_Label_e463cba9-5f6c-478d-9329-7b2295e4e8ed_SiteId">
    <vt:lpwstr>33440fc6-b7c7-412c-bb73-0e70b0198d5a</vt:lpwstr>
  </property>
  <property fmtid="{D5CDD505-2E9C-101B-9397-08002B2CF9AE}" pid="12" name="MSIP_Label_e463cba9-5f6c-478d-9329-7b2295e4e8ed_Owner">
    <vt:lpwstr>mufaddal.haidermota@atos.net</vt:lpwstr>
  </property>
  <property fmtid="{D5CDD505-2E9C-101B-9397-08002B2CF9AE}" pid="13" name="MSIP_Label_e463cba9-5f6c-478d-9329-7b2295e4e8ed_SetDate">
    <vt:lpwstr>2019-08-13T06:45:00.9674592Z</vt:lpwstr>
  </property>
  <property fmtid="{D5CDD505-2E9C-101B-9397-08002B2CF9AE}" pid="14" name="MSIP_Label_e463cba9-5f6c-478d-9329-7b2295e4e8ed_Name">
    <vt:lpwstr>Atos For Internal Use - All Employees</vt:lpwstr>
  </property>
  <property fmtid="{D5CDD505-2E9C-101B-9397-08002B2CF9AE}" pid="15" name="MSIP_Label_e463cba9-5f6c-478d-9329-7b2295e4e8ed_Application">
    <vt:lpwstr>Microsoft Azure Information Protection</vt:lpwstr>
  </property>
  <property fmtid="{D5CDD505-2E9C-101B-9397-08002B2CF9AE}" pid="16" name="MSIP_Label_e463cba9-5f6c-478d-9329-7b2295e4e8ed_ActionId">
    <vt:lpwstr>cf105001-4435-4207-86ac-de705cbd8c20</vt:lpwstr>
  </property>
  <property fmtid="{D5CDD505-2E9C-101B-9397-08002B2CF9AE}" pid="17" name="MSIP_Label_e463cba9-5f6c-478d-9329-7b2295e4e8ed_Parent">
    <vt:lpwstr>112e00b9-34e2-4b26-a577-af1fd0f9f7ee</vt:lpwstr>
  </property>
  <property fmtid="{D5CDD505-2E9C-101B-9397-08002B2CF9AE}" pid="18" name="MSIP_Label_e463cba9-5f6c-478d-9329-7b2295e4e8ed_Extended_MSFT_Method">
    <vt:lpwstr>Automatic</vt:lpwstr>
  </property>
  <property fmtid="{D5CDD505-2E9C-101B-9397-08002B2CF9AE}" pid="19" name="Sensitivity">
    <vt:lpwstr>Atos For Internal Use Atos For Internal Use - All Employees</vt:lpwstr>
  </property>
</Properties>
</file>