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5" autoAdjust="0"/>
    <p:restoredTop sz="94660"/>
  </p:normalViewPr>
  <p:slideViewPr>
    <p:cSldViewPr snapToGrid="0">
      <p:cViewPr varScale="1">
        <p:scale>
          <a:sx n="43" d="100"/>
          <a:sy n="43" d="100"/>
        </p:scale>
        <p:origin x="67" y="5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F2D4A-9075-436B-8816-525584D62B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9E8312-AE8D-40D5-B478-D467CC2392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4B1183-9CAF-4864-B874-6EFCBB313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D928E-6A67-43B8-8015-F306F446BD61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3B9178-42D8-4C91-AE53-3AEC7F0B5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36B30D-994A-4F68-A733-2A4E6D459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27FCF-6781-4996-939E-54E9BFBBE879}" type="slidenum">
              <a:rPr lang="en-US" smtClean="0"/>
              <a:t>‹#›</a:t>
            </a:fld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E659534-CDD3-4757-9961-E8F90AC802C8}"/>
              </a:ext>
            </a:extLst>
          </p:cNvPr>
          <p:cNvCxnSpPr>
            <a:cxnSpLocks/>
          </p:cNvCxnSpPr>
          <p:nvPr userDrawn="1"/>
        </p:nvCxnSpPr>
        <p:spPr>
          <a:xfrm>
            <a:off x="0" y="4043679"/>
            <a:ext cx="12192000" cy="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44987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AF52F-CE27-4FC7-A5C9-437BE4FCB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7F0C80-9DF1-4AB0-AADE-038741DFD7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CC304F-8801-4C77-93FB-4A7362111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D928E-6A67-43B8-8015-F306F446BD61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05E17D-52E1-4D95-9F12-273CDACFA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248D5-BDDE-4BD1-923C-E18BE638D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27FCF-6781-4996-939E-54E9BFBBE8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091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2380B3-A0D4-42CD-94FE-422D563E6E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DF3DF4-5BDF-479B-8FCD-30221E9009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02113-AA62-4318-954A-6890FF3B6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D928E-6A67-43B8-8015-F306F446BD61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19463C-0F6B-4401-8261-96D4E7416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3F251-0581-4875-8B87-368BB0694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27FCF-6781-4996-939E-54E9BFBBE8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746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45F19-FE25-4571-8B54-1C8B62423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A9519-324A-4B7F-A998-082E7D2277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C34B6-67F6-47A1-955A-9CD888337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D928E-6A67-43B8-8015-F306F446BD61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EC36B5-2581-41BF-B781-737A5605B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911A5B-2D6C-4E59-980E-BEAFA0337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27FCF-6781-4996-939E-54E9BFBBE87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E848DC7-7AA2-478F-B709-C5E9E68797F3}"/>
              </a:ext>
            </a:extLst>
          </p:cNvPr>
          <p:cNvSpPr/>
          <p:nvPr userDrawn="1"/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3CFF1D9-45D9-466E-AD11-08D1B8EBFD47}"/>
              </a:ext>
            </a:extLst>
          </p:cNvPr>
          <p:cNvCxnSpPr>
            <a:cxnSpLocks/>
          </p:cNvCxnSpPr>
          <p:nvPr userDrawn="1"/>
        </p:nvCxnSpPr>
        <p:spPr>
          <a:xfrm>
            <a:off x="0" y="1690688"/>
            <a:ext cx="12192000" cy="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52FEF465-1060-4853-85C4-FE4C15E66CC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855748" y="6251738"/>
            <a:ext cx="2095888" cy="482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0558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DDC9F-3015-44E3-BB3E-959E039BD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BB2212-A56F-4CA8-A509-29FC8FF654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6E3D0F-B076-4616-812B-52DBD9C81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D928E-6A67-43B8-8015-F306F446BD61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4D3CA6-80BE-44B9-8AD3-1E1F400BF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85BED6-C178-40C8-92A4-30AAE87D4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27FCF-6781-4996-939E-54E9BFBBE8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257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BD1D6-2BBD-4894-ABE5-A9E86EE5D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67F69C-7CFB-4BF1-AD33-7A8E3A777E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F2456C-48AF-4B43-9781-548C4AD47A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59801A-3CEC-40B7-B6BC-766F3989B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D928E-6A67-43B8-8015-F306F446BD61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9E63A2-04E2-4E0F-9073-242D9B3F8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E10797-AC7F-46B6-9006-7384297B6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27FCF-6781-4996-939E-54E9BFBBE8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186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22E25-23FB-4E27-AFA8-36C1445AF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93C22B-492B-475D-A4DB-E0D659E428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0DD374-B264-4BD8-B67D-02F26BF05B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8B8065-BF15-4A0B-96BD-4079BAD45A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1DAD1E-A6EA-4283-BE3A-A62D55CAE5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6DD648-5DF7-41B6-9C14-60E3F4DB3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D928E-6A67-43B8-8015-F306F446BD61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ED37A2-ED40-403A-A2FE-4E8724BB4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84FC29-0671-4992-B2AE-05ED2268C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27FCF-6781-4996-939E-54E9BFBBE8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813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CF27B-50DC-422F-913F-2C81A519C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8C78E8-D4BD-42C4-A261-515B4AEDB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D928E-6A67-43B8-8015-F306F446BD61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A3F3E3-1C11-442D-BA59-8C75AA284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5BE158-7DB1-4F5F-93EA-AEFD122B1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27FCF-6781-4996-939E-54E9BFBBE8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84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5AF3E6-A5A6-4C96-8B8F-C8189EE70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D928E-6A67-43B8-8015-F306F446BD61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D8D3BD-E54C-4287-BE04-72F260607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B7ECE0-9044-4DC5-A642-3F55E117D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27FCF-6781-4996-939E-54E9BFBBE8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111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84E16-DF0F-4DDF-8B28-106C9E2F9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4B3227-B286-4EBC-8DC8-E7CAC1AEE4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B1AD31-6C15-44AA-9E20-EF5CB4644A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789257-5C5F-4BF6-BC47-8FCDA1D13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D928E-6A67-43B8-8015-F306F446BD61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7F5FE6-4809-4589-80D1-4CA5EBCC5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800BFC-B33D-487E-B9B8-7E50545C1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27FCF-6781-4996-939E-54E9BFBBE8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013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557D8-6FF8-46C0-B92D-AB14C142C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AC2A80-11BE-430C-AB7B-AC627C1B7B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D06742-80C3-4D62-877A-CE351EEDD9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DB4CFD-21B2-4292-853F-046A6D099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D928E-6A67-43B8-8015-F306F446BD61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28DDFA-A938-47C7-BF90-29A892836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A0E01D-BD3F-4048-A591-9D9FB1017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27FCF-6781-4996-939E-54E9BFBBE8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568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214625-F8DD-47CE-89B5-1F2DC093F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070BC3-E50E-498C-BBCF-C3EB99AB71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6EFDC1-3355-46C4-A6AC-CDF856EC91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DD928E-6A67-43B8-8015-F306F446BD61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36152D-F025-4AA2-8A7C-9FBFED434A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92B743-7903-454D-B16B-06772E8203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F27FCF-6781-4996-939E-54E9BFBBE8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519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7B34D-76DD-40C4-8E4F-DE29AFDCC9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01757"/>
            <a:ext cx="9144000" cy="2387600"/>
          </a:xfrm>
        </p:spPr>
        <p:txBody>
          <a:bodyPr/>
          <a:lstStyle/>
          <a:p>
            <a:r>
              <a:rPr lang="en-US" dirty="0"/>
              <a:t>Spotted Fever Rickettsiosis in the United States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8F9285-D387-4FBB-B7D4-02CB81B52A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43576"/>
            <a:ext cx="9144000" cy="481690"/>
          </a:xfrm>
        </p:spPr>
        <p:txBody>
          <a:bodyPr/>
          <a:lstStyle/>
          <a:p>
            <a:r>
              <a:rPr lang="en-US" dirty="0"/>
              <a:t>Murphy John</a:t>
            </a:r>
          </a:p>
        </p:txBody>
      </p:sp>
    </p:spTree>
    <p:extLst>
      <p:ext uri="{BB962C8B-B14F-4D97-AF65-F5344CB8AC3E}">
        <p14:creationId xmlns:p14="http://schemas.microsoft.com/office/powerpoint/2010/main" val="537121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2FA80-F5CB-4D12-A560-F5298FAF0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B7BAEE-4877-45C2-9FF4-F021C9C310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837809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sz="2000" b="1" dirty="0"/>
              <a:t>Spotted Fever Rickettsiosis </a:t>
            </a:r>
            <a:r>
              <a:rPr lang="en-US" sz="2000" dirty="0"/>
              <a:t>(SFR) refers to a group of tick-borne diseases caused by Rickettsia bacteria.</a:t>
            </a:r>
          </a:p>
          <a:p>
            <a:pPr marL="0" indent="0">
              <a:spcBef>
                <a:spcPts val="600"/>
              </a:spcBef>
              <a:buNone/>
            </a:pPr>
            <a:endParaRPr lang="en-US" sz="2000" dirty="0"/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/>
              <a:t>Recent Trends:</a:t>
            </a:r>
          </a:p>
          <a:p>
            <a:pPr>
              <a:spcBef>
                <a:spcPts val="600"/>
              </a:spcBef>
            </a:pPr>
            <a:r>
              <a:rPr lang="en-US" sz="2000" dirty="0"/>
              <a:t>Significant surge in SFR cases over the past two decades.</a:t>
            </a:r>
          </a:p>
          <a:p>
            <a:pPr>
              <a:spcBef>
                <a:spcPts val="600"/>
              </a:spcBef>
            </a:pPr>
            <a:r>
              <a:rPr lang="en-US" sz="2000" dirty="0"/>
              <a:t>Increase from 495 reported cases in 2000 to a peak of 6,248 in 2017.</a:t>
            </a:r>
          </a:p>
          <a:p>
            <a:pPr marL="0" indent="0">
              <a:spcBef>
                <a:spcPts val="600"/>
              </a:spcBef>
              <a:buNone/>
            </a:pPr>
            <a:endParaRPr lang="en-US" sz="2000" dirty="0"/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/>
              <a:t>Study Overview:</a:t>
            </a:r>
          </a:p>
          <a:p>
            <a:pPr>
              <a:spcBef>
                <a:spcPts val="600"/>
              </a:spcBef>
            </a:pPr>
            <a:r>
              <a:rPr lang="en-US" sz="2000" dirty="0"/>
              <a:t>Used detailed social and environmental data from counties in the contiguous U.S.</a:t>
            </a:r>
          </a:p>
          <a:p>
            <a:pPr>
              <a:spcBef>
                <a:spcPts val="600"/>
              </a:spcBef>
            </a:pPr>
            <a:r>
              <a:rPr lang="en-US" sz="2000" dirty="0"/>
              <a:t>Studied how canine hosts affect SFR rates, looking at county-level access to veterinary care and dog population.</a:t>
            </a:r>
          </a:p>
          <a:p>
            <a:pPr marL="0" indent="0">
              <a:spcBef>
                <a:spcPts val="600"/>
              </a:spcBef>
              <a:buNone/>
            </a:pPr>
            <a:endParaRPr lang="en-US" sz="2000" dirty="0"/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/>
              <a:t>Objectives:</a:t>
            </a:r>
          </a:p>
          <a:p>
            <a:pPr>
              <a:spcBef>
                <a:spcPts val="600"/>
              </a:spcBef>
            </a:pPr>
            <a:r>
              <a:rPr lang="en-US" sz="2000" dirty="0"/>
              <a:t>Characterize SFR geographical patterns.</a:t>
            </a:r>
          </a:p>
          <a:p>
            <a:pPr>
              <a:spcBef>
                <a:spcPts val="600"/>
              </a:spcBef>
            </a:pPr>
            <a:r>
              <a:rPr lang="en-US" sz="2000" dirty="0"/>
              <a:t>Identify contributing factors.</a:t>
            </a:r>
          </a:p>
          <a:p>
            <a:pPr>
              <a:spcBef>
                <a:spcPts val="600"/>
              </a:spcBef>
            </a:pPr>
            <a:r>
              <a:rPr lang="en-US" sz="2000" dirty="0"/>
              <a:t>Analyze high-incidence SFR areas.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EC474EA-AC2E-4E3D-A1D9-953666702BC7}"/>
              </a:ext>
            </a:extLst>
          </p:cNvPr>
          <p:cNvGrpSpPr>
            <a:grpSpLocks noChangeAspect="1"/>
          </p:cNvGrpSpPr>
          <p:nvPr/>
        </p:nvGrpSpPr>
        <p:grpSpPr>
          <a:xfrm>
            <a:off x="6782540" y="2103121"/>
            <a:ext cx="5074180" cy="3765150"/>
            <a:chOff x="7643222" y="2103120"/>
            <a:chExt cx="4213497" cy="3248359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014B138C-A344-4578-8CA1-E3A658A888D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643222" y="2465732"/>
              <a:ext cx="4213497" cy="2885747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EF9958B-17AC-47F8-804B-414A4FC320A4}"/>
                </a:ext>
              </a:extLst>
            </p:cNvPr>
            <p:cNvSpPr txBox="1"/>
            <p:nvPr/>
          </p:nvSpPr>
          <p:spPr>
            <a:xfrm>
              <a:off x="8678090" y="2103120"/>
              <a:ext cx="21437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SFR Rate Data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3071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2FA80-F5CB-4D12-A560-F5298FAF0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B7BAEE-4877-45C2-9FF4-F021C9C310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29944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Factors that increase SFR Rate:</a:t>
            </a:r>
          </a:p>
          <a:p>
            <a:r>
              <a:rPr lang="en-US" sz="2000" dirty="0"/>
              <a:t>Temperature and Precipitation</a:t>
            </a:r>
          </a:p>
          <a:p>
            <a:r>
              <a:rPr lang="en-US" sz="2000" dirty="0"/>
              <a:t>Rural Areas</a:t>
            </a:r>
          </a:p>
          <a:p>
            <a:r>
              <a:rPr lang="en-US" sz="2000" dirty="0"/>
              <a:t>Dog Population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Factors that decrease SFR Rate:</a:t>
            </a:r>
          </a:p>
          <a:p>
            <a:r>
              <a:rPr lang="en-US" sz="2000" dirty="0"/>
              <a:t>Minority Status SVI (Social Vulnerability Index)</a:t>
            </a:r>
          </a:p>
          <a:p>
            <a:r>
              <a:rPr lang="en-US" sz="2000" dirty="0"/>
              <a:t>Veterinary Accessibility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1C567BA-9F87-4166-8868-5D5575CF14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2237" y="2322449"/>
            <a:ext cx="4490481" cy="2093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430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2FA80-F5CB-4D12-A560-F5298FAF0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Spatial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B7BAEE-4877-45C2-9FF4-F021C9C310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797800" cy="4849858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sz="1800" b="1" dirty="0"/>
              <a:t>Hotspot Analysis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800" dirty="0"/>
              <a:t>Hot Spots: Areas with higher SFR rates.</a:t>
            </a:r>
          </a:p>
          <a:p>
            <a:pPr lvl="1">
              <a:spcBef>
                <a:spcPts val="600"/>
              </a:spcBef>
            </a:pPr>
            <a:r>
              <a:rPr lang="en-US" sz="1400" dirty="0"/>
              <a:t>Higher temperature and precipitation</a:t>
            </a:r>
          </a:p>
          <a:p>
            <a:pPr lvl="1">
              <a:spcBef>
                <a:spcPts val="600"/>
              </a:spcBef>
            </a:pPr>
            <a:r>
              <a:rPr lang="en-US" sz="1400" dirty="0"/>
              <a:t>Increased health shortage</a:t>
            </a:r>
          </a:p>
          <a:p>
            <a:pPr lvl="1">
              <a:spcBef>
                <a:spcPts val="600"/>
              </a:spcBef>
            </a:pPr>
            <a:r>
              <a:rPr lang="en-US" sz="1400" dirty="0"/>
              <a:t>More rural</a:t>
            </a:r>
          </a:p>
          <a:p>
            <a:pPr lvl="1">
              <a:spcBef>
                <a:spcPts val="600"/>
              </a:spcBef>
            </a:pPr>
            <a:r>
              <a:rPr lang="en-US" sz="1400" dirty="0"/>
              <a:t>Increased dog population</a:t>
            </a:r>
          </a:p>
          <a:p>
            <a:pPr marL="0" indent="0">
              <a:spcBef>
                <a:spcPts val="600"/>
              </a:spcBef>
              <a:buNone/>
            </a:pPr>
            <a:endParaRPr lang="en-US" sz="1800" dirty="0"/>
          </a:p>
          <a:p>
            <a:pPr marL="0" indent="0">
              <a:spcBef>
                <a:spcPts val="600"/>
              </a:spcBef>
              <a:buNone/>
            </a:pPr>
            <a:r>
              <a:rPr lang="en-US" sz="1800" dirty="0"/>
              <a:t>Cold Spots: Areas with lower SFR rates.</a:t>
            </a:r>
          </a:p>
          <a:p>
            <a:pPr lvl="1">
              <a:spcBef>
                <a:spcPts val="600"/>
              </a:spcBef>
            </a:pPr>
            <a:r>
              <a:rPr lang="en-US" sz="1400" dirty="0"/>
              <a:t>Increased minority populations</a:t>
            </a:r>
          </a:p>
          <a:p>
            <a:pPr lvl="1">
              <a:spcBef>
                <a:spcPts val="600"/>
              </a:spcBef>
            </a:pPr>
            <a:r>
              <a:rPr lang="en-US" sz="1400" dirty="0"/>
              <a:t>Greater veterinary accessibility</a:t>
            </a:r>
          </a:p>
          <a:p>
            <a:pPr marL="0" indent="0">
              <a:spcBef>
                <a:spcPts val="600"/>
              </a:spcBef>
              <a:buNone/>
            </a:pPr>
            <a:endParaRPr lang="en-US" sz="1800" dirty="0"/>
          </a:p>
          <a:p>
            <a:pPr marL="0" indent="0">
              <a:spcBef>
                <a:spcPts val="600"/>
              </a:spcBef>
              <a:buNone/>
            </a:pPr>
            <a:r>
              <a:rPr lang="en-US" sz="1800" b="1" dirty="0"/>
              <a:t>Spatial Lag Regression</a:t>
            </a:r>
          </a:p>
          <a:p>
            <a:pPr lvl="1">
              <a:spcBef>
                <a:spcPts val="600"/>
              </a:spcBef>
            </a:pPr>
            <a:r>
              <a:rPr lang="en-US" sz="1400" dirty="0"/>
              <a:t>Similar results to the regular regression model.</a:t>
            </a:r>
          </a:p>
          <a:p>
            <a:pPr lvl="1">
              <a:spcBef>
                <a:spcPts val="600"/>
              </a:spcBef>
            </a:pPr>
            <a:r>
              <a:rPr lang="en-US" sz="1400" dirty="0"/>
              <a:t>Including a spatial factor improves the model's accuracy.</a:t>
            </a:r>
          </a:p>
          <a:p>
            <a:pPr lvl="1">
              <a:spcBef>
                <a:spcPts val="600"/>
              </a:spcBef>
            </a:pPr>
            <a:r>
              <a:rPr lang="en-US" sz="1400" dirty="0"/>
              <a:t>This shows that location matters when predicting SFR rates.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F111561-3877-444A-AF7E-8D45CB0839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5780" y="4869405"/>
            <a:ext cx="2912266" cy="1459091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1482125E-6280-4A67-84AB-49974EDAFADC}"/>
              </a:ext>
            </a:extLst>
          </p:cNvPr>
          <p:cNvGrpSpPr>
            <a:grpSpLocks noChangeAspect="1"/>
          </p:cNvGrpSpPr>
          <p:nvPr/>
        </p:nvGrpSpPr>
        <p:grpSpPr>
          <a:xfrm>
            <a:off x="6531905" y="1835392"/>
            <a:ext cx="3640019" cy="2899076"/>
            <a:chOff x="7688062" y="1739041"/>
            <a:chExt cx="3764207" cy="2997985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0BA8DD02-EC85-4932-8BA4-A8214A7128A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688062" y="2120974"/>
              <a:ext cx="3764207" cy="2616052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647F91A-8A5E-489B-8EE0-081528600FAB}"/>
                </a:ext>
              </a:extLst>
            </p:cNvPr>
            <p:cNvSpPr txBox="1"/>
            <p:nvPr/>
          </p:nvSpPr>
          <p:spPr>
            <a:xfrm>
              <a:off x="8580466" y="1739041"/>
              <a:ext cx="1979397" cy="3819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Hotspot Analysis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80860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2FA80-F5CB-4D12-A560-F5298FAF0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284D5C7-0D68-488D-B525-AB684B8DFF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Rural Influence and Population Demographic:</a:t>
            </a:r>
          </a:p>
          <a:p>
            <a:pPr lvl="1"/>
            <a:r>
              <a:rPr lang="en-US" sz="1600" dirty="0"/>
              <a:t>Rural areas and smaller minority populations have higher SFR rates.</a:t>
            </a:r>
          </a:p>
          <a:p>
            <a:pPr lvl="1"/>
            <a:r>
              <a:rPr lang="en-US" sz="1600" dirty="0"/>
              <a:t>A separate analysis finds that smaller minority populations are associated with rural areas.</a:t>
            </a:r>
          </a:p>
          <a:p>
            <a:pPr lvl="1"/>
            <a:r>
              <a:rPr lang="en-US" sz="1600" dirty="0"/>
              <a:t>The higher SFR rates in rural areas help explain why smaller minority populations are linked to increased SFR rates.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Canine Hosts:</a:t>
            </a:r>
          </a:p>
          <a:p>
            <a:pPr marL="0" indent="0">
              <a:buNone/>
            </a:pPr>
            <a:r>
              <a:rPr lang="en-US" sz="2000" dirty="0"/>
              <a:t>The availability of veterinary care and dog population affect SFR rates.</a:t>
            </a:r>
          </a:p>
          <a:p>
            <a:pPr lvl="1"/>
            <a:r>
              <a:rPr lang="en-US" sz="1600" dirty="0"/>
              <a:t>When access to veterinary care is lower, SFR rates increase.</a:t>
            </a:r>
          </a:p>
          <a:p>
            <a:pPr lvl="1"/>
            <a:r>
              <a:rPr lang="en-US" sz="1600" dirty="0"/>
              <a:t>When there are more dogs, SFR rates also increases.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146897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300</TotalTime>
  <Words>306</Words>
  <Application>Microsoft Office PowerPoint</Application>
  <PresentationFormat>Widescreen</PresentationFormat>
  <Paragraphs>54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Spotted Fever Rickettsiosis in the United States</vt:lpstr>
      <vt:lpstr>Introduction</vt:lpstr>
      <vt:lpstr>Regression Analysis</vt:lpstr>
      <vt:lpstr>Spatial Analysis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Spotted Fever Rickettsiosis in the United States</dc:title>
  <dc:creator>Murphy John</dc:creator>
  <cp:lastModifiedBy>Murphy John</cp:lastModifiedBy>
  <cp:revision>23</cp:revision>
  <dcterms:created xsi:type="dcterms:W3CDTF">2024-06-07T17:12:34Z</dcterms:created>
  <dcterms:modified xsi:type="dcterms:W3CDTF">2024-06-12T14:32:35Z</dcterms:modified>
</cp:coreProperties>
</file>