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2CAB-57BD-4619-B496-1370AEB2A990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72D2-58BE-46DE-A220-5B7E44D5E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GoldenGate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data replication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GoldenGate configuration file (</a:t>
            </a:r>
            <a:r>
              <a:rPr lang="en-US" dirty="0" err="1" smtClean="0"/>
              <a:t>prm</a:t>
            </a:r>
            <a:r>
              <a:rPr lang="en-US" dirty="0" smtClean="0"/>
              <a:t>)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Manager configuration file, mgr.prm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PORT 9103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DYNAMICPORTLIST 6140-6200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DYNAMICPORTREASSIGNDELAY 5</a:t>
            </a:r>
          </a:p>
          <a:p>
            <a:pPr>
              <a:buNone/>
            </a:pP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PURGEOLDEXTRACTS /</a:t>
            </a:r>
            <a:r>
              <a:rPr lang="en-US" sz="1600" i="1" dirty="0" err="1" smtClean="0">
                <a:latin typeface="Berylium" pitchFamily="2" charset="0"/>
              </a:rPr>
              <a:t>ggate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payx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dirdat</a:t>
            </a:r>
            <a:r>
              <a:rPr lang="en-US" sz="1600" i="1" dirty="0" smtClean="0">
                <a:latin typeface="Berylium" pitchFamily="2" charset="0"/>
              </a:rPr>
              <a:t>/pxc07q/</a:t>
            </a:r>
            <a:r>
              <a:rPr lang="en-US" sz="1600" i="1" dirty="0" err="1" smtClean="0">
                <a:latin typeface="Berylium" pitchFamily="2" charset="0"/>
              </a:rPr>
              <a:t>rt</a:t>
            </a:r>
            <a:r>
              <a:rPr lang="en-US" sz="1600" i="1" dirty="0" smtClean="0">
                <a:latin typeface="Berylium" pitchFamily="2" charset="0"/>
              </a:rPr>
              <a:t>, </a:t>
            </a:r>
            <a:r>
              <a:rPr lang="en-US" sz="1600" i="1" dirty="0" err="1" smtClean="0">
                <a:latin typeface="Berylium" pitchFamily="2" charset="0"/>
              </a:rPr>
              <a:t>usecheckpoints</a:t>
            </a: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PURGEOLDEXTRACTS /</a:t>
            </a:r>
            <a:r>
              <a:rPr lang="en-US" sz="1600" i="1" dirty="0" err="1" smtClean="0">
                <a:latin typeface="Berylium" pitchFamily="2" charset="0"/>
              </a:rPr>
              <a:t>ggate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payx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dirdat</a:t>
            </a:r>
            <a:r>
              <a:rPr lang="en-US" sz="1600" i="1" dirty="0" smtClean="0">
                <a:latin typeface="Berylium" pitchFamily="2" charset="0"/>
              </a:rPr>
              <a:t>/pxc08q/</a:t>
            </a:r>
            <a:r>
              <a:rPr lang="en-US" sz="1600" i="1" dirty="0" err="1" smtClean="0">
                <a:latin typeface="Berylium" pitchFamily="2" charset="0"/>
              </a:rPr>
              <a:t>rt</a:t>
            </a:r>
            <a:r>
              <a:rPr lang="en-US" sz="1600" i="1" dirty="0" smtClean="0">
                <a:latin typeface="Berylium" pitchFamily="2" charset="0"/>
              </a:rPr>
              <a:t>, </a:t>
            </a:r>
            <a:r>
              <a:rPr lang="en-US" sz="1600" i="1" dirty="0" err="1" smtClean="0">
                <a:latin typeface="Berylium" pitchFamily="2" charset="0"/>
              </a:rPr>
              <a:t>usecheckpoints</a:t>
            </a: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PURGEOLDEXTRACTS /</a:t>
            </a:r>
            <a:r>
              <a:rPr lang="en-US" sz="1600" i="1" dirty="0" err="1" smtClean="0">
                <a:latin typeface="Berylium" pitchFamily="2" charset="0"/>
              </a:rPr>
              <a:t>ggate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payx</a:t>
            </a:r>
            <a:r>
              <a:rPr lang="en-US" sz="1600" i="1" dirty="0" smtClean="0">
                <a:latin typeface="Berylium" pitchFamily="2" charset="0"/>
              </a:rPr>
              <a:t>/</a:t>
            </a:r>
            <a:r>
              <a:rPr lang="en-US" sz="1600" i="1" dirty="0" err="1" smtClean="0">
                <a:latin typeface="Berylium" pitchFamily="2" charset="0"/>
              </a:rPr>
              <a:t>dirdat</a:t>
            </a:r>
            <a:r>
              <a:rPr lang="en-US" sz="1600" i="1" dirty="0" smtClean="0">
                <a:latin typeface="Berylium" pitchFamily="2" charset="0"/>
              </a:rPr>
              <a:t>/pyxq03/</a:t>
            </a:r>
            <a:r>
              <a:rPr lang="en-US" sz="1600" i="1" dirty="0" err="1" smtClean="0">
                <a:latin typeface="Berylium" pitchFamily="2" charset="0"/>
              </a:rPr>
              <a:t>rt</a:t>
            </a:r>
            <a:r>
              <a:rPr lang="en-US" sz="1600" i="1" dirty="0" smtClean="0">
                <a:latin typeface="Berylium" pitchFamily="2" charset="0"/>
              </a:rPr>
              <a:t>, </a:t>
            </a:r>
            <a:r>
              <a:rPr lang="en-US" sz="1600" i="1" dirty="0" err="1" smtClean="0">
                <a:latin typeface="Berylium" pitchFamily="2" charset="0"/>
              </a:rPr>
              <a:t>usecheckpoints</a:t>
            </a: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GoldenGate configuration file (</a:t>
            </a:r>
            <a:r>
              <a:rPr lang="en-US" dirty="0" err="1" smtClean="0"/>
              <a:t>prm</a:t>
            </a:r>
            <a:r>
              <a:rPr lang="en-US" dirty="0" smtClean="0"/>
              <a:t>) </a:t>
            </a:r>
            <a:r>
              <a:rPr lang="en-US" sz="2000" dirty="0" smtClean="0"/>
              <a:t>cont…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Extract configuration file, gxXXXXXX.prm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EXTRACT GXPXC01P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(ORACLE_HOME = "/oracle/product/database/1020/db1")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(ORACLE_SID = "pxc01p")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(NLS_LANG = "AMERICAN_AMERICA.WE8ISO8859P1")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(NLS_CHARACTERSET = "WE8ISO8859P1")</a:t>
            </a:r>
          </a:p>
          <a:p>
            <a:pPr>
              <a:buNone/>
            </a:pP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userid</a:t>
            </a:r>
            <a:r>
              <a:rPr lang="en-US" sz="1600" b="1" dirty="0" smtClean="0">
                <a:latin typeface="Berylium" pitchFamily="2" charset="0"/>
              </a:rPr>
              <a:t> ggate@pxc01p, password </a:t>
            </a:r>
            <a:r>
              <a:rPr lang="en-US" sz="1600" b="1" dirty="0" err="1" smtClean="0">
                <a:latin typeface="Berylium" pitchFamily="2" charset="0"/>
              </a:rPr>
              <a:t>ggate</a:t>
            </a: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RMTHOST ggsvr03p, MGRPORT 9103</a:t>
            </a: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RMTTRAIL /ggate03/</a:t>
            </a:r>
            <a:r>
              <a:rPr lang="en-US" sz="1600" b="1" dirty="0" err="1" smtClean="0">
                <a:latin typeface="Berylium" pitchFamily="2" charset="0"/>
              </a:rPr>
              <a:t>payx</a:t>
            </a:r>
            <a:r>
              <a:rPr lang="en-US" sz="1600" b="1" dirty="0" smtClean="0">
                <a:latin typeface="Berylium" pitchFamily="2" charset="0"/>
              </a:rPr>
              <a:t>/</a:t>
            </a:r>
            <a:r>
              <a:rPr lang="en-US" sz="1600" b="1" dirty="0" err="1" smtClean="0">
                <a:latin typeface="Berylium" pitchFamily="2" charset="0"/>
              </a:rPr>
              <a:t>dirdat</a:t>
            </a:r>
            <a:r>
              <a:rPr lang="en-US" sz="1600" b="1" dirty="0" smtClean="0">
                <a:latin typeface="Berylium" pitchFamily="2" charset="0"/>
              </a:rPr>
              <a:t>/pxc01p/</a:t>
            </a:r>
            <a:r>
              <a:rPr lang="en-US" sz="1600" b="1" dirty="0" err="1" smtClean="0">
                <a:latin typeface="Berylium" pitchFamily="2" charset="0"/>
              </a:rPr>
              <a:t>rt</a:t>
            </a: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NUMFILES 200000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GoldenGate configuration file (</a:t>
            </a:r>
            <a:r>
              <a:rPr lang="en-US" dirty="0" err="1" smtClean="0"/>
              <a:t>prm</a:t>
            </a:r>
            <a:r>
              <a:rPr lang="en-US" dirty="0" smtClean="0"/>
              <a:t>) </a:t>
            </a:r>
            <a:r>
              <a:rPr lang="en-US" sz="20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MACRO #includelist185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PARAMS (#</a:t>
            </a:r>
            <a:r>
              <a:rPr lang="en-US" sz="1600" i="1" dirty="0" err="1" smtClean="0">
                <a:latin typeface="Berylium" pitchFamily="2" charset="0"/>
              </a:rPr>
              <a:t>schemaname</a:t>
            </a:r>
            <a:r>
              <a:rPr lang="en-US" sz="1600" i="1" dirty="0" smtClean="0">
                <a:latin typeface="Berylium" pitchFamily="2" charset="0"/>
              </a:rPr>
              <a:t>)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BEGIN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TABLE #</a:t>
            </a:r>
            <a:r>
              <a:rPr lang="en-US" sz="1600" i="1" dirty="0" err="1" smtClean="0">
                <a:latin typeface="Berylium" pitchFamily="2" charset="0"/>
              </a:rPr>
              <a:t>schemaname.ACCUMULATOR_ADJ</a:t>
            </a:r>
            <a:r>
              <a:rPr lang="en-US" sz="1600" i="1" dirty="0" smtClean="0">
                <a:latin typeface="Berylium" pitchFamily="2" charset="0"/>
              </a:rPr>
              <a:t>;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……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TABLE #</a:t>
            </a:r>
            <a:r>
              <a:rPr lang="en-US" sz="1600" i="1" dirty="0" err="1" smtClean="0">
                <a:latin typeface="Berylium" pitchFamily="2" charset="0"/>
              </a:rPr>
              <a:t>schemaname.YTD_ACCUMULATOR</a:t>
            </a:r>
            <a:r>
              <a:rPr lang="en-US" sz="1600" i="1" dirty="0" smtClean="0">
                <a:latin typeface="Berylium" pitchFamily="2" charset="0"/>
              </a:rPr>
              <a:t>;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END</a:t>
            </a:r>
          </a:p>
          <a:p>
            <a:pPr>
              <a:buNone/>
            </a:pP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#includelist185(VPDCLSCH0010000018)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#includelist185(VPDCLSCH0020000022)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#includelist185(VPDCLSCH0030000010)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GoldenGate configuration file (</a:t>
            </a:r>
            <a:r>
              <a:rPr lang="en-US" dirty="0" err="1" smtClean="0"/>
              <a:t>prm</a:t>
            </a:r>
            <a:r>
              <a:rPr lang="en-US" dirty="0" smtClean="0"/>
              <a:t>) </a:t>
            </a:r>
            <a:r>
              <a:rPr lang="en-US" sz="2000" dirty="0" smtClean="0"/>
              <a:t>cont…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Replicat</a:t>
            </a:r>
            <a:r>
              <a:rPr lang="en-US" sz="2400" b="1" dirty="0" smtClean="0"/>
              <a:t> configuration file, gxXXXXXX.prm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REPLICAT grpxc01p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(ORACLE_HOME = "/oracle/product/client/1020")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(ORACLE_SID = "crr01p")</a:t>
            </a: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setenv</a:t>
            </a:r>
            <a:r>
              <a:rPr lang="en-US" sz="1600" b="1" dirty="0" smtClean="0">
                <a:latin typeface="Berylium" pitchFamily="2" charset="0"/>
              </a:rPr>
              <a:t> (NLS_LANG = "AMERICAN_AMERICA.WE8ISO8859P1")</a:t>
            </a:r>
          </a:p>
          <a:p>
            <a:pPr>
              <a:buNone/>
            </a:pP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b="1" dirty="0" err="1" smtClean="0">
                <a:latin typeface="Berylium" pitchFamily="2" charset="0"/>
              </a:rPr>
              <a:t>userid</a:t>
            </a:r>
            <a:r>
              <a:rPr lang="en-US" sz="1600" b="1" dirty="0" smtClean="0">
                <a:latin typeface="Berylium" pitchFamily="2" charset="0"/>
              </a:rPr>
              <a:t> ggate@crr01p, password </a:t>
            </a:r>
            <a:r>
              <a:rPr lang="en-US" sz="1600" b="1" dirty="0" err="1" smtClean="0">
                <a:latin typeface="Berylium" pitchFamily="2" charset="0"/>
              </a:rPr>
              <a:t>ggate</a:t>
            </a: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endParaRPr lang="en-US" sz="1600" b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DISCARDFILE /ggate03/</a:t>
            </a:r>
            <a:r>
              <a:rPr lang="en-US" sz="1600" b="1" dirty="0" err="1" smtClean="0">
                <a:latin typeface="Berylium" pitchFamily="2" charset="0"/>
              </a:rPr>
              <a:t>payx</a:t>
            </a:r>
            <a:r>
              <a:rPr lang="en-US" sz="1600" b="1" dirty="0" smtClean="0">
                <a:latin typeface="Berylium" pitchFamily="2" charset="0"/>
              </a:rPr>
              <a:t>/</a:t>
            </a:r>
            <a:r>
              <a:rPr lang="en-US" sz="1600" b="1" dirty="0" err="1" smtClean="0">
                <a:latin typeface="Berylium" pitchFamily="2" charset="0"/>
              </a:rPr>
              <a:t>dirout</a:t>
            </a:r>
            <a:r>
              <a:rPr lang="en-US" sz="1600" b="1" dirty="0" smtClean="0">
                <a:latin typeface="Berylium" pitchFamily="2" charset="0"/>
              </a:rPr>
              <a:t>/grpxc01p.dsc, PURGE MEGABYTES 200</a:t>
            </a: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REPERROR DEFAULT, DISCARD</a:t>
            </a: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NUMFILES 200000</a:t>
            </a: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WILDCARDRESOLVE DYNAMIC</a:t>
            </a:r>
          </a:p>
          <a:p>
            <a:pPr>
              <a:buNone/>
            </a:pPr>
            <a:r>
              <a:rPr lang="en-US" sz="1600" b="1" dirty="0" smtClean="0">
                <a:latin typeface="Berylium" pitchFamily="2" charset="0"/>
              </a:rPr>
              <a:t>ASSUMETARGETDEFS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GoldenGate configuration file (</a:t>
            </a:r>
            <a:r>
              <a:rPr lang="en-US" dirty="0" err="1" smtClean="0"/>
              <a:t>prm</a:t>
            </a:r>
            <a:r>
              <a:rPr lang="en-US" dirty="0" smtClean="0"/>
              <a:t>) </a:t>
            </a:r>
            <a:r>
              <a:rPr lang="en-US" sz="20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MACRO #rep_payxr185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PARAMS (#</a:t>
            </a:r>
            <a:r>
              <a:rPr lang="en-US" sz="1600" i="1" dirty="0" err="1" smtClean="0">
                <a:latin typeface="Berylium" pitchFamily="2" charset="0"/>
              </a:rPr>
              <a:t>sschema</a:t>
            </a:r>
            <a:r>
              <a:rPr lang="en-US" sz="1600" i="1" dirty="0" smtClean="0">
                <a:latin typeface="Berylium" pitchFamily="2" charset="0"/>
              </a:rPr>
              <a:t>, #</a:t>
            </a:r>
            <a:r>
              <a:rPr lang="en-US" sz="1600" i="1" dirty="0" err="1" smtClean="0">
                <a:latin typeface="Berylium" pitchFamily="2" charset="0"/>
              </a:rPr>
              <a:t>tschema</a:t>
            </a:r>
            <a:r>
              <a:rPr lang="en-US" sz="1600" i="1" dirty="0" smtClean="0">
                <a:latin typeface="Berylium" pitchFamily="2" charset="0"/>
              </a:rPr>
              <a:t>)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BEGIN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INSERTAPPEND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MAP  #</a:t>
            </a:r>
            <a:r>
              <a:rPr lang="en-US" sz="1600" i="1" dirty="0" err="1" smtClean="0">
                <a:latin typeface="Berylium" pitchFamily="2" charset="0"/>
              </a:rPr>
              <a:t>sschema.ACCUMULATOR_ADJ</a:t>
            </a:r>
            <a:r>
              <a:rPr lang="en-US" sz="1600" i="1" dirty="0" smtClean="0">
                <a:latin typeface="Berylium" pitchFamily="2" charset="0"/>
              </a:rPr>
              <a:t>, TARGET #</a:t>
            </a:r>
            <a:r>
              <a:rPr lang="en-US" sz="1600" i="1" dirty="0" err="1" smtClean="0">
                <a:latin typeface="Berylium" pitchFamily="2" charset="0"/>
              </a:rPr>
              <a:t>tschema.ACCUMULATOR_ADJ</a:t>
            </a:r>
            <a:r>
              <a:rPr lang="en-US" sz="1600" i="1" dirty="0" smtClean="0">
                <a:latin typeface="Berylium" pitchFamily="2" charset="0"/>
              </a:rPr>
              <a:t>, KEYCOLS (</a:t>
            </a:r>
            <a:r>
              <a:rPr lang="en-US" sz="1600" i="1" dirty="0" err="1" smtClean="0">
                <a:latin typeface="Berylium" pitchFamily="2" charset="0"/>
              </a:rPr>
              <a:t>oid</a:t>
            </a:r>
            <a:r>
              <a:rPr lang="en-US" sz="1600" i="1" dirty="0" smtClean="0">
                <a:latin typeface="Berylium" pitchFamily="2" charset="0"/>
              </a:rPr>
              <a:t>, </a:t>
            </a:r>
            <a:r>
              <a:rPr lang="en-US" sz="1600" i="1" dirty="0" err="1" smtClean="0">
                <a:latin typeface="Berylium" pitchFamily="2" charset="0"/>
              </a:rPr>
              <a:t>vpd_key</a:t>
            </a:r>
            <a:r>
              <a:rPr lang="en-US" sz="1600" i="1" dirty="0" smtClean="0">
                <a:latin typeface="Berylium" pitchFamily="2" charset="0"/>
              </a:rPr>
              <a:t>);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……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MAP  #</a:t>
            </a:r>
            <a:r>
              <a:rPr lang="en-US" sz="1600" i="1" dirty="0" err="1" smtClean="0">
                <a:latin typeface="Berylium" pitchFamily="2" charset="0"/>
              </a:rPr>
              <a:t>sschema.YTD_ACCUMULATOR</a:t>
            </a:r>
            <a:r>
              <a:rPr lang="en-US" sz="1600" i="1" dirty="0" smtClean="0">
                <a:latin typeface="Berylium" pitchFamily="2" charset="0"/>
              </a:rPr>
              <a:t>, TARGET #</a:t>
            </a:r>
            <a:r>
              <a:rPr lang="en-US" sz="1600" i="1" dirty="0" err="1" smtClean="0">
                <a:latin typeface="Berylium" pitchFamily="2" charset="0"/>
              </a:rPr>
              <a:t>tschema.YTD_ACCUMULATOR</a:t>
            </a:r>
            <a:r>
              <a:rPr lang="en-US" sz="1600" i="1" dirty="0" smtClean="0">
                <a:latin typeface="Berylium" pitchFamily="2" charset="0"/>
              </a:rPr>
              <a:t>, KEYCOLS (</a:t>
            </a:r>
            <a:r>
              <a:rPr lang="en-US" sz="1600" i="1" dirty="0" err="1" smtClean="0">
                <a:latin typeface="Berylium" pitchFamily="2" charset="0"/>
              </a:rPr>
              <a:t>oid</a:t>
            </a:r>
            <a:r>
              <a:rPr lang="en-US" sz="1600" i="1" dirty="0" smtClean="0">
                <a:latin typeface="Berylium" pitchFamily="2" charset="0"/>
              </a:rPr>
              <a:t>, </a:t>
            </a:r>
            <a:r>
              <a:rPr lang="en-US" sz="1600" i="1" dirty="0" err="1" smtClean="0">
                <a:latin typeface="Berylium" pitchFamily="2" charset="0"/>
              </a:rPr>
              <a:t>vpd_key</a:t>
            </a:r>
            <a:r>
              <a:rPr lang="en-US" sz="1600" i="1" dirty="0" smtClean="0">
                <a:latin typeface="Berylium" pitchFamily="2" charset="0"/>
              </a:rPr>
              <a:t>);</a:t>
            </a: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END;</a:t>
            </a:r>
          </a:p>
          <a:p>
            <a:pPr>
              <a:buNone/>
            </a:pP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#rep_payxr185(VPDCLSCH0010000018, </a:t>
            </a:r>
            <a:r>
              <a:rPr lang="en-US" sz="1600" i="1" dirty="0" smtClean="0">
                <a:latin typeface="Berylium" pitchFamily="2" charset="0"/>
              </a:rPr>
              <a:t>PAYX_REG01_POD30_CRU20P)</a:t>
            </a: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#rep_payxr185(VPDCLSCH0020000022, </a:t>
            </a:r>
            <a:r>
              <a:rPr lang="en-US" sz="1600" i="1" dirty="0" smtClean="0">
                <a:latin typeface="Berylium" pitchFamily="2" charset="0"/>
              </a:rPr>
              <a:t>PAYX_REG02_POD30_CRU20P)</a:t>
            </a:r>
            <a:endParaRPr lang="en-US" sz="1600" i="1" dirty="0" smtClean="0">
              <a:latin typeface="Berylium" pitchFamily="2" charset="0"/>
            </a:endParaRPr>
          </a:p>
          <a:p>
            <a:pPr>
              <a:buNone/>
            </a:pPr>
            <a:r>
              <a:rPr lang="en-US" sz="1600" i="1" dirty="0" smtClean="0">
                <a:latin typeface="Berylium" pitchFamily="2" charset="0"/>
              </a:rPr>
              <a:t>#rep_payxr185(VPDCLSCH0030000010, </a:t>
            </a:r>
            <a:r>
              <a:rPr lang="en-US" sz="1600" i="1" dirty="0" smtClean="0">
                <a:latin typeface="Berylium" pitchFamily="2" charset="0"/>
              </a:rPr>
              <a:t>PAYX_REG03_POD31_CRU20P)</a:t>
            </a:r>
            <a:endParaRPr lang="en-US" sz="1600" i="1" dirty="0" smtClean="0">
              <a:latin typeface="Berylium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PayX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858000" y="30480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600200" y="44196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81600" y="35814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09800" y="41148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1219200" y="38862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1524000" y="34290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200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cru21p</a:t>
            </a:r>
            <a:endParaRPr lang="en-US" dirty="0"/>
          </a:p>
        </p:txBody>
      </p:sp>
      <p:sp>
        <p:nvSpPr>
          <p:cNvPr id="39" name="Flowchart: Direct Access Storage 38"/>
          <p:cNvSpPr/>
          <p:nvPr/>
        </p:nvSpPr>
        <p:spPr>
          <a:xfrm>
            <a:off x="4114800" y="36576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irect Access Storage 39"/>
          <p:cNvSpPr/>
          <p:nvPr/>
        </p:nvSpPr>
        <p:spPr>
          <a:xfrm>
            <a:off x="4267200" y="38100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rect Access Storage 40"/>
          <p:cNvSpPr/>
          <p:nvPr/>
        </p:nvSpPr>
        <p:spPr>
          <a:xfrm>
            <a:off x="4419600" y="39624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2895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pxc01p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338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03 - 04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ezLM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5400" y="25908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33528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1219200" y="43434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35814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16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09800" y="41148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1447800" y="27432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1600200" y="28956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371600" y="44958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1524000" y="46482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4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cru11p</a:t>
            </a:r>
            <a:endParaRPr lang="en-US" dirty="0"/>
          </a:p>
        </p:txBody>
      </p:sp>
      <p:sp>
        <p:nvSpPr>
          <p:cNvPr id="39" name="Flowchart: Direct Access Storage 38"/>
          <p:cNvSpPr/>
          <p:nvPr/>
        </p:nvSpPr>
        <p:spPr>
          <a:xfrm>
            <a:off x="4114800" y="36576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irect Access Storage 39"/>
          <p:cNvSpPr/>
          <p:nvPr/>
        </p:nvSpPr>
        <p:spPr>
          <a:xfrm>
            <a:off x="4267200" y="38100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rect Access Storage 40"/>
          <p:cNvSpPr/>
          <p:nvPr/>
        </p:nvSpPr>
        <p:spPr>
          <a:xfrm>
            <a:off x="4419600" y="39624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338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01 - 04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ACS Replication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5400" y="34290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3810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010400" y="35814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16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cru21p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prt21p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Replication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5400" y="34290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3810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010400" y="35814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16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cru40p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reg11p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Etime</a:t>
            </a:r>
            <a:r>
              <a:rPr lang="en-US" dirty="0" smtClean="0"/>
              <a:t> Replication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5400" y="34290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3810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010400" y="35814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16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cru11p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28563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GRET013P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GoldenGate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GoldenGate provides low-impact capture, routing, transformation, </a:t>
            </a:r>
            <a:r>
              <a:rPr lang="en-US" sz="2000" b="1" dirty="0" smtClean="0"/>
              <a:t>and delivery of database </a:t>
            </a:r>
            <a:r>
              <a:rPr lang="en-US" sz="2000" b="1" dirty="0"/>
              <a:t>transactions across heterogeneous environments in </a:t>
            </a:r>
            <a:r>
              <a:rPr lang="en-US" sz="2000" b="1" dirty="0" smtClean="0"/>
              <a:t>real-time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5867400" cy="330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Replication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95400" y="3429000"/>
            <a:ext cx="609600" cy="762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3962400" y="3505200"/>
            <a:ext cx="1219200" cy="762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3810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010400" y="3581400"/>
            <a:ext cx="609600" cy="7620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81600" y="3886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cru21p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 </a:t>
            </a:r>
            <a:r>
              <a:rPr lang="en-US" dirty="0" err="1"/>
              <a:t>S</a:t>
            </a:r>
            <a:r>
              <a:rPr lang="en-US" dirty="0" err="1" smtClean="0"/>
              <a:t>vr</a:t>
            </a:r>
            <a:r>
              <a:rPr lang="en-US" dirty="0" smtClean="0"/>
              <a:t> 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2819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GRPEOP01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Replicat</a:t>
            </a:r>
            <a:r>
              <a:rPr lang="en-US" dirty="0" smtClean="0"/>
              <a:t> : GRPXC01P (pxc01p is the instance name running at source)</a:t>
            </a:r>
          </a:p>
          <a:p>
            <a:r>
              <a:rPr lang="en-US" dirty="0" smtClean="0"/>
              <a:t>Extract: GXPXC01P </a:t>
            </a:r>
            <a:r>
              <a:rPr lang="en-US" dirty="0"/>
              <a:t>(pxc01p is the instance name running at source)</a:t>
            </a:r>
          </a:p>
          <a:p>
            <a:r>
              <a:rPr lang="en-US" dirty="0" smtClean="0"/>
              <a:t>Manager: </a:t>
            </a:r>
            <a:r>
              <a:rPr lang="en-US" dirty="0" err="1" smtClean="0"/>
              <a:t>mgr.prm</a:t>
            </a:r>
            <a:r>
              <a:rPr lang="en-US" dirty="0" smtClean="0"/>
              <a:t> (It’s same at source and 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support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Operating System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Sun Solaris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Linux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Windows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HP </a:t>
            </a:r>
            <a:r>
              <a:rPr lang="en-US" sz="2000" dirty="0" err="1" smtClean="0"/>
              <a:t>NonStop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HP-UX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HP TRU64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HP OpenVMS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IBM AIX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IBM z/OS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support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29000"/>
          </a:xfrm>
        </p:spPr>
        <p:txBody>
          <a:bodyPr numCol="2">
            <a:normAutofit lnSpcReduction="10000"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Oracle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IBM DB2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Microsoft SQL Server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Sybase ASE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Ingres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/>
              <a:t>Teradata</a:t>
            </a: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/>
              <a:t>Enscribe</a:t>
            </a: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SQL/MP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SQL/MX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/>
              <a:t>MySQL</a:t>
            </a: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/>
              <a:t>Netezza</a:t>
            </a: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/>
              <a:t>Greenplum</a:t>
            </a:r>
            <a:endParaRPr lang="en-US" sz="2400" dirty="0" smtClean="0"/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ETL products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JMS message queues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Topologies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74411"/>
            <a:ext cx="6172200" cy="317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249362"/>
          </a:xfrm>
        </p:spPr>
        <p:txBody>
          <a:bodyPr/>
          <a:lstStyle/>
          <a:p>
            <a:r>
              <a:rPr lang="en-US" dirty="0" smtClean="0"/>
              <a:t>Golden gate Architecture</a:t>
            </a:r>
            <a:endParaRPr lang="en-US" dirty="0"/>
          </a:p>
        </p:txBody>
      </p:sp>
      <p:pic>
        <p:nvPicPr>
          <p:cNvPr id="3074" name="Picture 2" title="GG 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28662" y="2543969"/>
            <a:ext cx="7686675" cy="2638425"/>
          </a:xfrm>
        </p:spPr>
      </p:pic>
      <p:sp>
        <p:nvSpPr>
          <p:cNvPr id="5" name="Double Bracket 4"/>
          <p:cNvSpPr/>
          <p:nvPr/>
        </p:nvSpPr>
        <p:spPr>
          <a:xfrm>
            <a:off x="6172200" y="2895600"/>
            <a:ext cx="6858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9663"/>
            <a:ext cx="82296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09663"/>
            <a:ext cx="82296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73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7010400" cy="3962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Manager is the control process of GoldenGate. Manager must be running on each system in the GoldenGate configuration before Extract or </a:t>
            </a:r>
            <a:r>
              <a:rPr lang="en-US" sz="2000" dirty="0" err="1" smtClean="0"/>
              <a:t>Replicat</a:t>
            </a:r>
            <a:r>
              <a:rPr lang="en-US" sz="2000" dirty="0" smtClean="0"/>
              <a:t> can be started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Extract process runs on the source system and is the capture mechanism </a:t>
            </a:r>
            <a:r>
              <a:rPr lang="en-US" sz="2000" dirty="0" smtClean="0"/>
              <a:t>of GoldenGate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The </a:t>
            </a:r>
            <a:r>
              <a:rPr lang="en-US" sz="2000" dirty="0" err="1"/>
              <a:t>Replicat</a:t>
            </a:r>
            <a:r>
              <a:rPr lang="en-US" sz="2000" dirty="0"/>
              <a:t> process runs on the target system. </a:t>
            </a:r>
            <a:r>
              <a:rPr lang="en-US" sz="2000" dirty="0" err="1"/>
              <a:t>Replicat</a:t>
            </a:r>
            <a:r>
              <a:rPr lang="en-US" sz="2000" dirty="0"/>
              <a:t> reads extracted data changes </a:t>
            </a:r>
            <a:r>
              <a:rPr lang="en-US" sz="2000" dirty="0" smtClean="0"/>
              <a:t>that </a:t>
            </a:r>
            <a:r>
              <a:rPr lang="en-US" sz="2000" dirty="0"/>
              <a:t>are specified in the </a:t>
            </a:r>
            <a:r>
              <a:rPr lang="en-US" sz="2000" dirty="0" err="1"/>
              <a:t>Replicat</a:t>
            </a:r>
            <a:r>
              <a:rPr lang="en-US" sz="2000" dirty="0"/>
              <a:t> configuration, and then </a:t>
            </a:r>
            <a:r>
              <a:rPr lang="en-US" sz="2000" dirty="0" smtClean="0"/>
              <a:t>it replicates </a:t>
            </a:r>
            <a:r>
              <a:rPr lang="en-US" sz="2000" dirty="0"/>
              <a:t>them to the target database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GoldenGate has following default directory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Dirchk</a:t>
            </a:r>
            <a:r>
              <a:rPr lang="en-US" sz="2000" dirty="0" smtClean="0"/>
              <a:t> -  It stores check point info.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Dirdat</a:t>
            </a:r>
            <a:r>
              <a:rPr lang="en-US" sz="2000" dirty="0" smtClean="0"/>
              <a:t> – it stores remote trail files(.rtf)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Dirdef</a:t>
            </a:r>
            <a:r>
              <a:rPr lang="en-US" sz="2000" dirty="0" smtClean="0"/>
              <a:t> – It stores def. file which is used fo</a:t>
            </a:r>
            <a:r>
              <a:rPr lang="en-US" sz="2000" dirty="0" smtClean="0"/>
              <a:t>r selective replication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Dirout</a:t>
            </a:r>
            <a:r>
              <a:rPr lang="en-US" sz="2000" dirty="0" smtClean="0"/>
              <a:t> – It stores discarded  data.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Dirpcs</a:t>
            </a:r>
            <a:r>
              <a:rPr lang="en-US" sz="2000" dirty="0" smtClean="0"/>
              <a:t> – GG related pcs files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b="1" dirty="0" err="1" smtClean="0"/>
              <a:t>Dirprm</a:t>
            </a:r>
            <a:r>
              <a:rPr lang="en-US" sz="2000" b="1" dirty="0" smtClean="0"/>
              <a:t> – It stores parameter files(extract/</a:t>
            </a:r>
            <a:r>
              <a:rPr lang="en-US" sz="2000" b="1" dirty="0" err="1" smtClean="0"/>
              <a:t>replicat</a:t>
            </a:r>
            <a:r>
              <a:rPr lang="en-US" sz="2000" b="1" dirty="0" smtClean="0"/>
              <a:t> .</a:t>
            </a:r>
            <a:r>
              <a:rPr lang="en-US" sz="2000" b="1" dirty="0" err="1" smtClean="0"/>
              <a:t>prm,mgr.prm</a:t>
            </a:r>
            <a:r>
              <a:rPr lang="en-US" sz="2000" b="1" dirty="0" smtClean="0"/>
              <a:t>)</a:t>
            </a:r>
            <a:endParaRPr lang="en-US" sz="20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b="1" dirty="0" err="1" smtClean="0"/>
              <a:t>Dirrpt</a:t>
            </a:r>
            <a:r>
              <a:rPr lang="en-US" sz="2000" b="1" dirty="0" smtClean="0"/>
              <a:t> – It stores .</a:t>
            </a:r>
            <a:r>
              <a:rPr lang="en-US" sz="2000" b="1" dirty="0" err="1" smtClean="0"/>
              <a:t>rpt</a:t>
            </a:r>
            <a:r>
              <a:rPr lang="en-US" sz="2000" b="1" dirty="0" smtClean="0"/>
              <a:t> files which are log files for GG.</a:t>
            </a:r>
            <a:endParaRPr lang="en-US" sz="20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Dirsql</a:t>
            </a:r>
            <a:r>
              <a:rPr lang="en-US" sz="2000" dirty="0" smtClean="0"/>
              <a:t> - optional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Dirtmp</a:t>
            </a:r>
            <a:r>
              <a:rPr lang="en-US" sz="2000" dirty="0" smtClean="0"/>
              <a:t> - optional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/>
              <a:t>Dirver</a:t>
            </a:r>
            <a:r>
              <a:rPr lang="en-US" sz="2000" dirty="0" smtClean="0"/>
              <a:t> - optional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GoldenGate command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ggsci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</a:t>
                      </a:r>
                      <a:r>
                        <a:rPr lang="en-US" dirty="0" err="1" smtClean="0"/>
                        <a:t>GolenGate</a:t>
                      </a:r>
                      <a:r>
                        <a:rPr lang="en-US" baseline="0" dirty="0" smtClean="0"/>
                        <a:t> 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status for processes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process, manager, extract or </a:t>
                      </a:r>
                      <a:r>
                        <a:rPr lang="en-US" dirty="0" err="1" smtClean="0"/>
                        <a:t>replicat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process, manager, extract or </a:t>
                      </a:r>
                      <a:r>
                        <a:rPr lang="en-US" dirty="0" err="1" smtClean="0"/>
                        <a:t>replicat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process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Exit </a:t>
                      </a:r>
                      <a:r>
                        <a:rPr lang="en-US" dirty="0" err="1" smtClean="0"/>
                        <a:t>ggsci</a:t>
                      </a:r>
                      <a:r>
                        <a:rPr lang="en-US" dirty="0" smtClean="0"/>
                        <a:t> console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Type_x0020_of_x0020_document xmlns="b04407f1-e345-4caa-addd-cbec42b21381">Presentation</Type_x0020_of_x0020_document>
    <EmailSender xmlns="http://schemas.microsoft.com/sharepoint/v3" xsi:nil="true"/>
    <EmailFrom xmlns="http://schemas.microsoft.com/sharepoint/v3" xsi:nil="true"/>
    <Product xmlns="b04407f1-e345-4caa-addd-cbec42b21381">
      <Value>Training Presentation</Value>
    </Product>
    <Bundle xmlns="b04407f1-e345-4caa-addd-cbec42b21381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5D383E0DDC741A1CE44782DB78635" ma:contentTypeVersion="9" ma:contentTypeDescription="Create a new document." ma:contentTypeScope="" ma:versionID="3563e6d4d60bab8a623e854c13dd5976">
  <xsd:schema xmlns:xsd="http://www.w3.org/2001/XMLSchema" xmlns:p="http://schemas.microsoft.com/office/2006/metadata/properties" xmlns:ns1="http://schemas.microsoft.com/sharepoint/v3" xmlns:ns2="b04407f1-e345-4caa-addd-cbec42b21381" targetNamespace="http://schemas.microsoft.com/office/2006/metadata/properties" ma:root="true" ma:fieldsID="ae4a275e1e7092eb714f831456f227ce" ns1:_="" ns2:_="">
    <xsd:import namespace="http://schemas.microsoft.com/sharepoint/v3"/>
    <xsd:import namespace="b04407f1-e345-4caa-addd-cbec42b21381"/>
    <xsd:element name="properties">
      <xsd:complexType>
        <xsd:sequence>
          <xsd:element name="documentManagement">
            <xsd:complexType>
              <xsd:all>
                <xsd:element ref="ns2:Type_x0020_of_x0020_document"/>
                <xsd:element ref="ns2:Product" minOccurs="0"/>
                <xsd:element ref="ns2:Bundl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1" nillable="true" ma:displayName="E-Mail Sender" ma:hidden="true" ma:internalName="EmailSender">
      <xsd:simpleType>
        <xsd:restriction base="dms:Note"/>
      </xsd:simpleType>
    </xsd:element>
    <xsd:element name="EmailTo" ma:index="12" nillable="true" ma:displayName="E-Mail To" ma:hidden="true" ma:internalName="EmailTo">
      <xsd:simpleType>
        <xsd:restriction base="dms:Note"/>
      </xsd:simpleType>
    </xsd:element>
    <xsd:element name="EmailCc" ma:index="13" nillable="true" ma:displayName="E-Mail Cc" ma:hidden="true" ma:internalName="EmailCc">
      <xsd:simpleType>
        <xsd:restriction base="dms:Note"/>
      </xsd:simpleType>
    </xsd:element>
    <xsd:element name="EmailFrom" ma:index="14" nillable="true" ma:displayName="E-Mail From" ma:hidden="true" ma:internalName="EmailFrom">
      <xsd:simpleType>
        <xsd:restriction base="dms:Text"/>
      </xsd:simpleType>
    </xsd:element>
    <xsd:element name="EmailSubject" ma:index="15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b04407f1-e345-4caa-addd-cbec42b21381" elementFormDefault="qualified">
    <xsd:import namespace="http://schemas.microsoft.com/office/2006/documentManagement/types"/>
    <xsd:element name="Type_x0020_of_x0020_document" ma:index="8" ma:displayName="Type of document" ma:format="Dropdown" ma:internalName="Type_x0020_of_x0020_document">
      <xsd:simpleType>
        <xsd:restriction base="dms:Choice">
          <xsd:enumeration value="ICS DEV"/>
          <xsd:enumeration value="Work Intake Document"/>
          <xsd:enumeration value="Project Charter"/>
          <xsd:enumeration value="Functional Spec"/>
          <xsd:enumeration value="Use Case Document"/>
          <xsd:enumeration value="Technical Design Document"/>
          <xsd:enumeration value="Impact Analysis Plan"/>
          <xsd:enumeration value="Troubleshooting Guide"/>
          <xsd:enumeration value="Deployment Plan"/>
          <xsd:enumeration value="Deployment Instructions"/>
          <xsd:enumeration value="Data Dictionary"/>
          <xsd:enumeration value="Operations Guide"/>
          <xsd:enumeration value="Runbook"/>
          <xsd:enumeration value="Release Notes"/>
          <xsd:enumeration value="Training Presentation"/>
          <xsd:enumeration value="Reference Document"/>
          <xsd:enumeration value="Test Plan"/>
          <xsd:enumeration value="Training Recording"/>
          <xsd:enumeration value="Diagram"/>
          <xsd:enumeration value="Project Plan"/>
          <xsd:enumeration value="Misc"/>
          <xsd:enumeration value="Online help"/>
          <xsd:enumeration value="procerement doc"/>
        </xsd:restriction>
      </xsd:simpleType>
    </xsd:element>
    <xsd:element name="Product" ma:index="9" nillable="true" ma:displayName="Product" ma:internalName="Product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S"/>
                        <xsd:enumeration value="ADPR App"/>
                        <xsd:enumeration value="Enterprise"/>
                        <xsd:enumeration value="eTime"/>
                        <xsd:enumeration value="EZLM"/>
                        <xsd:enumeration value="HRAnyTime"/>
                        <xsd:enumeration value="HRB"/>
                        <xsd:enumeration value="HWSE"/>
                        <xsd:enumeration value="iPay"/>
                        <xsd:enumeration value="iSI"/>
                        <xsd:enumeration value="PayForce"/>
                        <xsd:enumeration value="PayX"/>
                        <xsd:enumeration value="TC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Bundle" ma:index="10" nillable="true" ma:displayName="Bundle" ma:internalName="Bundl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p 2010"/>
                        <xsd:enumeration value="Oct 2010"/>
                        <xsd:enumeration value="Nov 2010"/>
                        <xsd:enumeration value="Dec 2010"/>
                        <xsd:enumeration value="Jan 2011"/>
                        <xsd:enumeration value="Feb 2011"/>
                        <xsd:enumeration value="Mar 2011"/>
                        <xsd:enumeration value="Apr 2011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0A799D4-5A80-48AB-A3B3-1DDCBEB48A3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04407f1-e345-4caa-addd-cbec42b21381"/>
  </ds:schemaRefs>
</ds:datastoreItem>
</file>

<file path=customXml/itemProps2.xml><?xml version="1.0" encoding="utf-8"?>
<ds:datastoreItem xmlns:ds="http://schemas.openxmlformats.org/officeDocument/2006/customXml" ds:itemID="{10D8BA2B-D3A2-4EBC-AD3E-95A737CF3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707936-D00A-47F6-942C-1D2E9FFA2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4407f1-e345-4caa-addd-cbec42b2138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610</Words>
  <Application>Microsoft Office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GoldenGate</vt:lpstr>
      <vt:lpstr>What is GoldenGate</vt:lpstr>
      <vt:lpstr>GoldenGate support platform</vt:lpstr>
      <vt:lpstr>GoldenGate support database</vt:lpstr>
      <vt:lpstr>GoldenGate Topologies</vt:lpstr>
      <vt:lpstr>Golden gate Architecture</vt:lpstr>
      <vt:lpstr>GoldenGate Component</vt:lpstr>
      <vt:lpstr>GoldenGate structure</vt:lpstr>
      <vt:lpstr>GoldenGate command</vt:lpstr>
      <vt:lpstr>GoldenGate configuration file (prm) I</vt:lpstr>
      <vt:lpstr>GoldenGate configuration file (prm) cont…</vt:lpstr>
      <vt:lpstr>GoldenGate configuration file (prm) cont…</vt:lpstr>
      <vt:lpstr>GoldenGate configuration file (prm) cont…</vt:lpstr>
      <vt:lpstr>GoldenGate configuration file (prm) cont…</vt:lpstr>
      <vt:lpstr>PayX Replication</vt:lpstr>
      <vt:lpstr>ezLM Replication</vt:lpstr>
      <vt:lpstr>ACS Replication</vt:lpstr>
      <vt:lpstr>Registry Replication</vt:lpstr>
      <vt:lpstr>Etime Replication</vt:lpstr>
      <vt:lpstr>TS Replication</vt:lpstr>
      <vt:lpstr>Naming convention</vt:lpstr>
    </vt:vector>
  </TitlesOfParts>
  <Company>Automatic Data Processing,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GoldenGate Training</dc:title>
  <dc:creator>Li, Leo</dc:creator>
  <cp:lastModifiedBy>Vuppuloji, Nagendra Kumar (ES)</cp:lastModifiedBy>
  <cp:revision>68</cp:revision>
  <dcterms:created xsi:type="dcterms:W3CDTF">2010-10-12T13:31:34Z</dcterms:created>
  <dcterms:modified xsi:type="dcterms:W3CDTF">2016-04-20T10:25:32Z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0x010100BEA5D383E0DDC741A1CE44782DB78635</vt:lpwstr>
  </property>
</Properties>
</file>