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1"/>
  </p:sldMasterIdLst>
  <p:notesMasterIdLst>
    <p:notesMasterId r:id="rId17"/>
  </p:notesMasterIdLst>
  <p:handoutMasterIdLst>
    <p:handoutMasterId r:id="rId18"/>
  </p:handoutMasterIdLst>
  <p:sldIdLst>
    <p:sldId id="1124" r:id="rId2"/>
    <p:sldId id="1176" r:id="rId3"/>
    <p:sldId id="1217" r:id="rId4"/>
    <p:sldId id="1218" r:id="rId5"/>
    <p:sldId id="1216" r:id="rId6"/>
    <p:sldId id="1219" r:id="rId7"/>
    <p:sldId id="1220" r:id="rId8"/>
    <p:sldId id="1221" r:id="rId9"/>
    <p:sldId id="1222" r:id="rId10"/>
    <p:sldId id="1223" r:id="rId11"/>
    <p:sldId id="1224" r:id="rId12"/>
    <p:sldId id="1227" r:id="rId13"/>
    <p:sldId id="1226" r:id="rId14"/>
    <p:sldId id="1225" r:id="rId15"/>
    <p:sldId id="1228" r:id="rId16"/>
  </p:sldIdLst>
  <p:sldSz cx="9906000" cy="6858000" type="A4"/>
  <p:notesSz cx="6864350" cy="999648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800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800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800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800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" id="{55BDDF9C-5EB7-41AE-AFBC-88C56E58F6EE}">
          <p14:sldIdLst>
            <p14:sldId id="1124"/>
          </p14:sldIdLst>
        </p14:section>
        <p14:section name="개정이력" id="{46DA8489-10E4-4154-8652-FC87D67F127E}">
          <p14:sldIdLst>
            <p14:sldId id="1176"/>
          </p14:sldIdLst>
        </p14:section>
        <p14:section name="Flow" id="{D50E4188-B6F3-4A83-94A9-7B6AF7E801C5}">
          <p14:sldIdLst>
            <p14:sldId id="1217"/>
            <p14:sldId id="1218"/>
          </p14:sldIdLst>
        </p14:section>
        <p14:section name="화면" id="{86F4025D-40C1-4B0E-B09D-CC1329BC1CE8}">
          <p14:sldIdLst>
            <p14:sldId id="1216"/>
            <p14:sldId id="1219"/>
            <p14:sldId id="1220"/>
            <p14:sldId id="1221"/>
            <p14:sldId id="1222"/>
            <p14:sldId id="1223"/>
            <p14:sldId id="1224"/>
            <p14:sldId id="1227"/>
            <p14:sldId id="1226"/>
            <p14:sldId id="1225"/>
            <p14:sldId id="122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  <a:srgbClr val="0099FF"/>
    <a:srgbClr val="FF6600"/>
    <a:srgbClr val="EE5050"/>
    <a:srgbClr val="3399FF"/>
    <a:srgbClr val="A3D8FF"/>
    <a:srgbClr val="ECC6D1"/>
    <a:srgbClr val="F2F2F2"/>
    <a:srgbClr val="663300"/>
    <a:srgbClr val="3E1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78501" autoAdjust="0"/>
  </p:normalViewPr>
  <p:slideViewPr>
    <p:cSldViewPr>
      <p:cViewPr>
        <p:scale>
          <a:sx n="100" d="100"/>
          <a:sy n="100" d="100"/>
        </p:scale>
        <p:origin x="-1662" y="-438"/>
      </p:cViewPr>
      <p:guideLst>
        <p:guide orient="horz"/>
        <p:guide orient="horz" pos="2341"/>
        <p:guide pos="6239"/>
        <p:guide pos="489"/>
        <p:guide pos="27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3972" y="-84"/>
      </p:cViewPr>
      <p:guideLst>
        <p:guide orient="horz" pos="3149"/>
        <p:guide pos="216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73599" cy="500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91" tIns="47145" rIns="94291" bIns="47145" numCol="1" anchor="t" anchorCtr="0" compatLnSpc="1">
            <a:prstTxWarp prst="textNoShape">
              <a:avLst/>
            </a:prstTxWarp>
          </a:bodyPr>
          <a:lstStyle>
            <a:lvl1pPr algn="l" defTabSz="943392">
              <a:lnSpc>
                <a:spcPct val="100000"/>
              </a:lnSpc>
              <a:spcBef>
                <a:spcPct val="0"/>
              </a:spcBef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9165" y="1"/>
            <a:ext cx="2973599" cy="500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91" tIns="47145" rIns="94291" bIns="47145" numCol="1" anchor="t" anchorCtr="0" compatLnSpc="1">
            <a:prstTxWarp prst="textNoShape">
              <a:avLst/>
            </a:prstTxWarp>
          </a:bodyPr>
          <a:lstStyle>
            <a:lvl1pPr algn="r" defTabSz="943392">
              <a:lnSpc>
                <a:spcPct val="100000"/>
              </a:lnSpc>
              <a:spcBef>
                <a:spcPct val="0"/>
              </a:spcBef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9165" y="9494680"/>
            <a:ext cx="2973599" cy="500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91" tIns="47145" rIns="94291" bIns="47145" numCol="1" anchor="b" anchorCtr="0" compatLnSpc="1">
            <a:prstTxWarp prst="textNoShape">
              <a:avLst/>
            </a:prstTxWarp>
          </a:bodyPr>
          <a:lstStyle>
            <a:lvl1pPr algn="r" defTabSz="943392">
              <a:lnSpc>
                <a:spcPct val="100000"/>
              </a:lnSpc>
              <a:spcBef>
                <a:spcPct val="0"/>
              </a:spcBef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71A0B4C2-BE79-407F-B2F2-464DE9FEE3D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2"/>
          </p:nvPr>
        </p:nvSpPr>
        <p:spPr>
          <a:xfrm>
            <a:off x="0" y="9494507"/>
            <a:ext cx="2975300" cy="500383"/>
          </a:xfrm>
          <a:prstGeom prst="rect">
            <a:avLst/>
          </a:prstGeom>
        </p:spPr>
        <p:txBody>
          <a:bodyPr vert="horz" lIns="92181" tIns="46090" rIns="92181" bIns="4609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078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73599" cy="500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91" tIns="47145" rIns="94291" bIns="47145" numCol="1" anchor="t" anchorCtr="0" compatLnSpc="1">
            <a:prstTxWarp prst="textNoShape">
              <a:avLst/>
            </a:prstTxWarp>
          </a:bodyPr>
          <a:lstStyle>
            <a:lvl1pPr algn="l" defTabSz="943392">
              <a:lnSpc>
                <a:spcPct val="100000"/>
              </a:lnSpc>
              <a:spcBef>
                <a:spcPct val="0"/>
              </a:spcBef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9165" y="1"/>
            <a:ext cx="2973599" cy="500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91" tIns="47145" rIns="94291" bIns="47145" numCol="1" anchor="t" anchorCtr="0" compatLnSpc="1">
            <a:prstTxWarp prst="textNoShape">
              <a:avLst/>
            </a:prstTxWarp>
          </a:bodyPr>
          <a:lstStyle>
            <a:lvl1pPr algn="r" defTabSz="943392">
              <a:lnSpc>
                <a:spcPct val="100000"/>
              </a:lnSpc>
              <a:spcBef>
                <a:spcPct val="0"/>
              </a:spcBef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8663" y="750888"/>
            <a:ext cx="5411787" cy="37480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484" y="4748134"/>
            <a:ext cx="5493384" cy="4497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91" tIns="47145" rIns="94291" bIns="471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94680"/>
            <a:ext cx="2973599" cy="500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91" tIns="47145" rIns="94291" bIns="47145" numCol="1" anchor="b" anchorCtr="0" compatLnSpc="1">
            <a:prstTxWarp prst="textNoShape">
              <a:avLst/>
            </a:prstTxWarp>
          </a:bodyPr>
          <a:lstStyle>
            <a:lvl1pPr algn="l" defTabSz="943392">
              <a:lnSpc>
                <a:spcPct val="100000"/>
              </a:lnSpc>
              <a:spcBef>
                <a:spcPct val="0"/>
              </a:spcBef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9165" y="9494680"/>
            <a:ext cx="2973599" cy="500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91" tIns="47145" rIns="94291" bIns="47145" numCol="1" anchor="b" anchorCtr="0" compatLnSpc="1">
            <a:prstTxWarp prst="textNoShape">
              <a:avLst/>
            </a:prstTxWarp>
          </a:bodyPr>
          <a:lstStyle>
            <a:lvl1pPr algn="r" defTabSz="943392">
              <a:lnSpc>
                <a:spcPct val="100000"/>
              </a:lnSpc>
              <a:spcBef>
                <a:spcPct val="0"/>
              </a:spcBef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B48BEE72-6246-438B-B069-7A757B78144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99566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98"/>
          <p:cNvSpPr>
            <a:spLocks noChangeArrowheads="1"/>
          </p:cNvSpPr>
          <p:nvPr userDrawn="1"/>
        </p:nvSpPr>
        <p:spPr bwMode="auto">
          <a:xfrm>
            <a:off x="0" y="6708775"/>
            <a:ext cx="9906000" cy="149225"/>
          </a:xfrm>
          <a:prstGeom prst="rect">
            <a:avLst/>
          </a:prstGeom>
          <a:solidFill>
            <a:srgbClr val="F3F3F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en-US">
              <a:ea typeface="돋움" pitchFamily="50" charset="-127"/>
            </a:endParaRPr>
          </a:p>
        </p:txBody>
      </p:sp>
      <p:sp>
        <p:nvSpPr>
          <p:cNvPr id="4" name="Line 300"/>
          <p:cNvSpPr>
            <a:spLocks noChangeShapeType="1"/>
          </p:cNvSpPr>
          <p:nvPr userDrawn="1"/>
        </p:nvSpPr>
        <p:spPr bwMode="auto">
          <a:xfrm flipV="1">
            <a:off x="0" y="6705600"/>
            <a:ext cx="9906000" cy="7938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" name="Rectangle 7"/>
          <p:cNvSpPr>
            <a:spLocks noChangeArrowheads="1"/>
          </p:cNvSpPr>
          <p:nvPr userDrawn="1"/>
        </p:nvSpPr>
        <p:spPr bwMode="auto">
          <a:xfrm>
            <a:off x="0" y="0"/>
            <a:ext cx="9906000" cy="80963"/>
          </a:xfrm>
          <a:prstGeom prst="rect">
            <a:avLst/>
          </a:prstGeom>
          <a:solidFill>
            <a:schemeClr val="accent2"/>
          </a:solidFill>
          <a:ln w="9525" cap="sq" algn="ctr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en-US"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2103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사이트맵 및 AI 소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 userDrawn="1"/>
        </p:nvSpPr>
        <p:spPr bwMode="auto">
          <a:xfrm>
            <a:off x="0" y="0"/>
            <a:ext cx="9906000" cy="80963"/>
          </a:xfrm>
          <a:prstGeom prst="rect">
            <a:avLst/>
          </a:prstGeom>
          <a:solidFill>
            <a:schemeClr val="accent2"/>
          </a:solidFill>
          <a:ln w="9525" cap="sq" algn="ctr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en-US"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5633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디지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4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29312069"/>
              </p:ext>
            </p:extLst>
          </p:nvPr>
        </p:nvGraphicFramePr>
        <p:xfrm>
          <a:off x="6089" y="-5436"/>
          <a:ext cx="9899911" cy="396192"/>
        </p:xfrm>
        <a:graphic>
          <a:graphicData uri="http://schemas.openxmlformats.org/drawingml/2006/table">
            <a:tbl>
              <a:tblPr/>
              <a:tblGrid>
                <a:gridCol w="1058479"/>
                <a:gridCol w="1800200"/>
                <a:gridCol w="756084"/>
                <a:gridCol w="4356484"/>
                <a:gridCol w="648072"/>
                <a:gridCol w="1280592"/>
              </a:tblGrid>
              <a:tr h="15104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Project Title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Location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104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Page Title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최종수정일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Line 40"/>
          <p:cNvSpPr>
            <a:spLocks noChangeShapeType="1"/>
          </p:cNvSpPr>
          <p:nvPr userDrawn="1"/>
        </p:nvSpPr>
        <p:spPr bwMode="auto">
          <a:xfrm>
            <a:off x="-7937" y="404664"/>
            <a:ext cx="9906000" cy="0"/>
          </a:xfrm>
          <a:prstGeom prst="line">
            <a:avLst/>
          </a:prstGeom>
          <a:noFill/>
          <a:ln w="38100">
            <a:solidFill>
              <a:srgbClr val="0020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 bwMode="auto">
          <a:xfrm>
            <a:off x="7977336" y="413468"/>
            <a:ext cx="0" cy="6233822"/>
          </a:xfrm>
          <a:prstGeom prst="line">
            <a:avLst/>
          </a:prstGeom>
          <a:noFill/>
          <a:ln w="3175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3620852" y="188640"/>
            <a:ext cx="3684923" cy="216024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68" y="113284"/>
            <a:ext cx="756084" cy="16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511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디지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4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772412010"/>
              </p:ext>
            </p:extLst>
          </p:nvPr>
        </p:nvGraphicFramePr>
        <p:xfrm>
          <a:off x="6089" y="-5436"/>
          <a:ext cx="9899911" cy="396192"/>
        </p:xfrm>
        <a:graphic>
          <a:graphicData uri="http://schemas.openxmlformats.org/drawingml/2006/table">
            <a:tbl>
              <a:tblPr/>
              <a:tblGrid>
                <a:gridCol w="1058479"/>
                <a:gridCol w="1800200"/>
                <a:gridCol w="756084"/>
                <a:gridCol w="4356484"/>
                <a:gridCol w="648072"/>
                <a:gridCol w="1280592"/>
              </a:tblGrid>
              <a:tr h="15104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Project Title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Location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104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Page Title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최종수정일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Line 40"/>
          <p:cNvSpPr>
            <a:spLocks noChangeShapeType="1"/>
          </p:cNvSpPr>
          <p:nvPr userDrawn="1"/>
        </p:nvSpPr>
        <p:spPr bwMode="auto">
          <a:xfrm>
            <a:off x="-7937" y="404664"/>
            <a:ext cx="9906000" cy="0"/>
          </a:xfrm>
          <a:prstGeom prst="line">
            <a:avLst/>
          </a:prstGeom>
          <a:noFill/>
          <a:ln w="38100">
            <a:solidFill>
              <a:srgbClr val="0020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 bwMode="auto">
          <a:xfrm>
            <a:off x="7977336" y="413468"/>
            <a:ext cx="0" cy="6233822"/>
          </a:xfrm>
          <a:prstGeom prst="line">
            <a:avLst/>
          </a:prstGeom>
          <a:noFill/>
          <a:ln w="3175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3620852" y="188640"/>
            <a:ext cx="3684923" cy="216024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68" y="113284"/>
            <a:ext cx="756084" cy="16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178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Rectangle 298"/>
          <p:cNvSpPr>
            <a:spLocks noChangeArrowheads="1"/>
          </p:cNvSpPr>
          <p:nvPr/>
        </p:nvSpPr>
        <p:spPr bwMode="auto">
          <a:xfrm>
            <a:off x="0" y="6681644"/>
            <a:ext cx="9906000" cy="167736"/>
          </a:xfrm>
          <a:prstGeom prst="rect">
            <a:avLst/>
          </a:prstGeom>
          <a:solidFill>
            <a:srgbClr val="F3F3F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en-US">
              <a:ea typeface="돋움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72980" y="6639163"/>
            <a:ext cx="432048" cy="24622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fld id="{F74C52F7-5474-43F2-A4DC-628043A5D60F}" type="slidenum">
              <a:rPr lang="ko-KR" altLang="en-US" sz="10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pPr/>
              <a:t>‹#›</a:t>
            </a:fld>
            <a:endParaRPr lang="ko-KR" altLang="en-US" sz="10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0" name="Line 300"/>
          <p:cNvSpPr>
            <a:spLocks noChangeShapeType="1"/>
          </p:cNvSpPr>
          <p:nvPr/>
        </p:nvSpPr>
        <p:spPr bwMode="auto">
          <a:xfrm flipV="1">
            <a:off x="0" y="6669360"/>
            <a:ext cx="9906000" cy="7938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46" r:id="rId1"/>
    <p:sldLayoutId id="2147485347" r:id="rId2"/>
    <p:sldLayoutId id="2147485361" r:id="rId3"/>
    <p:sldLayoutId id="2147485362" r:id="rId4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6516" y="1988840"/>
            <a:ext cx="87489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업체 이미지</a:t>
            </a:r>
            <a:r>
              <a:rPr lang="en-US" altLang="ko-KR" sz="4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4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문서</a:t>
            </a:r>
            <a:r>
              <a:rPr lang="en-US" altLang="ko-KR" sz="4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영업 </a:t>
            </a:r>
            <a:r>
              <a:rPr lang="ko-KR" altLang="en-US" sz="4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문구</a:t>
            </a:r>
            <a:endParaRPr lang="en-US" altLang="ko-KR" sz="4800" dirty="0" smtClean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4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4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</a:t>
            </a:r>
            <a:r>
              <a:rPr lang="en-US" altLang="ko-KR" sz="4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</a:t>
            </a:r>
          </a:p>
          <a:p>
            <a:pPr algn="ctr"/>
            <a:endParaRPr lang="en-US" altLang="ko-KR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906" y="6093296"/>
            <a:ext cx="1206134" cy="26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10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등록 내역 확인 및 관리 </a:t>
            </a:r>
            <a:r>
              <a:rPr lang="en-US" altLang="ko-KR" dirty="0"/>
              <a:t>- </a:t>
            </a:r>
            <a:r>
              <a:rPr lang="ko-KR" altLang="en-US" dirty="0" smtClean="0"/>
              <a:t>홍보문구</a:t>
            </a:r>
            <a:endParaRPr lang="ko-KR" altLang="en-US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16" y="728700"/>
            <a:ext cx="2988332" cy="5714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829731" y="1340768"/>
            <a:ext cx="2539043" cy="31749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25200" rIns="0" bIns="25200" rtlCol="0" anchor="ctr">
            <a:spAutoFit/>
          </a:bodyPr>
          <a:lstStyle/>
          <a:p>
            <a:pPr algn="ctr"/>
            <a:endParaRPr lang="ko-KR" altLang="en-US" spc="-1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7811" y="1376407"/>
            <a:ext cx="1518364" cy="24622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등록 내역 확인 및 관리</a:t>
            </a:r>
            <a:endParaRPr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28446" y="2033650"/>
            <a:ext cx="2332366" cy="366360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25200" rIns="0" bIns="25200" rtlCol="0" anchor="ctr">
            <a:spAutoFit/>
          </a:bodyPr>
          <a:lstStyle/>
          <a:p>
            <a:pPr algn="ctr"/>
            <a:endParaRPr lang="ko-KR" altLang="en-US" spc="-1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551937" y="1890471"/>
            <a:ext cx="619497" cy="25202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25200" rIns="0" bIns="25200" rtlCol="0" anchor="ctr">
            <a:noAutofit/>
          </a:bodyPr>
          <a:lstStyle/>
          <a:p>
            <a:pPr algn="ctr"/>
            <a:r>
              <a:rPr lang="ko-KR" altLang="en-US" spc="-100" dirty="0" smtClean="0">
                <a:latin typeface="맑은 고딕" pitchFamily="50" charset="-127"/>
                <a:ea typeface="맑은 고딕" pitchFamily="50" charset="-127"/>
              </a:rPr>
              <a:t>문서</a:t>
            </a:r>
            <a:endParaRPr lang="ko-KR" altLang="en-US" spc="-1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028062" y="1890471"/>
            <a:ext cx="619497" cy="25202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25200" rIns="0" bIns="25200" rtlCol="0" anchor="ctr">
            <a:noAutofit/>
          </a:bodyPr>
          <a:lstStyle/>
          <a:p>
            <a:pPr algn="ctr"/>
            <a:r>
              <a:rPr lang="ko-KR" altLang="en-US" spc="-100" dirty="0" smtClean="0">
                <a:latin typeface="맑은 고딕" pitchFamily="50" charset="-127"/>
                <a:ea typeface="맑은 고딕" pitchFamily="50" charset="-127"/>
              </a:rPr>
              <a:t>이미지</a:t>
            </a:r>
            <a:endParaRPr lang="ko-KR" altLang="en-US" spc="-1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97200" y="1814837"/>
            <a:ext cx="222422" cy="174003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25200" rIns="0" bIns="25200" rtlCol="0" anchor="ctr">
            <a:spAutoFit/>
          </a:bodyPr>
          <a:lstStyle/>
          <a:p>
            <a:pPr algn="ctr"/>
            <a:r>
              <a:rPr lang="en-US" altLang="ko-KR" b="1" spc="-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b="1" spc="-1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094862" y="1890471"/>
            <a:ext cx="619497" cy="252028"/>
          </a:xfrm>
          <a:prstGeom prst="roundRect">
            <a:avLst/>
          </a:prstGeom>
          <a:solidFill>
            <a:srgbClr val="0099FF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25200" rIns="0" bIns="25200" rtlCol="0" anchor="ctr">
            <a:noAutofit/>
          </a:bodyPr>
          <a:lstStyle/>
          <a:p>
            <a:pPr algn="ctr"/>
            <a:r>
              <a:rPr lang="ko-KR" altLang="en-US" b="1" spc="-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홍보 문구</a:t>
            </a:r>
            <a:endParaRPr lang="ko-KR" altLang="en-US" b="1" spc="-1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258825" y="5301208"/>
            <a:ext cx="1620179" cy="31387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25200" rIns="0" bIns="25200" rtlCol="0" anchor="ctr">
            <a:noAutofit/>
          </a:bodyPr>
          <a:lstStyle/>
          <a:p>
            <a:pPr algn="ctr"/>
            <a:r>
              <a:rPr lang="ko-KR" altLang="en-US" spc="-100" dirty="0" smtClean="0">
                <a:latin typeface="맑은 고딕" pitchFamily="50" charset="-127"/>
                <a:ea typeface="맑은 고딕" pitchFamily="50" charset="-127"/>
              </a:rPr>
              <a:t>수</a:t>
            </a:r>
            <a:r>
              <a:rPr lang="ko-KR" altLang="en-US" spc="-100" dirty="0">
                <a:latin typeface="맑은 고딕" pitchFamily="50" charset="-127"/>
                <a:ea typeface="맑은 고딕" pitchFamily="50" charset="-127"/>
              </a:rPr>
              <a:t>정</a:t>
            </a:r>
            <a:r>
              <a:rPr lang="ko-KR" altLang="en-US" spc="-100" dirty="0" smtClean="0">
                <a:latin typeface="맑은 고딕" pitchFamily="50" charset="-127"/>
                <a:ea typeface="맑은 고딕" pitchFamily="50" charset="-127"/>
              </a:rPr>
              <a:t> 하기</a:t>
            </a:r>
            <a:endParaRPr lang="ko-KR" altLang="en-US" spc="-1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>
            <a:spLocks noChangeAspect="1"/>
          </p:cNvSpPr>
          <p:nvPr/>
        </p:nvSpPr>
        <p:spPr>
          <a:xfrm>
            <a:off x="1109459" y="2401351"/>
            <a:ext cx="1954379" cy="2143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txBody>
          <a:bodyPr wrap="square" lIns="0" tIns="25200" rIns="0" bIns="25200" rtlCol="0" anchor="ctr">
            <a:spAutoFit/>
          </a:bodyPr>
          <a:lstStyle/>
          <a:p>
            <a:r>
              <a:rPr lang="ko-KR" altLang="en-US" spc="-100" dirty="0" smtClean="0">
                <a:latin typeface="맑은 고딕" pitchFamily="50" charset="-127"/>
                <a:ea typeface="맑은 고딕" pitchFamily="50" charset="-127"/>
              </a:rPr>
              <a:t>  착한 </a:t>
            </a:r>
            <a:r>
              <a:rPr lang="ko-KR" altLang="en-US" spc="-100" dirty="0" err="1" smtClean="0">
                <a:latin typeface="맑은 고딕" pitchFamily="50" charset="-127"/>
                <a:ea typeface="맑은 고딕" pitchFamily="50" charset="-127"/>
              </a:rPr>
              <a:t>버거</a:t>
            </a:r>
            <a:r>
              <a:rPr lang="ko-KR" altLang="en-US" spc="-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pc="-100" dirty="0" err="1" smtClean="0">
                <a:latin typeface="맑은 고딕" pitchFamily="50" charset="-127"/>
                <a:ea typeface="맑은 고딕" pitchFamily="50" charset="-127"/>
              </a:rPr>
              <a:t>스페셜</a:t>
            </a:r>
            <a:r>
              <a:rPr lang="en-US" altLang="ko-KR" spc="-1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pc="-100" dirty="0" smtClean="0">
                <a:latin typeface="맑은 고딕" pitchFamily="50" charset="-127"/>
                <a:ea typeface="맑은 고딕" pitchFamily="50" charset="-127"/>
              </a:rPr>
              <a:t>듬직한 </a:t>
            </a:r>
            <a:r>
              <a:rPr lang="ko-KR" altLang="en-US" spc="-100" dirty="0" err="1" smtClean="0">
                <a:latin typeface="맑은 고딕" pitchFamily="50" charset="-127"/>
                <a:ea typeface="맑은 고딕" pitchFamily="50" charset="-127"/>
              </a:rPr>
              <a:t>버거</a:t>
            </a:r>
            <a:r>
              <a:rPr lang="ko-KR" altLang="en-US" spc="-100" dirty="0" smtClean="0">
                <a:latin typeface="맑은 고딕" pitchFamily="50" charset="-127"/>
                <a:ea typeface="맑은 고딕" pitchFamily="50" charset="-127"/>
              </a:rPr>
              <a:t> 등이 있어요</a:t>
            </a:r>
            <a:r>
              <a:rPr lang="en-US" altLang="ko-KR" spc="-1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ko-KR" altLang="en-US" spc="-1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pc="-100" dirty="0">
                <a:latin typeface="맑은 고딕" pitchFamily="50" charset="-127"/>
                <a:ea typeface="맑은 고딕" pitchFamily="50" charset="-127"/>
              </a:rPr>
              <a:t>착한 </a:t>
            </a:r>
            <a:r>
              <a:rPr lang="ko-KR" altLang="en-US" spc="-100" dirty="0" err="1">
                <a:latin typeface="맑은 고딕" pitchFamily="50" charset="-127"/>
                <a:ea typeface="맑은 고딕" pitchFamily="50" charset="-127"/>
              </a:rPr>
              <a:t>버거</a:t>
            </a:r>
            <a:r>
              <a:rPr lang="ko-KR" altLang="en-US" spc="-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pc="-100" dirty="0" err="1">
                <a:latin typeface="맑은 고딕" pitchFamily="50" charset="-127"/>
                <a:ea typeface="맑은 고딕" pitchFamily="50" charset="-127"/>
              </a:rPr>
              <a:t>스페셜</a:t>
            </a:r>
            <a:r>
              <a:rPr lang="en-US" altLang="ko-KR" spc="-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pc="-100" dirty="0">
                <a:latin typeface="맑은 고딕" pitchFamily="50" charset="-127"/>
                <a:ea typeface="맑은 고딕" pitchFamily="50" charset="-127"/>
              </a:rPr>
              <a:t>듬직한 </a:t>
            </a:r>
            <a:r>
              <a:rPr lang="ko-KR" altLang="en-US" spc="-100" dirty="0" err="1">
                <a:latin typeface="맑은 고딕" pitchFamily="50" charset="-127"/>
                <a:ea typeface="맑은 고딕" pitchFamily="50" charset="-127"/>
              </a:rPr>
              <a:t>버거</a:t>
            </a:r>
            <a:r>
              <a:rPr lang="ko-KR" altLang="en-US" spc="-100" dirty="0">
                <a:latin typeface="맑은 고딕" pitchFamily="50" charset="-127"/>
                <a:ea typeface="맑은 고딕" pitchFamily="50" charset="-127"/>
              </a:rPr>
              <a:t> 등이 있어요</a:t>
            </a:r>
            <a:r>
              <a:rPr lang="en-US" altLang="ko-KR" spc="-1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pc="-1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pc="-1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pc="-100" dirty="0">
                <a:latin typeface="맑은 고딕" pitchFamily="50" charset="-127"/>
                <a:ea typeface="맑은 고딕" pitchFamily="50" charset="-127"/>
              </a:rPr>
              <a:t>착한 </a:t>
            </a:r>
            <a:r>
              <a:rPr lang="ko-KR" altLang="en-US" spc="-100" dirty="0" err="1">
                <a:latin typeface="맑은 고딕" pitchFamily="50" charset="-127"/>
                <a:ea typeface="맑은 고딕" pitchFamily="50" charset="-127"/>
              </a:rPr>
              <a:t>버거</a:t>
            </a:r>
            <a:r>
              <a:rPr lang="ko-KR" altLang="en-US" spc="-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pc="-100" dirty="0" err="1">
                <a:latin typeface="맑은 고딕" pitchFamily="50" charset="-127"/>
                <a:ea typeface="맑은 고딕" pitchFamily="50" charset="-127"/>
              </a:rPr>
              <a:t>스페셜</a:t>
            </a:r>
            <a:r>
              <a:rPr lang="en-US" altLang="ko-KR" spc="-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pc="-100" dirty="0">
                <a:latin typeface="맑은 고딕" pitchFamily="50" charset="-127"/>
                <a:ea typeface="맑은 고딕" pitchFamily="50" charset="-127"/>
              </a:rPr>
              <a:t>듬직한 </a:t>
            </a:r>
            <a:r>
              <a:rPr lang="ko-KR" altLang="en-US" spc="-100" dirty="0" err="1">
                <a:latin typeface="맑은 고딕" pitchFamily="50" charset="-127"/>
                <a:ea typeface="맑은 고딕" pitchFamily="50" charset="-127"/>
              </a:rPr>
              <a:t>버거</a:t>
            </a:r>
            <a:r>
              <a:rPr lang="ko-KR" altLang="en-US" spc="-100" dirty="0">
                <a:latin typeface="맑은 고딕" pitchFamily="50" charset="-127"/>
                <a:ea typeface="맑은 고딕" pitchFamily="50" charset="-127"/>
              </a:rPr>
              <a:t> 등이 있어요</a:t>
            </a:r>
            <a:r>
              <a:rPr lang="en-US" altLang="ko-KR" spc="-1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pc="-1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pc="-1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pc="-100" dirty="0">
                <a:latin typeface="맑은 고딕" pitchFamily="50" charset="-127"/>
                <a:ea typeface="맑은 고딕" pitchFamily="50" charset="-127"/>
              </a:rPr>
              <a:t> 착한 </a:t>
            </a:r>
            <a:r>
              <a:rPr lang="ko-KR" altLang="en-US" spc="-100" dirty="0" err="1">
                <a:latin typeface="맑은 고딕" pitchFamily="50" charset="-127"/>
                <a:ea typeface="맑은 고딕" pitchFamily="50" charset="-127"/>
              </a:rPr>
              <a:t>버거</a:t>
            </a:r>
            <a:r>
              <a:rPr lang="ko-KR" altLang="en-US" spc="-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pc="-100" dirty="0" err="1">
                <a:latin typeface="맑은 고딕" pitchFamily="50" charset="-127"/>
                <a:ea typeface="맑은 고딕" pitchFamily="50" charset="-127"/>
              </a:rPr>
              <a:t>스페셜</a:t>
            </a:r>
            <a:r>
              <a:rPr lang="en-US" altLang="ko-KR" spc="-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pc="-100" dirty="0">
                <a:latin typeface="맑은 고딕" pitchFamily="50" charset="-127"/>
                <a:ea typeface="맑은 고딕" pitchFamily="50" charset="-127"/>
              </a:rPr>
              <a:t>듬직한 </a:t>
            </a:r>
            <a:r>
              <a:rPr lang="ko-KR" altLang="en-US" spc="-100" dirty="0" err="1">
                <a:latin typeface="맑은 고딕" pitchFamily="50" charset="-127"/>
                <a:ea typeface="맑은 고딕" pitchFamily="50" charset="-127"/>
              </a:rPr>
              <a:t>버거</a:t>
            </a:r>
            <a:r>
              <a:rPr lang="ko-KR" altLang="en-US" spc="-100" dirty="0">
                <a:latin typeface="맑은 고딕" pitchFamily="50" charset="-127"/>
                <a:ea typeface="맑은 고딕" pitchFamily="50" charset="-127"/>
              </a:rPr>
              <a:t> 등이 있어요</a:t>
            </a:r>
            <a:r>
              <a:rPr lang="en-US" altLang="ko-KR" spc="-1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ko-KR" altLang="en-US" spc="-100" dirty="0">
                <a:latin typeface="맑은 고딕" pitchFamily="50" charset="-127"/>
                <a:ea typeface="맑은 고딕" pitchFamily="50" charset="-127"/>
              </a:rPr>
              <a:t> 착한 </a:t>
            </a:r>
            <a:r>
              <a:rPr lang="ko-KR" altLang="en-US" spc="-100" dirty="0" err="1">
                <a:latin typeface="맑은 고딕" pitchFamily="50" charset="-127"/>
                <a:ea typeface="맑은 고딕" pitchFamily="50" charset="-127"/>
              </a:rPr>
              <a:t>버거</a:t>
            </a:r>
            <a:r>
              <a:rPr lang="ko-KR" altLang="en-US" spc="-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pc="-100" dirty="0" err="1">
                <a:latin typeface="맑은 고딕" pitchFamily="50" charset="-127"/>
                <a:ea typeface="맑은 고딕" pitchFamily="50" charset="-127"/>
              </a:rPr>
              <a:t>스페셜</a:t>
            </a:r>
            <a:r>
              <a:rPr lang="en-US" altLang="ko-KR" spc="-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pc="-100" dirty="0">
                <a:latin typeface="맑은 고딕" pitchFamily="50" charset="-127"/>
                <a:ea typeface="맑은 고딕" pitchFamily="50" charset="-127"/>
              </a:rPr>
              <a:t>듬직한 </a:t>
            </a:r>
            <a:r>
              <a:rPr lang="ko-KR" altLang="en-US" spc="-100" dirty="0" err="1">
                <a:latin typeface="맑은 고딕" pitchFamily="50" charset="-127"/>
                <a:ea typeface="맑은 고딕" pitchFamily="50" charset="-127"/>
              </a:rPr>
              <a:t>버거</a:t>
            </a:r>
            <a:r>
              <a:rPr lang="ko-KR" altLang="en-US" spc="-100" dirty="0">
                <a:latin typeface="맑은 고딕" pitchFamily="50" charset="-127"/>
                <a:ea typeface="맑은 고딕" pitchFamily="50" charset="-127"/>
              </a:rPr>
              <a:t> 등이 있어요</a:t>
            </a:r>
            <a:r>
              <a:rPr lang="en-US" altLang="ko-KR" spc="-1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ko-KR" altLang="en-US" spc="-100" dirty="0">
                <a:latin typeface="맑은 고딕" pitchFamily="50" charset="-127"/>
                <a:ea typeface="맑은 고딕" pitchFamily="50" charset="-127"/>
              </a:rPr>
              <a:t> 착한 </a:t>
            </a:r>
            <a:r>
              <a:rPr lang="ko-KR" altLang="en-US" spc="-100" dirty="0" err="1">
                <a:latin typeface="맑은 고딕" pitchFamily="50" charset="-127"/>
                <a:ea typeface="맑은 고딕" pitchFamily="50" charset="-127"/>
              </a:rPr>
              <a:t>버거</a:t>
            </a:r>
            <a:r>
              <a:rPr lang="ko-KR" altLang="en-US" spc="-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pc="-100" dirty="0" err="1">
                <a:latin typeface="맑은 고딕" pitchFamily="50" charset="-127"/>
                <a:ea typeface="맑은 고딕" pitchFamily="50" charset="-127"/>
              </a:rPr>
              <a:t>스페셜</a:t>
            </a:r>
            <a:r>
              <a:rPr lang="en-US" altLang="ko-KR" spc="-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pc="-100" dirty="0">
                <a:latin typeface="맑은 고딕" pitchFamily="50" charset="-127"/>
                <a:ea typeface="맑은 고딕" pitchFamily="50" charset="-127"/>
              </a:rPr>
              <a:t>듬직한 </a:t>
            </a:r>
            <a:r>
              <a:rPr lang="ko-KR" altLang="en-US" spc="-100" dirty="0" err="1">
                <a:latin typeface="맑은 고딕" pitchFamily="50" charset="-127"/>
                <a:ea typeface="맑은 고딕" pitchFamily="50" charset="-127"/>
              </a:rPr>
              <a:t>버거</a:t>
            </a:r>
            <a:r>
              <a:rPr lang="ko-KR" altLang="en-US" spc="-100" dirty="0">
                <a:latin typeface="맑은 고딕" pitchFamily="50" charset="-127"/>
                <a:ea typeface="맑은 고딕" pitchFamily="50" charset="-127"/>
              </a:rPr>
              <a:t> 등이 있어요</a:t>
            </a:r>
            <a:r>
              <a:rPr lang="en-US" altLang="ko-KR" spc="-1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pc="-1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pc="-1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pc="-1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pc="-1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pc="-1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pc="-1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pc="-1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pc="-1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pc="-1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pc="-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147614" y="5267585"/>
            <a:ext cx="222422" cy="174003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25200" rIns="0" bIns="25200" rtlCol="0" anchor="ctr">
            <a:spAutoFit/>
          </a:bodyPr>
          <a:lstStyle/>
          <a:p>
            <a:pPr algn="ctr"/>
            <a:r>
              <a:rPr lang="en-US" altLang="ko-KR" b="1" spc="-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b="1" spc="-1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5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235895"/>
              </p:ext>
            </p:extLst>
          </p:nvPr>
        </p:nvGraphicFramePr>
        <p:xfrm>
          <a:off x="7997734" y="440668"/>
          <a:ext cx="1896794" cy="2703576"/>
        </p:xfrm>
        <a:graphic>
          <a:graphicData uri="http://schemas.openxmlformats.org/drawingml/2006/table">
            <a:tbl>
              <a:tblPr/>
              <a:tblGrid>
                <a:gridCol w="190568"/>
                <a:gridCol w="1706226"/>
              </a:tblGrid>
              <a:tr h="21602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8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홍보 문구 탭 클릭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8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내용 수정 후 클릭 시 저장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8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8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8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8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8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8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8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8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6800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2396716" y="2675247"/>
            <a:ext cx="3217354" cy="143782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25200" rIns="0" bIns="25200" rtlCol="0" anchor="ctr">
            <a:noAutofit/>
          </a:bodyPr>
          <a:lstStyle/>
          <a:p>
            <a:pPr algn="ctr"/>
            <a:r>
              <a:rPr lang="en-US" altLang="ko-KR" sz="1400" spc="-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PC </a:t>
            </a:r>
            <a:r>
              <a:rPr lang="ko-KR" altLang="en-US" sz="1400" spc="-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 </a:t>
            </a:r>
            <a:r>
              <a:rPr lang="ko-KR" altLang="en-US" sz="1400" spc="-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내역 확인 및 관리</a:t>
            </a:r>
            <a:r>
              <a:rPr lang="en-US" altLang="ko-KR" sz="1400" spc="-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1400" spc="-1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626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자사 관리자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로그인 화면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3381" y="735087"/>
            <a:ext cx="2787943" cy="46166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① 자사 관리자 </a:t>
            </a:r>
            <a:r>
              <a:rPr lang="ko-KR" altLang="en-US" sz="12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홈페이지</a:t>
            </a:r>
            <a:endParaRPr lang="en-US" altLang="ko-KR" sz="12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r>
              <a:rPr lang="en-US" altLang="ko-KR" sz="12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</a:t>
            </a:r>
            <a:r>
              <a:rPr lang="en-US" altLang="ko-KR" sz="12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    - </a:t>
            </a:r>
            <a:r>
              <a:rPr lang="ko-KR" altLang="en-US" sz="12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예</a:t>
            </a:r>
            <a:r>
              <a:rPr lang="en-US" altLang="ko-KR" sz="12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) https://bcmanager.ok114.kr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896" y="728700"/>
            <a:ext cx="2988332" cy="5714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897946" y="2161950"/>
            <a:ext cx="1186543" cy="307777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관리자 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로그인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75507" y="2829767"/>
            <a:ext cx="64637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000" b="1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아이디</a:t>
            </a:r>
            <a:endParaRPr lang="en-US" altLang="ko-KR" sz="1000" b="1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r">
              <a:lnSpc>
                <a:spcPct val="150000"/>
              </a:lnSpc>
            </a:pPr>
            <a:endParaRPr lang="en-US" altLang="ko-KR" sz="1000" b="1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000" b="1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비밀번호</a:t>
            </a:r>
            <a:endParaRPr lang="ko-KR" altLang="en-US" sz="1000" b="1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256763" y="2927575"/>
            <a:ext cx="1369375" cy="152429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4484948" y="4572538"/>
            <a:ext cx="2058398" cy="26061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25200" rIns="0" bIns="25200" rtlCol="0" anchor="ctr">
            <a:spAutoFit/>
          </a:bodyPr>
          <a:lstStyle/>
          <a:p>
            <a:pPr algn="ctr"/>
            <a:r>
              <a:rPr lang="ko-KR" altLang="en-US" sz="1200" spc="-1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로그인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256763" y="3394300"/>
            <a:ext cx="1369375" cy="152429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518673" y="3765871"/>
            <a:ext cx="180020" cy="17400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25200" rIns="0" bIns="25200" rtlCol="0" anchor="ctr">
            <a:spAutoFit/>
          </a:bodyPr>
          <a:lstStyle/>
          <a:p>
            <a:pPr algn="ctr"/>
            <a:r>
              <a:rPr lang="en-US" altLang="ko-KR" spc="-100" dirty="0" smtClean="0">
                <a:latin typeface="맑은 고딕" pitchFamily="50" charset="-127"/>
                <a:ea typeface="맑은 고딕" pitchFamily="50" charset="-127"/>
              </a:rPr>
              <a:t>V</a:t>
            </a:r>
            <a:endParaRPr lang="ko-KR" altLang="en-US" spc="-1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65064" y="3716741"/>
            <a:ext cx="734496" cy="25321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아이디 저장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8437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자사 관리자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메인 화면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24508" y="999778"/>
            <a:ext cx="6948772" cy="5112568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25200" rIns="0" bIns="25200" rtlCol="0" anchor="ctr">
            <a:spAutoFit/>
          </a:bodyPr>
          <a:lstStyle/>
          <a:p>
            <a:pPr algn="ctr"/>
            <a:endParaRPr lang="ko-KR" altLang="en-US" spc="-1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24508" y="1007207"/>
            <a:ext cx="1440160" cy="511256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25200" rIns="0" bIns="25200" rtlCol="0" anchor="ctr">
            <a:spAutoFit/>
          </a:bodyPr>
          <a:lstStyle/>
          <a:p>
            <a:pPr algn="ctr"/>
            <a:endParaRPr lang="ko-KR" altLang="en-US" spc="-1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8524" y="1594537"/>
            <a:ext cx="1116124" cy="64633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메인 화면</a:t>
            </a:r>
            <a:endParaRPr lang="en-US" altLang="ko-KR" sz="1200" b="1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endParaRPr lang="en-US" altLang="ko-KR" sz="12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r>
              <a:rPr lang="ko-KR" altLang="en-US" sz="12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업체 검색</a:t>
            </a:r>
            <a:endParaRPr lang="ko-KR" altLang="en-US" sz="12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13297" y="1594537"/>
            <a:ext cx="222422" cy="174003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25200" rIns="0" bIns="25200" rtlCol="0" anchor="ctr">
            <a:spAutoFit/>
          </a:bodyPr>
          <a:lstStyle/>
          <a:p>
            <a:pPr algn="ctr"/>
            <a:r>
              <a:rPr lang="en-US" altLang="ko-KR" b="1" spc="-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b="1" spc="-1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69060"/>
              </p:ext>
            </p:extLst>
          </p:nvPr>
        </p:nvGraphicFramePr>
        <p:xfrm>
          <a:off x="7997734" y="440668"/>
          <a:ext cx="1896794" cy="3164981"/>
        </p:xfrm>
        <a:graphic>
          <a:graphicData uri="http://schemas.openxmlformats.org/drawingml/2006/table">
            <a:tbl>
              <a:tblPr/>
              <a:tblGrid>
                <a:gridCol w="190568"/>
                <a:gridCol w="1706226"/>
              </a:tblGrid>
              <a:tr h="21602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8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관리 메뉴 구성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8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최근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URL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생성되어 전송된 리스트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8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최근 파일을 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업로드한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업체 리스트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8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해당 업체 상세페이지로 이동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예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 https://bcmanager.ok114.kr/view/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12302838203425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8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8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8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8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8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8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모서리가 둥근 직사각형 8"/>
          <p:cNvSpPr/>
          <p:nvPr/>
        </p:nvSpPr>
        <p:spPr>
          <a:xfrm>
            <a:off x="2324708" y="1342509"/>
            <a:ext cx="1584176" cy="25202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25200" rIns="0" bIns="25200" rtlCol="0" anchor="ctr">
            <a:noAutofit/>
          </a:bodyPr>
          <a:lstStyle/>
          <a:p>
            <a:pPr algn="ctr"/>
            <a:r>
              <a:rPr lang="en-US" altLang="ko-KR" sz="1000" spc="-1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1. </a:t>
            </a:r>
            <a:r>
              <a:rPr lang="ko-KR" altLang="en-US" sz="1000" spc="-1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최근 요청 전송 리스트</a:t>
            </a:r>
            <a:endParaRPr lang="ko-KR" altLang="en-US" sz="1000" spc="-1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324708" y="3717032"/>
            <a:ext cx="1584176" cy="25202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25200" rIns="0" bIns="25200" rtlCol="0" anchor="ctr">
            <a:noAutofit/>
          </a:bodyPr>
          <a:lstStyle/>
          <a:p>
            <a:pPr algn="ctr"/>
            <a:r>
              <a:rPr lang="en-US" altLang="ko-KR" sz="1000" spc="-1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2. </a:t>
            </a:r>
            <a:r>
              <a:rPr lang="ko-KR" altLang="en-US" sz="1000" spc="-1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최근 업로드 된 업체 리스트</a:t>
            </a:r>
            <a:endParaRPr lang="ko-KR" altLang="en-US" sz="1000" spc="-1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24708" y="1772816"/>
            <a:ext cx="4860540" cy="40011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천안 지점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홍길동 주식회사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광고 대행                         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2022-12-14 11:22:30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   - https://bcontent.ok114.kr/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a2302-203489-3293kdf</a:t>
            </a:r>
            <a:endParaRPr lang="ko-KR" altLang="en-US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24708" y="2258591"/>
            <a:ext cx="4860540" cy="40011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천안 지점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홍길동 주식회사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광고 대행                         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2022-12-14 11:22:30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   - 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bcontent.ok114.kr/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de32340c9-2347c32</a:t>
            </a:r>
            <a:endParaRPr lang="ko-KR" altLang="en-US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24708" y="2734841"/>
            <a:ext cx="4860540" cy="40011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천안 지점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홍길동 주식회사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광고 대행                         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2022-12-14 11:22:30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   - 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bcontent.ok114.kr/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49f0sdl230009-cl-222</a:t>
            </a:r>
            <a:endParaRPr lang="ko-KR" altLang="en-US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24708" y="4185084"/>
            <a:ext cx="4860540" cy="40011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천안 지점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홍길동 주식회사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광고 대행 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건 업로드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        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2022-12-14 11:22:30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   - 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bcontent.ok114.kr/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a2302-203489-3293kdf</a:t>
            </a:r>
            <a:endParaRPr lang="ko-KR" altLang="en-US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24708" y="4670859"/>
            <a:ext cx="4860540" cy="40011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천안 지점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홍길동 주식회사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광고 대행 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52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건 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업로드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2022-12-14 11:22:30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   - 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bcontent.ok114.kr/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de32340c9-2347c32</a:t>
            </a:r>
            <a:endParaRPr lang="ko-KR" altLang="en-US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24708" y="5147109"/>
            <a:ext cx="4860540" cy="40011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천안 지점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홍길동 주식회사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광고 대행 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건 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업로드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        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2022-12-14 11:22:30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   - 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bcontent.ok114.kr/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49f0sdl230009-cl-222</a:t>
            </a:r>
            <a:endParaRPr lang="ko-KR" altLang="en-US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213497" y="1255507"/>
            <a:ext cx="222422" cy="174003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25200" rIns="0" bIns="25200" rtlCol="0" anchor="ctr">
            <a:spAutoFit/>
          </a:bodyPr>
          <a:lstStyle/>
          <a:p>
            <a:pPr algn="ctr"/>
            <a:r>
              <a:rPr lang="en-US" altLang="ko-KR" b="1" spc="-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b="1" spc="-1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213497" y="3636757"/>
            <a:ext cx="222422" cy="174003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25200" rIns="0" bIns="25200" rtlCol="0" anchor="ctr">
            <a:spAutoFit/>
          </a:bodyPr>
          <a:lstStyle/>
          <a:p>
            <a:pPr algn="ctr"/>
            <a:r>
              <a:rPr lang="en-US" altLang="ko-KR" b="1" spc="-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b="1" spc="-1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43475" y="4211896"/>
            <a:ext cx="222422" cy="174003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25200" rIns="0" bIns="25200" rtlCol="0" anchor="ctr">
            <a:spAutoFit/>
          </a:bodyPr>
          <a:lstStyle/>
          <a:p>
            <a:pPr algn="ctr"/>
            <a:r>
              <a:rPr lang="en-US" altLang="ko-KR" b="1" spc="-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b="1" spc="-1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4221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자사 관리자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업체 검색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24508" y="999778"/>
            <a:ext cx="6948772" cy="5112568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25200" rIns="0" bIns="25200" rtlCol="0" anchor="ctr">
            <a:spAutoFit/>
          </a:bodyPr>
          <a:lstStyle/>
          <a:p>
            <a:pPr algn="ctr"/>
            <a:endParaRPr lang="ko-KR" altLang="en-US" spc="-1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24508" y="1007207"/>
            <a:ext cx="1440160" cy="511256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25200" rIns="0" bIns="25200" rtlCol="0" anchor="ctr">
            <a:spAutoFit/>
          </a:bodyPr>
          <a:lstStyle/>
          <a:p>
            <a:pPr algn="ctr"/>
            <a:endParaRPr lang="ko-KR" altLang="en-US" spc="-1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8524" y="1594537"/>
            <a:ext cx="1116124" cy="64633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메인 화면</a:t>
            </a:r>
            <a:endParaRPr lang="en-US" altLang="ko-KR" sz="12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endParaRPr lang="en-US" altLang="ko-KR" sz="12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r>
              <a:rPr lang="ko-KR" altLang="en-US" sz="1200" b="1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업체 검색</a:t>
            </a:r>
            <a:endParaRPr lang="ko-KR" altLang="en-US" sz="1200" b="1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13297" y="1958853"/>
            <a:ext cx="222422" cy="174003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25200" rIns="0" bIns="25200" rtlCol="0" anchor="ctr">
            <a:spAutoFit/>
          </a:bodyPr>
          <a:lstStyle/>
          <a:p>
            <a:pPr algn="ctr"/>
            <a:r>
              <a:rPr lang="en-US" altLang="ko-KR" b="1" spc="-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b="1" spc="-1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24708" y="2744924"/>
            <a:ext cx="4860540" cy="430887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천안 지점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홍길동 주식회사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광고 대행 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건 업로드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           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041-564-0001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   - 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bcontent.ok114.kr/view/</a:t>
            </a: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12302838203425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2022-12-14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11:22:30</a:t>
            </a:r>
            <a:endParaRPr lang="ko-KR" altLang="en-US" sz="1000" b="1" dirty="0" smtClean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76736" y="2030651"/>
            <a:ext cx="569387" cy="24622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검색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어</a:t>
            </a:r>
            <a:endParaRPr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169737" y="2061718"/>
            <a:ext cx="2361545" cy="1740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25200" rIns="0" bIns="25200" rtlCol="0" anchor="ctr">
            <a:spAutoFit/>
          </a:bodyPr>
          <a:lstStyle/>
          <a:p>
            <a:r>
              <a:rPr lang="en-US" altLang="ko-KR" spc="-1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pc="-1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pc="-1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pc="-1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en-US" altLang="ko-KR" spc="-1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041-564-0001</a:t>
            </a:r>
            <a:endParaRPr lang="ko-KR" altLang="en-US" spc="-100" dirty="0" smtClean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673080" y="2061718"/>
            <a:ext cx="1077190" cy="19251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25200" rIns="0" bIns="25200" rtlCol="0" anchor="ctr">
            <a:spAutoFit/>
          </a:bodyPr>
          <a:lstStyle/>
          <a:p>
            <a:pPr algn="ctr"/>
            <a:r>
              <a:rPr lang="ko-KR" altLang="en-US" spc="-100" dirty="0" smtClean="0">
                <a:latin typeface="맑은 고딕" pitchFamily="50" charset="-127"/>
                <a:ea typeface="맑은 고딕" pitchFamily="50" charset="-127"/>
              </a:rPr>
              <a:t>검색하기</a:t>
            </a:r>
            <a:endParaRPr lang="ko-KR" altLang="en-US" spc="-1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18634" y="1321023"/>
            <a:ext cx="1910430" cy="307777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업체 검색</a:t>
            </a:r>
            <a:endParaRPr lang="ko-KR" altLang="en-US" sz="1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24708" y="3306899"/>
            <a:ext cx="4860540" cy="430887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천안 지점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홍길동 주식회사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광고 대행  </a:t>
            </a:r>
            <a:r>
              <a:rPr lang="en-US" altLang="ko-KR" sz="1000" dirty="0" smtClean="0">
                <a:solidFill>
                  <a:srgbClr val="993300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000" dirty="0" smtClean="0">
                <a:solidFill>
                  <a:srgbClr val="993300"/>
                </a:solidFill>
                <a:latin typeface="맑은 고딕" pitchFamily="50" charset="-127"/>
                <a:ea typeface="맑은 고딕" pitchFamily="50" charset="-127"/>
              </a:rPr>
              <a:t>건 업로드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           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041-564-0001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   - 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bcontent.ok114.kr/view/</a:t>
            </a: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12302838203425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2022-12-14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11:22:30</a:t>
            </a:r>
            <a:endParaRPr lang="ko-KR" altLang="en-US" sz="1000" b="1" dirty="0" smtClean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24708" y="3926024"/>
            <a:ext cx="4860540" cy="430887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천안 지점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홍길동 주식회사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광고 대행 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건 업로드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           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041-564-0001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   - 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bcontent.ok114.kr/view/</a:t>
            </a: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12302838203425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2022-12-14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11:22:30</a:t>
            </a:r>
            <a:endParaRPr lang="ko-KR" altLang="en-US" sz="1000" b="1" dirty="0" smtClean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5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661549"/>
              </p:ext>
            </p:extLst>
          </p:nvPr>
        </p:nvGraphicFramePr>
        <p:xfrm>
          <a:off x="7997734" y="440668"/>
          <a:ext cx="1896794" cy="3164981"/>
        </p:xfrm>
        <a:graphic>
          <a:graphicData uri="http://schemas.openxmlformats.org/drawingml/2006/table">
            <a:tbl>
              <a:tblPr/>
              <a:tblGrid>
                <a:gridCol w="190568"/>
                <a:gridCol w="1706226"/>
              </a:tblGrid>
              <a:tr h="21602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8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업체 검색 클릭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8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업체명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전화번호 등 입력 후 검색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8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결과 리스트에서 항목 클릭 시 업체 상세페이지로 이동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예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 https://bcmanager.ok114.kr/view/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12302838203425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8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8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8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8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8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8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8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6639059" y="1985083"/>
            <a:ext cx="222422" cy="174003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25200" rIns="0" bIns="25200" rtlCol="0" anchor="ctr">
            <a:spAutoFit/>
          </a:bodyPr>
          <a:lstStyle/>
          <a:p>
            <a:pPr algn="ctr"/>
            <a:r>
              <a:rPr lang="en-US" altLang="ko-KR" b="1" spc="-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b="1" spc="-1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9549" y="2248297"/>
            <a:ext cx="1919842" cy="215444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0099FF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업체명</a:t>
            </a:r>
            <a:r>
              <a:rPr lang="en-US" altLang="ko-KR" dirty="0" smtClean="0">
                <a:solidFill>
                  <a:srgbClr val="0099FF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dirty="0" smtClean="0">
                <a:solidFill>
                  <a:srgbClr val="0099FF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전화번호</a:t>
            </a:r>
            <a:r>
              <a:rPr lang="en-US" altLang="ko-KR" dirty="0">
                <a:solidFill>
                  <a:srgbClr val="0099FF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</a:t>
            </a:r>
            <a:r>
              <a:rPr lang="ko-KR" altLang="en-US" dirty="0" smtClean="0">
                <a:solidFill>
                  <a:srgbClr val="0099FF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등으로 검색 가능 합니다</a:t>
            </a:r>
            <a:r>
              <a:rPr lang="en-US" altLang="ko-KR" dirty="0" smtClean="0">
                <a:solidFill>
                  <a:srgbClr val="0099FF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  <a:endParaRPr lang="ko-KR" altLang="en-US" dirty="0" smtClean="0">
              <a:solidFill>
                <a:srgbClr val="0099FF"/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149911" y="2738739"/>
            <a:ext cx="222422" cy="174003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25200" rIns="0" bIns="25200" rtlCol="0" anchor="ctr">
            <a:spAutoFit/>
          </a:bodyPr>
          <a:lstStyle/>
          <a:p>
            <a:pPr algn="ctr"/>
            <a:r>
              <a:rPr lang="en-US" altLang="ko-KR" b="1" spc="-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b="1" spc="-1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3690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자사 관리자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업체 상세페이지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24508" y="999778"/>
            <a:ext cx="6948772" cy="5112568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25200" rIns="0" bIns="25200" rtlCol="0" anchor="ctr">
            <a:spAutoFit/>
          </a:bodyPr>
          <a:lstStyle/>
          <a:p>
            <a:pPr algn="ctr"/>
            <a:endParaRPr lang="ko-KR" altLang="en-US" spc="-1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4508" y="1007207"/>
            <a:ext cx="2088232" cy="511256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25200" rIns="0" bIns="25200" rtlCol="0" anchor="ctr">
            <a:spAutoFit/>
          </a:bodyPr>
          <a:lstStyle/>
          <a:p>
            <a:pPr algn="ctr"/>
            <a:endParaRPr lang="ko-KR" altLang="en-US" spc="-1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8524" y="2420888"/>
            <a:ext cx="1764196" cy="2769989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전체 보기</a:t>
            </a:r>
            <a:endParaRPr lang="en-US" altLang="ko-KR" sz="12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endParaRPr lang="en-US" altLang="ko-KR" sz="12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r>
              <a:rPr lang="en-US" altLang="ko-KR" sz="1200" b="1" dirty="0" err="1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url</a:t>
            </a:r>
            <a:r>
              <a:rPr lang="en-US" altLang="ko-KR" sz="1200" b="1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.. </a:t>
            </a:r>
            <a:r>
              <a:rPr lang="en-US" altLang="ko-KR" sz="1200" dirty="0">
                <a:latin typeface="Consolas" panose="020B0609020204030204" pitchFamily="49" charset="0"/>
                <a:ea typeface="나눔바른고딕 UltraLight" panose="00000300000000000000" pitchFamily="2" charset="-127"/>
              </a:rPr>
              <a:t>/</a:t>
            </a:r>
            <a:r>
              <a:rPr lang="en-US" altLang="ko-KR" sz="1200" dirty="0" smtClean="0">
                <a:latin typeface="Consolas" panose="020B0609020204030204" pitchFamily="49" charset="0"/>
              </a:rPr>
              <a:t>a2302-203489-3293kdf</a:t>
            </a:r>
          </a:p>
          <a:p>
            <a:pPr algn="r"/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2022-12-14 11:20</a:t>
            </a:r>
          </a:p>
          <a:p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b="1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url</a:t>
            </a:r>
            <a:r>
              <a:rPr lang="en-US" altLang="ko-KR" sz="1200" b="1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.. </a:t>
            </a:r>
            <a:r>
              <a:rPr lang="en-US" altLang="ko-KR" sz="1200" dirty="0">
                <a:latin typeface="Consolas" panose="020B0609020204030204" pitchFamily="49" charset="0"/>
                <a:ea typeface="나눔바른고딕 UltraLight" panose="00000300000000000000" pitchFamily="2" charset="-127"/>
              </a:rPr>
              <a:t>/</a:t>
            </a:r>
            <a:r>
              <a:rPr lang="en-US" altLang="ko-KR" sz="1200" dirty="0" smtClean="0">
                <a:latin typeface="Consolas" panose="020B0609020204030204" pitchFamily="49" charset="0"/>
              </a:rPr>
              <a:t>a2302-203489-3293kdf</a:t>
            </a:r>
          </a:p>
          <a:p>
            <a:pPr algn="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2022-12-14 11:20</a:t>
            </a:r>
          </a:p>
          <a:p>
            <a:endParaRPr lang="en-US" altLang="ko-KR" sz="1200" dirty="0" smtClean="0">
              <a:latin typeface="Consolas" panose="020B0609020204030204" pitchFamily="49" charset="0"/>
            </a:endParaRPr>
          </a:p>
          <a:p>
            <a:r>
              <a:rPr lang="en-US" altLang="ko-KR" sz="1200" b="1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url</a:t>
            </a:r>
            <a:r>
              <a:rPr lang="en-US" altLang="ko-KR" sz="1200" b="1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.. </a:t>
            </a:r>
            <a:r>
              <a:rPr lang="en-US" altLang="ko-KR" sz="1200" dirty="0">
                <a:latin typeface="Consolas" panose="020B0609020204030204" pitchFamily="49" charset="0"/>
                <a:ea typeface="나눔바른고딕 UltraLight" panose="00000300000000000000" pitchFamily="2" charset="-127"/>
              </a:rPr>
              <a:t>/</a:t>
            </a:r>
            <a:r>
              <a:rPr lang="en-US" altLang="ko-KR" sz="1200" dirty="0" smtClean="0">
                <a:latin typeface="Consolas" panose="020B0609020204030204" pitchFamily="49" charset="0"/>
              </a:rPr>
              <a:t>a2302-203489-3293kdf</a:t>
            </a:r>
          </a:p>
          <a:p>
            <a:pPr algn="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2022-12-14 11:20</a:t>
            </a:r>
          </a:p>
          <a:p>
            <a:endParaRPr lang="en-US" altLang="ko-KR" sz="1200" dirty="0">
              <a:latin typeface="Consolas" panose="020B0609020204030204" pitchFamily="49" charset="0"/>
            </a:endParaRPr>
          </a:p>
          <a:p>
            <a:endParaRPr lang="en-US" altLang="ko-KR" sz="1200" dirty="0" smtClean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13297" y="2436641"/>
            <a:ext cx="222422" cy="174003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25200" rIns="0" bIns="25200" rtlCol="0" anchor="ctr">
            <a:spAutoFit/>
          </a:bodyPr>
          <a:lstStyle/>
          <a:p>
            <a:pPr algn="ctr"/>
            <a:r>
              <a:rPr lang="en-US" altLang="ko-KR" b="1" spc="-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b="1" spc="-1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000244"/>
              </p:ext>
            </p:extLst>
          </p:nvPr>
        </p:nvGraphicFramePr>
        <p:xfrm>
          <a:off x="7997734" y="440668"/>
          <a:ext cx="1896794" cy="3506357"/>
        </p:xfrm>
        <a:graphic>
          <a:graphicData uri="http://schemas.openxmlformats.org/drawingml/2006/table">
            <a:tbl>
              <a:tblPr/>
              <a:tblGrid>
                <a:gridCol w="190568"/>
                <a:gridCol w="1706226"/>
              </a:tblGrid>
              <a:tr h="21602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8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보기 및 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 동안 전송된 개별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URL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기준으로 볼 수 있도록 처리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보기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전체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URL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통합하여 출력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URL </a:t>
                      </a: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리스트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URL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기준으로 출력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8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8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8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8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8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8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8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8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8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모서리가 둥근 직사각형 8"/>
          <p:cNvSpPr/>
          <p:nvPr/>
        </p:nvSpPr>
        <p:spPr>
          <a:xfrm>
            <a:off x="3440832" y="2855267"/>
            <a:ext cx="3217354" cy="143782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25200" rIns="0" bIns="25200" rtlCol="0" anchor="ctr">
            <a:noAutofit/>
          </a:bodyPr>
          <a:lstStyle/>
          <a:p>
            <a:pPr algn="ctr"/>
            <a:r>
              <a:rPr lang="ko-KR" altLang="en-US" sz="1400" spc="-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업로드 된 내역 확인 및 관리 추가</a:t>
            </a:r>
            <a:endParaRPr lang="ko-KR" altLang="en-US" sz="1400" spc="-1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93143" y="1179034"/>
            <a:ext cx="1755812" cy="82033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lIns="0" tIns="25200" rIns="0" bIns="25200" rtlCol="0" anchor="ctr">
            <a:spAutoFit/>
          </a:bodyPr>
          <a:lstStyle/>
          <a:p>
            <a:pPr algn="ctr"/>
            <a:r>
              <a:rPr lang="ko-KR" altLang="en-US" sz="1400" b="1" spc="-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홍길동 주식회사</a:t>
            </a:r>
            <a:endParaRPr lang="en-US" altLang="ko-KR" sz="1400" b="1" spc="-1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200" spc="-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041-564-0001</a:t>
            </a:r>
          </a:p>
          <a:p>
            <a:pPr algn="ctr"/>
            <a:r>
              <a:rPr lang="ko-KR" altLang="en-US" sz="1200" spc="-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천안시 </a:t>
            </a:r>
            <a:r>
              <a:rPr lang="ko-KR" altLang="en-US" sz="1200" spc="-1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두정동</a:t>
            </a:r>
            <a:r>
              <a:rPr lang="ko-KR" altLang="en-US" sz="1200" spc="-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spc="-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680-1 4</a:t>
            </a:r>
            <a:r>
              <a:rPr lang="ko-KR" altLang="en-US" sz="1200" spc="-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층</a:t>
            </a:r>
            <a:endParaRPr lang="en-US" altLang="ko-KR" sz="1200" spc="-1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spc="-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광고 대행</a:t>
            </a:r>
            <a:endParaRPr lang="ko-KR" altLang="en-US" sz="1200" spc="-1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5273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2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150738"/>
              </p:ext>
            </p:extLst>
          </p:nvPr>
        </p:nvGraphicFramePr>
        <p:xfrm>
          <a:off x="200025" y="692150"/>
          <a:ext cx="9469499" cy="2632473"/>
        </p:xfrm>
        <a:graphic>
          <a:graphicData uri="http://schemas.openxmlformats.org/drawingml/2006/table">
            <a:tbl>
              <a:tblPr/>
              <a:tblGrid>
                <a:gridCol w="1020537"/>
                <a:gridCol w="881848"/>
                <a:gridCol w="4866814"/>
                <a:gridCol w="1584176"/>
                <a:gridCol w="1116124"/>
              </a:tblGrid>
              <a:tr h="2924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개정일자</a:t>
                      </a:r>
                    </a:p>
                  </a:txBody>
                  <a:tcPr marL="91433" marR="91433" marT="45714" marB="45714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91433" marR="91433" marT="45714" marB="45714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변경내용</a:t>
                      </a:r>
                    </a:p>
                  </a:txBody>
                  <a:tcPr marL="91433" marR="91433" marT="45714" marB="45714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슬라이드 번호</a:t>
                      </a:r>
                    </a:p>
                  </a:txBody>
                  <a:tcPr marL="91433" marR="91433" marT="45714" marB="45714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91433" marR="91433" marT="45714" marB="45714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</a:tr>
              <a:tr h="2924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22.12.14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3" marR="91433" marT="45714" marB="45714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3" marR="91433" marT="45714" marB="45714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초안 작성</a:t>
                      </a:r>
                    </a:p>
                  </a:txBody>
                  <a:tcPr marL="91433" marR="91433" marT="45714" marB="45714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3" marR="91433" marT="45714" marB="45714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3" marR="91433" marT="45714" marB="45714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4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3" marR="91433" marT="45714" marB="45714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3" marR="91433" marT="45714" marB="45714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3" marR="91433" marT="45714" marB="45714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3" marR="91433" marT="45714" marB="45714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3" marR="91433" marT="45714" marB="45714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4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3" marR="91433" marT="45714" marB="45714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3" marR="91433" marT="45714" marB="45714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3" marR="91433" marT="45714" marB="45714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3" marR="91433" marT="45714" marB="45714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3" marR="91433" marT="45714" marB="45714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4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3" marR="91433" marT="45714" marB="45714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3" marR="91433" marT="45714" marB="45714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3" marR="91433" marT="45714" marB="45714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3" marR="91433" marT="45714" marB="45714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3" marR="91433" marT="45714" marB="45714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4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3" marR="91433" marT="45714" marB="45714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3" marR="91433" marT="45714" marB="45714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3" marR="91433" marT="45714" marB="45714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3" marR="91433" marT="45714" marB="45714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3" marR="91433" marT="45714" marB="45714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4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3" marR="91433" marT="45714" marB="45714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3" marR="91433" marT="45714" marB="45714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3" marR="91433" marT="45714" marB="45714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3" marR="91433" marT="45714" marB="45714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3" marR="91433" marT="45714" marB="45714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4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3" marR="91433" marT="45714" marB="45714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3" marR="91433" marT="45714" marB="45714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3" marR="91433" marT="45714" marB="45714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3" marR="91433" marT="45714" marB="45714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3" marR="91433" marT="45714" marB="45714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4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3" marR="91433" marT="45714" marB="45714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3" marR="91433" marT="45714" marB="45714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3" marR="91433" marT="45714" marB="45714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3" marR="91433" marT="45714" marB="45714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3" marR="91433" marT="45714" marB="45714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ctrTitle" idx="4294967295"/>
          </p:nvPr>
        </p:nvSpPr>
        <p:spPr>
          <a:xfrm>
            <a:off x="97296" y="302791"/>
            <a:ext cx="1687352" cy="317897"/>
          </a:xfrm>
          <a:prstGeom prst="rect">
            <a:avLst/>
          </a:prstGeom>
        </p:spPr>
        <p:txBody>
          <a:bodyPr/>
          <a:lstStyle/>
          <a:p>
            <a:pPr algn="l" rtl="0" eaLnBrk="1" fontAlgn="base" latinLnBrk="1" hangingPunct="1"/>
            <a:r>
              <a:rPr kumimoji="1" lang="ko-KR" altLang="ko-KR" sz="1400" b="1" kern="1200" dirty="0" smtClean="0">
                <a:solidFill>
                  <a:srgbClr val="000000"/>
                </a:solidFill>
                <a:effectLst/>
                <a:latin typeface="맑은 고딕"/>
                <a:ea typeface="맑은 고딕"/>
                <a:cs typeface="+mn-cs"/>
              </a:rPr>
              <a:t>개정이력</a:t>
            </a:r>
            <a:endParaRPr lang="ko-KR" altLang="ko-KR" sz="14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59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78109" y="1462817"/>
            <a:ext cx="1652388" cy="7293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생성된 </a:t>
            </a:r>
            <a:r>
              <a:rPr lang="en-US" altLang="ko-KR" sz="1000" dirty="0" smtClean="0">
                <a:solidFill>
                  <a:schemeClr val="tx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URL </a:t>
            </a:r>
            <a:r>
              <a:rPr lang="ko-KR" altLang="en-US" sz="1000" dirty="0" smtClean="0">
                <a:solidFill>
                  <a:schemeClr val="tx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고객에게</a:t>
            </a:r>
            <a:r>
              <a:rPr lang="en-US" altLang="ko-KR" sz="1000" dirty="0" smtClean="0">
                <a:solidFill>
                  <a:schemeClr val="tx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전송</a:t>
            </a:r>
            <a:r>
              <a:rPr lang="en-US" altLang="ko-KR" sz="1000" dirty="0" smtClean="0">
                <a:solidFill>
                  <a:schemeClr val="tx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/>
            </a:r>
            <a:br>
              <a:rPr lang="en-US" altLang="ko-KR" sz="1000" dirty="0" smtClean="0">
                <a:solidFill>
                  <a:schemeClr val="tx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</a:br>
            <a:r>
              <a:rPr lang="en-US" altLang="ko-KR" sz="1000" dirty="0" smtClean="0">
                <a:solidFill>
                  <a:schemeClr val="tx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(SMS, </a:t>
            </a:r>
            <a:r>
              <a:rPr lang="ko-KR" altLang="en-US" sz="1000" dirty="0" smtClean="0">
                <a:solidFill>
                  <a:schemeClr val="tx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알림톡</a:t>
            </a:r>
            <a:r>
              <a:rPr lang="en-US" altLang="ko-KR" sz="1000" dirty="0">
                <a:solidFill>
                  <a:schemeClr val="tx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등</a:t>
            </a:r>
            <a:r>
              <a:rPr lang="en-US" altLang="ko-KR" sz="1000" dirty="0" smtClean="0">
                <a:solidFill>
                  <a:schemeClr val="tx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)</a:t>
            </a:r>
            <a:endParaRPr lang="ko-KR" altLang="en-US" sz="1000" dirty="0">
              <a:solidFill>
                <a:schemeClr val="tx1"/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350398" y="1462817"/>
            <a:ext cx="1145215" cy="7293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이미지</a:t>
            </a:r>
            <a:r>
              <a:rPr lang="en-US" altLang="ko-KR" sz="1000" dirty="0" smtClean="0">
                <a:solidFill>
                  <a:schemeClr val="tx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문서</a:t>
            </a:r>
            <a:r>
              <a:rPr lang="en-US" altLang="ko-KR" sz="1000" dirty="0" smtClean="0">
                <a:solidFill>
                  <a:schemeClr val="tx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영업문구 등</a:t>
            </a:r>
            <a:endParaRPr lang="en-US" altLang="ko-KR" sz="1000" dirty="0" smtClean="0">
              <a:solidFill>
                <a:schemeClr val="tx1"/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업로드</a:t>
            </a:r>
            <a:endParaRPr lang="en-US" altLang="ko-KR" sz="1000" dirty="0">
              <a:solidFill>
                <a:schemeClr val="tx1"/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84227" y="1462817"/>
            <a:ext cx="1212441" cy="7293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자사 고객</a:t>
            </a:r>
            <a:r>
              <a:rPr lang="en-US" altLang="ko-KR" sz="1000" dirty="0" smtClean="0">
                <a:solidFill>
                  <a:schemeClr val="tx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광고주</a:t>
            </a:r>
            <a:r>
              <a:rPr lang="en-US" altLang="ko-KR" sz="1000" dirty="0" smtClean="0">
                <a:solidFill>
                  <a:schemeClr val="tx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)</a:t>
            </a:r>
            <a:br>
              <a:rPr lang="en-US" altLang="ko-KR" sz="1000" dirty="0" smtClean="0">
                <a:solidFill>
                  <a:schemeClr val="tx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</a:br>
            <a:r>
              <a:rPr lang="en-US" altLang="ko-KR" sz="1000" dirty="0" smtClean="0">
                <a:solidFill>
                  <a:schemeClr val="tx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URL </a:t>
            </a:r>
            <a:r>
              <a:rPr lang="ko-KR" altLang="en-US" sz="1000" dirty="0" smtClean="0">
                <a:solidFill>
                  <a:schemeClr val="tx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접속</a:t>
            </a:r>
            <a:endParaRPr lang="en-US" altLang="ko-KR" sz="1000" dirty="0">
              <a:solidFill>
                <a:schemeClr val="tx1"/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04197" y="1462817"/>
            <a:ext cx="1220182" cy="7293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업로드 </a:t>
            </a:r>
            <a:r>
              <a:rPr lang="en-US" altLang="ko-KR" sz="1000" dirty="0" smtClean="0">
                <a:solidFill>
                  <a:schemeClr val="tx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URL </a:t>
            </a:r>
            <a:r>
              <a:rPr lang="ko-KR" altLang="en-US" sz="1000" dirty="0" smtClean="0">
                <a:solidFill>
                  <a:schemeClr val="tx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생성</a:t>
            </a:r>
            <a:endParaRPr lang="ko-KR" altLang="en-US" sz="1000" dirty="0">
              <a:solidFill>
                <a:schemeClr val="tx1"/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cxnSp>
        <p:nvCxnSpPr>
          <p:cNvPr id="8" name="직선 화살표 연결선 7"/>
          <p:cNvCxnSpPr>
            <a:stCxn id="7" idx="3"/>
            <a:endCxn id="4" idx="1"/>
          </p:cNvCxnSpPr>
          <p:nvPr/>
        </p:nvCxnSpPr>
        <p:spPr>
          <a:xfrm>
            <a:off x="1824379" y="1827503"/>
            <a:ext cx="55373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4" idx="3"/>
            <a:endCxn id="6" idx="1"/>
          </p:cNvCxnSpPr>
          <p:nvPr/>
        </p:nvCxnSpPr>
        <p:spPr>
          <a:xfrm>
            <a:off x="4030497" y="1827503"/>
            <a:ext cx="55373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6" idx="3"/>
            <a:endCxn id="5" idx="1"/>
          </p:cNvCxnSpPr>
          <p:nvPr/>
        </p:nvCxnSpPr>
        <p:spPr>
          <a:xfrm>
            <a:off x="5796668" y="1827503"/>
            <a:ext cx="55373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8049344" y="1462817"/>
            <a:ext cx="1188132" cy="7293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자사 관리자에게</a:t>
            </a:r>
            <a:endParaRPr lang="en-US" altLang="ko-KR" sz="1000" dirty="0" smtClean="0">
              <a:solidFill>
                <a:schemeClr val="tx1"/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등록 알림 전송</a:t>
            </a:r>
            <a:endParaRPr lang="en-US" altLang="ko-KR" sz="1000" dirty="0">
              <a:solidFill>
                <a:schemeClr val="tx1"/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cxnSp>
        <p:nvCxnSpPr>
          <p:cNvPr id="17" name="직선 화살표 연결선 16"/>
          <p:cNvCxnSpPr>
            <a:stCxn id="5" idx="3"/>
            <a:endCxn id="16" idx="1"/>
          </p:cNvCxnSpPr>
          <p:nvPr/>
        </p:nvCxnSpPr>
        <p:spPr bwMode="auto">
          <a:xfrm>
            <a:off x="7495613" y="1827503"/>
            <a:ext cx="553731" cy="0"/>
          </a:xfrm>
          <a:prstGeom prst="straightConnector1">
            <a:avLst/>
          </a:prstGeom>
          <a:noFill/>
          <a:ln w="3175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</p:spPr>
      </p:cxnSp>
      <p:sp>
        <p:nvSpPr>
          <p:cNvPr id="20" name="제목 2"/>
          <p:cNvSpPr txBox="1">
            <a:spLocks/>
          </p:cNvSpPr>
          <p:nvPr/>
        </p:nvSpPr>
        <p:spPr>
          <a:xfrm>
            <a:off x="97296" y="302791"/>
            <a:ext cx="2527623" cy="317897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400" b="1" kern="1200" dirty="0" smtClean="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Flow</a:t>
            </a:r>
            <a:endParaRPr lang="ko-KR" altLang="ko-KR" sz="1400" kern="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693381" y="3083577"/>
            <a:ext cx="4097597" cy="46166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① 자사 업무용 프로그램에서 생성되며</a:t>
            </a:r>
            <a:r>
              <a:rPr lang="en-US" altLang="ko-KR" sz="12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sz="12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접속 가능 만료일이 있음</a:t>
            </a:r>
            <a:endParaRPr lang="en-US" altLang="ko-KR" sz="12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r>
              <a:rPr lang="en-US" altLang="ko-KR" sz="12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</a:t>
            </a:r>
            <a:r>
              <a:rPr lang="en-US" altLang="ko-KR" sz="12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    - </a:t>
            </a:r>
            <a:r>
              <a:rPr lang="ko-KR" altLang="en-US" sz="12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예</a:t>
            </a:r>
            <a:r>
              <a:rPr lang="en-US" altLang="ko-KR" sz="12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) https://bcontent.ok114.kr/{uniqueKey}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08947" y="1153582"/>
            <a:ext cx="368868" cy="26161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rgbClr val="FF0000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①</a:t>
            </a:r>
            <a:endParaRPr lang="ko-KR" altLang="en-US" sz="1100" dirty="0" smtClean="0">
              <a:solidFill>
                <a:srgbClr val="FF0000"/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413947" y="1153582"/>
            <a:ext cx="368868" cy="26161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rgbClr val="FF0000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②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652322" y="1153582"/>
            <a:ext cx="368868" cy="26161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rgbClr val="FF0000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③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404922" y="1153582"/>
            <a:ext cx="368868" cy="26161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rgbClr val="FF0000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④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100372" y="1153582"/>
            <a:ext cx="368868" cy="26161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rgbClr val="FF0000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⑤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4357886" y="1021824"/>
            <a:ext cx="3395542" cy="1512168"/>
          </a:xfrm>
          <a:prstGeom prst="rect">
            <a:avLst/>
          </a:prstGeom>
          <a:noFill/>
          <a:ln w="38100">
            <a:solidFill>
              <a:srgbClr val="0099FF"/>
            </a:solidFill>
            <a:prstDash val="sysDot"/>
          </a:ln>
        </p:spPr>
        <p:txBody>
          <a:bodyPr wrap="square" lIns="0" tIns="25200" rIns="0" bIns="25200" rtlCol="0" anchor="ctr">
            <a:spAutoFit/>
          </a:bodyPr>
          <a:lstStyle/>
          <a:p>
            <a:pPr algn="ctr"/>
            <a:endParaRPr lang="ko-KR" altLang="en-US" spc="-1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5675176" y="2408009"/>
            <a:ext cx="703309" cy="22656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25200" rIns="0" bIns="25200" rtlCol="0" anchor="ctr">
            <a:spAutoFit/>
          </a:bodyPr>
          <a:lstStyle/>
          <a:p>
            <a:pPr algn="ctr"/>
            <a:r>
              <a:rPr lang="ko-KR" altLang="en-US" sz="1000" spc="-1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개발 영역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93381" y="3814085"/>
            <a:ext cx="3794629" cy="46166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② 생성된 </a:t>
            </a:r>
            <a:r>
              <a:rPr lang="en-US" altLang="ko-KR" sz="12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URL</a:t>
            </a:r>
            <a:r>
              <a:rPr lang="ko-KR" altLang="en-US" sz="12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을 인사말</a:t>
            </a:r>
            <a:r>
              <a:rPr lang="en-US" altLang="ko-KR" sz="12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sz="1200" dirty="0" err="1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만료일시</a:t>
            </a:r>
            <a:r>
              <a:rPr lang="ko-KR" altLang="en-US" sz="12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명시하여 고객에게 발송</a:t>
            </a:r>
            <a:endParaRPr lang="en-US" altLang="ko-KR" sz="12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r>
              <a:rPr lang="en-US" altLang="ko-KR" sz="12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</a:t>
            </a:r>
            <a:r>
              <a:rPr lang="en-US" altLang="ko-KR" sz="12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    - SMS, LMS, </a:t>
            </a:r>
            <a:r>
              <a:rPr lang="ko-KR" altLang="en-US" sz="12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알림톡 등</a:t>
            </a:r>
            <a:endParaRPr lang="en-US" altLang="ko-KR" sz="12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3381" y="4544593"/>
            <a:ext cx="3732112" cy="276999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③ 수신된 </a:t>
            </a:r>
            <a:r>
              <a:rPr lang="en-US" altLang="ko-KR" sz="12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URL </a:t>
            </a:r>
            <a:r>
              <a:rPr lang="ko-KR" altLang="en-US" sz="12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접속</a:t>
            </a:r>
            <a:r>
              <a:rPr lang="en-US" altLang="ko-KR" sz="12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: </a:t>
            </a:r>
            <a:r>
              <a:rPr lang="ko-KR" altLang="en-US" sz="12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휴대폰</a:t>
            </a:r>
            <a:r>
              <a:rPr lang="en-US" altLang="ko-KR" sz="12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PC, </a:t>
            </a:r>
            <a:r>
              <a:rPr lang="ko-KR" altLang="en-US" sz="1200" dirty="0" err="1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테블릿</a:t>
            </a:r>
            <a:r>
              <a:rPr lang="ko-KR" altLang="en-US" sz="12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등에서 접속 가능</a:t>
            </a:r>
            <a:endParaRPr lang="en-US" altLang="ko-KR" sz="12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93381" y="5090435"/>
            <a:ext cx="4653838" cy="276999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④ 필요 항목을 선택</a:t>
            </a:r>
            <a:r>
              <a:rPr lang="en-US" altLang="ko-KR" sz="12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sz="12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촬영</a:t>
            </a:r>
            <a:r>
              <a:rPr lang="en-US" altLang="ko-KR" sz="12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sz="12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입력하여 등록</a:t>
            </a:r>
            <a:r>
              <a:rPr lang="en-US" altLang="ko-KR" sz="12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: </a:t>
            </a:r>
            <a:r>
              <a:rPr lang="ko-KR" altLang="en-US" sz="12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이미지</a:t>
            </a:r>
            <a:r>
              <a:rPr lang="en-US" altLang="ko-KR" sz="12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sz="12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문서 등 멀티 선택 가능</a:t>
            </a:r>
            <a:endParaRPr lang="en-US" altLang="ko-KR" sz="12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93381" y="5636277"/>
            <a:ext cx="5477782" cy="276999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⑤ 등록 완료 시점에 자사 관리자에게 문서가 등록되었다는 알림</a:t>
            </a:r>
            <a:r>
              <a:rPr lang="en-US" altLang="ko-KR" sz="12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(LMS, </a:t>
            </a:r>
            <a:r>
              <a:rPr lang="ko-KR" altLang="en-US" sz="12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알림톡 등</a:t>
            </a:r>
            <a:r>
              <a:rPr lang="en-US" altLang="ko-KR" sz="12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)</a:t>
            </a:r>
            <a:r>
              <a:rPr lang="ko-KR" altLang="en-US" sz="12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발송</a:t>
            </a:r>
            <a:endParaRPr lang="en-US" altLang="ko-KR" sz="12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22726" y="4431227"/>
            <a:ext cx="5626418" cy="1032831"/>
          </a:xfrm>
          <a:prstGeom prst="rect">
            <a:avLst/>
          </a:prstGeom>
          <a:noFill/>
          <a:ln w="38100">
            <a:solidFill>
              <a:srgbClr val="0099FF"/>
            </a:solidFill>
            <a:prstDash val="sysDot"/>
          </a:ln>
        </p:spPr>
        <p:txBody>
          <a:bodyPr wrap="square" lIns="0" tIns="25200" rIns="0" bIns="25200" rtlCol="0" anchor="ctr">
            <a:spAutoFit/>
          </a:bodyPr>
          <a:lstStyle/>
          <a:p>
            <a:pPr algn="ctr"/>
            <a:endParaRPr lang="ko-KR" altLang="en-US" spc="-10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0932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"/>
          <p:cNvSpPr txBox="1">
            <a:spLocks/>
          </p:cNvSpPr>
          <p:nvPr/>
        </p:nvSpPr>
        <p:spPr>
          <a:xfrm>
            <a:off x="97296" y="302791"/>
            <a:ext cx="1687352" cy="317897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400" b="1" kern="1200" dirty="0" smtClean="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Flow | </a:t>
            </a:r>
            <a:r>
              <a:rPr lang="ko-KR" altLang="en-US" sz="1400" b="1" dirty="0" smtClean="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관</a:t>
            </a:r>
            <a:r>
              <a:rPr lang="ko-KR" altLang="en-US" sz="1400" b="1" dirty="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리</a:t>
            </a:r>
            <a:endParaRPr lang="ko-KR" altLang="ko-KR" sz="1400" kern="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05424" y="944724"/>
            <a:ext cx="8388036" cy="276999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업로드 된 각 업체의 이미지를 확인할 수 있으며</a:t>
            </a:r>
            <a:r>
              <a:rPr lang="en-US" altLang="ko-KR" sz="12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sz="1200" dirty="0" err="1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필요시</a:t>
            </a:r>
            <a:r>
              <a:rPr lang="ko-KR" altLang="en-US" sz="12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다운로드</a:t>
            </a:r>
            <a:r>
              <a:rPr lang="en-US" altLang="ko-KR" sz="12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sz="12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삭제 등의 작업을 할 수 있음</a:t>
            </a:r>
            <a:endParaRPr lang="en-US" altLang="ko-KR" sz="12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57536" y="2041218"/>
            <a:ext cx="1926820" cy="7293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err="1" smtClean="0">
                <a:solidFill>
                  <a:schemeClr val="tx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메인화면</a:t>
            </a:r>
            <a:r>
              <a:rPr lang="en-US" altLang="ko-KR" sz="1000" dirty="0" smtClean="0">
                <a:solidFill>
                  <a:schemeClr val="tx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/>
            </a:r>
            <a:br>
              <a:rPr lang="en-US" altLang="ko-KR" sz="1000" dirty="0" smtClean="0">
                <a:solidFill>
                  <a:schemeClr val="tx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</a:br>
            <a:r>
              <a:rPr lang="ko-KR" altLang="en-US" sz="1000" dirty="0" smtClean="0">
                <a:solidFill>
                  <a:schemeClr val="tx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최근 업로드 이력</a:t>
            </a:r>
            <a:r>
              <a:rPr lang="en-US" altLang="ko-KR" sz="1000" dirty="0" smtClean="0">
                <a:solidFill>
                  <a:schemeClr val="tx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업체 검색 등</a:t>
            </a:r>
            <a:endParaRPr lang="ko-KR" altLang="en-US" sz="1000" dirty="0">
              <a:solidFill>
                <a:schemeClr val="tx1"/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840233" y="2041218"/>
            <a:ext cx="1145215" cy="7293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다운로드</a:t>
            </a:r>
            <a:r>
              <a:rPr lang="en-US" altLang="ko-KR" sz="1000" dirty="0" smtClean="0">
                <a:solidFill>
                  <a:schemeClr val="tx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삭제 등</a:t>
            </a:r>
            <a:endParaRPr lang="en-US" altLang="ko-KR" sz="1000" dirty="0">
              <a:solidFill>
                <a:schemeClr val="tx1"/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17513" y="2041218"/>
            <a:ext cx="2189563" cy="7293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선택된 업체 상세 페이지</a:t>
            </a:r>
            <a:r>
              <a:rPr lang="en-US" altLang="ko-KR" sz="1000" dirty="0" smtClean="0">
                <a:solidFill>
                  <a:schemeClr val="tx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/>
            </a:r>
            <a:br>
              <a:rPr lang="en-US" altLang="ko-KR" sz="1000" dirty="0" smtClean="0">
                <a:solidFill>
                  <a:schemeClr val="tx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</a:br>
            <a:r>
              <a:rPr lang="en-US" altLang="ko-KR" sz="1000" dirty="0" smtClean="0">
                <a:solidFill>
                  <a:schemeClr val="tx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이미지</a:t>
            </a:r>
            <a:r>
              <a:rPr lang="en-US" altLang="ko-KR" sz="1000" dirty="0" smtClean="0">
                <a:solidFill>
                  <a:schemeClr val="tx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문서</a:t>
            </a:r>
            <a:r>
              <a:rPr lang="en-US" altLang="ko-KR" sz="1000" dirty="0" smtClean="0">
                <a:solidFill>
                  <a:schemeClr val="tx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문구 등 </a:t>
            </a:r>
            <a:r>
              <a:rPr lang="ko-KR" altLang="en-US" sz="1000" dirty="0" err="1" smtClean="0">
                <a:solidFill>
                  <a:schemeClr val="tx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미리보기</a:t>
            </a:r>
            <a:r>
              <a:rPr lang="en-US" altLang="ko-KR" sz="1000" dirty="0" smtClean="0">
                <a:solidFill>
                  <a:schemeClr val="tx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)</a:t>
            </a:r>
            <a:endParaRPr lang="en-US" altLang="ko-KR" sz="1000" dirty="0">
              <a:solidFill>
                <a:schemeClr val="tx1"/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04197" y="2041218"/>
            <a:ext cx="1220182" cy="7293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관리 </a:t>
            </a:r>
            <a:r>
              <a:rPr lang="en-US" altLang="ko-KR" sz="1000" dirty="0" smtClean="0">
                <a:solidFill>
                  <a:schemeClr val="tx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URL </a:t>
            </a:r>
            <a:r>
              <a:rPr lang="ko-KR" altLang="en-US" sz="1000" dirty="0" smtClean="0">
                <a:solidFill>
                  <a:schemeClr val="tx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접속</a:t>
            </a:r>
            <a:endParaRPr lang="ko-KR" altLang="en-US" sz="1000" dirty="0">
              <a:solidFill>
                <a:schemeClr val="tx1"/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cxnSp>
        <p:nvCxnSpPr>
          <p:cNvPr id="8" name="직선 화살표 연결선 7"/>
          <p:cNvCxnSpPr>
            <a:stCxn id="7" idx="3"/>
            <a:endCxn id="4" idx="1"/>
          </p:cNvCxnSpPr>
          <p:nvPr/>
        </p:nvCxnSpPr>
        <p:spPr>
          <a:xfrm>
            <a:off x="1824379" y="2405904"/>
            <a:ext cx="633157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4" idx="3"/>
            <a:endCxn id="6" idx="1"/>
          </p:cNvCxnSpPr>
          <p:nvPr/>
        </p:nvCxnSpPr>
        <p:spPr>
          <a:xfrm>
            <a:off x="4384356" y="2405904"/>
            <a:ext cx="633157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6" idx="3"/>
            <a:endCxn id="5" idx="1"/>
          </p:cNvCxnSpPr>
          <p:nvPr/>
        </p:nvCxnSpPr>
        <p:spPr>
          <a:xfrm>
            <a:off x="7207076" y="2405904"/>
            <a:ext cx="633157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8947" y="1731983"/>
            <a:ext cx="368868" cy="26161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rgbClr val="FF0000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①</a:t>
            </a:r>
            <a:endParaRPr lang="ko-KR" altLang="en-US" sz="1100" dirty="0" smtClean="0">
              <a:solidFill>
                <a:srgbClr val="FF0000"/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13947" y="1731983"/>
            <a:ext cx="368868" cy="26161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rgbClr val="FF0000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②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80176" y="1731983"/>
            <a:ext cx="368868" cy="26161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rgbClr val="FF0000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③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97316" y="1731983"/>
            <a:ext cx="368868" cy="26161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rgbClr val="FF0000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④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416496" y="1600225"/>
            <a:ext cx="8784976" cy="1512168"/>
          </a:xfrm>
          <a:prstGeom prst="rect">
            <a:avLst/>
          </a:prstGeom>
          <a:noFill/>
          <a:ln w="38100">
            <a:solidFill>
              <a:srgbClr val="0099FF"/>
            </a:solidFill>
            <a:prstDash val="sysDot"/>
          </a:ln>
        </p:spPr>
        <p:txBody>
          <a:bodyPr wrap="square" lIns="0" tIns="25200" rIns="0" bIns="25200" rtlCol="0" anchor="ctr">
            <a:spAutoFit/>
          </a:bodyPr>
          <a:lstStyle/>
          <a:p>
            <a:pPr algn="ctr"/>
            <a:endParaRPr lang="ko-KR" altLang="en-US" spc="-1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4033667" y="2986410"/>
            <a:ext cx="703309" cy="22656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25200" rIns="0" bIns="25200" rtlCol="0" anchor="ctr">
            <a:spAutoFit/>
          </a:bodyPr>
          <a:lstStyle/>
          <a:p>
            <a:pPr algn="ctr"/>
            <a:r>
              <a:rPr lang="ko-KR" altLang="en-US" sz="1000" spc="-1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개발 영역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3381" y="3579403"/>
            <a:ext cx="2787943" cy="46166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① 자사 관리자 홈페이지</a:t>
            </a:r>
            <a:r>
              <a:rPr lang="en-US" altLang="ko-KR" sz="12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: </a:t>
            </a:r>
            <a:r>
              <a:rPr lang="ko-KR" altLang="en-US" sz="12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로그인 구현</a:t>
            </a:r>
            <a:endParaRPr lang="en-US" altLang="ko-KR" sz="12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r>
              <a:rPr lang="en-US" altLang="ko-KR" sz="12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</a:t>
            </a:r>
            <a:r>
              <a:rPr lang="en-US" altLang="ko-KR" sz="12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    - </a:t>
            </a:r>
            <a:r>
              <a:rPr lang="ko-KR" altLang="en-US" sz="12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예</a:t>
            </a:r>
            <a:r>
              <a:rPr lang="en-US" altLang="ko-KR" sz="12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) https://bcmanager.ok114.kr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93381" y="4322353"/>
            <a:ext cx="4475905" cy="46166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② 각 지점에서 고객에게 전송한 </a:t>
            </a:r>
            <a:r>
              <a:rPr lang="en-US" altLang="ko-KR" sz="12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URL </a:t>
            </a:r>
            <a:r>
              <a:rPr lang="ko-KR" altLang="en-US" sz="12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을 통해 업로드 된 최근 현황 표시</a:t>
            </a:r>
            <a:r>
              <a:rPr lang="en-US" altLang="ko-KR" sz="12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/>
            </a:r>
            <a:br>
              <a:rPr lang="en-US" altLang="ko-KR" sz="12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</a:br>
            <a:r>
              <a:rPr lang="en-US" altLang="ko-KR" sz="12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    </a:t>
            </a:r>
            <a:r>
              <a:rPr lang="ko-KR" altLang="en-US" sz="12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업체별 확인을 위한 검색</a:t>
            </a:r>
            <a:r>
              <a:rPr lang="en-US" altLang="ko-KR" sz="12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(</a:t>
            </a:r>
            <a:r>
              <a:rPr lang="ko-KR" altLang="en-US" sz="1200" dirty="0" err="1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업체명</a:t>
            </a:r>
            <a:r>
              <a:rPr lang="en-US" altLang="ko-KR" sz="12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sz="12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전화번호 등</a:t>
            </a:r>
            <a:r>
              <a:rPr lang="en-US" altLang="ko-KR" sz="12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) </a:t>
            </a:r>
            <a:r>
              <a:rPr lang="ko-KR" altLang="en-US" sz="12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기능 추가</a:t>
            </a:r>
            <a:endParaRPr lang="en-US" altLang="ko-KR" sz="12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93381" y="5141503"/>
            <a:ext cx="4764446" cy="46166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③ 검색된 데이터 중 특정 업체 선택 후 접속했을 때 상세화면</a:t>
            </a:r>
            <a:r>
              <a:rPr lang="en-US" altLang="ko-KR" sz="12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/>
            </a:r>
            <a:br>
              <a:rPr lang="en-US" altLang="ko-KR" sz="12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</a:br>
            <a:r>
              <a:rPr lang="en-US" altLang="ko-KR" sz="12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    </a:t>
            </a:r>
            <a:r>
              <a:rPr lang="ko-KR" altLang="en-US" sz="12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전송 되었던 </a:t>
            </a:r>
            <a:r>
              <a:rPr lang="en-US" altLang="ko-KR" sz="12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URL, URL </a:t>
            </a:r>
            <a:r>
              <a:rPr lang="ko-KR" altLang="en-US" sz="12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별 </a:t>
            </a:r>
            <a:r>
              <a:rPr lang="ko-KR" altLang="en-US" sz="1200" dirty="0" err="1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업로드된</a:t>
            </a:r>
            <a:r>
              <a:rPr lang="ko-KR" altLang="en-US" sz="12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이미지</a:t>
            </a:r>
            <a:r>
              <a:rPr lang="en-US" altLang="ko-KR" sz="12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sz="12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문서</a:t>
            </a:r>
            <a:r>
              <a:rPr lang="en-US" altLang="ko-KR" sz="12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sz="12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문구 등 </a:t>
            </a:r>
            <a:r>
              <a:rPr lang="ko-KR" altLang="en-US" sz="1200" dirty="0" err="1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미리보기</a:t>
            </a:r>
            <a:r>
              <a:rPr lang="ko-KR" altLang="en-US" sz="12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구현</a:t>
            </a:r>
            <a:endParaRPr lang="en-US" altLang="ko-KR" sz="12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93381" y="5874928"/>
            <a:ext cx="3490058" cy="276999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④ 각 내용은 </a:t>
            </a:r>
            <a:r>
              <a:rPr lang="ko-KR" altLang="en-US" sz="12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다운로드</a:t>
            </a:r>
            <a:r>
              <a:rPr lang="en-US" altLang="ko-KR" sz="12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sz="12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삭제 기능 </a:t>
            </a:r>
            <a:r>
              <a:rPr lang="ko-KR" altLang="en-US" sz="12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구현</a:t>
            </a:r>
            <a:r>
              <a:rPr lang="en-US" altLang="ko-KR" sz="12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: </a:t>
            </a:r>
            <a:r>
              <a:rPr lang="ko-KR" altLang="en-US" sz="12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멀티 선택 가능</a:t>
            </a:r>
            <a:endParaRPr lang="en-US" altLang="ko-KR" sz="12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5175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업로드 </a:t>
            </a:r>
            <a:r>
              <a:rPr lang="en-US" altLang="ko-KR" dirty="0" smtClean="0"/>
              <a:t>- 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https://</a:t>
            </a:r>
            <a:r>
              <a:rPr lang="en-US" altLang="ko-KR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bcontent.ok114.kr/</a:t>
            </a:r>
            <a:r>
              <a:rPr lang="en-US" altLang="ko-KR" b="1" dirty="0" smtClean="0">
                <a:latin typeface="Consolas" panose="020B0609020204030204" pitchFamily="49" charset="0"/>
              </a:rPr>
              <a:t>a2302-203489-3293kdf</a:t>
            </a:r>
            <a:endParaRPr lang="ko-KR" altLang="en-US" b="1" dirty="0"/>
          </a:p>
        </p:txBody>
      </p:sp>
      <p:graphicFrame>
        <p:nvGraphicFramePr>
          <p:cNvPr id="4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630297"/>
              </p:ext>
            </p:extLst>
          </p:nvPr>
        </p:nvGraphicFramePr>
        <p:xfrm>
          <a:off x="7997734" y="440668"/>
          <a:ext cx="1896794" cy="3236242"/>
        </p:xfrm>
        <a:graphic>
          <a:graphicData uri="http://schemas.openxmlformats.org/drawingml/2006/table">
            <a:tbl>
              <a:tblPr/>
              <a:tblGrid>
                <a:gridCol w="190568"/>
                <a:gridCol w="1706226"/>
              </a:tblGrid>
              <a:tr h="21602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8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https://bcontent.ok114.kr/{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uniqueKey</a:t>
                      </a:r>
                      <a:r>
                        <a:rPr lang="en-US" altLang="ko-KR" sz="800" dirty="0" smtClean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}</a:t>
                      </a:r>
                      <a:endParaRPr lang="ko-KR" altLang="en-US" sz="800" dirty="0" smtClean="0"/>
                    </a:p>
                    <a:p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uniqueKey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 :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유일 값이며 고객정보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접속 만료일 시 등 확인 가능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8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접속 시 전송되는 객체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: JSON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BizInfo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8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8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8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8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8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8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8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8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04528" y="2363976"/>
            <a:ext cx="4752528" cy="212365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Consolas" panose="020B0609020204030204" pitchFamily="49" charset="0"/>
                <a:ea typeface="맑은 고딕" pitchFamily="50" charset="-127"/>
              </a:rPr>
              <a:t>{</a:t>
            </a:r>
          </a:p>
          <a:p>
            <a:r>
              <a:rPr lang="en-US" altLang="ko-KR" sz="1200" dirty="0">
                <a:latin typeface="Consolas" panose="020B0609020204030204" pitchFamily="49" charset="0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Consolas" panose="020B0609020204030204" pitchFamily="49" charset="0"/>
                <a:ea typeface="맑은 고딕" pitchFamily="50" charset="-127"/>
              </a:rPr>
              <a:t> "</a:t>
            </a:r>
            <a:r>
              <a:rPr lang="en-US" altLang="ko-KR" sz="1200" dirty="0" err="1">
                <a:latin typeface="Consolas" panose="020B0609020204030204" pitchFamily="49" charset="0"/>
                <a:ea typeface="맑은 고딕" pitchFamily="50" charset="-127"/>
              </a:rPr>
              <a:t>uuid</a:t>
            </a:r>
            <a:r>
              <a:rPr lang="en-US" altLang="ko-KR" sz="1200" dirty="0">
                <a:latin typeface="Consolas" panose="020B0609020204030204" pitchFamily="49" charset="0"/>
                <a:ea typeface="맑은 고딕" pitchFamily="50" charset="-127"/>
              </a:rPr>
              <a:t>": "a2302-203489-3293kdf",</a:t>
            </a:r>
          </a:p>
          <a:p>
            <a:r>
              <a:rPr lang="en-US" altLang="ko-KR" sz="1200" dirty="0" smtClean="0">
                <a:latin typeface="Consolas" panose="020B0609020204030204" pitchFamily="49" charset="0"/>
                <a:ea typeface="맑은 고딕" pitchFamily="50" charset="-127"/>
              </a:rPr>
              <a:t>  "</a:t>
            </a:r>
            <a:r>
              <a:rPr lang="en-US" altLang="ko-KR" sz="1200" dirty="0" err="1">
                <a:latin typeface="Consolas" panose="020B0609020204030204" pitchFamily="49" charset="0"/>
                <a:ea typeface="맑은 고딕" pitchFamily="50" charset="-127"/>
              </a:rPr>
              <a:t>company_name</a:t>
            </a:r>
            <a:r>
              <a:rPr lang="en-US" altLang="ko-KR" sz="1200" dirty="0">
                <a:latin typeface="Consolas" panose="020B0609020204030204" pitchFamily="49" charset="0"/>
                <a:ea typeface="맑은 고딕" pitchFamily="50" charset="-127"/>
              </a:rPr>
              <a:t>": "</a:t>
            </a:r>
            <a:r>
              <a:rPr lang="ko-KR" altLang="en-US" sz="1200" dirty="0">
                <a:latin typeface="Consolas" panose="020B0609020204030204" pitchFamily="49" charset="0"/>
                <a:ea typeface="맑은 고딕" pitchFamily="50" charset="-127"/>
              </a:rPr>
              <a:t>홍길동 주식회사</a:t>
            </a:r>
            <a:r>
              <a:rPr lang="en-US" altLang="ko-KR" sz="1200" dirty="0">
                <a:latin typeface="Consolas" panose="020B0609020204030204" pitchFamily="49" charset="0"/>
                <a:ea typeface="맑은 고딕" pitchFamily="50" charset="-127"/>
              </a:rPr>
              <a:t>",</a:t>
            </a:r>
          </a:p>
          <a:p>
            <a:r>
              <a:rPr lang="en-US" altLang="ko-KR" sz="1200" dirty="0" smtClean="0">
                <a:latin typeface="Consolas" panose="020B0609020204030204" pitchFamily="49" charset="0"/>
                <a:ea typeface="맑은 고딕" pitchFamily="50" charset="-127"/>
              </a:rPr>
              <a:t>  "</a:t>
            </a:r>
            <a:r>
              <a:rPr lang="en-US" altLang="ko-KR" sz="1200" dirty="0" err="1">
                <a:latin typeface="Consolas" panose="020B0609020204030204" pitchFamily="49" charset="0"/>
                <a:ea typeface="맑은 고딕" pitchFamily="50" charset="-127"/>
              </a:rPr>
              <a:t>main_phonenumber</a:t>
            </a:r>
            <a:r>
              <a:rPr lang="en-US" altLang="ko-KR" sz="1200" dirty="0">
                <a:latin typeface="Consolas" panose="020B0609020204030204" pitchFamily="49" charset="0"/>
                <a:ea typeface="맑은 고딕" pitchFamily="50" charset="-127"/>
              </a:rPr>
              <a:t>": "041-564-0001",</a:t>
            </a:r>
          </a:p>
          <a:p>
            <a:r>
              <a:rPr lang="en-US" altLang="ko-KR" sz="1200" dirty="0" smtClean="0">
                <a:latin typeface="Consolas" panose="020B0609020204030204" pitchFamily="49" charset="0"/>
                <a:ea typeface="맑은 고딕" pitchFamily="50" charset="-127"/>
              </a:rPr>
              <a:t>  "</a:t>
            </a:r>
            <a:r>
              <a:rPr lang="en-US" altLang="ko-KR" sz="1200" dirty="0" err="1">
                <a:latin typeface="Consolas" panose="020B0609020204030204" pitchFamily="49" charset="0"/>
                <a:ea typeface="맑은 고딕" pitchFamily="50" charset="-127"/>
              </a:rPr>
              <a:t>biz_addr</a:t>
            </a:r>
            <a:r>
              <a:rPr lang="en-US" altLang="ko-KR" sz="1200" dirty="0">
                <a:latin typeface="Consolas" panose="020B0609020204030204" pitchFamily="49" charset="0"/>
                <a:ea typeface="맑은 고딕" pitchFamily="50" charset="-127"/>
              </a:rPr>
              <a:t>": "</a:t>
            </a:r>
            <a:r>
              <a:rPr lang="ko-KR" altLang="en-US" sz="1200" dirty="0">
                <a:latin typeface="Consolas" panose="020B0609020204030204" pitchFamily="49" charset="0"/>
                <a:ea typeface="맑은 고딕" pitchFamily="50" charset="-127"/>
              </a:rPr>
              <a:t>충남 천안시 </a:t>
            </a:r>
            <a:r>
              <a:rPr lang="ko-KR" altLang="en-US" sz="1200" dirty="0" err="1">
                <a:latin typeface="Consolas" panose="020B0609020204030204" pitchFamily="49" charset="0"/>
                <a:ea typeface="맑은 고딕" pitchFamily="50" charset="-127"/>
              </a:rPr>
              <a:t>서북구</a:t>
            </a:r>
            <a:r>
              <a:rPr lang="ko-KR" altLang="en-US" sz="1200" dirty="0">
                <a:latin typeface="Consolas" panose="020B0609020204030204" pitchFamily="49" charset="0"/>
                <a:ea typeface="맑은 고딕" pitchFamily="50" charset="-127"/>
              </a:rPr>
              <a:t> 오성</a:t>
            </a:r>
            <a:r>
              <a:rPr lang="en-US" altLang="ko-KR" sz="1200" dirty="0">
                <a:latin typeface="Consolas" panose="020B0609020204030204" pitchFamily="49" charset="0"/>
                <a:ea typeface="맑은 고딕" pitchFamily="50" charset="-127"/>
              </a:rPr>
              <a:t>3</a:t>
            </a:r>
            <a:r>
              <a:rPr lang="ko-KR" altLang="en-US" sz="1200" dirty="0">
                <a:latin typeface="Consolas" panose="020B0609020204030204" pitchFamily="49" charset="0"/>
                <a:ea typeface="맑은 고딕" pitchFamily="50" charset="-127"/>
              </a:rPr>
              <a:t>길 </a:t>
            </a:r>
            <a:r>
              <a:rPr lang="en-US" altLang="ko-KR" sz="1200" dirty="0">
                <a:latin typeface="Consolas" panose="020B0609020204030204" pitchFamily="49" charset="0"/>
                <a:ea typeface="맑은 고딕" pitchFamily="50" charset="-127"/>
              </a:rPr>
              <a:t>19",</a:t>
            </a:r>
          </a:p>
          <a:p>
            <a:r>
              <a:rPr lang="en-US" altLang="ko-KR" sz="1200" dirty="0" smtClean="0">
                <a:latin typeface="Consolas" panose="020B0609020204030204" pitchFamily="49" charset="0"/>
                <a:ea typeface="맑은 고딕" pitchFamily="50" charset="-127"/>
              </a:rPr>
              <a:t>  "</a:t>
            </a:r>
            <a:r>
              <a:rPr lang="en-US" altLang="ko-KR" sz="1200" dirty="0" err="1">
                <a:latin typeface="Consolas" panose="020B0609020204030204" pitchFamily="49" charset="0"/>
                <a:ea typeface="맑은 고딕" pitchFamily="50" charset="-127"/>
              </a:rPr>
              <a:t>categorys</a:t>
            </a:r>
            <a:r>
              <a:rPr lang="en-US" altLang="ko-KR" sz="1200" dirty="0">
                <a:latin typeface="Consolas" panose="020B0609020204030204" pitchFamily="49" charset="0"/>
                <a:ea typeface="맑은 고딕" pitchFamily="50" charset="-127"/>
              </a:rPr>
              <a:t>": </a:t>
            </a:r>
            <a:r>
              <a:rPr lang="en-US" altLang="ko-KR" sz="1200" dirty="0" smtClean="0">
                <a:latin typeface="Consolas" panose="020B0609020204030204" pitchFamily="49" charset="0"/>
                <a:ea typeface="맑은 고딕" pitchFamily="50" charset="-127"/>
              </a:rPr>
              <a:t>[</a:t>
            </a:r>
          </a:p>
          <a:p>
            <a:r>
              <a:rPr lang="en-US" altLang="ko-KR" sz="1200" dirty="0">
                <a:latin typeface="Consolas" panose="020B0609020204030204" pitchFamily="49" charset="0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Consolas" panose="020B0609020204030204" pitchFamily="49" charset="0"/>
                <a:ea typeface="맑은 고딕" pitchFamily="50" charset="-127"/>
              </a:rPr>
              <a:t>   "</a:t>
            </a:r>
            <a:r>
              <a:rPr lang="ko-KR" altLang="en-US" sz="1200" dirty="0">
                <a:latin typeface="Consolas" panose="020B0609020204030204" pitchFamily="49" charset="0"/>
                <a:ea typeface="맑은 고딕" pitchFamily="50" charset="-127"/>
              </a:rPr>
              <a:t>광고대행</a:t>
            </a:r>
            <a:r>
              <a:rPr lang="en-US" altLang="ko-KR" sz="1200" dirty="0">
                <a:latin typeface="Consolas" panose="020B0609020204030204" pitchFamily="49" charset="0"/>
                <a:ea typeface="맑은 고딕" pitchFamily="50" charset="-127"/>
              </a:rPr>
              <a:t>",</a:t>
            </a:r>
          </a:p>
          <a:p>
            <a:r>
              <a:rPr lang="en-US" altLang="ko-KR" sz="1200" dirty="0" smtClean="0">
                <a:latin typeface="Consolas" panose="020B0609020204030204" pitchFamily="49" charset="0"/>
                <a:ea typeface="맑은 고딕" pitchFamily="50" charset="-127"/>
              </a:rPr>
              <a:t>    "</a:t>
            </a:r>
            <a:r>
              <a:rPr lang="ko-KR" altLang="en-US" sz="1200" dirty="0">
                <a:latin typeface="Consolas" panose="020B0609020204030204" pitchFamily="49" charset="0"/>
                <a:ea typeface="맑은 고딕" pitchFamily="50" charset="-127"/>
              </a:rPr>
              <a:t>홈페이지 제작</a:t>
            </a:r>
            <a:r>
              <a:rPr lang="en-US" altLang="ko-KR" sz="1200" dirty="0">
                <a:latin typeface="Consolas" panose="020B0609020204030204" pitchFamily="49" charset="0"/>
                <a:ea typeface="맑은 고딕" pitchFamily="50" charset="-127"/>
              </a:rPr>
              <a:t>"</a:t>
            </a:r>
          </a:p>
          <a:p>
            <a:r>
              <a:rPr lang="en-US" altLang="ko-KR" sz="1200" dirty="0" smtClean="0">
                <a:latin typeface="Consolas" panose="020B0609020204030204" pitchFamily="49" charset="0"/>
                <a:ea typeface="맑은 고딕" pitchFamily="50" charset="-127"/>
              </a:rPr>
              <a:t>  ],</a:t>
            </a:r>
            <a:endParaRPr lang="en-US" altLang="ko-KR" sz="1200" dirty="0">
              <a:latin typeface="Consolas" panose="020B0609020204030204" pitchFamily="49" charset="0"/>
              <a:ea typeface="맑은 고딕" pitchFamily="50" charset="-127"/>
            </a:endParaRPr>
          </a:p>
          <a:p>
            <a:r>
              <a:rPr lang="en-US" altLang="ko-KR" sz="1200" dirty="0" smtClean="0">
                <a:latin typeface="Consolas" panose="020B0609020204030204" pitchFamily="49" charset="0"/>
                <a:ea typeface="맑은 고딕" pitchFamily="50" charset="-127"/>
              </a:rPr>
              <a:t>  "</a:t>
            </a:r>
            <a:r>
              <a:rPr lang="en-US" altLang="ko-KR" sz="1200" dirty="0" err="1">
                <a:latin typeface="Consolas" panose="020B0609020204030204" pitchFamily="49" charset="0"/>
                <a:ea typeface="맑은 고딕" pitchFamily="50" charset="-127"/>
              </a:rPr>
              <a:t>expired_date</a:t>
            </a:r>
            <a:r>
              <a:rPr lang="en-US" altLang="ko-KR" sz="1200" dirty="0">
                <a:latin typeface="Consolas" panose="020B0609020204030204" pitchFamily="49" charset="0"/>
                <a:ea typeface="맑은 고딕" pitchFamily="50" charset="-127"/>
              </a:rPr>
              <a:t>": "2023-01-31 22:30:50"</a:t>
            </a:r>
          </a:p>
          <a:p>
            <a:r>
              <a:rPr lang="en-US" altLang="ko-KR" sz="1200" dirty="0">
                <a:latin typeface="Consolas" panose="020B0609020204030204" pitchFamily="49" charset="0"/>
                <a:ea typeface="맑은 고딕" pitchFamily="50" charset="-127"/>
              </a:rPr>
              <a:t>}</a:t>
            </a:r>
            <a:endParaRPr lang="ko-KR" altLang="en-US" sz="1200" dirty="0" smtClean="0">
              <a:latin typeface="Consolas" panose="020B0609020204030204" pitchFamily="49" charset="0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4508" y="1999873"/>
            <a:ext cx="2772308" cy="276999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② </a:t>
            </a:r>
            <a:r>
              <a:rPr lang="en-US" altLang="ko-KR" sz="1200" dirty="0" err="1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BizInfo</a:t>
            </a:r>
            <a:r>
              <a:rPr lang="en-US" altLang="ko-KR" sz="12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</a:t>
            </a:r>
            <a:r>
              <a:rPr lang="ko-KR" altLang="en-US" sz="12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예시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4508" y="828298"/>
            <a:ext cx="5760640" cy="276999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① 업로드 </a:t>
            </a:r>
            <a:r>
              <a:rPr lang="en-US" altLang="ko-KR" sz="12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URL </a:t>
            </a:r>
            <a:r>
              <a:rPr lang="ko-KR" altLang="en-US" sz="12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예시</a:t>
            </a:r>
            <a:endParaRPr lang="ko-KR" altLang="en-US" sz="1200" dirty="0" smtClean="0">
              <a:solidFill>
                <a:srgbClr val="FF0000"/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6340" y="1147395"/>
            <a:ext cx="5872844" cy="276999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Consolas" panose="020B0609020204030204" pitchFamily="49" charset="0"/>
                <a:ea typeface="나눔바른고딕 UltraLight" panose="00000300000000000000" pitchFamily="2" charset="-127"/>
              </a:rPr>
              <a:t>https</a:t>
            </a:r>
            <a:r>
              <a:rPr lang="en-US" altLang="ko-KR" sz="1200" dirty="0">
                <a:latin typeface="Consolas" panose="020B0609020204030204" pitchFamily="49" charset="0"/>
                <a:ea typeface="나눔바른고딕 UltraLight" panose="00000300000000000000" pitchFamily="2" charset="-127"/>
              </a:rPr>
              <a:t>://bcontent.ok114.kr/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a2302-203489-3293kdf</a:t>
            </a:r>
            <a:endParaRPr lang="ko-KR" altLang="en-US" sz="1200" dirty="0" smtClean="0">
              <a:solidFill>
                <a:srgbClr val="FF0000"/>
              </a:solidFill>
              <a:latin typeface="Consolas" panose="020B0609020204030204" pitchFamily="49" charset="0"/>
              <a:ea typeface="나눔바른고딕 Ultra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0429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업로드 화면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모바일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36" y="728700"/>
            <a:ext cx="2988332" cy="5714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31"/>
          <a:stretch/>
        </p:blipFill>
        <p:spPr>
          <a:xfrm>
            <a:off x="1009513" y="1340768"/>
            <a:ext cx="2544507" cy="205739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067805" y="2132856"/>
            <a:ext cx="222422" cy="174003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25200" rIns="0" bIns="25200" rtlCol="0" anchor="ctr">
            <a:spAutoFit/>
          </a:bodyPr>
          <a:lstStyle/>
          <a:p>
            <a:pPr algn="ctr"/>
            <a:r>
              <a:rPr lang="en-US" altLang="ko-KR" b="1" spc="-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b="1" spc="-1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257717"/>
              </p:ext>
            </p:extLst>
          </p:nvPr>
        </p:nvGraphicFramePr>
        <p:xfrm>
          <a:off x="7997734" y="440668"/>
          <a:ext cx="1896794" cy="4082118"/>
        </p:xfrm>
        <a:graphic>
          <a:graphicData uri="http://schemas.openxmlformats.org/drawingml/2006/table">
            <a:tbl>
              <a:tblPr/>
              <a:tblGrid>
                <a:gridCol w="190568"/>
                <a:gridCol w="1706226"/>
              </a:tblGrid>
              <a:tr h="21602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8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BizInfo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객체를 활용하여 출력</a:t>
                      </a:r>
                      <a:endParaRPr lang="ko-KR" altLang="en-US" sz="800" dirty="0" smtClean="0"/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8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휴대폰 내 사진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문서 등 선택하여 업로드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멀티 선택하여 업로드 가능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홍보 문구는 직접 입력을 할 수 있도록 입력 폼 제공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8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기능으로 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업로된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파일을 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미리보기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할 수 있으며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삭제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수정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홍보 문구 등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가능하도록 처리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8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만료일시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정보 출력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/>
                      </a:r>
                      <a:b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만료되었을 경우 오류 페이지 추가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8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갤러리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카메라 항목 중 선택하여 등록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X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클릭하여 업로드 전 삭제 가능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8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파일을 선택하는 창 활성화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8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업체를 홍보할 수 있는 문구 입력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영업 문구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8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등록 확인 창 활성화 및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“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”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등록 처리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8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8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086624" y="5409220"/>
            <a:ext cx="2371162" cy="40011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해당 페이지는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2023-01-31 22:00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까지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접속이 가능합니다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16410" y="5284118"/>
            <a:ext cx="222422" cy="174003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25200" rIns="0" bIns="25200" rtlCol="0" anchor="ctr">
            <a:spAutoFit/>
          </a:bodyPr>
          <a:lstStyle/>
          <a:p>
            <a:pPr algn="ctr"/>
            <a:r>
              <a:rPr lang="en-US" altLang="ko-KR" b="1" spc="-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b="1" spc="-1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709785" y="3825044"/>
            <a:ext cx="1121833" cy="31387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25200" rIns="0" bIns="25200" rtlCol="0" anchor="ctr">
            <a:noAutofit/>
          </a:bodyPr>
          <a:lstStyle/>
          <a:p>
            <a:pPr algn="ctr"/>
            <a:r>
              <a:rPr lang="ko-KR" altLang="en-US" spc="-100" dirty="0" smtClean="0">
                <a:latin typeface="맑은 고딕" pitchFamily="50" charset="-127"/>
                <a:ea typeface="맑은 고딕" pitchFamily="50" charset="-127"/>
              </a:rPr>
              <a:t>업로드 하기</a:t>
            </a:r>
            <a:endParaRPr lang="ko-KR" altLang="en-US" spc="-1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709785" y="4447274"/>
            <a:ext cx="1121833" cy="31387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25200" rIns="0" bIns="25200" rtlCol="0" anchor="ctr">
            <a:noAutofit/>
          </a:bodyPr>
          <a:lstStyle/>
          <a:p>
            <a:pPr algn="ctr"/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등록 내역 확인</a:t>
            </a:r>
            <a:endParaRPr lang="ko-KR" altLang="en-US" spc="-1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458788" y="3633816"/>
            <a:ext cx="222422" cy="174003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25200" rIns="0" bIns="25200" rtlCol="0" anchor="ctr">
            <a:spAutoFit/>
          </a:bodyPr>
          <a:lstStyle/>
          <a:p>
            <a:pPr algn="ctr"/>
            <a:r>
              <a:rPr lang="en-US" altLang="ko-KR" b="1" spc="-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b="1" spc="-1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458788" y="4329141"/>
            <a:ext cx="222422" cy="174003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25200" rIns="0" bIns="25200" rtlCol="0" anchor="ctr">
            <a:spAutoFit/>
          </a:bodyPr>
          <a:lstStyle/>
          <a:p>
            <a:pPr algn="ctr"/>
            <a:r>
              <a:rPr lang="en-US" altLang="ko-KR" b="1" spc="-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b="1" spc="-1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986" y="728700"/>
            <a:ext cx="2988332" cy="5714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4610201" y="1340768"/>
            <a:ext cx="2539043" cy="31749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25200" rIns="0" bIns="25200" rtlCol="0" anchor="ctr">
            <a:spAutoFit/>
          </a:bodyPr>
          <a:lstStyle/>
          <a:p>
            <a:pPr algn="ctr"/>
            <a:endParaRPr lang="ko-KR" altLang="en-US" spc="-1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42083" y="1376407"/>
            <a:ext cx="870751" cy="24622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업로드 하기</a:t>
            </a:r>
            <a:endParaRPr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4729547" y="1772816"/>
            <a:ext cx="619497" cy="25202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25200" rIns="0" bIns="25200" rtlCol="0" anchor="ctr">
            <a:noAutofit/>
          </a:bodyPr>
          <a:lstStyle/>
          <a:p>
            <a:pPr algn="ctr"/>
            <a:r>
              <a:rPr lang="en-US" altLang="ko-KR" spc="-100" dirty="0" smtClean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pc="-100" dirty="0" smtClean="0">
                <a:latin typeface="맑은 고딕" pitchFamily="50" charset="-127"/>
                <a:ea typeface="맑은 고딕" pitchFamily="50" charset="-127"/>
              </a:rPr>
              <a:t>이미지</a:t>
            </a:r>
            <a:endParaRPr lang="ko-KR" altLang="en-US" spc="-1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733777" y="3430530"/>
            <a:ext cx="619497" cy="24393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25200" rIns="0" bIns="25200" rtlCol="0" anchor="ctr">
            <a:noAutofit/>
          </a:bodyPr>
          <a:lstStyle/>
          <a:p>
            <a:pPr algn="ctr"/>
            <a:r>
              <a:rPr lang="en-US" altLang="ko-KR" spc="-100" dirty="0">
                <a:latin typeface="맑은 고딕" pitchFamily="50" charset="-127"/>
                <a:ea typeface="맑은 고딕" pitchFamily="50" charset="-127"/>
              </a:rPr>
              <a:t>+ </a:t>
            </a:r>
            <a:r>
              <a:rPr lang="ko-KR" altLang="en-US" spc="-100" dirty="0" smtClean="0">
                <a:latin typeface="맑은 고딕" pitchFamily="50" charset="-127"/>
                <a:ea typeface="맑은 고딕" pitchFamily="50" charset="-127"/>
              </a:rPr>
              <a:t>문서</a:t>
            </a:r>
            <a:endParaRPr lang="ko-KR" altLang="en-US" spc="-1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737725" y="4485880"/>
            <a:ext cx="619497" cy="27526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25200" rIns="0" bIns="25200" rtlCol="0" anchor="ctr">
            <a:noAutofit/>
          </a:bodyPr>
          <a:lstStyle/>
          <a:p>
            <a:pPr algn="ctr"/>
            <a:r>
              <a:rPr lang="en-US" altLang="ko-KR" spc="-100" dirty="0">
                <a:latin typeface="맑은 고딕" pitchFamily="50" charset="-127"/>
                <a:ea typeface="맑은 고딕" pitchFamily="50" charset="-127"/>
              </a:rPr>
              <a:t>+ </a:t>
            </a:r>
            <a:r>
              <a:rPr lang="ko-KR" altLang="en-US" spc="-100" dirty="0" smtClean="0">
                <a:latin typeface="맑은 고딕" pitchFamily="50" charset="-127"/>
                <a:ea typeface="맑은 고딕" pitchFamily="50" charset="-127"/>
              </a:rPr>
              <a:t>홍보 문구</a:t>
            </a:r>
            <a:endParaRPr lang="ko-KR" altLang="en-US" spc="-1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622566" y="1685814"/>
            <a:ext cx="222422" cy="174003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25200" rIns="0" bIns="25200" rtlCol="0" anchor="ctr">
            <a:spAutoFit/>
          </a:bodyPr>
          <a:lstStyle/>
          <a:p>
            <a:pPr algn="ctr"/>
            <a:r>
              <a:rPr lang="en-US" altLang="ko-KR" b="1" spc="-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b="1" spc="-1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627379" y="3343528"/>
            <a:ext cx="222422" cy="174003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25200" rIns="0" bIns="25200" rtlCol="0" anchor="ctr">
            <a:spAutoFit/>
          </a:bodyPr>
          <a:lstStyle/>
          <a:p>
            <a:pPr algn="ctr"/>
            <a:r>
              <a:rPr lang="en-US" altLang="ko-KR" b="1" spc="-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b="1" spc="-1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648864" y="4398878"/>
            <a:ext cx="222422" cy="174003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25200" rIns="0" bIns="25200" rtlCol="0" anchor="ctr">
            <a:spAutoFit/>
          </a:bodyPr>
          <a:lstStyle/>
          <a:p>
            <a:pPr algn="ctr"/>
            <a:r>
              <a:rPr lang="en-US" altLang="ko-KR" b="1" spc="-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ko-KR" altLang="en-US" b="1" spc="-1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5039295" y="5447319"/>
            <a:ext cx="1620179" cy="31387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25200" rIns="0" bIns="25200" rtlCol="0" anchor="ctr">
            <a:noAutofit/>
          </a:bodyPr>
          <a:lstStyle/>
          <a:p>
            <a:pPr algn="ctr"/>
            <a:r>
              <a:rPr lang="ko-KR" altLang="en-US" spc="-100" dirty="0" smtClean="0">
                <a:latin typeface="맑은 고딕" pitchFamily="50" charset="-127"/>
                <a:ea typeface="맑은 고딕" pitchFamily="50" charset="-127"/>
              </a:rPr>
              <a:t>등록 하기</a:t>
            </a:r>
            <a:endParaRPr lang="ko-KR" altLang="en-US" spc="-1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16" t="31214" r="14089" b="30629"/>
          <a:stretch/>
        </p:blipFill>
        <p:spPr bwMode="auto">
          <a:xfrm>
            <a:off x="4711575" y="2124978"/>
            <a:ext cx="1133475" cy="488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" name="직선 연결선 33"/>
          <p:cNvCxnSpPr/>
          <p:nvPr/>
        </p:nvCxnSpPr>
        <p:spPr bwMode="auto">
          <a:xfrm>
            <a:off x="4670035" y="3255954"/>
            <a:ext cx="2402233" cy="0"/>
          </a:xfrm>
          <a:prstGeom prst="line">
            <a:avLst/>
          </a:prstGeom>
          <a:noFill/>
          <a:ln w="3175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TextBox 35"/>
          <p:cNvSpPr txBox="1"/>
          <p:nvPr/>
        </p:nvSpPr>
        <p:spPr>
          <a:xfrm>
            <a:off x="4743458" y="3755132"/>
            <a:ext cx="716863" cy="230832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홍길동</a:t>
            </a:r>
            <a:r>
              <a:rPr lang="en-US" altLang="ko-KR" sz="9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.doc</a:t>
            </a:r>
            <a:endParaRPr lang="ko-KR" altLang="en-US" sz="9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pic>
        <p:nvPicPr>
          <p:cNvPr id="39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16" t="31214" r="14089" b="30629"/>
          <a:stretch/>
        </p:blipFill>
        <p:spPr bwMode="auto">
          <a:xfrm>
            <a:off x="5911725" y="2124978"/>
            <a:ext cx="1133475" cy="488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16" t="31214" r="14089" b="30629"/>
          <a:stretch/>
        </p:blipFill>
        <p:spPr bwMode="auto">
          <a:xfrm>
            <a:off x="4711575" y="2696478"/>
            <a:ext cx="1133475" cy="488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16" t="31214" r="14089" b="30629"/>
          <a:stretch/>
        </p:blipFill>
        <p:spPr bwMode="auto">
          <a:xfrm>
            <a:off x="5911725" y="2696478"/>
            <a:ext cx="1133475" cy="488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4743458" y="4040882"/>
            <a:ext cx="798617" cy="230832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이것 저것</a:t>
            </a:r>
            <a:r>
              <a:rPr lang="en-US" altLang="ko-KR" sz="9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  <a:r>
              <a:rPr lang="en-US" altLang="ko-KR" sz="900" dirty="0" err="1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xls</a:t>
            </a:r>
            <a:endParaRPr lang="ko-KR" altLang="en-US" sz="9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cxnSp>
        <p:nvCxnSpPr>
          <p:cNvPr id="43" name="직선 연결선 42"/>
          <p:cNvCxnSpPr/>
          <p:nvPr/>
        </p:nvCxnSpPr>
        <p:spPr bwMode="auto">
          <a:xfrm>
            <a:off x="4670035" y="3990768"/>
            <a:ext cx="2402233" cy="0"/>
          </a:xfrm>
          <a:prstGeom prst="line">
            <a:avLst/>
          </a:prstGeom>
          <a:noFill/>
          <a:ln w="3175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직선 연결선 43"/>
          <p:cNvCxnSpPr/>
          <p:nvPr/>
        </p:nvCxnSpPr>
        <p:spPr bwMode="auto">
          <a:xfrm>
            <a:off x="4670035" y="4286043"/>
            <a:ext cx="2402233" cy="0"/>
          </a:xfrm>
          <a:prstGeom prst="line">
            <a:avLst/>
          </a:prstGeom>
          <a:noFill/>
          <a:ln w="3175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직사각형 44"/>
          <p:cNvSpPr/>
          <p:nvPr/>
        </p:nvSpPr>
        <p:spPr>
          <a:xfrm>
            <a:off x="5612955" y="2136574"/>
            <a:ext cx="222422" cy="174003"/>
          </a:xfrm>
          <a:prstGeom prst="rect">
            <a:avLst/>
          </a:prstGeom>
          <a:solidFill>
            <a:srgbClr val="0099FF"/>
          </a:solidFill>
          <a:ln w="3175">
            <a:solidFill>
              <a:schemeClr val="bg1"/>
            </a:solidFill>
          </a:ln>
        </p:spPr>
        <p:txBody>
          <a:bodyPr wrap="square" lIns="0" tIns="25200" rIns="0" bIns="25200" rtlCol="0" anchor="ctr">
            <a:spAutoFit/>
          </a:bodyPr>
          <a:lstStyle/>
          <a:p>
            <a:pPr algn="ctr"/>
            <a:r>
              <a:rPr lang="en-US" altLang="ko-KR" b="1" spc="-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X</a:t>
            </a:r>
            <a:endParaRPr lang="ko-KR" altLang="en-US" b="1" spc="-1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803580" y="2136574"/>
            <a:ext cx="222422" cy="174003"/>
          </a:xfrm>
          <a:prstGeom prst="rect">
            <a:avLst/>
          </a:prstGeom>
          <a:solidFill>
            <a:srgbClr val="0099FF"/>
          </a:solidFill>
          <a:ln w="3175">
            <a:solidFill>
              <a:schemeClr val="bg1"/>
            </a:solidFill>
          </a:ln>
        </p:spPr>
        <p:txBody>
          <a:bodyPr wrap="square" lIns="0" tIns="25200" rIns="0" bIns="25200" rtlCol="0" anchor="ctr">
            <a:spAutoFit/>
          </a:bodyPr>
          <a:lstStyle/>
          <a:p>
            <a:pPr algn="ctr"/>
            <a:r>
              <a:rPr lang="en-US" altLang="ko-KR" b="1" spc="-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X</a:t>
            </a:r>
            <a:endParaRPr lang="ko-KR" altLang="en-US" b="1" spc="-1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803580" y="2698549"/>
            <a:ext cx="222422" cy="174003"/>
          </a:xfrm>
          <a:prstGeom prst="rect">
            <a:avLst/>
          </a:prstGeom>
          <a:solidFill>
            <a:srgbClr val="0099FF"/>
          </a:solidFill>
          <a:ln w="3175">
            <a:solidFill>
              <a:schemeClr val="bg1"/>
            </a:solidFill>
          </a:ln>
        </p:spPr>
        <p:txBody>
          <a:bodyPr wrap="square" lIns="0" tIns="25200" rIns="0" bIns="25200" rtlCol="0" anchor="ctr">
            <a:spAutoFit/>
          </a:bodyPr>
          <a:lstStyle/>
          <a:p>
            <a:pPr algn="ctr"/>
            <a:r>
              <a:rPr lang="en-US" altLang="ko-KR" b="1" spc="-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X</a:t>
            </a:r>
            <a:endParaRPr lang="ko-KR" altLang="en-US" b="1" spc="-1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603430" y="2698549"/>
            <a:ext cx="222422" cy="174003"/>
          </a:xfrm>
          <a:prstGeom prst="rect">
            <a:avLst/>
          </a:prstGeom>
          <a:solidFill>
            <a:srgbClr val="0099FF"/>
          </a:solidFill>
          <a:ln w="3175">
            <a:solidFill>
              <a:schemeClr val="bg1"/>
            </a:solidFill>
          </a:ln>
        </p:spPr>
        <p:txBody>
          <a:bodyPr wrap="square" lIns="0" tIns="25200" rIns="0" bIns="25200" rtlCol="0" anchor="ctr">
            <a:spAutoFit/>
          </a:bodyPr>
          <a:lstStyle/>
          <a:p>
            <a:pPr algn="ctr"/>
            <a:r>
              <a:rPr lang="en-US" altLang="ko-KR" b="1" spc="-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X</a:t>
            </a:r>
            <a:endParaRPr lang="ko-KR" altLang="en-US" b="1" spc="-1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>
            <a:spLocks noChangeAspect="1"/>
          </p:cNvSpPr>
          <p:nvPr/>
        </p:nvSpPr>
        <p:spPr>
          <a:xfrm>
            <a:off x="4683000" y="4823355"/>
            <a:ext cx="2361545" cy="5433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25200" rIns="0" bIns="25200" rtlCol="0" anchor="ctr">
            <a:spAutoFit/>
          </a:bodyPr>
          <a:lstStyle/>
          <a:p>
            <a:r>
              <a:rPr lang="ko-KR" altLang="en-US" spc="-100" dirty="0" smtClean="0">
                <a:latin typeface="맑은 고딕" pitchFamily="50" charset="-127"/>
                <a:ea typeface="맑은 고딕" pitchFamily="50" charset="-127"/>
              </a:rPr>
              <a:t>  착한 </a:t>
            </a:r>
            <a:r>
              <a:rPr lang="ko-KR" altLang="en-US" spc="-100" dirty="0" err="1" smtClean="0">
                <a:latin typeface="맑은 고딕" pitchFamily="50" charset="-127"/>
                <a:ea typeface="맑은 고딕" pitchFamily="50" charset="-127"/>
              </a:rPr>
              <a:t>버거</a:t>
            </a:r>
            <a:r>
              <a:rPr lang="ko-KR" altLang="en-US" spc="-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pc="-100" dirty="0" err="1" smtClean="0">
                <a:latin typeface="맑은 고딕" pitchFamily="50" charset="-127"/>
                <a:ea typeface="맑은 고딕" pitchFamily="50" charset="-127"/>
              </a:rPr>
              <a:t>스페셜</a:t>
            </a:r>
            <a:r>
              <a:rPr lang="en-US" altLang="ko-KR" spc="-1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pc="-100" dirty="0" smtClean="0">
                <a:latin typeface="맑은 고딕" pitchFamily="50" charset="-127"/>
                <a:ea typeface="맑은 고딕" pitchFamily="50" charset="-127"/>
              </a:rPr>
              <a:t>듬직한 </a:t>
            </a:r>
            <a:r>
              <a:rPr lang="ko-KR" altLang="en-US" spc="-100" dirty="0" err="1" smtClean="0">
                <a:latin typeface="맑은 고딕" pitchFamily="50" charset="-127"/>
                <a:ea typeface="맑은 고딕" pitchFamily="50" charset="-127"/>
              </a:rPr>
              <a:t>버거</a:t>
            </a:r>
            <a:r>
              <a:rPr lang="ko-KR" altLang="en-US" spc="-100" dirty="0" smtClean="0">
                <a:latin typeface="맑은 고딕" pitchFamily="50" charset="-127"/>
                <a:ea typeface="맑은 고딕" pitchFamily="50" charset="-127"/>
              </a:rPr>
              <a:t> 등이 있어요</a:t>
            </a:r>
            <a:r>
              <a:rPr lang="en-US" altLang="ko-KR" spc="-1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ko-KR" altLang="en-US" spc="-1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pc="-100" dirty="0">
                <a:latin typeface="맑은 고딕" pitchFamily="50" charset="-127"/>
                <a:ea typeface="맑은 고딕" pitchFamily="50" charset="-127"/>
              </a:rPr>
              <a:t>착한 </a:t>
            </a:r>
            <a:r>
              <a:rPr lang="ko-KR" altLang="en-US" spc="-100" dirty="0" err="1">
                <a:latin typeface="맑은 고딕" pitchFamily="50" charset="-127"/>
                <a:ea typeface="맑은 고딕" pitchFamily="50" charset="-127"/>
              </a:rPr>
              <a:t>버거</a:t>
            </a:r>
            <a:r>
              <a:rPr lang="ko-KR" altLang="en-US" spc="-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pc="-100" dirty="0" err="1">
                <a:latin typeface="맑은 고딕" pitchFamily="50" charset="-127"/>
                <a:ea typeface="맑은 고딕" pitchFamily="50" charset="-127"/>
              </a:rPr>
              <a:t>스페셜</a:t>
            </a:r>
            <a:r>
              <a:rPr lang="en-US" altLang="ko-KR" spc="-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pc="-100" dirty="0">
                <a:latin typeface="맑은 고딕" pitchFamily="50" charset="-127"/>
                <a:ea typeface="맑은 고딕" pitchFamily="50" charset="-127"/>
              </a:rPr>
              <a:t>듬직한 </a:t>
            </a:r>
            <a:r>
              <a:rPr lang="ko-KR" altLang="en-US" spc="-100" dirty="0" err="1">
                <a:latin typeface="맑은 고딕" pitchFamily="50" charset="-127"/>
                <a:ea typeface="맑은 고딕" pitchFamily="50" charset="-127"/>
              </a:rPr>
              <a:t>버거</a:t>
            </a:r>
            <a:r>
              <a:rPr lang="ko-KR" altLang="en-US" spc="-100" dirty="0">
                <a:latin typeface="맑은 고딕" pitchFamily="50" charset="-127"/>
                <a:ea typeface="맑은 고딕" pitchFamily="50" charset="-127"/>
              </a:rPr>
              <a:t> 등이 있어요</a:t>
            </a:r>
            <a:r>
              <a:rPr lang="en-US" altLang="ko-KR" spc="-1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pc="-1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pc="-1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pc="-100" dirty="0">
                <a:latin typeface="맑은 고딕" pitchFamily="50" charset="-127"/>
                <a:ea typeface="맑은 고딕" pitchFamily="50" charset="-127"/>
              </a:rPr>
              <a:t>착한 </a:t>
            </a:r>
            <a:r>
              <a:rPr lang="ko-KR" altLang="en-US" spc="-100" dirty="0" err="1">
                <a:latin typeface="맑은 고딕" pitchFamily="50" charset="-127"/>
                <a:ea typeface="맑은 고딕" pitchFamily="50" charset="-127"/>
              </a:rPr>
              <a:t>버거</a:t>
            </a:r>
            <a:r>
              <a:rPr lang="ko-KR" altLang="en-US" spc="-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pc="-100" dirty="0" err="1">
                <a:latin typeface="맑은 고딕" pitchFamily="50" charset="-127"/>
                <a:ea typeface="맑은 고딕" pitchFamily="50" charset="-127"/>
              </a:rPr>
              <a:t>스페셜</a:t>
            </a:r>
            <a:r>
              <a:rPr lang="en-US" altLang="ko-KR" spc="-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pc="-100" dirty="0">
                <a:latin typeface="맑은 고딕" pitchFamily="50" charset="-127"/>
                <a:ea typeface="맑은 고딕" pitchFamily="50" charset="-127"/>
              </a:rPr>
              <a:t>듬직한 </a:t>
            </a:r>
            <a:r>
              <a:rPr lang="ko-KR" altLang="en-US" spc="-100" dirty="0" err="1">
                <a:latin typeface="맑은 고딕" pitchFamily="50" charset="-127"/>
                <a:ea typeface="맑은 고딕" pitchFamily="50" charset="-127"/>
              </a:rPr>
              <a:t>버거</a:t>
            </a:r>
            <a:r>
              <a:rPr lang="ko-KR" altLang="en-US" spc="-100" dirty="0">
                <a:latin typeface="맑은 고딕" pitchFamily="50" charset="-127"/>
                <a:ea typeface="맑은 고딕" pitchFamily="50" charset="-127"/>
              </a:rPr>
              <a:t> 등이 있어요</a:t>
            </a:r>
            <a:r>
              <a:rPr lang="en-US" altLang="ko-KR" spc="-1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pc="-1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pc="-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912475" y="5517254"/>
            <a:ext cx="222422" cy="174003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25200" rIns="0" bIns="25200" rtlCol="0" anchor="ctr">
            <a:spAutoFit/>
          </a:bodyPr>
          <a:lstStyle/>
          <a:p>
            <a:pPr algn="ctr"/>
            <a:r>
              <a:rPr lang="en-US" altLang="ko-KR" b="1" spc="-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ko-KR" altLang="en-US" b="1" spc="-1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0773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업로드 화면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모바일</a:t>
            </a:r>
            <a:endParaRPr lang="ko-KR" altLang="en-US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16" y="728700"/>
            <a:ext cx="2988332" cy="5714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829731" y="1340768"/>
            <a:ext cx="2539043" cy="31749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25200" rIns="0" bIns="25200" rtlCol="0" anchor="ctr">
            <a:spAutoFit/>
          </a:bodyPr>
          <a:lstStyle/>
          <a:p>
            <a:pPr algn="ctr"/>
            <a:endParaRPr lang="ko-KR" altLang="en-US" spc="-1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61613" y="1376407"/>
            <a:ext cx="870751" cy="24622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업로드 하기</a:t>
            </a:r>
            <a:endParaRPr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949077" y="1772816"/>
            <a:ext cx="619497" cy="25202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25200" rIns="0" bIns="25200" rtlCol="0" anchor="ctr">
            <a:noAutofit/>
          </a:bodyPr>
          <a:lstStyle/>
          <a:p>
            <a:pPr algn="ctr"/>
            <a:r>
              <a:rPr lang="en-US" altLang="ko-KR" spc="-100" dirty="0" smtClean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pc="-100" dirty="0" smtClean="0">
                <a:latin typeface="맑은 고딕" pitchFamily="50" charset="-127"/>
                <a:ea typeface="맑은 고딕" pitchFamily="50" charset="-127"/>
              </a:rPr>
              <a:t>이미지</a:t>
            </a:r>
            <a:endParaRPr lang="ko-KR" altLang="en-US" spc="-1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953307" y="3430530"/>
            <a:ext cx="619497" cy="24393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25200" rIns="0" bIns="25200" rtlCol="0" anchor="ctr">
            <a:noAutofit/>
          </a:bodyPr>
          <a:lstStyle/>
          <a:p>
            <a:pPr algn="ctr"/>
            <a:r>
              <a:rPr lang="en-US" altLang="ko-KR" spc="-100" dirty="0">
                <a:latin typeface="맑은 고딕" pitchFamily="50" charset="-127"/>
                <a:ea typeface="맑은 고딕" pitchFamily="50" charset="-127"/>
              </a:rPr>
              <a:t>+ </a:t>
            </a:r>
            <a:r>
              <a:rPr lang="ko-KR" altLang="en-US" spc="-100" dirty="0" smtClean="0">
                <a:latin typeface="맑은 고딕" pitchFamily="50" charset="-127"/>
                <a:ea typeface="맑은 고딕" pitchFamily="50" charset="-127"/>
              </a:rPr>
              <a:t>문서</a:t>
            </a:r>
            <a:endParaRPr lang="ko-KR" altLang="en-US" spc="-1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957255" y="4485880"/>
            <a:ext cx="619497" cy="27526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25200" rIns="0" bIns="25200" rtlCol="0" anchor="ctr">
            <a:noAutofit/>
          </a:bodyPr>
          <a:lstStyle/>
          <a:p>
            <a:pPr algn="ctr"/>
            <a:r>
              <a:rPr lang="en-US" altLang="ko-KR" spc="-100" dirty="0">
                <a:latin typeface="맑은 고딕" pitchFamily="50" charset="-127"/>
                <a:ea typeface="맑은 고딕" pitchFamily="50" charset="-127"/>
              </a:rPr>
              <a:t>+ </a:t>
            </a:r>
            <a:r>
              <a:rPr lang="ko-KR" altLang="en-US" spc="-100" dirty="0" smtClean="0">
                <a:latin typeface="맑은 고딕" pitchFamily="50" charset="-127"/>
                <a:ea typeface="맑은 고딕" pitchFamily="50" charset="-127"/>
              </a:rPr>
              <a:t>홍보 문구</a:t>
            </a:r>
            <a:endParaRPr lang="ko-KR" altLang="en-US" spc="-1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42096" y="1685814"/>
            <a:ext cx="222422" cy="174003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25200" rIns="0" bIns="25200" rtlCol="0" anchor="ctr">
            <a:spAutoFit/>
          </a:bodyPr>
          <a:lstStyle/>
          <a:p>
            <a:pPr algn="ctr"/>
            <a:r>
              <a:rPr lang="en-US" altLang="ko-KR" b="1" spc="-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b="1" spc="-1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258825" y="5447319"/>
            <a:ext cx="1620179" cy="31387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25200" rIns="0" bIns="25200" rtlCol="0" anchor="ctr">
            <a:noAutofit/>
          </a:bodyPr>
          <a:lstStyle/>
          <a:p>
            <a:pPr algn="ctr"/>
            <a:r>
              <a:rPr lang="ko-KR" altLang="en-US" spc="-100" dirty="0" smtClean="0">
                <a:latin typeface="맑은 고딕" pitchFamily="50" charset="-127"/>
                <a:ea typeface="맑은 고딕" pitchFamily="50" charset="-127"/>
              </a:rPr>
              <a:t>등록 하기</a:t>
            </a:r>
            <a:endParaRPr lang="ko-KR" altLang="en-US" spc="-1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16" t="31214" r="14089" b="30629"/>
          <a:stretch/>
        </p:blipFill>
        <p:spPr bwMode="auto">
          <a:xfrm>
            <a:off x="931105" y="2124978"/>
            <a:ext cx="1133475" cy="488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직선 연결선 13"/>
          <p:cNvCxnSpPr/>
          <p:nvPr/>
        </p:nvCxnSpPr>
        <p:spPr bwMode="auto">
          <a:xfrm>
            <a:off x="889565" y="3255954"/>
            <a:ext cx="2402233" cy="0"/>
          </a:xfrm>
          <a:prstGeom prst="line">
            <a:avLst/>
          </a:prstGeom>
          <a:noFill/>
          <a:ln w="3175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TextBox 14"/>
          <p:cNvSpPr txBox="1"/>
          <p:nvPr/>
        </p:nvSpPr>
        <p:spPr>
          <a:xfrm>
            <a:off x="962988" y="3755132"/>
            <a:ext cx="716863" cy="230832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홍길동</a:t>
            </a:r>
            <a:r>
              <a:rPr lang="en-US" altLang="ko-KR" sz="9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.doc</a:t>
            </a:r>
            <a:endParaRPr lang="ko-KR" altLang="en-US" sz="9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16" t="31214" r="14089" b="30629"/>
          <a:stretch/>
        </p:blipFill>
        <p:spPr bwMode="auto">
          <a:xfrm>
            <a:off x="2131255" y="2124978"/>
            <a:ext cx="1133475" cy="488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16" t="31214" r="14089" b="30629"/>
          <a:stretch/>
        </p:blipFill>
        <p:spPr bwMode="auto">
          <a:xfrm>
            <a:off x="931105" y="2696478"/>
            <a:ext cx="1133475" cy="488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16" t="31214" r="14089" b="30629"/>
          <a:stretch/>
        </p:blipFill>
        <p:spPr bwMode="auto">
          <a:xfrm>
            <a:off x="2131255" y="2696478"/>
            <a:ext cx="1133475" cy="488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962988" y="4040882"/>
            <a:ext cx="798617" cy="230832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이것 저것</a:t>
            </a:r>
            <a:r>
              <a:rPr lang="en-US" altLang="ko-KR" sz="9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  <a:r>
              <a:rPr lang="en-US" altLang="ko-KR" sz="900" dirty="0" err="1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xls</a:t>
            </a:r>
            <a:endParaRPr lang="ko-KR" altLang="en-US" sz="9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cxnSp>
        <p:nvCxnSpPr>
          <p:cNvPr id="20" name="직선 연결선 19"/>
          <p:cNvCxnSpPr/>
          <p:nvPr/>
        </p:nvCxnSpPr>
        <p:spPr bwMode="auto">
          <a:xfrm>
            <a:off x="889565" y="3990768"/>
            <a:ext cx="2402233" cy="0"/>
          </a:xfrm>
          <a:prstGeom prst="line">
            <a:avLst/>
          </a:prstGeom>
          <a:noFill/>
          <a:ln w="3175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직선 연결선 20"/>
          <p:cNvCxnSpPr/>
          <p:nvPr/>
        </p:nvCxnSpPr>
        <p:spPr bwMode="auto">
          <a:xfrm>
            <a:off x="889565" y="4286043"/>
            <a:ext cx="2402233" cy="0"/>
          </a:xfrm>
          <a:prstGeom prst="line">
            <a:avLst/>
          </a:prstGeom>
          <a:noFill/>
          <a:ln w="3175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직사각형 21"/>
          <p:cNvSpPr/>
          <p:nvPr/>
        </p:nvSpPr>
        <p:spPr>
          <a:xfrm>
            <a:off x="1832485" y="2136574"/>
            <a:ext cx="222422" cy="174003"/>
          </a:xfrm>
          <a:prstGeom prst="rect">
            <a:avLst/>
          </a:prstGeom>
          <a:solidFill>
            <a:srgbClr val="0099FF"/>
          </a:solidFill>
          <a:ln w="3175">
            <a:solidFill>
              <a:schemeClr val="bg1"/>
            </a:solidFill>
          </a:ln>
        </p:spPr>
        <p:txBody>
          <a:bodyPr wrap="square" lIns="0" tIns="25200" rIns="0" bIns="25200" rtlCol="0" anchor="ctr">
            <a:spAutoFit/>
          </a:bodyPr>
          <a:lstStyle/>
          <a:p>
            <a:pPr algn="ctr"/>
            <a:r>
              <a:rPr lang="en-US" altLang="ko-KR" b="1" spc="-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X</a:t>
            </a:r>
            <a:endParaRPr lang="ko-KR" altLang="en-US" b="1" spc="-1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023110" y="2136574"/>
            <a:ext cx="222422" cy="174003"/>
          </a:xfrm>
          <a:prstGeom prst="rect">
            <a:avLst/>
          </a:prstGeom>
          <a:solidFill>
            <a:srgbClr val="0099FF"/>
          </a:solidFill>
          <a:ln w="3175">
            <a:solidFill>
              <a:schemeClr val="bg1"/>
            </a:solidFill>
          </a:ln>
        </p:spPr>
        <p:txBody>
          <a:bodyPr wrap="square" lIns="0" tIns="25200" rIns="0" bIns="25200" rtlCol="0" anchor="ctr">
            <a:spAutoFit/>
          </a:bodyPr>
          <a:lstStyle/>
          <a:p>
            <a:pPr algn="ctr"/>
            <a:r>
              <a:rPr lang="en-US" altLang="ko-KR" b="1" spc="-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X</a:t>
            </a:r>
            <a:endParaRPr lang="ko-KR" altLang="en-US" b="1" spc="-1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023110" y="2698549"/>
            <a:ext cx="222422" cy="174003"/>
          </a:xfrm>
          <a:prstGeom prst="rect">
            <a:avLst/>
          </a:prstGeom>
          <a:solidFill>
            <a:srgbClr val="0099FF"/>
          </a:solidFill>
          <a:ln w="3175">
            <a:solidFill>
              <a:schemeClr val="bg1"/>
            </a:solidFill>
          </a:ln>
        </p:spPr>
        <p:txBody>
          <a:bodyPr wrap="square" lIns="0" tIns="25200" rIns="0" bIns="25200" rtlCol="0" anchor="ctr">
            <a:spAutoFit/>
          </a:bodyPr>
          <a:lstStyle/>
          <a:p>
            <a:pPr algn="ctr"/>
            <a:r>
              <a:rPr lang="en-US" altLang="ko-KR" b="1" spc="-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X</a:t>
            </a:r>
            <a:endParaRPr lang="ko-KR" altLang="en-US" b="1" spc="-1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822960" y="2698549"/>
            <a:ext cx="222422" cy="174003"/>
          </a:xfrm>
          <a:prstGeom prst="rect">
            <a:avLst/>
          </a:prstGeom>
          <a:solidFill>
            <a:srgbClr val="0099FF"/>
          </a:solidFill>
          <a:ln w="3175">
            <a:solidFill>
              <a:schemeClr val="bg1"/>
            </a:solidFill>
          </a:ln>
        </p:spPr>
        <p:txBody>
          <a:bodyPr wrap="square" lIns="0" tIns="25200" rIns="0" bIns="25200" rtlCol="0" anchor="ctr">
            <a:spAutoFit/>
          </a:bodyPr>
          <a:lstStyle/>
          <a:p>
            <a:pPr algn="ctr"/>
            <a:r>
              <a:rPr lang="en-US" altLang="ko-KR" b="1" spc="-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X</a:t>
            </a:r>
            <a:endParaRPr lang="ko-KR" altLang="en-US" b="1" spc="-1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>
            <a:spLocks noChangeAspect="1"/>
          </p:cNvSpPr>
          <p:nvPr/>
        </p:nvSpPr>
        <p:spPr>
          <a:xfrm>
            <a:off x="902530" y="4823355"/>
            <a:ext cx="2361545" cy="5433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25200" rIns="0" bIns="25200" rtlCol="0" anchor="ctr">
            <a:spAutoFit/>
          </a:bodyPr>
          <a:lstStyle/>
          <a:p>
            <a:r>
              <a:rPr lang="ko-KR" altLang="en-US" spc="-100" dirty="0" smtClean="0">
                <a:latin typeface="맑은 고딕" pitchFamily="50" charset="-127"/>
                <a:ea typeface="맑은 고딕" pitchFamily="50" charset="-127"/>
              </a:rPr>
              <a:t>  착한 </a:t>
            </a:r>
            <a:r>
              <a:rPr lang="ko-KR" altLang="en-US" spc="-100" dirty="0" err="1" smtClean="0">
                <a:latin typeface="맑은 고딕" pitchFamily="50" charset="-127"/>
                <a:ea typeface="맑은 고딕" pitchFamily="50" charset="-127"/>
              </a:rPr>
              <a:t>버거</a:t>
            </a:r>
            <a:r>
              <a:rPr lang="ko-KR" altLang="en-US" spc="-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pc="-100" dirty="0" err="1" smtClean="0">
                <a:latin typeface="맑은 고딕" pitchFamily="50" charset="-127"/>
                <a:ea typeface="맑은 고딕" pitchFamily="50" charset="-127"/>
              </a:rPr>
              <a:t>스페셜</a:t>
            </a:r>
            <a:r>
              <a:rPr lang="en-US" altLang="ko-KR" spc="-1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pc="-100" dirty="0" smtClean="0">
                <a:latin typeface="맑은 고딕" pitchFamily="50" charset="-127"/>
                <a:ea typeface="맑은 고딕" pitchFamily="50" charset="-127"/>
              </a:rPr>
              <a:t>듬직한 </a:t>
            </a:r>
            <a:r>
              <a:rPr lang="ko-KR" altLang="en-US" spc="-100" dirty="0" err="1" smtClean="0">
                <a:latin typeface="맑은 고딕" pitchFamily="50" charset="-127"/>
                <a:ea typeface="맑은 고딕" pitchFamily="50" charset="-127"/>
              </a:rPr>
              <a:t>버거</a:t>
            </a:r>
            <a:r>
              <a:rPr lang="ko-KR" altLang="en-US" spc="-100" dirty="0" smtClean="0">
                <a:latin typeface="맑은 고딕" pitchFamily="50" charset="-127"/>
                <a:ea typeface="맑은 고딕" pitchFamily="50" charset="-127"/>
              </a:rPr>
              <a:t> 등이 있어요</a:t>
            </a:r>
            <a:r>
              <a:rPr lang="en-US" altLang="ko-KR" spc="-1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ko-KR" altLang="en-US" spc="-1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pc="-100" dirty="0">
                <a:latin typeface="맑은 고딕" pitchFamily="50" charset="-127"/>
                <a:ea typeface="맑은 고딕" pitchFamily="50" charset="-127"/>
              </a:rPr>
              <a:t>착한 </a:t>
            </a:r>
            <a:r>
              <a:rPr lang="ko-KR" altLang="en-US" spc="-100" dirty="0" err="1">
                <a:latin typeface="맑은 고딕" pitchFamily="50" charset="-127"/>
                <a:ea typeface="맑은 고딕" pitchFamily="50" charset="-127"/>
              </a:rPr>
              <a:t>버거</a:t>
            </a:r>
            <a:r>
              <a:rPr lang="ko-KR" altLang="en-US" spc="-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pc="-100" dirty="0" err="1">
                <a:latin typeface="맑은 고딕" pitchFamily="50" charset="-127"/>
                <a:ea typeface="맑은 고딕" pitchFamily="50" charset="-127"/>
              </a:rPr>
              <a:t>스페셜</a:t>
            </a:r>
            <a:r>
              <a:rPr lang="en-US" altLang="ko-KR" spc="-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pc="-100" dirty="0">
                <a:latin typeface="맑은 고딕" pitchFamily="50" charset="-127"/>
                <a:ea typeface="맑은 고딕" pitchFamily="50" charset="-127"/>
              </a:rPr>
              <a:t>듬직한 </a:t>
            </a:r>
            <a:r>
              <a:rPr lang="ko-KR" altLang="en-US" spc="-100" dirty="0" err="1">
                <a:latin typeface="맑은 고딕" pitchFamily="50" charset="-127"/>
                <a:ea typeface="맑은 고딕" pitchFamily="50" charset="-127"/>
              </a:rPr>
              <a:t>버거</a:t>
            </a:r>
            <a:r>
              <a:rPr lang="ko-KR" altLang="en-US" spc="-100" dirty="0">
                <a:latin typeface="맑은 고딕" pitchFamily="50" charset="-127"/>
                <a:ea typeface="맑은 고딕" pitchFamily="50" charset="-127"/>
              </a:rPr>
              <a:t> 등이 있어요</a:t>
            </a:r>
            <a:r>
              <a:rPr lang="en-US" altLang="ko-KR" spc="-1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pc="-1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pc="-1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pc="-100" dirty="0">
                <a:latin typeface="맑은 고딕" pitchFamily="50" charset="-127"/>
                <a:ea typeface="맑은 고딕" pitchFamily="50" charset="-127"/>
              </a:rPr>
              <a:t>착한 </a:t>
            </a:r>
            <a:r>
              <a:rPr lang="ko-KR" altLang="en-US" spc="-100" dirty="0" err="1">
                <a:latin typeface="맑은 고딕" pitchFamily="50" charset="-127"/>
                <a:ea typeface="맑은 고딕" pitchFamily="50" charset="-127"/>
              </a:rPr>
              <a:t>버거</a:t>
            </a:r>
            <a:r>
              <a:rPr lang="ko-KR" altLang="en-US" spc="-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pc="-100" dirty="0" err="1">
                <a:latin typeface="맑은 고딕" pitchFamily="50" charset="-127"/>
                <a:ea typeface="맑은 고딕" pitchFamily="50" charset="-127"/>
              </a:rPr>
              <a:t>스페셜</a:t>
            </a:r>
            <a:r>
              <a:rPr lang="en-US" altLang="ko-KR" spc="-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pc="-100" dirty="0">
                <a:latin typeface="맑은 고딕" pitchFamily="50" charset="-127"/>
                <a:ea typeface="맑은 고딕" pitchFamily="50" charset="-127"/>
              </a:rPr>
              <a:t>듬직한 </a:t>
            </a:r>
            <a:r>
              <a:rPr lang="ko-KR" altLang="en-US" spc="-100" dirty="0" err="1">
                <a:latin typeface="맑은 고딕" pitchFamily="50" charset="-127"/>
                <a:ea typeface="맑은 고딕" pitchFamily="50" charset="-127"/>
              </a:rPr>
              <a:t>버거</a:t>
            </a:r>
            <a:r>
              <a:rPr lang="ko-KR" altLang="en-US" spc="-100" dirty="0">
                <a:latin typeface="맑은 고딕" pitchFamily="50" charset="-127"/>
                <a:ea typeface="맑은 고딕" pitchFamily="50" charset="-127"/>
              </a:rPr>
              <a:t> 등이 있어요</a:t>
            </a:r>
            <a:r>
              <a:rPr lang="en-US" altLang="ko-KR" spc="-1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pc="-1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pc="-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061012" y="1376772"/>
            <a:ext cx="1260140" cy="132177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25200" rIns="0" bIns="25200" rtlCol="0" anchor="ctr">
            <a:noAutofit/>
          </a:bodyPr>
          <a:lstStyle/>
          <a:p>
            <a:pPr algn="ctr"/>
            <a:endParaRPr lang="ko-KR" altLang="en-US" spc="-1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143134" y="1782757"/>
            <a:ext cx="1112851" cy="19251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25200" rIns="0" bIns="25200" rtlCol="0" anchor="ctr">
            <a:spAutoFit/>
          </a:bodyPr>
          <a:lstStyle/>
          <a:p>
            <a:pPr algn="ctr"/>
            <a:r>
              <a:rPr lang="ko-KR" altLang="en-US" spc="-100" dirty="0" smtClean="0">
                <a:latin typeface="맑은 고딕" pitchFamily="50" charset="-127"/>
                <a:ea typeface="맑은 고딕" pitchFamily="50" charset="-127"/>
              </a:rPr>
              <a:t>갤러리에서 선택</a:t>
            </a:r>
            <a:endParaRPr lang="ko-KR" altLang="en-US" spc="-1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143134" y="2120362"/>
            <a:ext cx="1112851" cy="19251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25200" rIns="0" bIns="25200" rtlCol="0" anchor="ctr">
            <a:spAutoFit/>
          </a:bodyPr>
          <a:lstStyle/>
          <a:p>
            <a:pPr algn="ctr"/>
            <a:r>
              <a:rPr lang="ko-KR" altLang="en-US" spc="-100" dirty="0" smtClean="0">
                <a:latin typeface="맑은 고딕" pitchFamily="50" charset="-127"/>
                <a:ea typeface="맑은 고딕" pitchFamily="50" charset="-127"/>
              </a:rPr>
              <a:t>카메라 촬영</a:t>
            </a:r>
            <a:endParaRPr lang="ko-KR" altLang="en-US" spc="-1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28304" y="1407419"/>
            <a:ext cx="742511" cy="24622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작업 선택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5579871" y="2447367"/>
            <a:ext cx="222422" cy="174003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25200" rIns="0" bIns="25200" rtlCol="0" anchor="ctr">
            <a:spAutoFit/>
          </a:bodyPr>
          <a:lstStyle/>
          <a:p>
            <a:pPr algn="ctr"/>
            <a:r>
              <a:rPr lang="en-US" altLang="ko-KR" b="1" spc="-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b="1" spc="-1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5" name="꺾인 연결선 34"/>
          <p:cNvCxnSpPr>
            <a:stCxn id="6" idx="3"/>
            <a:endCxn id="28" idx="1"/>
          </p:cNvCxnSpPr>
          <p:nvPr/>
        </p:nvCxnSpPr>
        <p:spPr bwMode="auto">
          <a:xfrm>
            <a:off x="1568574" y="1898830"/>
            <a:ext cx="3492438" cy="138831"/>
          </a:xfrm>
          <a:prstGeom prst="bentConnector3">
            <a:avLst/>
          </a:prstGeom>
          <a:noFill/>
          <a:ln w="3175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</p:spPr>
      </p:cxnSp>
      <p:sp>
        <p:nvSpPr>
          <p:cNvPr id="37" name="모서리가 둥근 직사각형 36"/>
          <p:cNvSpPr/>
          <p:nvPr/>
        </p:nvSpPr>
        <p:spPr>
          <a:xfrm>
            <a:off x="4779399" y="4637175"/>
            <a:ext cx="1901793" cy="88008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25200" rIns="0" bIns="25200" rtlCol="0" anchor="ctr">
            <a:noAutofit/>
          </a:bodyPr>
          <a:lstStyle/>
          <a:p>
            <a:pPr algn="ctr"/>
            <a:endParaRPr lang="ko-KR" altLang="en-US" spc="-1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959747" y="4748993"/>
            <a:ext cx="1535998" cy="215444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각 항목을 등록하시겠습니까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998957" y="5121188"/>
            <a:ext cx="582525" cy="1740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25200" rIns="0" bIns="25200" rtlCol="0" anchor="ctr">
            <a:spAutoFit/>
          </a:bodyPr>
          <a:lstStyle/>
          <a:p>
            <a:pPr algn="ctr"/>
            <a:r>
              <a:rPr lang="ko-KR" altLang="en-US" spc="-100" dirty="0" smtClean="0">
                <a:latin typeface="맑은 고딕" pitchFamily="50" charset="-127"/>
                <a:ea typeface="맑은 고딕" pitchFamily="50" charset="-127"/>
              </a:rPr>
              <a:t>취소</a:t>
            </a:r>
            <a:endParaRPr lang="ko-KR" altLang="en-US" spc="-1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673406" y="5121188"/>
            <a:ext cx="852876" cy="1740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25200" rIns="0" bIns="25200" rtlCol="0" anchor="ctr">
            <a:spAutoFit/>
          </a:bodyPr>
          <a:lstStyle/>
          <a:p>
            <a:pPr algn="ctr"/>
            <a:r>
              <a:rPr lang="ko-KR" altLang="en-US" spc="-100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pc="-100" dirty="0">
                <a:latin typeface="맑은 고딕" pitchFamily="50" charset="-127"/>
                <a:ea typeface="맑은 고딕" pitchFamily="50" charset="-127"/>
              </a:rPr>
              <a:t>인</a:t>
            </a:r>
            <a:endParaRPr lang="ko-KR" altLang="en-US" spc="-100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4" name="꺾인 연결선 43"/>
          <p:cNvCxnSpPr>
            <a:stCxn id="12" idx="3"/>
            <a:endCxn id="37" idx="1"/>
          </p:cNvCxnSpPr>
          <p:nvPr/>
        </p:nvCxnSpPr>
        <p:spPr bwMode="auto">
          <a:xfrm flipV="1">
            <a:off x="2879004" y="5077215"/>
            <a:ext cx="1900395" cy="527041"/>
          </a:xfrm>
          <a:prstGeom prst="bentConnector3">
            <a:avLst/>
          </a:prstGeom>
          <a:noFill/>
          <a:ln w="3175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</p:spPr>
      </p:cxnSp>
      <p:graphicFrame>
        <p:nvGraphicFramePr>
          <p:cNvPr id="45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598259"/>
              </p:ext>
            </p:extLst>
          </p:nvPr>
        </p:nvGraphicFramePr>
        <p:xfrm>
          <a:off x="7997734" y="440668"/>
          <a:ext cx="1896794" cy="2992402"/>
        </p:xfrm>
        <a:graphic>
          <a:graphicData uri="http://schemas.openxmlformats.org/drawingml/2006/table">
            <a:tbl>
              <a:tblPr/>
              <a:tblGrid>
                <a:gridCol w="190568"/>
                <a:gridCol w="1706226"/>
              </a:tblGrid>
              <a:tr h="21602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8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이미지 등록</a:t>
                      </a:r>
                      <a:endParaRPr lang="ko-KR" altLang="en-US" sz="800" dirty="0" smtClean="0"/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8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갤러리에서 선택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멀티 선택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하거나 카메라로 촬영하여 등록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8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등록 전 확인을 받을 수 있도록 함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등록 완료 후 확인 화면으로 이동 처리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8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8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8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8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8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8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8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4668188" y="4589424"/>
            <a:ext cx="222422" cy="174003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25200" rIns="0" bIns="25200" rtlCol="0" anchor="ctr">
            <a:spAutoFit/>
          </a:bodyPr>
          <a:lstStyle/>
          <a:p>
            <a:pPr algn="ctr"/>
            <a:r>
              <a:rPr lang="en-US" altLang="ko-KR" b="1" spc="-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b="1" spc="-1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4711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업로드 화면 </a:t>
            </a:r>
            <a:r>
              <a:rPr lang="en-US" altLang="ko-KR" dirty="0" smtClean="0"/>
              <a:t>- PC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2396716" y="2675247"/>
            <a:ext cx="3217354" cy="143782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25200" rIns="0" bIns="25200" rtlCol="0" anchor="ctr">
            <a:noAutofit/>
          </a:bodyPr>
          <a:lstStyle/>
          <a:p>
            <a:pPr algn="ctr"/>
            <a:r>
              <a:rPr lang="en-US" altLang="ko-KR" sz="1400" spc="-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PC </a:t>
            </a:r>
            <a:r>
              <a:rPr lang="ko-KR" altLang="en-US" sz="1400" spc="-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업로드 화면 구성</a:t>
            </a:r>
            <a:endParaRPr lang="ko-KR" altLang="en-US" sz="1400" spc="-1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9998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16" y="728700"/>
            <a:ext cx="2988332" cy="5714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등록 내역 확인 및 </a:t>
            </a:r>
            <a:r>
              <a:rPr lang="ko-KR" altLang="en-US" dirty="0" smtClean="0"/>
              <a:t>관리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29731" y="1340768"/>
            <a:ext cx="2539043" cy="31749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25200" rIns="0" bIns="25200" rtlCol="0" anchor="ctr">
            <a:spAutoFit/>
          </a:bodyPr>
          <a:lstStyle/>
          <a:p>
            <a:pPr algn="ctr"/>
            <a:endParaRPr lang="ko-KR" altLang="en-US" spc="-1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7811" y="1376407"/>
            <a:ext cx="1518364" cy="24622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등록 내역 확인 및 관리</a:t>
            </a:r>
            <a:endParaRPr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28446" y="2033650"/>
            <a:ext cx="2332366" cy="366360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25200" rIns="0" bIns="25200" rtlCol="0" anchor="ctr">
            <a:spAutoFit/>
          </a:bodyPr>
          <a:lstStyle/>
          <a:p>
            <a:pPr algn="ctr"/>
            <a:endParaRPr lang="ko-KR" altLang="en-US" spc="-1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94862" y="1890471"/>
            <a:ext cx="619497" cy="25202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25200" rIns="0" bIns="25200" rtlCol="0" anchor="ctr">
            <a:noAutofit/>
          </a:bodyPr>
          <a:lstStyle/>
          <a:p>
            <a:pPr algn="ctr"/>
            <a:r>
              <a:rPr lang="ko-KR" altLang="en-US" spc="-100" dirty="0" smtClean="0">
                <a:latin typeface="맑은 고딕" pitchFamily="50" charset="-127"/>
                <a:ea typeface="맑은 고딕" pitchFamily="50" charset="-127"/>
              </a:rPr>
              <a:t>홍보 문구</a:t>
            </a:r>
            <a:endParaRPr lang="ko-KR" altLang="en-US" spc="-1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551937" y="1890471"/>
            <a:ext cx="619497" cy="25202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25200" rIns="0" bIns="25200" rtlCol="0" anchor="ctr">
            <a:noAutofit/>
          </a:bodyPr>
          <a:lstStyle/>
          <a:p>
            <a:pPr algn="ctr"/>
            <a:r>
              <a:rPr lang="ko-KR" altLang="en-US" spc="-100" dirty="0" smtClean="0">
                <a:latin typeface="맑은 고딕" pitchFamily="50" charset="-127"/>
                <a:ea typeface="맑은 고딕" pitchFamily="50" charset="-127"/>
              </a:rPr>
              <a:t>문서</a:t>
            </a:r>
            <a:endParaRPr lang="ko-KR" altLang="en-US" spc="-1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028062" y="1890471"/>
            <a:ext cx="619497" cy="252028"/>
          </a:xfrm>
          <a:prstGeom prst="roundRect">
            <a:avLst/>
          </a:prstGeom>
          <a:solidFill>
            <a:srgbClr val="0099FF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25200" rIns="0" bIns="25200" rtlCol="0" anchor="ctr">
            <a:noAutofit/>
          </a:bodyPr>
          <a:lstStyle/>
          <a:p>
            <a:pPr algn="ctr"/>
            <a:r>
              <a:rPr lang="ko-KR" altLang="en-US" b="1" spc="-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endParaRPr lang="ko-KR" altLang="en-US" b="1" spc="-1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97200" y="1814837"/>
            <a:ext cx="222422" cy="174003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25200" rIns="0" bIns="25200" rtlCol="0" anchor="ctr">
            <a:spAutoFit/>
          </a:bodyPr>
          <a:lstStyle/>
          <a:p>
            <a:pPr algn="ctr"/>
            <a:r>
              <a:rPr lang="en-US" altLang="ko-KR" b="1" spc="-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b="1" spc="-1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16" t="31214" r="14089" b="30629"/>
          <a:stretch/>
        </p:blipFill>
        <p:spPr bwMode="auto">
          <a:xfrm>
            <a:off x="1037959" y="2306578"/>
            <a:ext cx="2078837" cy="89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2806319" y="2365257"/>
            <a:ext cx="222422" cy="174003"/>
          </a:xfrm>
          <a:prstGeom prst="rect">
            <a:avLst/>
          </a:prstGeom>
          <a:solidFill>
            <a:srgbClr val="0099FF"/>
          </a:solidFill>
          <a:ln w="3175">
            <a:solidFill>
              <a:schemeClr val="bg1"/>
            </a:solidFill>
          </a:ln>
        </p:spPr>
        <p:txBody>
          <a:bodyPr wrap="square" lIns="0" tIns="25200" rIns="0" bIns="25200" rtlCol="0" anchor="ctr">
            <a:spAutoFit/>
          </a:bodyPr>
          <a:lstStyle/>
          <a:p>
            <a:pPr algn="ctr"/>
            <a:r>
              <a:rPr lang="en-US" altLang="ko-KR" b="1" spc="-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X</a:t>
            </a:r>
            <a:endParaRPr lang="ko-KR" altLang="en-US" b="1" spc="-1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16" t="31214" r="14089" b="30629"/>
          <a:stretch/>
        </p:blipFill>
        <p:spPr bwMode="auto">
          <a:xfrm>
            <a:off x="1037959" y="3401953"/>
            <a:ext cx="2078837" cy="89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16" t="31214" r="14089" b="30629"/>
          <a:stretch/>
        </p:blipFill>
        <p:spPr bwMode="auto">
          <a:xfrm>
            <a:off x="1037959" y="4545124"/>
            <a:ext cx="2078837" cy="89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2806319" y="3470157"/>
            <a:ext cx="222422" cy="174003"/>
          </a:xfrm>
          <a:prstGeom prst="rect">
            <a:avLst/>
          </a:prstGeom>
          <a:solidFill>
            <a:srgbClr val="0099FF"/>
          </a:solidFill>
          <a:ln w="3175">
            <a:solidFill>
              <a:schemeClr val="bg1"/>
            </a:solidFill>
          </a:ln>
        </p:spPr>
        <p:txBody>
          <a:bodyPr wrap="square" lIns="0" tIns="25200" rIns="0" bIns="25200" rtlCol="0" anchor="ctr">
            <a:spAutoFit/>
          </a:bodyPr>
          <a:lstStyle/>
          <a:p>
            <a:pPr algn="ctr"/>
            <a:r>
              <a:rPr lang="en-US" altLang="ko-KR" b="1" spc="-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X</a:t>
            </a:r>
            <a:endParaRPr lang="ko-KR" altLang="en-US" b="1" spc="-1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806319" y="4632207"/>
            <a:ext cx="222422" cy="174003"/>
          </a:xfrm>
          <a:prstGeom prst="rect">
            <a:avLst/>
          </a:prstGeom>
          <a:solidFill>
            <a:srgbClr val="0099FF"/>
          </a:solidFill>
          <a:ln w="3175">
            <a:solidFill>
              <a:schemeClr val="bg1"/>
            </a:solidFill>
          </a:ln>
        </p:spPr>
        <p:txBody>
          <a:bodyPr wrap="square" lIns="0" tIns="25200" rIns="0" bIns="25200" rtlCol="0" anchor="ctr">
            <a:spAutoFit/>
          </a:bodyPr>
          <a:lstStyle/>
          <a:p>
            <a:pPr algn="ctr"/>
            <a:r>
              <a:rPr lang="en-US" altLang="ko-KR" b="1" spc="-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X</a:t>
            </a:r>
            <a:endParaRPr lang="ko-KR" altLang="en-US" b="1" spc="-1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4743395" y="2288619"/>
            <a:ext cx="1901793" cy="88008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25200" rIns="0" bIns="25200" rtlCol="0" anchor="ctr">
            <a:noAutofit/>
          </a:bodyPr>
          <a:lstStyle/>
          <a:p>
            <a:pPr algn="ctr"/>
            <a:endParaRPr lang="ko-KR" altLang="en-US" spc="-1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02718" y="2400437"/>
            <a:ext cx="1778051" cy="338554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해당 이미지를 삭제 하시겠습니까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?</a:t>
            </a:r>
            <a:br>
              <a:rPr lang="en-US" altLang="ko-KR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삭제 시 복구 불가능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962953" y="2858953"/>
            <a:ext cx="582525" cy="1740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25200" rIns="0" bIns="25200" rtlCol="0" anchor="ctr">
            <a:spAutoFit/>
          </a:bodyPr>
          <a:lstStyle/>
          <a:p>
            <a:pPr algn="ctr"/>
            <a:r>
              <a:rPr lang="ko-KR" altLang="en-US" spc="-100" dirty="0" smtClean="0">
                <a:latin typeface="맑은 고딕" pitchFamily="50" charset="-127"/>
                <a:ea typeface="맑은 고딕" pitchFamily="50" charset="-127"/>
              </a:rPr>
              <a:t>취소</a:t>
            </a:r>
            <a:endParaRPr lang="ko-KR" altLang="en-US" spc="-1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637402" y="2858953"/>
            <a:ext cx="852876" cy="1740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25200" rIns="0" bIns="25200" rtlCol="0" anchor="ctr">
            <a:spAutoFit/>
          </a:bodyPr>
          <a:lstStyle/>
          <a:p>
            <a:pPr algn="ctr"/>
            <a:r>
              <a:rPr lang="ko-KR" altLang="en-US" spc="-100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pc="-100" dirty="0">
                <a:latin typeface="맑은 고딕" pitchFamily="50" charset="-127"/>
                <a:ea typeface="맑은 고딕" pitchFamily="50" charset="-127"/>
              </a:rPr>
              <a:t>인</a:t>
            </a:r>
            <a:endParaRPr lang="ko-KR" altLang="en-US" spc="-1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632184" y="2240868"/>
            <a:ext cx="222422" cy="174003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25200" rIns="0" bIns="25200" rtlCol="0" anchor="ctr">
            <a:spAutoFit/>
          </a:bodyPr>
          <a:lstStyle/>
          <a:p>
            <a:pPr algn="ctr"/>
            <a:r>
              <a:rPr lang="en-US" altLang="ko-KR" b="1" spc="-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b="1" spc="-1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9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555536"/>
              </p:ext>
            </p:extLst>
          </p:nvPr>
        </p:nvGraphicFramePr>
        <p:xfrm>
          <a:off x="7997734" y="440668"/>
          <a:ext cx="1896794" cy="2774837"/>
        </p:xfrm>
        <a:graphic>
          <a:graphicData uri="http://schemas.openxmlformats.org/drawingml/2006/table">
            <a:tbl>
              <a:tblPr/>
              <a:tblGrid>
                <a:gridCol w="190568"/>
                <a:gridCol w="1706226"/>
              </a:tblGrid>
              <a:tr h="21602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8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탭 형태로 구성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dirty="0" smtClean="0"/>
                        <a:t>클릭 시 각 항목에 맞는 내역</a:t>
                      </a:r>
                      <a:r>
                        <a:rPr lang="ko-KR" altLang="en-US" sz="800" baseline="0" dirty="0" smtClean="0"/>
                        <a:t> 출력</a:t>
                      </a:r>
                      <a:endParaRPr lang="ko-KR" altLang="en-US" sz="800" dirty="0" smtClean="0"/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8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삭제 아이콘 클릭 시 확인 받음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8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8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8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8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8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8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8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8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7" marR="38107" marT="38088" marB="38088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33" name="꺾인 연결선 32"/>
          <p:cNvCxnSpPr>
            <a:stCxn id="15" idx="3"/>
            <a:endCxn id="24" idx="1"/>
          </p:cNvCxnSpPr>
          <p:nvPr/>
        </p:nvCxnSpPr>
        <p:spPr bwMode="auto">
          <a:xfrm>
            <a:off x="3028741" y="2452259"/>
            <a:ext cx="1714654" cy="276400"/>
          </a:xfrm>
          <a:prstGeom prst="bentConnector3">
            <a:avLst/>
          </a:prstGeom>
          <a:noFill/>
          <a:ln w="3175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4095409246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3175">
          <a:solidFill>
            <a:schemeClr val="tx1">
              <a:lumMod val="50000"/>
              <a:lumOff val="50000"/>
            </a:schemeClr>
          </a:solidFill>
        </a:ln>
      </a:spPr>
      <a:bodyPr wrap="square" lIns="0" tIns="25200" rIns="0" bIns="25200" rtlCol="0" anchor="ctr">
        <a:spAutoFit/>
      </a:bodyPr>
      <a:lstStyle>
        <a:defPPr algn="ctr">
          <a:defRPr spc="-100" smtClean="0"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noFill/>
        <a:ln w="3175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/>
      <a:lstStyle/>
    </a:lnDef>
    <a:txDef>
      <a:spPr>
        <a:noFill/>
        <a:ln w="3175">
          <a:noFill/>
          <a:prstDash val="dash"/>
        </a:ln>
      </a:spPr>
      <a:bodyPr wrap="none" rtlCol="0">
        <a:spAutoFit/>
      </a:bodyPr>
      <a:lstStyle>
        <a:defPPr>
          <a:defRPr dirty="0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87770</TotalTime>
  <Words>1150</Words>
  <Application>Microsoft Office PowerPoint</Application>
  <PresentationFormat>A4 용지(210x297mm)</PresentationFormat>
  <Paragraphs>339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디자인 사용자 지정</vt:lpstr>
      <vt:lpstr>PowerPoint 프레젠테이션</vt:lpstr>
      <vt:lpstr>개정이력</vt:lpstr>
      <vt:lpstr>PowerPoint 프레젠테이션</vt:lpstr>
      <vt:lpstr>PowerPoint 프레젠테이션</vt:lpstr>
      <vt:lpstr>업로드 - https://bcontent.ok114.kr/a2302-203489-3293kdf</vt:lpstr>
      <vt:lpstr>업로드 화면 - 모바일</vt:lpstr>
      <vt:lpstr>업로드 화면 - 모바일</vt:lpstr>
      <vt:lpstr>업로드 화면 - PC</vt:lpstr>
      <vt:lpstr>등록 내역 확인 및 관리 - 이미지</vt:lpstr>
      <vt:lpstr>등록 내역 확인 및 관리 - 홍보문구</vt:lpstr>
      <vt:lpstr>PowerPoint 프레젠테이션</vt:lpstr>
      <vt:lpstr>자사 관리자 – 로그인 화면</vt:lpstr>
      <vt:lpstr>자사 관리자 – 메인 화면</vt:lpstr>
      <vt:lpstr>자사 관리자 – 업체 검색</vt:lpstr>
      <vt:lpstr>자사 관리자 – 업체 상세페이지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ok114dev1</cp:lastModifiedBy>
  <cp:revision>530</cp:revision>
  <cp:lastPrinted>2014-02-24T07:53:33Z</cp:lastPrinted>
  <dcterms:created xsi:type="dcterms:W3CDTF">2005-04-18T01:04:09Z</dcterms:created>
  <dcterms:modified xsi:type="dcterms:W3CDTF">2022-12-14T05:26:06Z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문서종류">
    <vt:lpwstr>기획서</vt:lpwstr>
  </property>
  <property fmtid="{D5CDD505-2E9C-101B-9397-08002B2CF9AE}" pid="3" name="구분">
    <vt:lpwstr>명함</vt:lpwstr>
  </property>
</Properties>
</file>