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83" r:id="rId2"/>
    <p:sldId id="884" r:id="rId3"/>
    <p:sldId id="907" r:id="rId4"/>
    <p:sldId id="908" r:id="rId5"/>
    <p:sldId id="909" r:id="rId6"/>
    <p:sldId id="886" r:id="rId7"/>
    <p:sldId id="960" r:id="rId8"/>
    <p:sldId id="994" r:id="rId9"/>
    <p:sldId id="992" r:id="rId10"/>
    <p:sldId id="993" r:id="rId11"/>
  </p:sldIdLst>
  <p:sldSz cx="9144000" cy="5143500" type="screen16x9"/>
  <p:notesSz cx="7077075" cy="905192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">
          <p15:clr>
            <a:srgbClr val="A4A3A4"/>
          </p15:clr>
        </p15:guide>
        <p15:guide id="2" pos="94">
          <p15:clr>
            <a:srgbClr val="A4A3A4"/>
          </p15:clr>
        </p15:guide>
        <p15:guide id="3" pos="2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33">
          <p15:clr>
            <a:srgbClr val="A4A3A4"/>
          </p15:clr>
        </p15:guide>
        <p15:guide id="2" pos="2182">
          <p15:clr>
            <a:srgbClr val="A4A3A4"/>
          </p15:clr>
        </p15:guide>
        <p15:guide id="3" pos="268">
          <p15:clr>
            <a:srgbClr val="A4A3A4"/>
          </p15:clr>
        </p15:guide>
        <p15:guide id="4" pos="4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90007"/>
    <a:srgbClr val="DA6B6B"/>
    <a:srgbClr val="ECCBCB"/>
    <a:srgbClr val="F6E7E7"/>
    <a:srgbClr val="6984A3"/>
    <a:srgbClr val="011739"/>
    <a:srgbClr val="133361"/>
    <a:srgbClr val="737373"/>
    <a:srgbClr val="031B41"/>
    <a:srgbClr val="B500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5320" autoAdjust="0"/>
  </p:normalViewPr>
  <p:slideViewPr>
    <p:cSldViewPr snapToGrid="0" showGuides="1">
      <p:cViewPr varScale="1">
        <p:scale>
          <a:sx n="94" d="100"/>
          <a:sy n="94" d="100"/>
        </p:scale>
        <p:origin x="-780" y="-96"/>
      </p:cViewPr>
      <p:guideLst>
        <p:guide orient="horz" pos="33"/>
        <p:guide pos="94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33"/>
        <p:guide pos="2182"/>
        <p:guide pos="268"/>
        <p:guide pos="4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8300"/>
          </a:xfrm>
        </p:spPr>
        <p:txBody>
          <a:bodyPr/>
          <a:lstStyle/>
          <a:p>
            <a:r>
              <a:rPr lang="zh-CN" altLang="en-US" dirty="0" smtClean="0"/>
              <a:t>建议草案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err="1" smtClean="0"/>
              <a:t>产品中台</a:t>
            </a:r>
            <a:r>
              <a:rPr altLang="zh-CN" dirty="0" err="1" smtClean="0"/>
              <a:t>-</a:t>
            </a:r>
            <a:r>
              <a:rPr lang="zh-CN" altLang="en-US" dirty="0" err="1" smtClean="0"/>
              <a:t>产品配置架构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altLang="zh-CN" sz="1200" dirty="0" smtClean="0"/>
              <a:t>May</a:t>
            </a:r>
            <a:r>
              <a:rPr lang="en-US" altLang="zh-CN" sz="1200" b="0" dirty="0" smtClean="0"/>
              <a:t>, 2020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内容管理（牟大）</a:t>
            </a:r>
          </a:p>
        </p:txBody>
      </p:sp>
      <p:sp>
        <p:nvSpPr>
          <p:cNvPr id="26" name="Rectangle 17"/>
          <p:cNvSpPr/>
          <p:nvPr/>
        </p:nvSpPr>
        <p:spPr>
          <a:xfrm>
            <a:off x="357505" y="1096645"/>
            <a:ext cx="2543175" cy="163385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灵活如</a:t>
            </a: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strapi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21234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C00000"/>
                </a:solidFill>
              </a:rPr>
              <a:t>0</a:t>
            </a:r>
            <a:r>
              <a:rPr kumimoji="1" lang="en-US" altLang="en-US" sz="2200" dirty="0" smtClean="0">
                <a:solidFill>
                  <a:srgbClr val="C00000"/>
                </a:solidFill>
              </a:rPr>
              <a:t>1   </a:t>
            </a:r>
            <a:r>
              <a:rPr kumimoji="1" lang="zh-CN" altLang="en-US" sz="2200" dirty="0" smtClean="0">
                <a:solidFill>
                  <a:srgbClr val="C00000"/>
                </a:solidFill>
              </a:rPr>
              <a:t>功能结构图</a:t>
            </a:r>
            <a:endParaRPr kumimoji="1"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9480" y="2195761"/>
            <a:ext cx="2123440" cy="42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defTabSz="914400"/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系统关系图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39480" y="2788963"/>
            <a:ext cx="21234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</a:rPr>
              <a:t>3   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系统架构图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功能结构图（大千）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5569867" y="234045"/>
            <a:ext cx="1307254" cy="389484"/>
          </a:xfrm>
          <a:prstGeom prst="wedgeRectCallout">
            <a:avLst>
              <a:gd name="adj1" fmla="val -46221"/>
              <a:gd name="adj2" fmla="val 162883"/>
            </a:avLst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类似这样的图（大千）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94433" y="1101213"/>
            <a:ext cx="685824" cy="34511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158894" y="1101214"/>
            <a:ext cx="7424667" cy="3451123"/>
            <a:chOff x="657450" y="1091381"/>
            <a:chExt cx="7680305" cy="3451123"/>
          </a:xfrm>
        </p:grpSpPr>
        <p:grpSp>
          <p:nvGrpSpPr>
            <p:cNvPr id="51" name="Group 50"/>
            <p:cNvGrpSpPr/>
            <p:nvPr/>
          </p:nvGrpSpPr>
          <p:grpSpPr>
            <a:xfrm>
              <a:off x="657450" y="1091381"/>
              <a:ext cx="7680305" cy="3451123"/>
              <a:chOff x="264160" y="1111045"/>
              <a:chExt cx="8575040" cy="3254478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264160" y="1111045"/>
                <a:ext cx="8575040" cy="32544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345930" y="1165124"/>
                <a:ext cx="8391834" cy="3146320"/>
                <a:chOff x="309715" y="1179872"/>
                <a:chExt cx="8391834" cy="3146320"/>
              </a:xfrm>
            </p:grpSpPr>
            <p:sp>
              <p:nvSpPr>
                <p:cNvPr id="11" name="Rectangle 6"/>
                <p:cNvSpPr/>
                <p:nvPr/>
              </p:nvSpPr>
              <p:spPr>
                <a:xfrm>
                  <a:off x="412955" y="3755920"/>
                  <a:ext cx="8288594" cy="570272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2" name="TextBox 7"/>
                <p:cNvSpPr txBox="1"/>
                <p:nvPr/>
              </p:nvSpPr>
              <p:spPr>
                <a:xfrm>
                  <a:off x="314632" y="3913237"/>
                  <a:ext cx="83574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数据采集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3" name="Rectangle 8"/>
                <p:cNvSpPr/>
                <p:nvPr/>
              </p:nvSpPr>
              <p:spPr>
                <a:xfrm>
                  <a:off x="412955" y="3156155"/>
                  <a:ext cx="8288594" cy="5801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6" name="Rounded Rectangle 9"/>
                <p:cNvSpPr/>
                <p:nvPr/>
              </p:nvSpPr>
              <p:spPr>
                <a:xfrm>
                  <a:off x="1150374" y="387390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" name="TextBox 10"/>
                <p:cNvSpPr txBox="1"/>
                <p:nvPr/>
              </p:nvSpPr>
              <p:spPr>
                <a:xfrm>
                  <a:off x="1278193" y="3913237"/>
                  <a:ext cx="835742" cy="20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Sqoop</a:t>
                  </a:r>
                </a:p>
              </p:txBody>
            </p:sp>
            <p:sp>
              <p:nvSpPr>
                <p:cNvPr id="18" name="Rounded Rectangle 11"/>
                <p:cNvSpPr/>
                <p:nvPr/>
              </p:nvSpPr>
              <p:spPr>
                <a:xfrm>
                  <a:off x="2429878" y="387390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9" name="TextBox 12"/>
                <p:cNvSpPr txBox="1"/>
                <p:nvPr/>
              </p:nvSpPr>
              <p:spPr>
                <a:xfrm>
                  <a:off x="2557697" y="3913237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文件适配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0" name="TextBox 13"/>
                <p:cNvSpPr txBox="1"/>
                <p:nvPr/>
              </p:nvSpPr>
              <p:spPr>
                <a:xfrm>
                  <a:off x="314632" y="3328215"/>
                  <a:ext cx="83574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数据存储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1" name="Rounded Rectangle 14"/>
                <p:cNvSpPr/>
                <p:nvPr/>
              </p:nvSpPr>
              <p:spPr>
                <a:xfrm>
                  <a:off x="1150374" y="3298721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TextBox 15"/>
                <p:cNvSpPr txBox="1"/>
                <p:nvPr/>
              </p:nvSpPr>
              <p:spPr>
                <a:xfrm>
                  <a:off x="1278193" y="3338049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HDFS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3" name="Rounded Rectangle 16"/>
                <p:cNvSpPr/>
                <p:nvPr/>
              </p:nvSpPr>
              <p:spPr>
                <a:xfrm>
                  <a:off x="2428567" y="3298717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" name="TextBox 17"/>
                <p:cNvSpPr txBox="1"/>
                <p:nvPr/>
              </p:nvSpPr>
              <p:spPr>
                <a:xfrm>
                  <a:off x="2557697" y="3342964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 smtClean="0">
                      <a:latin typeface="微软雅黑" panose="020B0503020204020204" charset="-122"/>
                      <a:ea typeface="微软雅黑" panose="020B0503020204020204" charset="-122"/>
                    </a:rPr>
                    <a:t>HBase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" name="Rounded Rectangle 20"/>
                <p:cNvSpPr/>
                <p:nvPr/>
              </p:nvSpPr>
              <p:spPr>
                <a:xfrm>
                  <a:off x="4978727" y="330362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TextBox 21"/>
                <p:cNvSpPr txBox="1"/>
                <p:nvPr/>
              </p:nvSpPr>
              <p:spPr>
                <a:xfrm>
                  <a:off x="5107857" y="3347876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Kafka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Rounded Rectangle 22"/>
                <p:cNvSpPr/>
                <p:nvPr/>
              </p:nvSpPr>
              <p:spPr>
                <a:xfrm>
                  <a:off x="6250694" y="3298201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9" name="TextBox 23"/>
                <p:cNvSpPr txBox="1"/>
                <p:nvPr/>
              </p:nvSpPr>
              <p:spPr>
                <a:xfrm>
                  <a:off x="6379824" y="3342448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 smtClean="0">
                      <a:latin typeface="微软雅黑" panose="020B0503020204020204" charset="-122"/>
                      <a:ea typeface="微软雅黑" panose="020B0503020204020204" charset="-122"/>
                    </a:rPr>
                    <a:t>Mysql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1" name="Rounded Rectangle 24"/>
                <p:cNvSpPr/>
                <p:nvPr/>
              </p:nvSpPr>
              <p:spPr>
                <a:xfrm>
                  <a:off x="7522661" y="330362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2" name="TextBox 25"/>
                <p:cNvSpPr txBox="1"/>
                <p:nvPr/>
              </p:nvSpPr>
              <p:spPr>
                <a:xfrm>
                  <a:off x="7651791" y="3347876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 smtClean="0">
                      <a:latin typeface="微软雅黑" panose="020B0503020204020204" charset="-122"/>
                      <a:ea typeface="微软雅黑" panose="020B0503020204020204" charset="-122"/>
                    </a:rPr>
                    <a:t>Redis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" name="Rectangle 26"/>
                <p:cNvSpPr/>
                <p:nvPr/>
              </p:nvSpPr>
              <p:spPr>
                <a:xfrm>
                  <a:off x="412955" y="2553659"/>
                  <a:ext cx="8288594" cy="5801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5" name="TextBox 27"/>
                <p:cNvSpPr txBox="1"/>
                <p:nvPr/>
              </p:nvSpPr>
              <p:spPr>
                <a:xfrm>
                  <a:off x="314632" y="2669056"/>
                  <a:ext cx="835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数据处理</a:t>
                  </a:r>
                  <a:endParaRPr lang="en-US" altLang="zh-CN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计算引擎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Rounded Rectangle 18"/>
                <p:cNvSpPr/>
                <p:nvPr/>
              </p:nvSpPr>
              <p:spPr>
                <a:xfrm>
                  <a:off x="3700534" y="2633824"/>
                  <a:ext cx="1081549" cy="1047834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8" name="TextBox 19"/>
                <p:cNvSpPr txBox="1"/>
                <p:nvPr/>
              </p:nvSpPr>
              <p:spPr>
                <a:xfrm>
                  <a:off x="3823436" y="3012362"/>
                  <a:ext cx="835742" cy="348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CDH</a:t>
                  </a:r>
                </a:p>
                <a:p>
                  <a:pPr algn="ctr"/>
                  <a:r>
                    <a:rPr lang="en-US" altLang="zh-CN" sz="900" b="1" dirty="0">
                      <a:latin typeface="微软雅黑" panose="020B0503020204020204" charset="-122"/>
                      <a:ea typeface="微软雅黑" panose="020B0503020204020204" charset="-122"/>
                    </a:rPr>
                    <a:t>Manager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Rounded Rectangle 28"/>
                <p:cNvSpPr/>
                <p:nvPr/>
              </p:nvSpPr>
              <p:spPr>
                <a:xfrm>
                  <a:off x="3695618" y="3873909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1" name="TextBox 29"/>
                <p:cNvSpPr txBox="1"/>
                <p:nvPr/>
              </p:nvSpPr>
              <p:spPr>
                <a:xfrm>
                  <a:off x="3823437" y="3913237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HDFS</a:t>
                  </a:r>
                  <a:r>
                    <a:rPr lang="zh-CN" alt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适配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Rounded Rectangle 30"/>
                <p:cNvSpPr/>
                <p:nvPr/>
              </p:nvSpPr>
              <p:spPr>
                <a:xfrm>
                  <a:off x="4980038" y="3870012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7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extBox 31"/>
                <p:cNvSpPr txBox="1"/>
                <p:nvPr/>
              </p:nvSpPr>
              <p:spPr>
                <a:xfrm>
                  <a:off x="5113921" y="3928212"/>
                  <a:ext cx="835742" cy="188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NoSQL</a:t>
                  </a:r>
                  <a:r>
                    <a:rPr lang="zh-CN" altLang="en-US" sz="7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适配</a:t>
                  </a:r>
                  <a:endParaRPr lang="en-US" sz="7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Rounded Rectangle 32"/>
                <p:cNvSpPr/>
                <p:nvPr/>
              </p:nvSpPr>
              <p:spPr>
                <a:xfrm>
                  <a:off x="6245778" y="3870012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extBox 33"/>
                <p:cNvSpPr txBox="1"/>
                <p:nvPr/>
              </p:nvSpPr>
              <p:spPr>
                <a:xfrm>
                  <a:off x="6373597" y="3909340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RDB</a:t>
                  </a:r>
                  <a:r>
                    <a:rPr lang="zh-CN" alt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适配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Rounded Rectangle 34"/>
                <p:cNvSpPr/>
                <p:nvPr/>
              </p:nvSpPr>
              <p:spPr>
                <a:xfrm>
                  <a:off x="7522660" y="3877386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TextBox 35"/>
                <p:cNvSpPr txBox="1"/>
                <p:nvPr/>
              </p:nvSpPr>
              <p:spPr>
                <a:xfrm>
                  <a:off x="7645562" y="3916714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……</a:t>
                  </a:r>
                </a:p>
              </p:txBody>
            </p:sp>
            <p:sp>
              <p:nvSpPr>
                <p:cNvPr id="53" name="Rounded Rectangle 36"/>
                <p:cNvSpPr/>
                <p:nvPr/>
              </p:nvSpPr>
              <p:spPr>
                <a:xfrm>
                  <a:off x="1145458" y="2696224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4" name="TextBox 37"/>
                <p:cNvSpPr txBox="1"/>
                <p:nvPr/>
              </p:nvSpPr>
              <p:spPr>
                <a:xfrm>
                  <a:off x="1273277" y="2735552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 smtClean="0">
                      <a:latin typeface="微软雅黑" panose="020B0503020204020204" charset="-122"/>
                      <a:ea typeface="微软雅黑" panose="020B0503020204020204" charset="-122"/>
                    </a:rPr>
                    <a:t>Flink</a:t>
                  </a:r>
                  <a:endParaRPr lang="en-US" altLang="zh-CN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5" name="Rounded Rectangle 38"/>
                <p:cNvSpPr/>
                <p:nvPr/>
              </p:nvSpPr>
              <p:spPr>
                <a:xfrm>
                  <a:off x="2429878" y="2690496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6" name="TextBox 39"/>
                <p:cNvSpPr txBox="1"/>
                <p:nvPr/>
              </p:nvSpPr>
              <p:spPr>
                <a:xfrm>
                  <a:off x="2557697" y="2729824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Azkaban</a:t>
                  </a:r>
                </a:p>
              </p:txBody>
            </p:sp>
            <p:sp>
              <p:nvSpPr>
                <p:cNvPr id="57" name="Rounded Rectangle 40"/>
                <p:cNvSpPr/>
                <p:nvPr/>
              </p:nvSpPr>
              <p:spPr>
                <a:xfrm>
                  <a:off x="4974630" y="2690496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8" name="TextBox 41"/>
                <p:cNvSpPr txBox="1"/>
                <p:nvPr/>
              </p:nvSpPr>
              <p:spPr>
                <a:xfrm>
                  <a:off x="5102449" y="2729824"/>
                  <a:ext cx="835742" cy="20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latin typeface="微软雅黑" panose="020B0503020204020204" charset="-122"/>
                      <a:ea typeface="微软雅黑" panose="020B0503020204020204" charset="-122"/>
                    </a:rPr>
                    <a:t>oozie</a:t>
                  </a:r>
                  <a:endParaRPr lang="en-US" altLang="zh-CN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9" name="Rounded Rectangle 42"/>
                <p:cNvSpPr/>
                <p:nvPr/>
              </p:nvSpPr>
              <p:spPr>
                <a:xfrm>
                  <a:off x="6245778" y="2686250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0" name="TextBox 43"/>
                <p:cNvSpPr txBox="1"/>
                <p:nvPr/>
              </p:nvSpPr>
              <p:spPr>
                <a:xfrm>
                  <a:off x="6373597" y="2725578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>
                      <a:latin typeface="微软雅黑" panose="020B0503020204020204" charset="-122"/>
                      <a:ea typeface="微软雅黑" panose="020B0503020204020204" charset="-122"/>
                    </a:rPr>
                    <a:t>Kylin</a:t>
                  </a:r>
                  <a:endParaRPr lang="en-US" altLang="zh-CN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1" name="Rounded Rectangle 44"/>
                <p:cNvSpPr/>
                <p:nvPr/>
              </p:nvSpPr>
              <p:spPr>
                <a:xfrm>
                  <a:off x="7519055" y="2690797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2" name="TextBox 45"/>
                <p:cNvSpPr txBox="1"/>
                <p:nvPr/>
              </p:nvSpPr>
              <p:spPr>
                <a:xfrm>
                  <a:off x="7636060" y="2735552"/>
                  <a:ext cx="8357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Impala</a:t>
                  </a:r>
                </a:p>
              </p:txBody>
            </p:sp>
            <p:sp>
              <p:nvSpPr>
                <p:cNvPr id="63" name="Rectangle 46"/>
                <p:cNvSpPr/>
                <p:nvPr/>
              </p:nvSpPr>
              <p:spPr>
                <a:xfrm>
                  <a:off x="412955" y="1179872"/>
                  <a:ext cx="8288594" cy="409984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4" name="TextBox 47"/>
                <p:cNvSpPr txBox="1"/>
                <p:nvPr/>
              </p:nvSpPr>
              <p:spPr>
                <a:xfrm>
                  <a:off x="309715" y="1220523"/>
                  <a:ext cx="835742" cy="347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900" b="1" dirty="0">
                      <a:latin typeface="微软雅黑" panose="020B0503020204020204" charset="-122"/>
                      <a:ea typeface="微软雅黑" panose="020B0503020204020204" charset="-122"/>
                    </a:rPr>
                    <a:t>展</a:t>
                  </a:r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现层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73" name="Rounded Rectangle 72"/>
            <p:cNvSpPr/>
            <p:nvPr/>
          </p:nvSpPr>
          <p:spPr>
            <a:xfrm>
              <a:off x="1479228" y="1195960"/>
              <a:ext cx="968698" cy="344070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93710" y="1237664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报警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监控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3156" y="1614760"/>
              <a:ext cx="7423747" cy="96703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0688" y="1926142"/>
              <a:ext cx="74853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9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charset="-122"/>
                  <a:ea typeface="微软雅黑" panose="020B0503020204020204" charset="-122"/>
                </a:rPr>
                <a:t>应用层</a:t>
              </a:r>
              <a:endParaRPr lang="en-US" sz="9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479228" y="2168394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3710" y="2210098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实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时计算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629630" y="2168394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44112" y="2210098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离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线计算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763300" y="2163037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86815" y="2215263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报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表</a:t>
              </a:r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生成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908858" y="2168394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34493" y="2180675"/>
              <a:ext cx="74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历史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051775" y="2169802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67428" y="2232313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管理</a:t>
              </a:r>
              <a:endParaRPr lang="en-US" altLang="zh-CN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187793" y="2174141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28983" y="2242230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日志管理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628455" y="1195960"/>
              <a:ext cx="968698" cy="344070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38534" y="1265479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业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务报表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479227" y="1719925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89306" y="1789444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集群管理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616039" y="1717275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26118" y="1786794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任务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ounded Rectangle 96"/>
            <p:cNvSpPr/>
            <p:nvPr/>
          </p:nvSpPr>
          <p:spPr>
            <a:xfrm>
              <a:off x="3758957" y="1724136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TextBox 97"/>
            <p:cNvSpPr txBox="1"/>
            <p:nvPr/>
          </p:nvSpPr>
          <p:spPr>
            <a:xfrm>
              <a:off x="3869036" y="1735828"/>
              <a:ext cx="74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报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警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ounded Rectangle 98"/>
            <p:cNvSpPr/>
            <p:nvPr/>
          </p:nvSpPr>
          <p:spPr>
            <a:xfrm>
              <a:off x="4917925" y="1730278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TextBox 99"/>
            <p:cNvSpPr txBox="1"/>
            <p:nvPr/>
          </p:nvSpPr>
          <p:spPr>
            <a:xfrm>
              <a:off x="5015925" y="1793646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数据提供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ounded Rectangle 100"/>
            <p:cNvSpPr/>
            <p:nvPr/>
          </p:nvSpPr>
          <p:spPr>
            <a:xfrm>
              <a:off x="6060842" y="1731686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TextBox 101"/>
            <p:cNvSpPr txBox="1"/>
            <p:nvPr/>
          </p:nvSpPr>
          <p:spPr>
            <a:xfrm>
              <a:off x="6167427" y="1800748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权限管理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196860" y="1736025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28983" y="1800748"/>
              <a:ext cx="7485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配置管理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433559" y="1554611"/>
            <a:ext cx="605020" cy="422925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2063" y="1216986"/>
            <a:ext cx="723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 smtClean="0">
                <a:latin typeface="微软雅黑" panose="020B0503020204020204" charset="-122"/>
                <a:ea typeface="微软雅黑" panose="020B0503020204020204" charset="-122"/>
              </a:rPr>
              <a:t>集成系统</a:t>
            </a:r>
            <a:endParaRPr lang="en-US" sz="9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0176" y="1596796"/>
            <a:ext cx="72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百胜</a:t>
            </a:r>
            <a:endParaRPr lang="en-US" altLang="zh-CN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zh-CN" sz="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33559" y="2052481"/>
            <a:ext cx="605020" cy="422925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176" y="2094666"/>
            <a:ext cx="72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2G</a:t>
            </a:r>
          </a:p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BOH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433317" y="2552885"/>
            <a:ext cx="605020" cy="422925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9934" y="2595070"/>
            <a:ext cx="72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CPOS</a:t>
            </a:r>
          </a:p>
          <a:p>
            <a:pPr algn="ctr"/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en-US" altLang="zh-CN" sz="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3317" y="3055823"/>
            <a:ext cx="605020" cy="422925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9934" y="3098008"/>
            <a:ext cx="72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营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运报表</a:t>
            </a:r>
            <a:endParaRPr lang="en-US" altLang="zh-CN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lang="en-US" altLang="zh-CN" sz="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29435" y="3559748"/>
            <a:ext cx="605020" cy="422925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4609" y="3679768"/>
            <a:ext cx="723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MC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436611" y="4048901"/>
            <a:ext cx="605020" cy="422925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71785" y="4168921"/>
            <a:ext cx="723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4157167" y="1203443"/>
            <a:ext cx="936455" cy="34407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800" dirty="0"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120"/>
          <p:cNvSpPr txBox="1"/>
          <p:nvPr/>
        </p:nvSpPr>
        <p:spPr>
          <a:xfrm>
            <a:off x="4263582" y="1271174"/>
            <a:ext cx="723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据大屏</a:t>
            </a:r>
            <a:endParaRPr lang="en-US" altLang="zh-CN" sz="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265882" y="1199385"/>
            <a:ext cx="936455" cy="34407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800" dirty="0"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79465" y="1276880"/>
            <a:ext cx="723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统计分析</a:t>
            </a:r>
            <a:endParaRPr lang="en-US" altLang="zh-CN" sz="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4"/>
          <p:cNvSpPr/>
          <p:nvPr/>
        </p:nvSpPr>
        <p:spPr>
          <a:xfrm>
            <a:off x="1240790" y="2809240"/>
            <a:ext cx="6075045" cy="14351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685800"/>
            <a:endParaRPr lang="en-US" altLang="zh-CN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685800"/>
            <a:r>
              <a:rPr lang="en-US" altLang="zh-CN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产品配置</a:t>
            </a:r>
          </a:p>
          <a:p>
            <a:pPr algn="ctr" defTabSz="685800"/>
            <a:endParaRPr lang="en-US" altLang="zh-CN" sz="10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系统关系图</a:t>
            </a:r>
            <a:r>
              <a:rPr lang="zh-CN" altLang="en-US">
                <a:sym typeface="+mn-ea"/>
              </a:rPr>
              <a:t>（</a:t>
            </a:r>
            <a:r>
              <a:rPr altLang="zh-CN">
                <a:sym typeface="+mn-ea"/>
              </a:rPr>
              <a:t>Michael/</a:t>
            </a:r>
            <a:r>
              <a:rPr lang="zh-CN" altLang="en-US">
                <a:sym typeface="+mn-ea"/>
              </a:rPr>
              <a:t>大千）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3"/>
          <p:cNvSpPr/>
          <p:nvPr/>
        </p:nvSpPr>
        <p:spPr>
          <a:xfrm>
            <a:off x="1896110" y="3295650"/>
            <a:ext cx="913130" cy="588645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一键屏蔽</a:t>
            </a:r>
          </a:p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（一键停单？）</a:t>
            </a:r>
          </a:p>
        </p:txBody>
      </p:sp>
      <p:sp>
        <p:nvSpPr>
          <p:cNvPr id="33" name="圆角矩形 43"/>
          <p:cNvSpPr/>
          <p:nvPr/>
        </p:nvSpPr>
        <p:spPr>
          <a:xfrm>
            <a:off x="1240790" y="1509395"/>
            <a:ext cx="6074410" cy="49657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产品运营</a:t>
            </a:r>
            <a:endParaRPr lang="zh-CN" altLang="en-US" sz="1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5569867" y="234045"/>
            <a:ext cx="1307254" cy="389484"/>
          </a:xfrm>
          <a:prstGeom prst="wedgeRectCallout">
            <a:avLst>
              <a:gd name="adj1" fmla="val -46221"/>
              <a:gd name="adj2" fmla="val 162883"/>
            </a:avLst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类似这样的图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（大千）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3"/>
          <p:cNvSpPr/>
          <p:nvPr/>
        </p:nvSpPr>
        <p:spPr>
          <a:xfrm>
            <a:off x="3502660" y="2227580"/>
            <a:ext cx="1559560" cy="360045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统一接口服务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742634" y="3770279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基础配置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368869" y="3410234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菜单计算</a:t>
            </a:r>
          </a:p>
        </p:txBody>
      </p:sp>
      <p:cxnSp>
        <p:nvCxnSpPr>
          <p:cNvPr id="51" name="直接连接符 50"/>
          <p:cNvCxnSpPr>
            <a:stCxn id="32" idx="0"/>
            <a:endCxn id="41" idx="2"/>
          </p:cNvCxnSpPr>
          <p:nvPr/>
        </p:nvCxnSpPr>
        <p:spPr>
          <a:xfrm flipV="1">
            <a:off x="4278630" y="2587625"/>
            <a:ext cx="3810" cy="2216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4278630" y="2016125"/>
            <a:ext cx="3810" cy="2216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296614" y="4464334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BOH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2614874" y="4464969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AI/EPS/FBI.....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3925514" y="4465604"/>
            <a:ext cx="1080000" cy="360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第三方开店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系统架构图</a:t>
            </a:r>
            <a:r>
              <a:rPr lang="zh-CN" altLang="en-US">
                <a:sym typeface="+mn-ea"/>
              </a:rPr>
              <a:t>（牟大）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03575" y="0"/>
            <a:ext cx="3857625" cy="11684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000" dirty="0" smtClean="0"/>
              <a:t>包括但不限于：</a:t>
            </a:r>
          </a:p>
          <a:p>
            <a:pPr algn="l"/>
            <a:r>
              <a:rPr lang="zh-CN" altLang="en-US" sz="1000" dirty="0" smtClean="0"/>
              <a:t>1.产品运营对接</a:t>
            </a:r>
          </a:p>
          <a:p>
            <a:pPr algn="l"/>
            <a:r>
              <a:rPr lang="zh-CN" altLang="en-US" sz="1000" dirty="0" smtClean="0"/>
              <a:t>2.图片服务器的搭建</a:t>
            </a:r>
          </a:p>
          <a:p>
            <a:pPr algn="l"/>
            <a:r>
              <a:rPr lang="zh-CN" altLang="en-US" sz="1000" dirty="0" smtClean="0"/>
              <a:t>3.菜单计算优化 + 一键停单（即售罄，重新设计存储，考虑单表操作）</a:t>
            </a:r>
          </a:p>
          <a:p>
            <a:pPr algn="l"/>
            <a:r>
              <a:rPr lang="zh-CN" altLang="en-US" sz="1000" dirty="0" smtClean="0"/>
              <a:t>4.CMS灵活管理（strapi）</a:t>
            </a:r>
          </a:p>
          <a:p>
            <a:pPr algn="l"/>
            <a:r>
              <a:rPr lang="zh-CN" altLang="en-US" sz="1000" dirty="0" smtClean="0"/>
              <a:t>5.文件传输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64160" y="122548"/>
            <a:ext cx="7051040" cy="663006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系统架构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913531" y="1267011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3800875" y="1234698"/>
            <a:ext cx="542245" cy="324000"/>
          </a:xfrm>
          <a:prstGeom prst="roundRect">
            <a:avLst>
              <a:gd name="adj" fmla="val 6081"/>
            </a:avLst>
          </a:prstGeom>
          <a:solidFill>
            <a:schemeClr val="bg2">
              <a:alpha val="40000"/>
            </a:schemeClr>
          </a:solidFill>
          <a:ln w="317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vert="horz"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H5</a:t>
            </a:r>
          </a:p>
        </p:txBody>
      </p:sp>
      <p:sp>
        <p:nvSpPr>
          <p:cNvPr id="8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1592709" y="1228122"/>
            <a:ext cx="792000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</a:rPr>
              <a:t>信小程序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2575411" y="1228122"/>
            <a:ext cx="1034762" cy="324000"/>
          </a:xfrm>
          <a:prstGeom prst="roundRect">
            <a:avLst>
              <a:gd name="adj" fmla="val 6081"/>
            </a:avLst>
          </a:prstGeom>
          <a:solidFill>
            <a:schemeClr val="bg2">
              <a:alpha val="40000"/>
            </a:schemeClr>
          </a:solidFill>
          <a:ln w="317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vert="horz"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支付宝小程序</a:t>
            </a:r>
            <a:endParaRPr lang="en-US" altLang="zh-CN" sz="900" kern="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10" name="Straight Connector 120"/>
          <p:cNvCxnSpPr/>
          <p:nvPr/>
        </p:nvCxnSpPr>
        <p:spPr>
          <a:xfrm>
            <a:off x="878430" y="1646341"/>
            <a:ext cx="3852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11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924611" y="1957812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Rounded Rectangle 64">
            <a:extLst>
              <a:ext uri="{FF2B5EF4-FFF2-40B4-BE49-F238E27FC236}">
                <a16:creationId xmlns:a16="http://schemas.microsoft.com/office/drawing/2014/main" xmlns="" id="{91629B3F-DD9B-4928-B519-89EC6E7B669C}"/>
              </a:ext>
            </a:extLst>
          </p:cNvPr>
          <p:cNvSpPr/>
          <p:nvPr/>
        </p:nvSpPr>
        <p:spPr>
          <a:xfrm>
            <a:off x="3155120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务接入网关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ed Rectangle 64">
            <a:extLst>
              <a:ext uri="{FF2B5EF4-FFF2-40B4-BE49-F238E27FC236}">
                <a16:creationId xmlns:a16="http://schemas.microsoft.com/office/drawing/2014/main" xmlns="" id="{91629B3F-DD9B-4928-B519-89EC6E7B669C}"/>
              </a:ext>
            </a:extLst>
          </p:cNvPr>
          <p:cNvSpPr/>
          <p:nvPr/>
        </p:nvSpPr>
        <p:spPr>
          <a:xfrm>
            <a:off x="1592709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ounded Rectangle 64">
            <a:extLst>
              <a:ext uri="{FF2B5EF4-FFF2-40B4-BE49-F238E27FC236}">
                <a16:creationId xmlns:a16="http://schemas.microsoft.com/office/drawing/2014/main" xmlns="" id="{91629B3F-DD9B-4928-B519-89EC6E7B669C}"/>
              </a:ext>
            </a:extLst>
          </p:cNvPr>
          <p:cNvSpPr/>
          <p:nvPr/>
        </p:nvSpPr>
        <p:spPr>
          <a:xfrm>
            <a:off x="3155120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主动通知服务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48"/>
          <p:cNvSpPr/>
          <p:nvPr/>
        </p:nvSpPr>
        <p:spPr>
          <a:xfrm>
            <a:off x="7922818" y="2786104"/>
            <a:ext cx="1063249" cy="572665"/>
          </a:xfrm>
          <a:prstGeom prst="roundRect">
            <a:avLst>
              <a:gd name="adj" fmla="val 14302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0">
            <a:extLst>
              <a:ext uri="{FF2B5EF4-FFF2-40B4-BE49-F238E27FC236}">
                <a16:creationId xmlns:a16="http://schemas.microsoft.com/office/drawing/2014/main" xmlns="" id="{C156741E-8A17-464C-A7DD-82B98990F10B}"/>
              </a:ext>
            </a:extLst>
          </p:cNvPr>
          <p:cNvSpPr txBox="1"/>
          <p:nvPr/>
        </p:nvSpPr>
        <p:spPr>
          <a:xfrm>
            <a:off x="8109046" y="2668477"/>
            <a:ext cx="720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8052095" y="2968908"/>
            <a:ext cx="792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3RD</a:t>
            </a:r>
          </a:p>
        </p:txBody>
      </p:sp>
      <p:sp>
        <p:nvSpPr>
          <p:cNvPr id="18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1117201" y="3308994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</a:p>
        </p:txBody>
      </p:sp>
      <p:sp>
        <p:nvSpPr>
          <p:cNvPr id="19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1117201" y="3649080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</p:txBody>
      </p:sp>
      <p:sp>
        <p:nvSpPr>
          <p:cNvPr id="20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1117201" y="3989166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</a:t>
            </a:r>
          </a:p>
        </p:txBody>
      </p:sp>
      <p:sp>
        <p:nvSpPr>
          <p:cNvPr id="21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1117201" y="2968908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</a:p>
        </p:txBody>
      </p:sp>
      <p:sp>
        <p:nvSpPr>
          <p:cNvPr id="22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1117201" y="4329250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</a:p>
        </p:txBody>
      </p:sp>
      <p:sp>
        <p:nvSpPr>
          <p:cNvPr id="23" name="圆角矩形 43"/>
          <p:cNvSpPr/>
          <p:nvPr/>
        </p:nvSpPr>
        <p:spPr>
          <a:xfrm>
            <a:off x="6258704" y="1730180"/>
            <a:ext cx="1747058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信消费者端配置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圆角矩形 48">
            <a:extLst>
              <a:ext uri="{FF2B5EF4-FFF2-40B4-BE49-F238E27FC236}">
                <a16:creationId xmlns:a16="http://schemas.microsoft.com/office/drawing/2014/main" xmlns="" id="{2704438D-197D-4615-A237-4B7E5AF56A01}"/>
              </a:ext>
            </a:extLst>
          </p:cNvPr>
          <p:cNvSpPr/>
          <p:nvPr/>
        </p:nvSpPr>
        <p:spPr>
          <a:xfrm>
            <a:off x="878430" y="2786104"/>
            <a:ext cx="1422869" cy="1944000"/>
          </a:xfrm>
          <a:prstGeom prst="roundRect">
            <a:avLst>
              <a:gd name="adj" fmla="val 5718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90">
            <a:extLst>
              <a:ext uri="{FF2B5EF4-FFF2-40B4-BE49-F238E27FC236}">
                <a16:creationId xmlns:a16="http://schemas.microsoft.com/office/drawing/2014/main" xmlns="" id="{C156741E-8A17-464C-A7DD-82B98990F10B}"/>
              </a:ext>
            </a:extLst>
          </p:cNvPr>
          <p:cNvSpPr txBox="1"/>
          <p:nvPr/>
        </p:nvSpPr>
        <p:spPr>
          <a:xfrm>
            <a:off x="1117201" y="2668477"/>
            <a:ext cx="9600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EC</a:t>
            </a:r>
            <a:r>
              <a:rPr lang="zh-CN" altLang="en-US" dirty="0" smtClean="0"/>
              <a:t>核心服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26" name="圆角矩形 48">
            <a:extLst>
              <a:ext uri="{FF2B5EF4-FFF2-40B4-BE49-F238E27FC236}">
                <a16:creationId xmlns:a16="http://schemas.microsoft.com/office/drawing/2014/main" xmlns="" id="{2704438D-197D-4615-A237-4B7E5AF56A01}"/>
              </a:ext>
            </a:extLst>
          </p:cNvPr>
          <p:cNvSpPr/>
          <p:nvPr/>
        </p:nvSpPr>
        <p:spPr>
          <a:xfrm>
            <a:off x="2451713" y="2786104"/>
            <a:ext cx="2199931" cy="1944000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90">
            <a:extLst>
              <a:ext uri="{FF2B5EF4-FFF2-40B4-BE49-F238E27FC236}">
                <a16:creationId xmlns:a16="http://schemas.microsoft.com/office/drawing/2014/main" xmlns="" id="{C156741E-8A17-464C-A7DD-82B98990F10B}"/>
              </a:ext>
            </a:extLst>
          </p:cNvPr>
          <p:cNvSpPr txBox="1"/>
          <p:nvPr/>
        </p:nvSpPr>
        <p:spPr>
          <a:xfrm>
            <a:off x="3122525" y="2668477"/>
            <a:ext cx="89222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EC</a:t>
            </a:r>
            <a:r>
              <a:rPr lang="zh-CN" altLang="en-US" dirty="0" smtClean="0"/>
              <a:t>公共服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28" name="圆角矩形 43"/>
          <p:cNvSpPr/>
          <p:nvPr/>
        </p:nvSpPr>
        <p:spPr>
          <a:xfrm>
            <a:off x="2652159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43">
            <a:extLst>
              <a:ext uri="{FF2B5EF4-FFF2-40B4-BE49-F238E27FC236}">
                <a16:creationId xmlns:a16="http://schemas.microsoft.com/office/drawing/2014/main" xmlns="" id="{AC0CD9FF-7365-4334-A55E-9AC1A8A9A021}"/>
              </a:ext>
            </a:extLst>
          </p:cNvPr>
          <p:cNvSpPr/>
          <p:nvPr/>
        </p:nvSpPr>
        <p:spPr>
          <a:xfrm>
            <a:off x="3574560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Misc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2651101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43">
            <a:extLst>
              <a:ext uri="{FF2B5EF4-FFF2-40B4-BE49-F238E27FC236}">
                <a16:creationId xmlns:a16="http://schemas.microsoft.com/office/drawing/2014/main" xmlns="" id="{7E9D8908-9EF4-4F9E-941F-966147513BCD}"/>
              </a:ext>
            </a:extLst>
          </p:cNvPr>
          <p:cNvSpPr/>
          <p:nvPr/>
        </p:nvSpPr>
        <p:spPr>
          <a:xfrm>
            <a:off x="3588123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43">
            <a:extLst>
              <a:ext uri="{FF2B5EF4-FFF2-40B4-BE49-F238E27FC236}">
                <a16:creationId xmlns:a16="http://schemas.microsoft.com/office/drawing/2014/main" xmlns="" id="{3C701BAB-2B89-4D4B-ACE7-82071336CB6E}"/>
              </a:ext>
            </a:extLst>
          </p:cNvPr>
          <p:cNvSpPr/>
          <p:nvPr/>
        </p:nvSpPr>
        <p:spPr>
          <a:xfrm>
            <a:off x="3110187" y="432925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圆角矩形 43">
            <a:extLst>
              <a:ext uri="{FF2B5EF4-FFF2-40B4-BE49-F238E27FC236}">
                <a16:creationId xmlns:a16="http://schemas.microsoft.com/office/drawing/2014/main" xmlns="" id="{DBDB3BE6-5F7D-495F-9EB8-6A5A95E5E342}"/>
              </a:ext>
            </a:extLst>
          </p:cNvPr>
          <p:cNvSpPr/>
          <p:nvPr/>
        </p:nvSpPr>
        <p:spPr>
          <a:xfrm>
            <a:off x="2652159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Notification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圆角矩形 43"/>
          <p:cNvSpPr/>
          <p:nvPr/>
        </p:nvSpPr>
        <p:spPr>
          <a:xfrm>
            <a:off x="2652159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HisOrder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48">
            <a:extLst>
              <a:ext uri="{FF2B5EF4-FFF2-40B4-BE49-F238E27FC236}">
                <a16:creationId xmlns:a16="http://schemas.microsoft.com/office/drawing/2014/main" xmlns="" id="{2704438D-197D-4615-A237-4B7E5AF56A01}"/>
              </a:ext>
            </a:extLst>
          </p:cNvPr>
          <p:cNvSpPr/>
          <p:nvPr/>
        </p:nvSpPr>
        <p:spPr>
          <a:xfrm>
            <a:off x="4781970" y="2786104"/>
            <a:ext cx="3034919" cy="1944000"/>
          </a:xfrm>
          <a:prstGeom prst="roundRect">
            <a:avLst>
              <a:gd name="adj" fmla="val 4472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90">
            <a:extLst>
              <a:ext uri="{FF2B5EF4-FFF2-40B4-BE49-F238E27FC236}">
                <a16:creationId xmlns:a16="http://schemas.microsoft.com/office/drawing/2014/main" xmlns="" id="{C156741E-8A17-464C-A7DD-82B98990F10B}"/>
              </a:ext>
            </a:extLst>
          </p:cNvPr>
          <p:cNvSpPr txBox="1"/>
          <p:nvPr/>
        </p:nvSpPr>
        <p:spPr>
          <a:xfrm>
            <a:off x="5784618" y="2668477"/>
            <a:ext cx="9625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百胜</a:t>
            </a:r>
            <a:r>
              <a:rPr lang="zh-CN" altLang="en-US" dirty="0" smtClean="0"/>
              <a:t>公共服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37" name="圆角矩形 48">
            <a:extLst>
              <a:ext uri="{FF2B5EF4-FFF2-40B4-BE49-F238E27FC236}">
                <a16:creationId xmlns:a16="http://schemas.microsoft.com/office/drawing/2014/main" xmlns="" id="{2704438D-197D-4615-A237-4B7E5AF56A01}"/>
              </a:ext>
            </a:extLst>
          </p:cNvPr>
          <p:cNvSpPr/>
          <p:nvPr/>
        </p:nvSpPr>
        <p:spPr>
          <a:xfrm>
            <a:off x="7924067" y="3541572"/>
            <a:ext cx="1062000" cy="1188531"/>
          </a:xfrm>
          <a:prstGeom prst="roundRect">
            <a:avLst>
              <a:gd name="adj" fmla="val 8376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0">
            <a:extLst>
              <a:ext uri="{FF2B5EF4-FFF2-40B4-BE49-F238E27FC236}">
                <a16:creationId xmlns:a16="http://schemas.microsoft.com/office/drawing/2014/main" xmlns="" id="{C156741E-8A17-464C-A7DD-82B98990F10B}"/>
              </a:ext>
            </a:extLst>
          </p:cNvPr>
          <p:cNvSpPr txBox="1"/>
          <p:nvPr/>
        </p:nvSpPr>
        <p:spPr>
          <a:xfrm>
            <a:off x="8093818" y="3408509"/>
            <a:ext cx="720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外部服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39" name="圆角矩形 43"/>
          <p:cNvSpPr/>
          <p:nvPr/>
        </p:nvSpPr>
        <p:spPr>
          <a:xfrm>
            <a:off x="4976627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oint </a:t>
            </a: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</a:p>
        </p:txBody>
      </p:sp>
      <p:sp>
        <p:nvSpPr>
          <p:cNvPr id="40" name="圆角矩形 43"/>
          <p:cNvSpPr/>
          <p:nvPr/>
        </p:nvSpPr>
        <p:spPr>
          <a:xfrm>
            <a:off x="4976627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Prime Center</a:t>
            </a:r>
          </a:p>
        </p:txBody>
      </p:sp>
      <p:sp>
        <p:nvSpPr>
          <p:cNvPr id="41" name="圆角矩形 43"/>
          <p:cNvSpPr/>
          <p:nvPr/>
        </p:nvSpPr>
        <p:spPr>
          <a:xfrm>
            <a:off x="5914933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Coupon Center</a:t>
            </a:r>
          </a:p>
        </p:txBody>
      </p:sp>
      <p:sp>
        <p:nvSpPr>
          <p:cNvPr id="42" name="圆角矩形 43">
            <a:extLst>
              <a:ext uri="{FF2B5EF4-FFF2-40B4-BE49-F238E27FC236}">
                <a16:creationId xmlns:a16="http://schemas.microsoft.com/office/drawing/2014/main" xmlns="" id="{8B5B08BC-0397-4DB0-8770-AA486E7A8AA5}"/>
              </a:ext>
            </a:extLst>
          </p:cNvPr>
          <p:cNvSpPr/>
          <p:nvPr/>
        </p:nvSpPr>
        <p:spPr>
          <a:xfrm>
            <a:off x="6852897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CMT</a:t>
            </a:r>
          </a:p>
        </p:txBody>
      </p:sp>
      <p:sp>
        <p:nvSpPr>
          <p:cNvPr id="43" name="圆角矩形 43">
            <a:extLst>
              <a:ext uri="{FF2B5EF4-FFF2-40B4-BE49-F238E27FC236}">
                <a16:creationId xmlns:a16="http://schemas.microsoft.com/office/drawing/2014/main" xmlns="" id="{7DE7914D-188B-4EBE-AB46-A6E2D82AB33E}"/>
              </a:ext>
            </a:extLst>
          </p:cNvPr>
          <p:cNvSpPr/>
          <p:nvPr/>
        </p:nvSpPr>
        <p:spPr>
          <a:xfrm>
            <a:off x="5914933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Center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xmlns="" id="{F5794043-01DA-4FA7-8041-B6E5FE3F107C}"/>
              </a:ext>
            </a:extLst>
          </p:cNvPr>
          <p:cNvSpPr/>
          <p:nvPr/>
        </p:nvSpPr>
        <p:spPr>
          <a:xfrm>
            <a:off x="6853238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Card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3">
            <a:extLst>
              <a:ext uri="{FF2B5EF4-FFF2-40B4-BE49-F238E27FC236}">
                <a16:creationId xmlns:a16="http://schemas.microsoft.com/office/drawing/2014/main" xmlns="" id="{F833D1C9-D927-4CC9-A45D-3BD690ABA367}"/>
              </a:ext>
            </a:extLst>
          </p:cNvPr>
          <p:cNvSpPr/>
          <p:nvPr/>
        </p:nvSpPr>
        <p:spPr>
          <a:xfrm>
            <a:off x="4976627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</a:t>
            </a:r>
          </a:p>
        </p:txBody>
      </p:sp>
      <p:sp>
        <p:nvSpPr>
          <p:cNvPr id="46" name="圆角矩形 43">
            <a:extLst>
              <a:ext uri="{FF2B5EF4-FFF2-40B4-BE49-F238E27FC236}">
                <a16:creationId xmlns:a16="http://schemas.microsoft.com/office/drawing/2014/main" xmlns="" id="{C2DA6BBA-39A2-4EC0-8B61-8357FC1B2BC5}"/>
              </a:ext>
            </a:extLst>
          </p:cNvPr>
          <p:cNvSpPr/>
          <p:nvPr/>
        </p:nvSpPr>
        <p:spPr>
          <a:xfrm>
            <a:off x="3574560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ECDC</a:t>
            </a:r>
          </a:p>
        </p:txBody>
      </p:sp>
      <p:sp>
        <p:nvSpPr>
          <p:cNvPr id="47" name="圆角矩形 43">
            <a:extLst>
              <a:ext uri="{FF2B5EF4-FFF2-40B4-BE49-F238E27FC236}">
                <a16:creationId xmlns:a16="http://schemas.microsoft.com/office/drawing/2014/main" xmlns="" id="{070439DF-1A1B-403F-AB93-10A21EBED173}"/>
              </a:ext>
            </a:extLst>
          </p:cNvPr>
          <p:cNvSpPr/>
          <p:nvPr/>
        </p:nvSpPr>
        <p:spPr>
          <a:xfrm>
            <a:off x="4979996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Menu Center</a:t>
            </a:r>
          </a:p>
        </p:txBody>
      </p:sp>
      <p:sp>
        <p:nvSpPr>
          <p:cNvPr id="48" name="圆角矩形 43">
            <a:extLst>
              <a:ext uri="{FF2B5EF4-FFF2-40B4-BE49-F238E27FC236}">
                <a16:creationId xmlns:a16="http://schemas.microsoft.com/office/drawing/2014/main" xmlns="" id="{04082C62-BF87-4233-BFAE-68E860DA9769}"/>
              </a:ext>
            </a:extLst>
          </p:cNvPr>
          <p:cNvSpPr/>
          <p:nvPr/>
        </p:nvSpPr>
        <p:spPr>
          <a:xfrm>
            <a:off x="5914933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VGold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3">
            <a:extLst>
              <a:ext uri="{FF2B5EF4-FFF2-40B4-BE49-F238E27FC236}">
                <a16:creationId xmlns:a16="http://schemas.microsoft.com/office/drawing/2014/main" xmlns="" id="{EB26D40E-035A-4933-B3DD-775DC60EA6DF}"/>
              </a:ext>
            </a:extLst>
          </p:cNvPr>
          <p:cNvSpPr/>
          <p:nvPr/>
        </p:nvSpPr>
        <p:spPr>
          <a:xfrm>
            <a:off x="3574560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Risk</a:t>
            </a:r>
          </a:p>
        </p:txBody>
      </p:sp>
      <p:sp>
        <p:nvSpPr>
          <p:cNvPr id="50" name="圆角矩形 43"/>
          <p:cNvSpPr/>
          <p:nvPr/>
        </p:nvSpPr>
        <p:spPr>
          <a:xfrm>
            <a:off x="6853238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Center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43">
            <a:extLst>
              <a:ext uri="{FF2B5EF4-FFF2-40B4-BE49-F238E27FC236}">
                <a16:creationId xmlns:a16="http://schemas.microsoft.com/office/drawing/2014/main" xmlns="" id="{8269720F-B98A-4A48-8767-4BDDF17548B3}"/>
              </a:ext>
            </a:extLst>
          </p:cNvPr>
          <p:cNvSpPr/>
          <p:nvPr/>
        </p:nvSpPr>
        <p:spPr>
          <a:xfrm>
            <a:off x="8030284" y="436249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GeeTest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43">
            <a:extLst>
              <a:ext uri="{FF2B5EF4-FFF2-40B4-BE49-F238E27FC236}">
                <a16:creationId xmlns:a16="http://schemas.microsoft.com/office/drawing/2014/main" xmlns="" id="{EF0677B3-69B3-45F7-955B-99568A42460C}"/>
              </a:ext>
            </a:extLst>
          </p:cNvPr>
          <p:cNvSpPr/>
          <p:nvPr/>
        </p:nvSpPr>
        <p:spPr>
          <a:xfrm>
            <a:off x="8021818" y="3683967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讯联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43">
            <a:extLst>
              <a:ext uri="{FF2B5EF4-FFF2-40B4-BE49-F238E27FC236}">
                <a16:creationId xmlns:a16="http://schemas.microsoft.com/office/drawing/2014/main" xmlns="" id="{1929F3D6-2552-4E80-B7D0-368B29F4B1F0}"/>
              </a:ext>
            </a:extLst>
          </p:cNvPr>
          <p:cNvSpPr/>
          <p:nvPr/>
        </p:nvSpPr>
        <p:spPr>
          <a:xfrm>
            <a:off x="8021818" y="402322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费瑞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43"/>
          <p:cNvSpPr/>
          <p:nvPr/>
        </p:nvSpPr>
        <p:spPr>
          <a:xfrm>
            <a:off x="7257504" y="2103267"/>
            <a:ext cx="748258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营运展示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5" name="圆角矩形 43"/>
          <p:cNvSpPr/>
          <p:nvPr/>
        </p:nvSpPr>
        <p:spPr>
          <a:xfrm>
            <a:off x="6250531" y="2103267"/>
            <a:ext cx="90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营运配置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Rounded Rectangle 64">
            <a:extLst>
              <a:ext uri="{FF2B5EF4-FFF2-40B4-BE49-F238E27FC236}">
                <a16:creationId xmlns:a16="http://schemas.microsoft.com/office/drawing/2014/main" xmlns="" id="{91629B3F-DD9B-4928-B519-89EC6E7B669C}"/>
              </a:ext>
            </a:extLst>
          </p:cNvPr>
          <p:cNvSpPr/>
          <p:nvPr/>
        </p:nvSpPr>
        <p:spPr>
          <a:xfrm>
            <a:off x="1592709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43"/>
          <p:cNvSpPr/>
          <p:nvPr/>
        </p:nvSpPr>
        <p:spPr>
          <a:xfrm>
            <a:off x="5920124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</a:p>
        </p:txBody>
      </p:sp>
      <p:sp>
        <p:nvSpPr>
          <p:cNvPr id="58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6221208" y="1221458"/>
            <a:ext cx="856923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7257504" y="1219206"/>
            <a:ext cx="814779" cy="324000"/>
          </a:xfrm>
          <a:prstGeom prst="roundRect">
            <a:avLst>
              <a:gd name="adj" fmla="val 6081"/>
            </a:avLst>
          </a:prstGeom>
          <a:solidFill>
            <a:schemeClr val="bg2">
              <a:alpha val="40000"/>
            </a:schemeClr>
          </a:solidFill>
          <a:ln w="317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vert="horz"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手机端</a:t>
            </a:r>
            <a:endParaRPr lang="en-US" altLang="zh-CN" sz="1000" kern="0" dirty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圆角矩形 48">
            <a:extLst>
              <a:ext uri="{FF2B5EF4-FFF2-40B4-BE49-F238E27FC236}">
                <a16:creationId xmlns:a16="http://schemas.microsoft.com/office/drawing/2014/main" xmlns="" id="{2704438D-197D-4615-A237-4B7E5AF56A01}"/>
              </a:ext>
            </a:extLst>
          </p:cNvPr>
          <p:cNvSpPr/>
          <p:nvPr/>
        </p:nvSpPr>
        <p:spPr>
          <a:xfrm>
            <a:off x="878430" y="1072877"/>
            <a:ext cx="3852000" cy="144000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48">
            <a:extLst>
              <a:ext uri="{FF2B5EF4-FFF2-40B4-BE49-F238E27FC236}">
                <a16:creationId xmlns:a16="http://schemas.microsoft.com/office/drawing/2014/main" xmlns="" id="{2704438D-197D-4615-A237-4B7E5AF56A01}"/>
              </a:ext>
            </a:extLst>
          </p:cNvPr>
          <p:cNvSpPr/>
          <p:nvPr/>
        </p:nvSpPr>
        <p:spPr>
          <a:xfrm>
            <a:off x="5134067" y="1072877"/>
            <a:ext cx="3852000" cy="144000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90">
            <a:extLst>
              <a:ext uri="{FF2B5EF4-FFF2-40B4-BE49-F238E27FC236}">
                <a16:creationId xmlns:a16="http://schemas.microsoft.com/office/drawing/2014/main" xmlns="" id="{C156741E-8A17-464C-A7DD-82B98990F10B}"/>
              </a:ext>
            </a:extLst>
          </p:cNvPr>
          <p:cNvSpPr txBox="1"/>
          <p:nvPr/>
        </p:nvSpPr>
        <p:spPr>
          <a:xfrm>
            <a:off x="2281854" y="961270"/>
            <a:ext cx="11391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各品牌小程序</a:t>
            </a:r>
            <a:endParaRPr lang="en-US" altLang="zh-CN" dirty="0"/>
          </a:p>
        </p:txBody>
      </p:sp>
      <p:sp>
        <p:nvSpPr>
          <p:cNvPr id="63" name="TextBox 90">
            <a:extLst>
              <a:ext uri="{FF2B5EF4-FFF2-40B4-BE49-F238E27FC236}">
                <a16:creationId xmlns:a16="http://schemas.microsoft.com/office/drawing/2014/main" xmlns="" id="{C156741E-8A17-464C-A7DD-82B98990F10B}"/>
              </a:ext>
            </a:extLst>
          </p:cNvPr>
          <p:cNvSpPr txBox="1"/>
          <p:nvPr/>
        </p:nvSpPr>
        <p:spPr>
          <a:xfrm>
            <a:off x="6339985" y="925665"/>
            <a:ext cx="14530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统一营运配置管理平台</a:t>
            </a:r>
            <a:endParaRPr lang="en-US" altLang="zh-CN" dirty="0"/>
          </a:p>
        </p:txBody>
      </p:sp>
      <p:sp>
        <p:nvSpPr>
          <p:cNvPr id="64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5188343" y="1277983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5199423" y="1968784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6" name="Straight Connector 120"/>
          <p:cNvCxnSpPr/>
          <p:nvPr/>
        </p:nvCxnSpPr>
        <p:spPr>
          <a:xfrm>
            <a:off x="5149175" y="1646341"/>
            <a:ext cx="3852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67" name="Straight Connector 120"/>
          <p:cNvCxnSpPr/>
          <p:nvPr/>
        </p:nvCxnSpPr>
        <p:spPr>
          <a:xfrm>
            <a:off x="359523" y="2638212"/>
            <a:ext cx="867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68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296635" y="1661086"/>
            <a:ext cx="45843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前台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304153" y="3580223"/>
            <a:ext cx="45843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中台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圆角矩形 43"/>
          <p:cNvSpPr/>
          <p:nvPr/>
        </p:nvSpPr>
        <p:spPr>
          <a:xfrm>
            <a:off x="6863621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 Reporting</a:t>
            </a:r>
          </a:p>
          <a:p>
            <a:pPr algn="ctr" defTabSz="685800"/>
            <a:r>
              <a:rPr lang="en-US" altLang="zh-CN" sz="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产品运营对接架构（牟大）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圆角矩形 48">
            <a:extLst>
              <a:ext uri="{FF2B5EF4-FFF2-40B4-BE49-F238E27FC236}">
                <a16:creationId xmlns:a16="http://schemas.microsoft.com/office/drawing/2014/main" xmlns="" id="{0C90ACF2-2E3F-F844-AF84-A70095AA8382}"/>
              </a:ext>
            </a:extLst>
          </p:cNvPr>
          <p:cNvSpPr/>
          <p:nvPr/>
        </p:nvSpPr>
        <p:spPr>
          <a:xfrm>
            <a:off x="3569029" y="4010988"/>
            <a:ext cx="1635950" cy="803962"/>
          </a:xfrm>
          <a:prstGeom prst="roundRect">
            <a:avLst>
              <a:gd name="adj" fmla="val 37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xmlns="" id="{633B2CED-AD84-DA42-AC0D-2C216572309E}"/>
              </a:ext>
            </a:extLst>
          </p:cNvPr>
          <p:cNvSpPr/>
          <p:nvPr/>
        </p:nvSpPr>
        <p:spPr>
          <a:xfrm>
            <a:off x="3572823" y="1227733"/>
            <a:ext cx="3999763" cy="2707675"/>
          </a:xfrm>
          <a:prstGeom prst="roundRect">
            <a:avLst>
              <a:gd name="adj" fmla="val 13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00" kern="0" dirty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xmlns="" id="{4AB4E49D-2BA2-2F45-AF46-45867E2218AD}"/>
              </a:ext>
            </a:extLst>
          </p:cNvPr>
          <p:cNvSpPr/>
          <p:nvPr/>
        </p:nvSpPr>
        <p:spPr>
          <a:xfrm>
            <a:off x="5971748" y="1553940"/>
            <a:ext cx="1470231" cy="175835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xmlns="" id="{0FFB48A6-061F-EF46-941F-5AFC7E5F032F}"/>
              </a:ext>
            </a:extLst>
          </p:cNvPr>
          <p:cNvSpPr/>
          <p:nvPr/>
        </p:nvSpPr>
        <p:spPr>
          <a:xfrm>
            <a:off x="3683020" y="1555953"/>
            <a:ext cx="2171053" cy="134574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Straight Connector 97"/>
          <p:cNvCxnSpPr>
            <a:cxnSpLocks/>
          </p:cNvCxnSpPr>
          <p:nvPr/>
        </p:nvCxnSpPr>
        <p:spPr>
          <a:xfrm>
            <a:off x="1688976" y="94743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48">
            <a:extLst>
              <a:ext uri="{FF2B5EF4-FFF2-40B4-BE49-F238E27FC236}">
                <a16:creationId xmlns:a16="http://schemas.microsoft.com/office/drawing/2014/main" xmlns="" id="{8009CD77-7727-4D4E-B279-D0C94931A176}"/>
              </a:ext>
            </a:extLst>
          </p:cNvPr>
          <p:cNvSpPr/>
          <p:nvPr/>
        </p:nvSpPr>
        <p:spPr>
          <a:xfrm>
            <a:off x="637123" y="3442275"/>
            <a:ext cx="2651816" cy="1346914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圆角矩形 48">
            <a:extLst>
              <a:ext uri="{FF2B5EF4-FFF2-40B4-BE49-F238E27FC236}">
                <a16:creationId xmlns:a16="http://schemas.microsoft.com/office/drawing/2014/main" xmlns="" id="{8AA227B1-AAF6-9B43-9FAA-34CC7DECECC4}"/>
              </a:ext>
            </a:extLst>
          </p:cNvPr>
          <p:cNvSpPr/>
          <p:nvPr/>
        </p:nvSpPr>
        <p:spPr>
          <a:xfrm>
            <a:off x="5947662" y="4007344"/>
            <a:ext cx="1634890" cy="807927"/>
          </a:xfrm>
          <a:prstGeom prst="roundRect">
            <a:avLst>
              <a:gd name="adj" fmla="val 37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圆角矩形 48">
            <a:extLst>
              <a:ext uri="{FF2B5EF4-FFF2-40B4-BE49-F238E27FC236}">
                <a16:creationId xmlns:a16="http://schemas.microsoft.com/office/drawing/2014/main" xmlns="" id="{7F755930-95D9-DD40-9712-BF83FA263F0B}"/>
              </a:ext>
            </a:extLst>
          </p:cNvPr>
          <p:cNvSpPr/>
          <p:nvPr/>
        </p:nvSpPr>
        <p:spPr>
          <a:xfrm>
            <a:off x="1802074" y="1227733"/>
            <a:ext cx="1489743" cy="167396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LA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01"/>
          <p:cNvCxnSpPr>
            <a:cxnSpLocks/>
          </p:cNvCxnSpPr>
          <p:nvPr/>
        </p:nvCxnSpPr>
        <p:spPr>
          <a:xfrm>
            <a:off x="1040338" y="1723728"/>
            <a:ext cx="0" cy="30224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03"/>
          <p:cNvSpPr/>
          <p:nvPr/>
        </p:nvSpPr>
        <p:spPr>
          <a:xfrm>
            <a:off x="1909238" y="131956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vue</a:t>
            </a:r>
            <a:endParaRPr lang="en-US" altLang="zh-CN" sz="800" b="1" dirty="0"/>
          </a:p>
        </p:txBody>
      </p:sp>
      <p:sp>
        <p:nvSpPr>
          <p:cNvPr id="21" name="Rounded Rectangle 104"/>
          <p:cNvSpPr/>
          <p:nvPr/>
        </p:nvSpPr>
        <p:spPr>
          <a:xfrm>
            <a:off x="1909237" y="1631565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npm</a:t>
            </a:r>
            <a:endParaRPr lang="en-US" altLang="zh-CN" sz="800" b="1" dirty="0"/>
          </a:p>
        </p:txBody>
      </p:sp>
      <p:sp>
        <p:nvSpPr>
          <p:cNvPr id="22" name="Rounded Rectangle 105"/>
          <p:cNvSpPr/>
          <p:nvPr/>
        </p:nvSpPr>
        <p:spPr>
          <a:xfrm>
            <a:off x="1909238" y="194357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mpvue</a:t>
            </a:r>
            <a:endParaRPr lang="en-US" altLang="zh-CN" sz="800" b="1" dirty="0"/>
          </a:p>
        </p:txBody>
      </p:sp>
      <p:sp>
        <p:nvSpPr>
          <p:cNvPr id="23" name="Rounded Rectangle 106"/>
          <p:cNvSpPr/>
          <p:nvPr/>
        </p:nvSpPr>
        <p:spPr>
          <a:xfrm>
            <a:off x="1909237" y="2255575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Webpack</a:t>
            </a:r>
            <a:endParaRPr lang="en-US" altLang="zh-CN" sz="800" b="1" dirty="0"/>
          </a:p>
        </p:txBody>
      </p:sp>
      <p:sp>
        <p:nvSpPr>
          <p:cNvPr id="24" name="Rounded Rectangle 107"/>
          <p:cNvSpPr/>
          <p:nvPr/>
        </p:nvSpPr>
        <p:spPr>
          <a:xfrm>
            <a:off x="1904157" y="256758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VantWeapp</a:t>
            </a:r>
            <a:endParaRPr lang="en-US" altLang="zh-CN" sz="800" b="1" dirty="0"/>
          </a:p>
        </p:txBody>
      </p:sp>
      <p:sp>
        <p:nvSpPr>
          <p:cNvPr id="25" name="TextBox 109"/>
          <p:cNvSpPr txBox="1"/>
          <p:nvPr/>
        </p:nvSpPr>
        <p:spPr>
          <a:xfrm>
            <a:off x="2051251" y="939957"/>
            <a:ext cx="110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生成小程序平台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Straight Arrow Connector 110"/>
          <p:cNvCxnSpPr>
            <a:cxnSpLocks/>
          </p:cNvCxnSpPr>
          <p:nvPr/>
        </p:nvCxnSpPr>
        <p:spPr>
          <a:xfrm flipV="1">
            <a:off x="1348902" y="2201740"/>
            <a:ext cx="453172" cy="92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2"/>
          <p:cNvSpPr txBox="1"/>
          <p:nvPr/>
        </p:nvSpPr>
        <p:spPr>
          <a:xfrm>
            <a:off x="3914937" y="1585054"/>
            <a:ext cx="178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小程序工具打包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Rounded Rectangle 113"/>
          <p:cNvSpPr/>
          <p:nvPr/>
        </p:nvSpPr>
        <p:spPr>
          <a:xfrm>
            <a:off x="3907277" y="1914330"/>
            <a:ext cx="1019424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小程序开发工具</a:t>
            </a:r>
            <a:endParaRPr lang="en-US" altLang="zh-CN" sz="800" b="1" dirty="0"/>
          </a:p>
        </p:txBody>
      </p:sp>
      <p:sp>
        <p:nvSpPr>
          <p:cNvPr id="30" name="Rounded Rectangle 114"/>
          <p:cNvSpPr/>
          <p:nvPr/>
        </p:nvSpPr>
        <p:spPr>
          <a:xfrm>
            <a:off x="3907277" y="2226938"/>
            <a:ext cx="1019424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编译快捷键</a:t>
            </a:r>
            <a:endParaRPr lang="en-US" altLang="zh-CN" sz="800" b="1" dirty="0"/>
          </a:p>
        </p:txBody>
      </p:sp>
      <p:sp>
        <p:nvSpPr>
          <p:cNvPr id="31" name="Rounded Rectangle 115"/>
          <p:cNvSpPr/>
          <p:nvPr/>
        </p:nvSpPr>
        <p:spPr>
          <a:xfrm>
            <a:off x="3907277" y="2538085"/>
            <a:ext cx="1019424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发布快捷键</a:t>
            </a:r>
            <a:endParaRPr lang="en-US" altLang="zh-CN" sz="800" b="1" dirty="0"/>
          </a:p>
        </p:txBody>
      </p:sp>
      <p:sp>
        <p:nvSpPr>
          <p:cNvPr id="32" name="TextBox 119"/>
          <p:cNvSpPr txBox="1"/>
          <p:nvPr/>
        </p:nvSpPr>
        <p:spPr>
          <a:xfrm>
            <a:off x="5831944" y="1585054"/>
            <a:ext cx="178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微信小程序后台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ounded Rectangle 121"/>
          <p:cNvSpPr/>
          <p:nvPr/>
        </p:nvSpPr>
        <p:spPr>
          <a:xfrm>
            <a:off x="6166863" y="1855419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开发版本审核</a:t>
            </a:r>
            <a:endParaRPr lang="en-US" altLang="zh-CN" sz="800" b="1" dirty="0"/>
          </a:p>
        </p:txBody>
      </p:sp>
      <p:sp>
        <p:nvSpPr>
          <p:cNvPr id="34" name="Rounded Rectangle 122"/>
          <p:cNvSpPr/>
          <p:nvPr/>
        </p:nvSpPr>
        <p:spPr>
          <a:xfrm>
            <a:off x="6166863" y="2965438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审核后版本</a:t>
            </a:r>
            <a:endParaRPr lang="en-US" altLang="zh-CN" sz="800" b="1" dirty="0"/>
          </a:p>
        </p:txBody>
      </p:sp>
      <p:sp>
        <p:nvSpPr>
          <p:cNvPr id="35" name="Rounded Rectangle 123"/>
          <p:cNvSpPr/>
          <p:nvPr/>
        </p:nvSpPr>
        <p:spPr>
          <a:xfrm>
            <a:off x="6166863" y="2130466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接口设置</a:t>
            </a:r>
            <a:endParaRPr lang="en-US" altLang="zh-CN" sz="800" b="1" dirty="0"/>
          </a:p>
        </p:txBody>
      </p:sp>
      <p:sp>
        <p:nvSpPr>
          <p:cNvPr id="36" name="Rounded Rectangle 124"/>
          <p:cNvSpPr/>
          <p:nvPr/>
        </p:nvSpPr>
        <p:spPr>
          <a:xfrm>
            <a:off x="6166863" y="2690392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运维设置</a:t>
            </a:r>
            <a:endParaRPr lang="en-US" altLang="zh-CN" sz="800" b="1" dirty="0"/>
          </a:p>
        </p:txBody>
      </p:sp>
      <p:sp>
        <p:nvSpPr>
          <p:cNvPr id="37" name="Rounded Rectangle 125"/>
          <p:cNvSpPr/>
          <p:nvPr/>
        </p:nvSpPr>
        <p:spPr>
          <a:xfrm>
            <a:off x="6166863" y="2415345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开发设置</a:t>
            </a:r>
            <a:endParaRPr lang="en-US" altLang="zh-CN" sz="800" b="1" dirty="0"/>
          </a:p>
        </p:txBody>
      </p:sp>
      <p:sp>
        <p:nvSpPr>
          <p:cNvPr id="38" name="TextBox 130"/>
          <p:cNvSpPr txBox="1"/>
          <p:nvPr/>
        </p:nvSpPr>
        <p:spPr>
          <a:xfrm>
            <a:off x="4759191" y="1286659"/>
            <a:ext cx="1633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Rounded Rectangle 132"/>
          <p:cNvSpPr/>
          <p:nvPr/>
        </p:nvSpPr>
        <p:spPr>
          <a:xfrm>
            <a:off x="4395860" y="4398907"/>
            <a:ext cx="676139" cy="258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后台管理</a:t>
            </a:r>
            <a:endParaRPr lang="en-US" altLang="zh-CN" sz="800" b="1" dirty="0"/>
          </a:p>
        </p:txBody>
      </p:sp>
      <p:sp>
        <p:nvSpPr>
          <p:cNvPr id="40" name="TextBox 136"/>
          <p:cNvSpPr txBox="1"/>
          <p:nvPr/>
        </p:nvSpPr>
        <p:spPr>
          <a:xfrm>
            <a:off x="3659551" y="4123061"/>
            <a:ext cx="1411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小品牌微信小程序生成操作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TextBox 138"/>
          <p:cNvSpPr txBox="1"/>
          <p:nvPr/>
        </p:nvSpPr>
        <p:spPr>
          <a:xfrm>
            <a:off x="365954" y="947436"/>
            <a:ext cx="1362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可视化编辑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Box 139"/>
          <p:cNvSpPr txBox="1"/>
          <p:nvPr/>
        </p:nvSpPr>
        <p:spPr>
          <a:xfrm>
            <a:off x="4770104" y="939957"/>
            <a:ext cx="1633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打包平台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Box 140"/>
          <p:cNvSpPr txBox="1"/>
          <p:nvPr/>
        </p:nvSpPr>
        <p:spPr>
          <a:xfrm>
            <a:off x="8113698" y="1166824"/>
            <a:ext cx="644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小品牌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75000"/>
                  </a:schemeClr>
                </a:solidFill>
              </a:rPr>
              <a:t>ED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5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小肥羊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6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</a:schemeClr>
                </a:solidFill>
              </a:rPr>
              <a:t>CJ</a:t>
            </a:r>
          </a:p>
        </p:txBody>
      </p:sp>
      <p:sp>
        <p:nvSpPr>
          <p:cNvPr id="47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TB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TextBox 148"/>
          <p:cNvSpPr txBox="1"/>
          <p:nvPr/>
        </p:nvSpPr>
        <p:spPr>
          <a:xfrm>
            <a:off x="1367277" y="1958526"/>
            <a:ext cx="46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49" name="Elbow Connector 150"/>
          <p:cNvCxnSpPr>
            <a:cxnSpLocks/>
            <a:stCxn id="29" idx="3"/>
          </p:cNvCxnSpPr>
          <p:nvPr/>
        </p:nvCxnSpPr>
        <p:spPr>
          <a:xfrm>
            <a:off x="4926701" y="2040330"/>
            <a:ext cx="401468" cy="337048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52"/>
          <p:cNvCxnSpPr>
            <a:cxnSpLocks/>
            <a:stCxn id="31" idx="3"/>
          </p:cNvCxnSpPr>
          <p:nvPr/>
        </p:nvCxnSpPr>
        <p:spPr>
          <a:xfrm flipV="1">
            <a:off x="4926701" y="2377379"/>
            <a:ext cx="401468" cy="286706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157"/>
          <p:cNvSpPr/>
          <p:nvPr/>
        </p:nvSpPr>
        <p:spPr>
          <a:xfrm>
            <a:off x="6225586" y="4413203"/>
            <a:ext cx="1114345" cy="23652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状态监控</a:t>
            </a:r>
            <a:endParaRPr lang="en-US" altLang="zh-CN" sz="800" b="1" dirty="0"/>
          </a:p>
        </p:txBody>
      </p:sp>
      <p:sp>
        <p:nvSpPr>
          <p:cNvPr id="52" name="Rounded Rectangle 160"/>
          <p:cNvSpPr/>
          <p:nvPr/>
        </p:nvSpPr>
        <p:spPr>
          <a:xfrm>
            <a:off x="3683020" y="3580077"/>
            <a:ext cx="1438139" cy="2664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win32Api</a:t>
            </a:r>
            <a:endParaRPr lang="en-US" altLang="zh-CN" sz="800" b="1" dirty="0"/>
          </a:p>
        </p:txBody>
      </p:sp>
      <p:cxnSp>
        <p:nvCxnSpPr>
          <p:cNvPr id="53" name="Elbow Connector 163"/>
          <p:cNvCxnSpPr>
            <a:cxnSpLocks/>
            <a:stCxn id="12" idx="3"/>
            <a:endCxn id="44" idx="1"/>
          </p:cNvCxnSpPr>
          <p:nvPr/>
        </p:nvCxnSpPr>
        <p:spPr>
          <a:xfrm flipV="1">
            <a:off x="7441979" y="1706582"/>
            <a:ext cx="658169" cy="726535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64"/>
          <p:cNvCxnSpPr>
            <a:cxnSpLocks/>
            <a:stCxn id="12" idx="3"/>
            <a:endCxn id="46" idx="1"/>
          </p:cNvCxnSpPr>
          <p:nvPr/>
        </p:nvCxnSpPr>
        <p:spPr>
          <a:xfrm>
            <a:off x="7441979" y="2433117"/>
            <a:ext cx="658169" cy="171657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66"/>
          <p:cNvCxnSpPr>
            <a:cxnSpLocks/>
            <a:stCxn id="12" idx="3"/>
            <a:endCxn id="47" idx="1"/>
          </p:cNvCxnSpPr>
          <p:nvPr/>
        </p:nvCxnSpPr>
        <p:spPr>
          <a:xfrm flipV="1">
            <a:off x="7441979" y="2155678"/>
            <a:ext cx="658169" cy="277439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67"/>
          <p:cNvSpPr txBox="1"/>
          <p:nvPr/>
        </p:nvSpPr>
        <p:spPr>
          <a:xfrm>
            <a:off x="6579635" y="4129231"/>
            <a:ext cx="598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7" name="Elbow Connector 168"/>
          <p:cNvCxnSpPr>
            <a:cxnSpLocks/>
            <a:stCxn id="12" idx="3"/>
            <a:endCxn id="45" idx="1"/>
          </p:cNvCxnSpPr>
          <p:nvPr/>
        </p:nvCxnSpPr>
        <p:spPr>
          <a:xfrm>
            <a:off x="7441979" y="2433117"/>
            <a:ext cx="658169" cy="1069849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69"/>
          <p:cNvCxnSpPr>
            <a:cxnSpLocks/>
            <a:stCxn id="12" idx="3"/>
            <a:endCxn id="18" idx="1"/>
          </p:cNvCxnSpPr>
          <p:nvPr/>
        </p:nvCxnSpPr>
        <p:spPr>
          <a:xfrm>
            <a:off x="7441979" y="2433117"/>
            <a:ext cx="658169" cy="620753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0" name="TextBox 89"/>
          <p:cNvSpPr txBox="1"/>
          <p:nvPr/>
        </p:nvSpPr>
        <p:spPr>
          <a:xfrm>
            <a:off x="3255039" y="1974264"/>
            <a:ext cx="46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git</a:t>
            </a:r>
            <a:endParaRPr lang="en-US" sz="800" b="1" dirty="0"/>
          </a:p>
        </p:txBody>
      </p:sp>
      <p:sp>
        <p:nvSpPr>
          <p:cNvPr id="61" name="TextBox 218"/>
          <p:cNvSpPr txBox="1"/>
          <p:nvPr/>
        </p:nvSpPr>
        <p:spPr>
          <a:xfrm>
            <a:off x="291682" y="3465392"/>
            <a:ext cx="2688518" cy="133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pipeline-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可视化拖拽生成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的界面布局</a:t>
            </a:r>
            <a:endParaRPr lang="en-US" altLang="zh-CN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mpvue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代码，生成小程序工程</a:t>
            </a:r>
            <a:endParaRPr lang="en-US" altLang="zh-CN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vantweapp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生成小程序模块</a:t>
            </a:r>
            <a:endParaRPr lang="en-US" altLang="zh-CN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：后台管理启动打包程序，启动小程序工具，通过快捷键自动打包，上传</a:t>
            </a:r>
            <a:endParaRPr lang="en-US" altLang="zh-CN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：发布后通过微信后台提交微信审核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ounded Rectangle 132"/>
          <p:cNvSpPr/>
          <p:nvPr/>
        </p:nvSpPr>
        <p:spPr>
          <a:xfrm>
            <a:off x="3683020" y="4398907"/>
            <a:ext cx="676139" cy="258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后台管理</a:t>
            </a:r>
            <a:endParaRPr lang="en-US" altLang="zh-CN" sz="800" b="1" dirty="0"/>
          </a:p>
        </p:txBody>
      </p:sp>
      <p:cxnSp>
        <p:nvCxnSpPr>
          <p:cNvPr id="63" name="Straight Arrow Connector 161">
            <a:extLst>
              <a:ext uri="{FF2B5EF4-FFF2-40B4-BE49-F238E27FC236}">
                <a16:creationId xmlns:a16="http://schemas.microsoft.com/office/drawing/2014/main" xmlns="" id="{B5731164-8680-844B-942D-A2AEA62BBDA1}"/>
              </a:ext>
            </a:extLst>
          </p:cNvPr>
          <p:cNvCxnSpPr>
            <a:cxnSpLocks/>
          </p:cNvCxnSpPr>
          <p:nvPr/>
        </p:nvCxnSpPr>
        <p:spPr>
          <a:xfrm flipV="1">
            <a:off x="4428067" y="2901698"/>
            <a:ext cx="0" cy="190942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>
            <a:extLst>
              <a:ext uri="{FF2B5EF4-FFF2-40B4-BE49-F238E27FC236}">
                <a16:creationId xmlns:a16="http://schemas.microsoft.com/office/drawing/2014/main" xmlns="" id="{FF8C9E78-CFF2-0B4A-BA97-9E3BA7C7434E}"/>
              </a:ext>
            </a:extLst>
          </p:cNvPr>
          <p:cNvSpPr/>
          <p:nvPr/>
        </p:nvSpPr>
        <p:spPr>
          <a:xfrm>
            <a:off x="5367866" y="1998359"/>
            <a:ext cx="328586" cy="666879"/>
          </a:xfrm>
          <a:prstGeom prst="roundRect">
            <a:avLst/>
          </a:prstGeom>
          <a:solidFill>
            <a:srgbClr val="C00000">
              <a:alpha val="7803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kumimoji="1" lang="zh-CN" altLang="en-US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160">
            <a:extLst>
              <a:ext uri="{FF2B5EF4-FFF2-40B4-BE49-F238E27FC236}">
                <a16:creationId xmlns:a16="http://schemas.microsoft.com/office/drawing/2014/main" xmlns="" id="{7453AE7E-505B-9843-8914-940DAE8268E0}"/>
              </a:ext>
            </a:extLst>
          </p:cNvPr>
          <p:cNvSpPr/>
          <p:nvPr/>
        </p:nvSpPr>
        <p:spPr>
          <a:xfrm>
            <a:off x="3671943" y="3092640"/>
            <a:ext cx="1438139" cy="2664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800" b="1" dirty="0"/>
              <a:t>启动小程序开发工具</a:t>
            </a:r>
            <a:endParaRPr lang="en-US" altLang="zh-CN" sz="800" b="1" dirty="0"/>
          </a:p>
        </p:txBody>
      </p:sp>
      <p:cxnSp>
        <p:nvCxnSpPr>
          <p:cNvPr id="66" name="Straight Arrow Connector 161"/>
          <p:cNvCxnSpPr>
            <a:cxnSpLocks/>
          </p:cNvCxnSpPr>
          <p:nvPr/>
        </p:nvCxnSpPr>
        <p:spPr>
          <a:xfrm flipV="1">
            <a:off x="4428067" y="3328259"/>
            <a:ext cx="0" cy="251818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xmlns="" id="{8F3C7C1F-337F-8E48-9E77-06A8D7E8DD0D}"/>
              </a:ext>
            </a:extLst>
          </p:cNvPr>
          <p:cNvCxnSpPr>
            <a:cxnSpLocks/>
            <a:stCxn id="65" idx="3"/>
            <a:endCxn id="51" idx="1"/>
          </p:cNvCxnSpPr>
          <p:nvPr/>
        </p:nvCxnSpPr>
        <p:spPr>
          <a:xfrm>
            <a:off x="5110082" y="3225873"/>
            <a:ext cx="1115504" cy="1305595"/>
          </a:xfrm>
          <a:prstGeom prst="bentConnector3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39">
            <a:extLst>
              <a:ext uri="{FF2B5EF4-FFF2-40B4-BE49-F238E27FC236}">
                <a16:creationId xmlns:a16="http://schemas.microsoft.com/office/drawing/2014/main" xmlns="" id="{EF0B7C51-8112-0049-A4F8-7D96189ECBE6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5121159" y="3713310"/>
            <a:ext cx="546675" cy="0"/>
          </a:xfrm>
          <a:prstGeom prst="line">
            <a:avLst/>
          </a:prstGeom>
          <a:ln w="1778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41">
            <a:extLst>
              <a:ext uri="{FF2B5EF4-FFF2-40B4-BE49-F238E27FC236}">
                <a16:creationId xmlns:a16="http://schemas.microsoft.com/office/drawing/2014/main" xmlns="" id="{527E8E74-61A9-7D41-99CA-C531FB7588AF}"/>
              </a:ext>
            </a:extLst>
          </p:cNvPr>
          <p:cNvCxnSpPr>
            <a:cxnSpLocks/>
          </p:cNvCxnSpPr>
          <p:nvPr/>
        </p:nvCxnSpPr>
        <p:spPr>
          <a:xfrm>
            <a:off x="5204979" y="4528303"/>
            <a:ext cx="626965" cy="0"/>
          </a:xfrm>
          <a:prstGeom prst="line">
            <a:avLst/>
          </a:prstGeom>
          <a:ln w="1778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44">
            <a:extLst>
              <a:ext uri="{FF2B5EF4-FFF2-40B4-BE49-F238E27FC236}">
                <a16:creationId xmlns:a16="http://schemas.microsoft.com/office/drawing/2014/main" xmlns="" id="{D39A53BA-86E1-AB4A-9793-DD424051AA38}"/>
              </a:ext>
            </a:extLst>
          </p:cNvPr>
          <p:cNvCxnSpPr/>
          <p:nvPr/>
        </p:nvCxnSpPr>
        <p:spPr>
          <a:xfrm>
            <a:off x="5696452" y="2377378"/>
            <a:ext cx="275296" cy="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10">
            <a:extLst>
              <a:ext uri="{FF2B5EF4-FFF2-40B4-BE49-F238E27FC236}">
                <a16:creationId xmlns:a16="http://schemas.microsoft.com/office/drawing/2014/main" xmlns="" id="{0EFA4EB0-AADB-CB49-87E8-270B40E6AFD9}"/>
              </a:ext>
            </a:extLst>
          </p:cNvPr>
          <p:cNvCxnSpPr>
            <a:cxnSpLocks/>
          </p:cNvCxnSpPr>
          <p:nvPr/>
        </p:nvCxnSpPr>
        <p:spPr>
          <a:xfrm flipV="1">
            <a:off x="3300772" y="2225211"/>
            <a:ext cx="270161" cy="92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97">
            <a:extLst>
              <a:ext uri="{FF2B5EF4-FFF2-40B4-BE49-F238E27FC236}">
                <a16:creationId xmlns:a16="http://schemas.microsoft.com/office/drawing/2014/main" xmlns="" id="{58EDFAAE-C680-D745-8D25-1EEDC5292234}"/>
              </a:ext>
            </a:extLst>
          </p:cNvPr>
          <p:cNvCxnSpPr>
            <a:cxnSpLocks/>
          </p:cNvCxnSpPr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xmlns="" id="{92D1858F-FEFD-AB44-B09E-E08E2C4ED72B}"/>
              </a:ext>
            </a:extLst>
          </p:cNvPr>
          <p:cNvSpPr/>
          <p:nvPr/>
        </p:nvSpPr>
        <p:spPr>
          <a:xfrm>
            <a:off x="637122" y="1292438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Pipeline-</a:t>
            </a:r>
            <a:r>
              <a:rPr lang="en-US" altLang="zh-CN" sz="800" b="1" dirty="0" err="1"/>
              <a:t>vue</a:t>
            </a:r>
            <a:endParaRPr lang="en-US" altLang="zh-CN" sz="800" b="1" dirty="0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xmlns="" id="{C4D71079-04FC-174B-83E6-37C063254FCF}"/>
              </a:ext>
            </a:extLst>
          </p:cNvPr>
          <p:cNvSpPr/>
          <p:nvPr/>
        </p:nvSpPr>
        <p:spPr>
          <a:xfrm>
            <a:off x="637122" y="2018019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Zip</a:t>
            </a:r>
            <a:r>
              <a:rPr lang="zh-CN" altLang="en-US" sz="800" b="1" dirty="0"/>
              <a:t>文件</a:t>
            </a:r>
            <a:endParaRPr lang="en-US" altLang="zh-CN" sz="800" b="1" dirty="0"/>
          </a:p>
        </p:txBody>
      </p:sp>
      <p:cxnSp>
        <p:nvCxnSpPr>
          <p:cNvPr id="75" name="Elbow Connector 168"/>
          <p:cNvCxnSpPr>
            <a:cxnSpLocks/>
            <a:stCxn id="12" idx="3"/>
            <a:endCxn id="59" idx="1"/>
          </p:cNvCxnSpPr>
          <p:nvPr/>
        </p:nvCxnSpPr>
        <p:spPr>
          <a:xfrm>
            <a:off x="7441979" y="2433117"/>
            <a:ext cx="658169" cy="1518945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图片服务器架构（牟大）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02660" y="1936956"/>
            <a:ext cx="1441876" cy="1429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8968" y="2163097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8968" y="2532924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8968" y="2912583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083627" y="21759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4236027" y="23283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388427" y="24807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4536" y="2480749"/>
            <a:ext cx="10390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44536" y="2867221"/>
            <a:ext cx="10390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9227" y="2100751"/>
            <a:ext cx="6961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写</a:t>
            </a:r>
            <a:r>
              <a:rPr lang="zh-CN" altLang="en-US" sz="1000" dirty="0" smtClean="0"/>
              <a:t>入</a:t>
            </a:r>
            <a:r>
              <a:rPr lang="zh-CN" altLang="en-US" sz="1000" dirty="0"/>
              <a:t>图片</a:t>
            </a:r>
            <a:endParaRPr lang="en-US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96935" y="2533708"/>
            <a:ext cx="6961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读取</a:t>
            </a:r>
            <a:r>
              <a:rPr lang="zh-CN" altLang="en-US" sz="1000" dirty="0" smtClean="0"/>
              <a:t>图</a:t>
            </a:r>
            <a:r>
              <a:rPr lang="zh-CN" altLang="en-US" sz="1000" dirty="0"/>
              <a:t>片</a:t>
            </a:r>
            <a:endParaRPr lang="en-US" sz="10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52055" y="1693718"/>
            <a:ext cx="665018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02661" y="1101436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74372" y="1098140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38798" y="1507968"/>
            <a:ext cx="301335" cy="4510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2440133" y="1482604"/>
            <a:ext cx="753841" cy="4378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5573" y="3688773"/>
            <a:ext cx="68476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 algn="l">
              <a:buAutoNum type="arabicParenR"/>
            </a:pPr>
            <a:r>
              <a:rPr lang="zh-CN" altLang="en-US" sz="1000" dirty="0" smtClean="0"/>
              <a:t>图片微服务向外提供图片访问地址，能根据具体的图片属性进行查询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可以存储大文件和小文件，数据保存在内存中可以提高访问的速度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zh-CN" altLang="en-US" sz="1000" dirty="0"/>
              <a:t>可</a:t>
            </a:r>
            <a:r>
              <a:rPr lang="zh-CN" altLang="en-US" sz="1000" dirty="0" smtClean="0"/>
              <a:t>以横向进行扩展，满足大量图片的存储。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en-US" altLang="zh-CN" sz="1000" dirty="0" smtClean="0"/>
              <a:t>MongoDB</a:t>
            </a:r>
            <a:r>
              <a:rPr lang="zh-CN" altLang="en-US" sz="1000" dirty="0" smtClean="0"/>
              <a:t>的集群环境，可以很好的提供容错机制。</a:t>
            </a:r>
            <a:endParaRPr 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18"/>
          <p:cNvSpPr/>
          <p:nvPr/>
        </p:nvSpPr>
        <p:spPr>
          <a:xfrm>
            <a:off x="1683385" y="1195070"/>
            <a:ext cx="6233795" cy="3624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/>
              <a:t>Azkaban/oozie</a:t>
            </a:r>
            <a:r>
              <a:rPr lang="zh-CN" altLang="en-US" sz="800" b="1" dirty="0"/>
              <a:t>任务调度</a:t>
            </a:r>
          </a:p>
        </p:txBody>
      </p:sp>
      <p:sp>
        <p:nvSpPr>
          <p:cNvPr id="43" name="矩形 18"/>
          <p:cNvSpPr/>
          <p:nvPr/>
        </p:nvSpPr>
        <p:spPr>
          <a:xfrm>
            <a:off x="3738245" y="4187190"/>
            <a:ext cx="3392170" cy="591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/>
              <a:t>JVM</a:t>
            </a:r>
          </a:p>
        </p:txBody>
      </p:sp>
      <p:sp>
        <p:nvSpPr>
          <p:cNvPr id="310" name="流程图: 磁盘 309"/>
          <p:cNvSpPr/>
          <p:nvPr/>
        </p:nvSpPr>
        <p:spPr>
          <a:xfrm>
            <a:off x="4700299" y="3013322"/>
            <a:ext cx="498968" cy="36588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683385" y="1095375"/>
            <a:ext cx="0" cy="38080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48918" y="948905"/>
            <a:ext cx="163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20577" y="948905"/>
            <a:ext cx="163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大数据处理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" name="矩形 18"/>
          <p:cNvSpPr/>
          <p:nvPr/>
        </p:nvSpPr>
        <p:spPr>
          <a:xfrm>
            <a:off x="3737610" y="1299845"/>
            <a:ext cx="3392170" cy="2600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 smtClean="0"/>
              <a:t>HDFS</a:t>
            </a:r>
            <a:endParaRPr lang="en-US" altLang="zh-CN" sz="800" b="1" dirty="0"/>
          </a:p>
        </p:txBody>
      </p:sp>
      <p:sp>
        <p:nvSpPr>
          <p:cNvPr id="190" name="Title 3"/>
          <p:cNvSpPr>
            <a:spLocks noGrp="1"/>
          </p:cNvSpPr>
          <p:nvPr>
            <p:ph type="title"/>
          </p:nvPr>
        </p:nvSpPr>
        <p:spPr>
          <a:xfrm>
            <a:off x="264160" y="53340"/>
            <a:ext cx="4436110" cy="7321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菜单计算</a:t>
            </a:r>
            <a:r>
              <a:rPr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增量（大千）</a:t>
            </a:r>
          </a:p>
        </p:txBody>
      </p:sp>
      <p:cxnSp>
        <p:nvCxnSpPr>
          <p:cNvPr id="187" name="Elbow Connector 170"/>
          <p:cNvCxnSpPr>
            <a:stCxn id="101" idx="3"/>
          </p:cNvCxnSpPr>
          <p:nvPr/>
        </p:nvCxnSpPr>
        <p:spPr>
          <a:xfrm flipV="1">
            <a:off x="976630" y="1611630"/>
            <a:ext cx="2748915" cy="3175"/>
          </a:xfrm>
          <a:prstGeom prst="bentConnector3">
            <a:avLst>
              <a:gd name="adj1" fmla="val 5001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550545" y="1297940"/>
            <a:ext cx="492760" cy="632460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DB</a:t>
            </a:r>
          </a:p>
          <a:p>
            <a:pPr algn="ctr"/>
            <a:r>
              <a:rPr lang="en-US" altLang="zh-CN" sz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SQL SERVER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063209" y="2484732"/>
            <a:ext cx="999473" cy="341011"/>
            <a:chOff x="5911048" y="3546066"/>
            <a:chExt cx="999473" cy="341011"/>
          </a:xfrm>
        </p:grpSpPr>
        <p:sp>
          <p:nvSpPr>
            <p:cNvPr id="292" name="Rounded Rectangle 131"/>
            <p:cNvSpPr/>
            <p:nvPr/>
          </p:nvSpPr>
          <p:spPr>
            <a:xfrm>
              <a:off x="5911048" y="3546066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Redis</a:t>
              </a:r>
              <a:endParaRPr lang="en-US" sz="800" dirty="0"/>
            </a:p>
          </p:txBody>
        </p:sp>
        <p:sp>
          <p:nvSpPr>
            <p:cNvPr id="293" name="Rounded Rectangle 132"/>
            <p:cNvSpPr/>
            <p:nvPr/>
          </p:nvSpPr>
          <p:spPr>
            <a:xfrm>
              <a:off x="6051937" y="3598517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Redis</a:t>
              </a:r>
              <a:endParaRPr lang="en-US" sz="800" dirty="0"/>
            </a:p>
          </p:txBody>
        </p:sp>
        <p:sp>
          <p:nvSpPr>
            <p:cNvPr id="315" name="Rounded Rectangle 132"/>
            <p:cNvSpPr/>
            <p:nvPr/>
          </p:nvSpPr>
          <p:spPr>
            <a:xfrm>
              <a:off x="6163241" y="3668279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Redis</a:t>
              </a:r>
              <a:r>
                <a:rPr lang="zh-CN" altLang="en-US" sz="800" dirty="0" smtClean="0"/>
                <a:t>集群</a:t>
              </a:r>
              <a:endParaRPr lang="en-US" sz="800" dirty="0"/>
            </a:p>
          </p:txBody>
        </p:sp>
      </p:grpSp>
      <p:cxnSp>
        <p:nvCxnSpPr>
          <p:cNvPr id="390" name="肘形连接符 389"/>
          <p:cNvCxnSpPr>
            <a:stCxn id="154" idx="3"/>
            <a:endCxn id="292" idx="1"/>
          </p:cNvCxnSpPr>
          <p:nvPr/>
        </p:nvCxnSpPr>
        <p:spPr>
          <a:xfrm flipV="1">
            <a:off x="7129780" y="2594610"/>
            <a:ext cx="933450" cy="5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3792220" y="1553210"/>
            <a:ext cx="3277234" cy="3151505"/>
            <a:chOff x="4119630" y="2491902"/>
            <a:chExt cx="2659326" cy="2174209"/>
          </a:xfrm>
        </p:grpSpPr>
        <p:sp>
          <p:nvSpPr>
            <p:cNvPr id="165" name="Rounded Rectangle 115"/>
            <p:cNvSpPr/>
            <p:nvPr/>
          </p:nvSpPr>
          <p:spPr>
            <a:xfrm>
              <a:off x="4320072" y="2491902"/>
              <a:ext cx="2402205" cy="1509198"/>
            </a:xfrm>
            <a:prstGeom prst="roundRect">
              <a:avLst>
                <a:gd name="adj" fmla="val 7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>
                <a:lnSpc>
                  <a:spcPct val="60000"/>
                </a:lnSpc>
              </a:pPr>
              <a:r>
                <a:rPr lang="en-US" altLang="zh-CN" sz="800" dirty="0" smtClean="0"/>
                <a:t>HiveSQL/FlinkSQL</a:t>
              </a:r>
              <a:endParaRPr lang="zh-CN" altLang="en-US" sz="800" dirty="0" smtClean="0"/>
            </a:p>
          </p:txBody>
        </p:sp>
        <p:sp>
          <p:nvSpPr>
            <p:cNvPr id="6" name="Rounded Rectangle 115"/>
            <p:cNvSpPr/>
            <p:nvPr/>
          </p:nvSpPr>
          <p:spPr>
            <a:xfrm>
              <a:off x="4528758" y="3719412"/>
              <a:ext cx="578652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餐厅</a:t>
              </a:r>
              <a:r>
                <a:rPr lang="en-US" altLang="zh-CN" sz="800" dirty="0"/>
                <a:t>-</a:t>
              </a:r>
              <a:r>
                <a:rPr lang="zh-CN" altLang="en-US" sz="800" dirty="0"/>
                <a:t>菜单</a:t>
              </a:r>
              <a:r>
                <a:rPr lang="en-US" sz="800" dirty="0"/>
                <a:t>Mapping</a:t>
              </a:r>
            </a:p>
          </p:txBody>
        </p:sp>
        <p:sp>
          <p:nvSpPr>
            <p:cNvPr id="20" name="Rounded Rectangle 115"/>
            <p:cNvSpPr/>
            <p:nvPr/>
          </p:nvSpPr>
          <p:spPr>
            <a:xfrm>
              <a:off x="5256324" y="2998327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餐厅</a:t>
              </a:r>
              <a:endParaRPr lang="en-US" altLang="zh-CN" sz="800" dirty="0"/>
            </a:p>
          </p:txBody>
        </p:sp>
        <p:sp>
          <p:nvSpPr>
            <p:cNvPr id="22" name="Rounded Rectangle 115"/>
            <p:cNvSpPr/>
            <p:nvPr/>
          </p:nvSpPr>
          <p:spPr>
            <a:xfrm>
              <a:off x="4603988" y="2835360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AD</a:t>
              </a:r>
            </a:p>
          </p:txBody>
        </p:sp>
        <p:sp>
          <p:nvSpPr>
            <p:cNvPr id="23" name="Rounded Rectangle 115"/>
            <p:cNvSpPr/>
            <p:nvPr/>
          </p:nvSpPr>
          <p:spPr>
            <a:xfrm>
              <a:off x="4604503" y="3235330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C1</a:t>
              </a:r>
            </a:p>
          </p:txBody>
        </p:sp>
        <p:sp>
          <p:nvSpPr>
            <p:cNvPr id="24" name="Rounded Rectangle 115"/>
            <p:cNvSpPr/>
            <p:nvPr/>
          </p:nvSpPr>
          <p:spPr>
            <a:xfrm>
              <a:off x="5256839" y="3367193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C2</a:t>
              </a:r>
            </a:p>
          </p:txBody>
        </p:sp>
        <p:sp>
          <p:nvSpPr>
            <p:cNvPr id="25" name="Rounded Rectangle 115"/>
            <p:cNvSpPr/>
            <p:nvPr/>
          </p:nvSpPr>
          <p:spPr>
            <a:xfrm>
              <a:off x="5986982" y="3240587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ES</a:t>
              </a:r>
            </a:p>
          </p:txBody>
        </p:sp>
        <p:sp>
          <p:nvSpPr>
            <p:cNvPr id="26" name="Rounded Rectangle 115"/>
            <p:cNvSpPr/>
            <p:nvPr/>
          </p:nvSpPr>
          <p:spPr>
            <a:xfrm>
              <a:off x="5956581" y="2835798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</a:t>
              </a:r>
            </a:p>
          </p:txBody>
        </p:sp>
        <p:sp>
          <p:nvSpPr>
            <p:cNvPr id="27" name="Rounded Rectangle 115"/>
            <p:cNvSpPr/>
            <p:nvPr/>
          </p:nvSpPr>
          <p:spPr>
            <a:xfrm>
              <a:off x="5256840" y="2595728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MD</a:t>
              </a:r>
            </a:p>
          </p:txBody>
        </p:sp>
        <p:sp>
          <p:nvSpPr>
            <p:cNvPr id="34" name="Rounded Rectangle 115"/>
            <p:cNvSpPr/>
            <p:nvPr/>
          </p:nvSpPr>
          <p:spPr>
            <a:xfrm>
              <a:off x="5201190" y="3727736"/>
              <a:ext cx="547220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800" dirty="0"/>
                <a:t>餐期</a:t>
              </a:r>
            </a:p>
          </p:txBody>
        </p:sp>
        <p:sp>
          <p:nvSpPr>
            <p:cNvPr id="35" name="Rounded Rectangle 115"/>
            <p:cNvSpPr/>
            <p:nvPr/>
          </p:nvSpPr>
          <p:spPr>
            <a:xfrm>
              <a:off x="5878258" y="3727736"/>
              <a:ext cx="547220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价格</a:t>
              </a:r>
            </a:p>
          </p:txBody>
        </p:sp>
        <p:sp>
          <p:nvSpPr>
            <p:cNvPr id="36" name="Rounded Rectangle 115"/>
            <p:cNvSpPr/>
            <p:nvPr/>
          </p:nvSpPr>
          <p:spPr>
            <a:xfrm>
              <a:off x="5529418" y="4514972"/>
              <a:ext cx="1249538" cy="151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MC</a:t>
              </a:r>
              <a:r>
                <a:rPr lang="zh-CN" altLang="en-US" sz="800" dirty="0"/>
                <a:t>码表信息</a:t>
              </a:r>
            </a:p>
          </p:txBody>
        </p:sp>
        <p:sp>
          <p:nvSpPr>
            <p:cNvPr id="39" name="Rounded Rectangle 115"/>
            <p:cNvSpPr/>
            <p:nvPr/>
          </p:nvSpPr>
          <p:spPr>
            <a:xfrm>
              <a:off x="4119630" y="4478173"/>
              <a:ext cx="1331982" cy="15113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品项关联</a:t>
              </a:r>
            </a:p>
          </p:txBody>
        </p:sp>
        <p:sp>
          <p:nvSpPr>
            <p:cNvPr id="50" name="Rounded Rectangle 115"/>
            <p:cNvSpPr/>
            <p:nvPr/>
          </p:nvSpPr>
          <p:spPr>
            <a:xfrm>
              <a:off x="5529418" y="4330539"/>
              <a:ext cx="1249538" cy="151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basic</a:t>
              </a:r>
              <a:r>
                <a:rPr lang="zh-CN" altLang="en-US" sz="800" dirty="0"/>
                <a:t>菜单字典</a:t>
              </a:r>
            </a:p>
          </p:txBody>
        </p:sp>
      </p:grpSp>
      <p:cxnSp>
        <p:nvCxnSpPr>
          <p:cNvPr id="28" name="直接箭头连接符 27"/>
          <p:cNvCxnSpPr/>
          <p:nvPr/>
        </p:nvCxnSpPr>
        <p:spPr>
          <a:xfrm flipV="1">
            <a:off x="5424805" y="2011680"/>
            <a:ext cx="9525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70450" y="2205355"/>
            <a:ext cx="318135" cy="1187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676265" y="2205990"/>
            <a:ext cx="379730" cy="133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871085" y="2590800"/>
            <a:ext cx="317500" cy="1943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433695" y="2595245"/>
            <a:ext cx="635" cy="2266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53405" y="2567940"/>
            <a:ext cx="440055" cy="2247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6" idx="3"/>
            <a:endCxn id="315" idx="2"/>
          </p:cNvCxnSpPr>
          <p:nvPr/>
        </p:nvCxnSpPr>
        <p:spPr>
          <a:xfrm flipV="1">
            <a:off x="7069455" y="2825750"/>
            <a:ext cx="1619885" cy="17697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9" idx="1"/>
            <a:endCxn id="64" idx="3"/>
          </p:cNvCxnSpPr>
          <p:nvPr/>
        </p:nvCxnSpPr>
        <p:spPr>
          <a:xfrm rot="10800000">
            <a:off x="796925" y="1930400"/>
            <a:ext cx="2995295" cy="2611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5171440" y="3924300"/>
            <a:ext cx="506730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109"/>
          <p:cNvSpPr txBox="1"/>
          <p:nvPr/>
        </p:nvSpPr>
        <p:spPr>
          <a:xfrm>
            <a:off x="7129780" y="2359025"/>
            <a:ext cx="10744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4.by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餐厅菜单缓存</a:t>
            </a:r>
          </a:p>
        </p:txBody>
      </p:sp>
      <p:sp>
        <p:nvSpPr>
          <p:cNvPr id="46" name="TextBox 109"/>
          <p:cNvSpPr txBox="1"/>
          <p:nvPr/>
        </p:nvSpPr>
        <p:spPr>
          <a:xfrm>
            <a:off x="7129780" y="4328160"/>
            <a:ext cx="1046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基础菜单缓存</a:t>
            </a:r>
          </a:p>
        </p:txBody>
      </p:sp>
      <p:cxnSp>
        <p:nvCxnSpPr>
          <p:cNvPr id="47" name="肘形连接符 46"/>
          <p:cNvCxnSpPr>
            <a:endCxn id="64" idx="3"/>
          </p:cNvCxnSpPr>
          <p:nvPr/>
        </p:nvCxnSpPr>
        <p:spPr>
          <a:xfrm rot="10800000">
            <a:off x="796925" y="1930400"/>
            <a:ext cx="3154680" cy="12954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109"/>
          <p:cNvSpPr txBox="1"/>
          <p:nvPr/>
        </p:nvSpPr>
        <p:spPr>
          <a:xfrm>
            <a:off x="2076450" y="2938780"/>
            <a:ext cx="1170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6.Flink sink DB</a:t>
            </a:r>
          </a:p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餐厅在售菜单入库</a:t>
            </a:r>
          </a:p>
        </p:txBody>
      </p:sp>
      <p:sp>
        <p:nvSpPr>
          <p:cNvPr id="49" name="TextBox 109"/>
          <p:cNvSpPr txBox="1"/>
          <p:nvPr/>
        </p:nvSpPr>
        <p:spPr>
          <a:xfrm>
            <a:off x="2220595" y="4328160"/>
            <a:ext cx="1094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关联品项入库</a:t>
            </a:r>
          </a:p>
        </p:txBody>
      </p:sp>
      <p:sp>
        <p:nvSpPr>
          <p:cNvPr id="52" name="下箭头 51"/>
          <p:cNvSpPr/>
          <p:nvPr/>
        </p:nvSpPr>
        <p:spPr>
          <a:xfrm>
            <a:off x="5169535" y="3122295"/>
            <a:ext cx="506730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109"/>
          <p:cNvSpPr txBox="1"/>
          <p:nvPr/>
        </p:nvSpPr>
        <p:spPr>
          <a:xfrm>
            <a:off x="5959475" y="1716405"/>
            <a:ext cx="10401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重建数据模型</a:t>
            </a:r>
          </a:p>
        </p:txBody>
      </p:sp>
      <p:sp>
        <p:nvSpPr>
          <p:cNvPr id="54" name="TextBox 109"/>
          <p:cNvSpPr txBox="1"/>
          <p:nvPr/>
        </p:nvSpPr>
        <p:spPr>
          <a:xfrm>
            <a:off x="5579110" y="3100070"/>
            <a:ext cx="10401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结构化关联查询</a:t>
            </a:r>
          </a:p>
        </p:txBody>
      </p:sp>
      <p:sp>
        <p:nvSpPr>
          <p:cNvPr id="55" name="TextBox 109"/>
          <p:cNvSpPr txBox="1"/>
          <p:nvPr/>
        </p:nvSpPr>
        <p:spPr>
          <a:xfrm>
            <a:off x="1929765" y="1400810"/>
            <a:ext cx="1808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Flink JDBC source</a:t>
            </a:r>
          </a:p>
        </p:txBody>
      </p:sp>
      <p:sp>
        <p:nvSpPr>
          <p:cNvPr id="2" name="Rectangle 17"/>
          <p:cNvSpPr/>
          <p:nvPr/>
        </p:nvSpPr>
        <p:spPr>
          <a:xfrm>
            <a:off x="5169535" y="313055"/>
            <a:ext cx="2543175" cy="58991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菜单计算优化大数据增量计算</a:t>
            </a:r>
          </a:p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文件传输机制</a:t>
            </a:r>
          </a:p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售罄数据独立存储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一键屏蔽（售罄）永程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4409" y="1155266"/>
            <a:ext cx="800100" cy="2830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1369" y="1140541"/>
            <a:ext cx="699194" cy="2830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0327" y="1704109"/>
            <a:ext cx="74710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95056" y="1891143"/>
            <a:ext cx="1478966" cy="1433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9355" y="2047006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07853" y="2901139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09355" y="2456410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765459" y="1911928"/>
            <a:ext cx="574970" cy="43641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085852" y="2041811"/>
            <a:ext cx="581890" cy="4675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732561" y="2603955"/>
            <a:ext cx="498762" cy="36160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23506" y="2775062"/>
            <a:ext cx="547253" cy="42256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546392" y="2785796"/>
            <a:ext cx="498762" cy="36160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653888" y="2197675"/>
            <a:ext cx="278822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5061" y="2383673"/>
            <a:ext cx="2788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67295" y="2901137"/>
            <a:ext cx="39658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56904" y="3077438"/>
            <a:ext cx="3758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0" idx="0"/>
          </p:cNvCxnSpPr>
          <p:nvPr/>
        </p:nvCxnSpPr>
        <p:spPr>
          <a:xfrm flipH="1">
            <a:off x="2734539" y="1438279"/>
            <a:ext cx="1829920" cy="45286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</p:cNvCxnSpPr>
          <p:nvPr/>
        </p:nvCxnSpPr>
        <p:spPr>
          <a:xfrm flipH="1">
            <a:off x="2714218" y="1423554"/>
            <a:ext cx="406748" cy="4956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70665" y="1984665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77591" y="2303321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94908" y="2642759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70216" y="1924051"/>
            <a:ext cx="1201883" cy="1058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30309" y="2260469"/>
            <a:ext cx="58795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78381" y="1817122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通知消息</a:t>
            </a:r>
            <a:endParaRPr lang="en-US" sz="1000" dirty="0" smtClean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540700" y="2785632"/>
            <a:ext cx="58795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54134" y="2350076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消费</a:t>
            </a:r>
            <a:r>
              <a:rPr lang="zh-CN" altLang="en-US" sz="1000" dirty="0" smtClean="0"/>
              <a:t>消息</a:t>
            </a:r>
            <a:endParaRPr lang="en-US" sz="1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5921949" y="1840918"/>
            <a:ext cx="1299734" cy="13220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36480" y="1924043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372101" y="2456410"/>
            <a:ext cx="5498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19720" y="1949966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消费消息</a:t>
            </a:r>
            <a:endParaRPr lang="en-US" sz="1000" dirty="0" smtClean="0"/>
          </a:p>
        </p:txBody>
      </p:sp>
      <p:cxnSp>
        <p:nvCxnSpPr>
          <p:cNvPr id="61" name="Straight Arrow Connector 60"/>
          <p:cNvCxnSpPr>
            <a:endCxn id="53" idx="0"/>
          </p:cNvCxnSpPr>
          <p:nvPr/>
        </p:nvCxnSpPr>
        <p:spPr>
          <a:xfrm>
            <a:off x="4478455" y="1441142"/>
            <a:ext cx="2093361" cy="3997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5245" y="3688772"/>
            <a:ext cx="7606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43406" y="2294654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50332" y="2696438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Flowchart: Magnetic Disk 73"/>
          <p:cNvSpPr/>
          <p:nvPr/>
        </p:nvSpPr>
        <p:spPr>
          <a:xfrm>
            <a:off x="7616536" y="1984665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Flowchart: Magnetic Disk 74"/>
          <p:cNvSpPr/>
          <p:nvPr/>
        </p:nvSpPr>
        <p:spPr>
          <a:xfrm>
            <a:off x="7768936" y="2137065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7557651" y="2237510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243330" y="2270412"/>
            <a:ext cx="278822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274503" y="2456410"/>
            <a:ext cx="2788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2171" y="4142511"/>
            <a:ext cx="7606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2946" y="3761449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CPOS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96337" y="3768437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956906" y="3765034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SelfOrder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64458" y="3761449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PreOrder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3" name="Straight Arrow Connector 92"/>
          <p:cNvCxnSpPr>
            <a:stCxn id="10" idx="2"/>
          </p:cNvCxnSpPr>
          <p:nvPr/>
        </p:nvCxnSpPr>
        <p:spPr>
          <a:xfrm>
            <a:off x="2734539" y="3325088"/>
            <a:ext cx="0" cy="4364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71369" y="3418609"/>
            <a:ext cx="69919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通知下游</a:t>
            </a:r>
            <a:endParaRPr lang="en-US" sz="10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412171" y="4208317"/>
            <a:ext cx="75403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1) </a:t>
            </a:r>
            <a:r>
              <a:rPr lang="zh-CN" altLang="en-US" sz="1000" dirty="0"/>
              <a:t>售</a:t>
            </a:r>
            <a:r>
              <a:rPr lang="zh-CN" altLang="en-US" sz="1000" dirty="0" smtClean="0"/>
              <a:t>罄的基础数据由菜单计算结果通过</a:t>
            </a:r>
            <a:r>
              <a:rPr lang="en-US" altLang="zh-CN" sz="1000" dirty="0" err="1" smtClean="0"/>
              <a:t>sqoop</a:t>
            </a:r>
            <a:r>
              <a:rPr lang="zh-CN" altLang="en-US" sz="1000" dirty="0"/>
              <a:t>同</a:t>
            </a:r>
            <a:r>
              <a:rPr lang="zh-CN" altLang="en-US" sz="1000" dirty="0" smtClean="0"/>
              <a:t>步到</a:t>
            </a:r>
            <a:r>
              <a:rPr lang="en-US" altLang="zh-CN" sz="1000" dirty="0" smtClean="0"/>
              <a:t>MySQL</a:t>
            </a:r>
            <a:r>
              <a:rPr lang="zh-CN" altLang="en-US" sz="1000" dirty="0" smtClean="0"/>
              <a:t>，可考虑按品牌进行分表或者分库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2) </a:t>
            </a:r>
            <a:r>
              <a:rPr lang="zh-CN" altLang="en-US" sz="1000" dirty="0" smtClean="0"/>
              <a:t>售罄的实时状态数据保存在数据库中。通知下游的数据和报表用数据放入</a:t>
            </a:r>
            <a:r>
              <a:rPr lang="en-US" altLang="zh-CN" sz="1000" dirty="0" err="1" smtClean="0"/>
              <a:t>kafka</a:t>
            </a:r>
            <a:r>
              <a:rPr lang="zh-CN" altLang="en-US" sz="1000" dirty="0" smtClean="0"/>
              <a:t>，由通知消费者和报表消费者进行消费。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3</a:t>
            </a:r>
            <a:r>
              <a:rPr lang="zh-CN" altLang="en-US" sz="1000" dirty="0" smtClean="0"/>
              <a:t>）通知下游的微服务消费通知消息，通知下游系统，把通知结果反写入</a:t>
            </a:r>
            <a:r>
              <a:rPr lang="en-US" altLang="zh-CN" sz="1000" dirty="0" err="1" smtClean="0"/>
              <a:t>kafka</a:t>
            </a:r>
            <a:r>
              <a:rPr lang="zh-CN" altLang="en-US" sz="1000" dirty="0" smtClean="0"/>
              <a:t>进行状态跟踪。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4</a:t>
            </a:r>
            <a:r>
              <a:rPr lang="zh-CN" altLang="en-US" sz="1000" dirty="0" smtClean="0"/>
              <a:t>）报表消费者和通知状态消费者消费消息写入</a:t>
            </a:r>
            <a:r>
              <a:rPr lang="en-US" altLang="zh-CN" sz="1000" dirty="0" smtClean="0"/>
              <a:t>ES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WEB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通过售罄报表微服务查询</a:t>
            </a:r>
            <a:r>
              <a:rPr lang="en-US" altLang="zh-CN" sz="1000" dirty="0" smtClean="0"/>
              <a:t>ES</a:t>
            </a:r>
            <a:r>
              <a:rPr lang="zh-CN" altLang="en-US" sz="1000" dirty="0" smtClean="0"/>
              <a:t>中的内容提供相应信息。</a:t>
            </a:r>
            <a:endParaRPr lang="en-US" sz="1000" dirty="0" smtClean="0"/>
          </a:p>
        </p:txBody>
      </p:sp>
      <p:cxnSp>
        <p:nvCxnSpPr>
          <p:cNvPr id="3" name="Elbow Connector 2"/>
          <p:cNvCxnSpPr>
            <a:endCxn id="42" idx="2"/>
          </p:cNvCxnSpPr>
          <p:nvPr/>
        </p:nvCxnSpPr>
        <p:spPr>
          <a:xfrm flipV="1">
            <a:off x="3498266" y="2982197"/>
            <a:ext cx="1272892" cy="26166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3056" y="2989918"/>
            <a:ext cx="9960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通知下游结果</a:t>
            </a:r>
            <a:endParaRPr 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1295</Words>
  <Application>Microsoft Office PowerPoint</Application>
  <PresentationFormat>全屏显示(16:9)</PresentationFormat>
  <Paragraphs>266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2016 HDS Corporate</vt:lpstr>
      <vt:lpstr>产品中台-产品配置架构</vt:lpstr>
      <vt:lpstr>幻灯片 2</vt:lpstr>
      <vt:lpstr>功能结构图（大千）</vt:lpstr>
      <vt:lpstr>系统关系图（Michael/大千）</vt:lpstr>
      <vt:lpstr>系统架构图（牟大）</vt:lpstr>
      <vt:lpstr>产品运营对接架构（牟大）</vt:lpstr>
      <vt:lpstr>图片服务器架构（牟大）</vt:lpstr>
      <vt:lpstr>菜单计算-增量（大千）</vt:lpstr>
      <vt:lpstr>一键屏蔽（售罄）永程</vt:lpstr>
      <vt:lpstr>内容管理（牟大）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dreamsummit</cp:lastModifiedBy>
  <cp:revision>6485</cp:revision>
  <cp:lastPrinted>2016-01-12T17:49:00Z</cp:lastPrinted>
  <dcterms:created xsi:type="dcterms:W3CDTF">2011-02-10T00:52:00Z</dcterms:created>
  <dcterms:modified xsi:type="dcterms:W3CDTF">2020-05-06T16:08:12Z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2052-11.1.0.9584</vt:lpwstr>
  </property>
</Properties>
</file>