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83" r:id="rId2"/>
    <p:sldId id="884" r:id="rId3"/>
    <p:sldId id="907" r:id="rId4"/>
    <p:sldId id="995" r:id="rId5"/>
    <p:sldId id="909" r:id="rId6"/>
    <p:sldId id="886" r:id="rId7"/>
    <p:sldId id="997" r:id="rId8"/>
    <p:sldId id="994" r:id="rId9"/>
    <p:sldId id="996" r:id="rId10"/>
    <p:sldId id="993" r:id="rId11"/>
  </p:sldIdLst>
  <p:sldSz cx="9144000" cy="5143500" type="screen16x9"/>
  <p:notesSz cx="7077075" cy="90519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6B2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320" autoAdjust="0"/>
  </p:normalViewPr>
  <p:slideViewPr>
    <p:cSldViewPr snapToGrid="0" showGuides="1">
      <p:cViewPr varScale="1">
        <p:scale>
          <a:sx n="94" d="100"/>
          <a:sy n="94" d="100"/>
        </p:scale>
        <p:origin x="-780" y="-96"/>
      </p:cViewPr>
      <p:guideLst>
        <p:guide orient="horz" pos="33"/>
        <p:guide pos="54"/>
        <p:guide pos="27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681"/>
        <p:guide pos="2160"/>
        <p:guide pos="244"/>
        <p:guide pos="4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lang="zh-CN" altLang="en-US" dirty="0" smtClean="0"/>
              <a:t>建议草案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err="1" smtClean="0"/>
              <a:t>产品中台</a:t>
            </a:r>
            <a:r>
              <a:rPr altLang="zh-CN" dirty="0" err="1" smtClean="0"/>
              <a:t>-</a:t>
            </a:r>
            <a:r>
              <a:rPr lang="zh-CN" altLang="en-US" dirty="0" err="1" smtClean="0"/>
              <a:t>产品配置架构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May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内容管理（牟大）</a:t>
            </a:r>
          </a:p>
        </p:txBody>
      </p:sp>
      <p:sp>
        <p:nvSpPr>
          <p:cNvPr id="26" name="Rectangle 17"/>
          <p:cNvSpPr/>
          <p:nvPr/>
        </p:nvSpPr>
        <p:spPr>
          <a:xfrm>
            <a:off x="357505" y="1096645"/>
            <a:ext cx="2543175" cy="163385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灵活如</a:t>
            </a: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21234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rgbClr val="C00000"/>
                </a:solidFill>
              </a:rPr>
              <a:t>0</a:t>
            </a:r>
            <a:r>
              <a:rPr kumimoji="1" lang="en-US" altLang="en-US" sz="2200" dirty="0" smtClean="0">
                <a:solidFill>
                  <a:srgbClr val="C00000"/>
                </a:solidFill>
              </a:rPr>
              <a:t>1   </a:t>
            </a:r>
            <a:r>
              <a:rPr kumimoji="1" lang="zh-CN" altLang="en-US" sz="2200" dirty="0" smtClean="0">
                <a:solidFill>
                  <a:srgbClr val="C00000"/>
                </a:solidFill>
              </a:rPr>
              <a:t>功能结构图</a:t>
            </a:r>
            <a:endParaRPr kumimoji="1"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9480" y="2195761"/>
            <a:ext cx="2123440" cy="429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系统关系图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39480" y="2788963"/>
            <a:ext cx="21234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3   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系统架构图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850265" y="935355"/>
            <a:ext cx="7766685" cy="4152265"/>
            <a:chOff x="255449" y="535621"/>
            <a:chExt cx="8082050" cy="4525672"/>
          </a:xfrm>
        </p:grpSpPr>
        <p:grpSp>
          <p:nvGrpSpPr>
            <p:cNvPr id="51" name="Group 50"/>
            <p:cNvGrpSpPr/>
            <p:nvPr/>
          </p:nvGrpSpPr>
          <p:grpSpPr>
            <a:xfrm>
              <a:off x="255449" y="535621"/>
              <a:ext cx="8082050" cy="4525672"/>
              <a:chOff x="-184673" y="586952"/>
              <a:chExt cx="9023587" cy="42677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-184673" y="586952"/>
                <a:ext cx="9023587" cy="3778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345930" y="639503"/>
                <a:ext cx="8392799" cy="4215248"/>
                <a:chOff x="309715" y="654251"/>
                <a:chExt cx="8392799" cy="4215248"/>
              </a:xfrm>
            </p:grpSpPr>
            <p:sp>
              <p:nvSpPr>
                <p:cNvPr id="11" name="Rectangle 6"/>
                <p:cNvSpPr/>
                <p:nvPr/>
              </p:nvSpPr>
              <p:spPr>
                <a:xfrm>
                  <a:off x="412955" y="3755920"/>
                  <a:ext cx="8288594" cy="570272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2" name="TextBox 7"/>
                <p:cNvSpPr txBox="1"/>
                <p:nvPr/>
              </p:nvSpPr>
              <p:spPr>
                <a:xfrm>
                  <a:off x="314632" y="3913237"/>
                  <a:ext cx="835742" cy="23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数据采集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3" name="Rectangle 8"/>
                <p:cNvSpPr/>
                <p:nvPr/>
              </p:nvSpPr>
              <p:spPr>
                <a:xfrm>
                  <a:off x="412955" y="3156155"/>
                  <a:ext cx="8288594" cy="5801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6" name="Rounded Rectangle 9"/>
                <p:cNvSpPr/>
                <p:nvPr/>
              </p:nvSpPr>
              <p:spPr>
                <a:xfrm>
                  <a:off x="1150374" y="387390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7" name="TextBox 10"/>
                <p:cNvSpPr txBox="1"/>
                <p:nvPr/>
              </p:nvSpPr>
              <p:spPr>
                <a:xfrm>
                  <a:off x="1278193" y="3913237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Sqoop</a:t>
                  </a:r>
                </a:p>
              </p:txBody>
            </p:sp>
            <p:sp>
              <p:nvSpPr>
                <p:cNvPr id="18" name="Rounded Rectangle 11"/>
                <p:cNvSpPr/>
                <p:nvPr/>
              </p:nvSpPr>
              <p:spPr>
                <a:xfrm>
                  <a:off x="2429878" y="387390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TextBox 12"/>
                <p:cNvSpPr txBox="1"/>
                <p:nvPr/>
              </p:nvSpPr>
              <p:spPr>
                <a:xfrm>
                  <a:off x="2557697" y="3913237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文件适配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TextBox 13"/>
                <p:cNvSpPr txBox="1"/>
                <p:nvPr/>
              </p:nvSpPr>
              <p:spPr>
                <a:xfrm>
                  <a:off x="314632" y="3328215"/>
                  <a:ext cx="835742" cy="23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数据存储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" name="Rounded Rectangle 14"/>
                <p:cNvSpPr/>
                <p:nvPr/>
              </p:nvSpPr>
              <p:spPr>
                <a:xfrm>
                  <a:off x="1150374" y="3298721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TextBox 15"/>
                <p:cNvSpPr txBox="1"/>
                <p:nvPr/>
              </p:nvSpPr>
              <p:spPr>
                <a:xfrm>
                  <a:off x="1278193" y="3338049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HDFS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3" name="Rounded Rectangle 16"/>
                <p:cNvSpPr/>
                <p:nvPr/>
              </p:nvSpPr>
              <p:spPr>
                <a:xfrm>
                  <a:off x="2428567" y="3298717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TextBox 17"/>
                <p:cNvSpPr txBox="1"/>
                <p:nvPr/>
              </p:nvSpPr>
              <p:spPr>
                <a:xfrm>
                  <a:off x="2557697" y="3342964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HBase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5" name="Rounded Rectangle 20"/>
                <p:cNvSpPr/>
                <p:nvPr/>
              </p:nvSpPr>
              <p:spPr>
                <a:xfrm>
                  <a:off x="4978727" y="330362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TextBox 21"/>
                <p:cNvSpPr txBox="1"/>
                <p:nvPr/>
              </p:nvSpPr>
              <p:spPr>
                <a:xfrm>
                  <a:off x="5107857" y="3347876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Kafka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Rounded Rectangle 22"/>
                <p:cNvSpPr/>
                <p:nvPr/>
              </p:nvSpPr>
              <p:spPr>
                <a:xfrm>
                  <a:off x="6250694" y="3298201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9" name="TextBox 23"/>
                <p:cNvSpPr txBox="1"/>
                <p:nvPr/>
              </p:nvSpPr>
              <p:spPr>
                <a:xfrm>
                  <a:off x="6379824" y="3342448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MongoDB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Rounded Rectangle 24"/>
                <p:cNvSpPr/>
                <p:nvPr/>
              </p:nvSpPr>
              <p:spPr>
                <a:xfrm>
                  <a:off x="7522661" y="330362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2" name="TextBox 25"/>
                <p:cNvSpPr txBox="1"/>
                <p:nvPr/>
              </p:nvSpPr>
              <p:spPr>
                <a:xfrm>
                  <a:off x="7676726" y="3347876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Redis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4" name="Rectangle 26"/>
                <p:cNvSpPr/>
                <p:nvPr/>
              </p:nvSpPr>
              <p:spPr>
                <a:xfrm>
                  <a:off x="412955" y="2553659"/>
                  <a:ext cx="8288594" cy="58010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5" name="TextBox 27"/>
                <p:cNvSpPr txBox="1"/>
                <p:nvPr/>
              </p:nvSpPr>
              <p:spPr>
                <a:xfrm>
                  <a:off x="314632" y="2669056"/>
                  <a:ext cx="835742" cy="378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数据处理</a:t>
                  </a:r>
                  <a:endParaRPr lang="en-US" altLang="zh-CN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计算引擎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Rounded Rectangle 18"/>
                <p:cNvSpPr/>
                <p:nvPr/>
              </p:nvSpPr>
              <p:spPr>
                <a:xfrm>
                  <a:off x="3700534" y="2633824"/>
                  <a:ext cx="1081549" cy="1047834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" name="TextBox 19"/>
                <p:cNvSpPr txBox="1"/>
                <p:nvPr/>
              </p:nvSpPr>
              <p:spPr>
                <a:xfrm>
                  <a:off x="3823436" y="3012362"/>
                  <a:ext cx="835742" cy="378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CDH</a:t>
                  </a:r>
                </a:p>
                <a:p>
                  <a:pPr algn="ctr"/>
                  <a:r>
                    <a:rPr lang="en-US" altLang="zh-CN" sz="900" b="1" dirty="0">
                      <a:latin typeface="微软雅黑" panose="020B0503020204020204" charset="-122"/>
                      <a:ea typeface="微软雅黑" panose="020B0503020204020204" charset="-122"/>
                    </a:rPr>
                    <a:t>Manager</a:t>
                  </a:r>
                  <a:endParaRPr lang="en-US" sz="9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Rounded Rectangle 28"/>
                <p:cNvSpPr/>
                <p:nvPr/>
              </p:nvSpPr>
              <p:spPr>
                <a:xfrm>
                  <a:off x="3695618" y="3873909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1" name="TextBox 29"/>
                <p:cNvSpPr txBox="1"/>
                <p:nvPr/>
              </p:nvSpPr>
              <p:spPr>
                <a:xfrm>
                  <a:off x="3823437" y="3913237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HDFS</a:t>
                  </a:r>
                  <a:r>
                    <a:rPr lang="zh-CN" alt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适配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Rounded Rectangle 30"/>
                <p:cNvSpPr/>
                <p:nvPr/>
              </p:nvSpPr>
              <p:spPr>
                <a:xfrm>
                  <a:off x="4980038" y="3870012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7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4" name="TextBox 31"/>
                <p:cNvSpPr txBox="1"/>
                <p:nvPr/>
              </p:nvSpPr>
              <p:spPr>
                <a:xfrm>
                  <a:off x="5113921" y="3928212"/>
                  <a:ext cx="835742" cy="204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Flink JDBC</a:t>
                  </a:r>
                  <a:endParaRPr lang="en-US" sz="7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5" name="Rounded Rectangle 32"/>
                <p:cNvSpPr/>
                <p:nvPr/>
              </p:nvSpPr>
              <p:spPr>
                <a:xfrm>
                  <a:off x="6245778" y="3870012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TextBox 33"/>
                <p:cNvSpPr txBox="1"/>
                <p:nvPr/>
              </p:nvSpPr>
              <p:spPr>
                <a:xfrm>
                  <a:off x="6373597" y="3909340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RDB</a:t>
                  </a:r>
                  <a:r>
                    <a:rPr lang="zh-CN" alt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适配</a:t>
                  </a:r>
                  <a:endParaRPr 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Rounded Rectangle 34"/>
                <p:cNvSpPr/>
                <p:nvPr/>
              </p:nvSpPr>
              <p:spPr>
                <a:xfrm>
                  <a:off x="7522660" y="3877386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TextBox 35"/>
                <p:cNvSpPr txBox="1"/>
                <p:nvPr/>
              </p:nvSpPr>
              <p:spPr>
                <a:xfrm>
                  <a:off x="7645562" y="3916714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httpHDFS</a:t>
                  </a:r>
                </a:p>
              </p:txBody>
            </p:sp>
            <p:sp>
              <p:nvSpPr>
                <p:cNvPr id="53" name="Rounded Rectangle 36"/>
                <p:cNvSpPr/>
                <p:nvPr/>
              </p:nvSpPr>
              <p:spPr>
                <a:xfrm>
                  <a:off x="1154992" y="2691433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4" name="TextBox 37"/>
                <p:cNvSpPr txBox="1"/>
                <p:nvPr/>
              </p:nvSpPr>
              <p:spPr>
                <a:xfrm>
                  <a:off x="1273277" y="2735552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 smtClean="0">
                      <a:latin typeface="微软雅黑" panose="020B0503020204020204" charset="-122"/>
                      <a:ea typeface="微软雅黑" panose="020B0503020204020204" charset="-122"/>
                    </a:rPr>
                    <a:t>Flink</a:t>
                  </a:r>
                  <a:endParaRPr lang="en-US" altLang="zh-CN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5" name="Rounded Rectangle 38"/>
                <p:cNvSpPr/>
                <p:nvPr/>
              </p:nvSpPr>
              <p:spPr>
                <a:xfrm>
                  <a:off x="2429878" y="2690496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6" name="TextBox 39"/>
                <p:cNvSpPr txBox="1"/>
                <p:nvPr/>
              </p:nvSpPr>
              <p:spPr>
                <a:xfrm>
                  <a:off x="2557697" y="2722638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Azkaban</a:t>
                  </a:r>
                </a:p>
              </p:txBody>
            </p:sp>
            <p:sp>
              <p:nvSpPr>
                <p:cNvPr id="57" name="Rounded Rectangle 40"/>
                <p:cNvSpPr/>
                <p:nvPr/>
              </p:nvSpPr>
              <p:spPr>
                <a:xfrm>
                  <a:off x="4974630" y="2690496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8" name="TextBox 41"/>
                <p:cNvSpPr txBox="1"/>
                <p:nvPr/>
              </p:nvSpPr>
              <p:spPr>
                <a:xfrm>
                  <a:off x="5102449" y="2729824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微软雅黑" panose="020B0503020204020204" charset="-122"/>
                      <a:ea typeface="微软雅黑" panose="020B0503020204020204" charset="-122"/>
                    </a:rPr>
                    <a:t>oozie</a:t>
                  </a:r>
                  <a:endParaRPr lang="en-US" altLang="zh-CN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9" name="Rounded Rectangle 42"/>
                <p:cNvSpPr/>
                <p:nvPr/>
              </p:nvSpPr>
              <p:spPr>
                <a:xfrm>
                  <a:off x="6245778" y="2686250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0" name="TextBox 43"/>
                <p:cNvSpPr txBox="1"/>
                <p:nvPr/>
              </p:nvSpPr>
              <p:spPr>
                <a:xfrm>
                  <a:off x="6373597" y="2725578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>
                      <a:latin typeface="微软雅黑" panose="020B0503020204020204" charset="-122"/>
                      <a:ea typeface="微软雅黑" panose="020B0503020204020204" charset="-122"/>
                    </a:rPr>
                    <a:t>Strapi</a:t>
                  </a:r>
                  <a:endParaRPr lang="en-US" altLang="zh-CN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1" name="Rounded Rectangle 44"/>
                <p:cNvSpPr/>
                <p:nvPr/>
              </p:nvSpPr>
              <p:spPr>
                <a:xfrm>
                  <a:off x="7519055" y="2690797"/>
                  <a:ext cx="1081549" cy="324465"/>
                </a:xfrm>
                <a:prstGeom prst="roundRect">
                  <a:avLst/>
                </a:prstGeom>
                <a:solidFill>
                  <a:srgbClr val="F66B2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2" name="TextBox 45"/>
                <p:cNvSpPr txBox="1"/>
                <p:nvPr/>
              </p:nvSpPr>
              <p:spPr>
                <a:xfrm>
                  <a:off x="7636060" y="2735552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ES</a:t>
                  </a:r>
                </a:p>
              </p:txBody>
            </p:sp>
            <p:sp>
              <p:nvSpPr>
                <p:cNvPr id="63" name="Rectangle 46"/>
                <p:cNvSpPr/>
                <p:nvPr/>
              </p:nvSpPr>
              <p:spPr>
                <a:xfrm>
                  <a:off x="413740" y="654251"/>
                  <a:ext cx="8288774" cy="503860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4" name="TextBox 47"/>
                <p:cNvSpPr txBox="1"/>
                <p:nvPr/>
              </p:nvSpPr>
              <p:spPr>
                <a:xfrm>
                  <a:off x="309715" y="704979"/>
                  <a:ext cx="835742" cy="23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屏蔽中心</a:t>
                  </a:r>
                </a:p>
              </p:txBody>
            </p:sp>
            <p:sp>
              <p:nvSpPr>
                <p:cNvPr id="72" name="Rounded Rectangle 40"/>
                <p:cNvSpPr/>
                <p:nvPr/>
              </p:nvSpPr>
              <p:spPr>
                <a:xfrm>
                  <a:off x="3374381" y="4545034"/>
                  <a:ext cx="1081549" cy="32446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noFill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5" name="TextBox 41"/>
                <p:cNvSpPr txBox="1"/>
                <p:nvPr/>
              </p:nvSpPr>
              <p:spPr>
                <a:xfrm>
                  <a:off x="3502200" y="4584362"/>
                  <a:ext cx="835742" cy="219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800" b="1" dirty="0">
                      <a:latin typeface="微软雅黑" panose="020B0503020204020204" charset="-122"/>
                      <a:ea typeface="微软雅黑" panose="020B0503020204020204" charset="-122"/>
                    </a:rPr>
                    <a:t>选用</a:t>
                  </a:r>
                  <a:endParaRPr lang="zh-CN" altLang="en-US" sz="800" b="1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9" name="Rectangle 46"/>
                <p:cNvSpPr/>
                <p:nvPr/>
              </p:nvSpPr>
              <p:spPr>
                <a:xfrm>
                  <a:off x="413740" y="1207714"/>
                  <a:ext cx="8288774" cy="832152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en-US" sz="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0" name="TextBox 47"/>
                <p:cNvSpPr txBox="1"/>
                <p:nvPr/>
              </p:nvSpPr>
              <p:spPr>
                <a:xfrm>
                  <a:off x="319244" y="1506457"/>
                  <a:ext cx="835742" cy="236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900" b="1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产品配置</a:t>
                  </a:r>
                </a:p>
              </p:txBody>
            </p:sp>
          </p:grpSp>
        </p:grpSp>
        <p:sp>
          <p:nvSpPr>
            <p:cNvPr id="73" name="Rounded Rectangle 72"/>
            <p:cNvSpPr/>
            <p:nvPr/>
          </p:nvSpPr>
          <p:spPr>
            <a:xfrm>
              <a:off x="1479228" y="642969"/>
              <a:ext cx="968698" cy="344070"/>
            </a:xfrm>
            <a:prstGeom prst="round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69922" y="690210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800" b="1" dirty="0">
                  <a:latin typeface="微软雅黑" panose="020B0503020204020204" charset="-122"/>
                  <a:ea typeface="微软雅黑" panose="020B0503020204020204" charset="-122"/>
                </a:rPr>
                <a:t>一键屏蔽</a:t>
              </a:r>
              <a:endParaRPr 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2979" y="2090780"/>
              <a:ext cx="7423872" cy="48654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0688" y="2201600"/>
              <a:ext cx="748539" cy="250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900" b="1" dirty="0" smtClean="0">
                  <a:latin typeface="微软雅黑" panose="020B0503020204020204" charset="-122"/>
                  <a:ea typeface="微软雅黑" panose="020B0503020204020204" charset="-122"/>
                </a:rPr>
                <a:t>菜单中心</a:t>
              </a: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479228" y="21683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3710" y="2210098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键位设置</a:t>
              </a:r>
              <a:endParaRPr 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629630" y="21683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44112" y="2210098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8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价格设置</a:t>
              </a:r>
              <a:endParaRPr lang="zh-CN" altLang="en-US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763300" y="2163037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86815" y="2215263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菜单计算</a:t>
              </a:r>
              <a:endParaRPr 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908858" y="21683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051775" y="2169802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67428" y="2232313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管理</a:t>
              </a:r>
              <a:endParaRPr lang="en-US" altLang="zh-CN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187793" y="2174141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28983" y="2242230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日志管理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479227" y="1670095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69482" y="1736846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菜单同步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616039" y="1667445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26118" y="1736964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属性维护</a:t>
              </a:r>
              <a:endParaRPr 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Rounded Rectangle 96"/>
            <p:cNvSpPr/>
            <p:nvPr/>
          </p:nvSpPr>
          <p:spPr>
            <a:xfrm>
              <a:off x="3758957" y="1674306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TextBox 97"/>
            <p:cNvSpPr txBox="1"/>
            <p:nvPr/>
          </p:nvSpPr>
          <p:spPr>
            <a:xfrm>
              <a:off x="3886771" y="1752038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名称</a:t>
              </a:r>
              <a:r>
                <a:rPr lang="en-US" altLang="zh-CN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描述</a:t>
              </a:r>
            </a:p>
          </p:txBody>
        </p:sp>
        <p:sp>
          <p:nvSpPr>
            <p:cNvPr id="69" name="Rounded Rectangle 100"/>
            <p:cNvSpPr/>
            <p:nvPr/>
          </p:nvSpPr>
          <p:spPr>
            <a:xfrm>
              <a:off x="6056901" y="1680472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分类维护</a:t>
              </a:r>
            </a:p>
          </p:txBody>
        </p:sp>
        <p:sp>
          <p:nvSpPr>
            <p:cNvPr id="67" name="Rounded Rectangle 98"/>
            <p:cNvSpPr/>
            <p:nvPr/>
          </p:nvSpPr>
          <p:spPr>
            <a:xfrm>
              <a:off x="4917925" y="1680448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TextBox 99"/>
            <p:cNvSpPr txBox="1"/>
            <p:nvPr/>
          </p:nvSpPr>
          <p:spPr>
            <a:xfrm>
              <a:off x="5015925" y="1743816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菜单预览</a:t>
              </a:r>
            </a:p>
          </p:txBody>
        </p:sp>
        <p:sp>
          <p:nvSpPr>
            <p:cNvPr id="70" name="TextBox 101"/>
            <p:cNvSpPr txBox="1"/>
            <p:nvPr/>
          </p:nvSpPr>
          <p:spPr>
            <a:xfrm>
              <a:off x="5024484" y="2242708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键位预览</a:t>
              </a:r>
            </a:p>
          </p:txBody>
        </p:sp>
        <p:sp>
          <p:nvSpPr>
            <p:cNvPr id="125" name="Rounded Rectangle 100"/>
            <p:cNvSpPr/>
            <p:nvPr/>
          </p:nvSpPr>
          <p:spPr>
            <a:xfrm>
              <a:off x="2610913" y="1293581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分类预览</a:t>
              </a:r>
              <a:endParaRPr lang="en-US" altLang="zh-CN" sz="8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26" name="TextBox 99"/>
            <p:cNvSpPr txBox="1"/>
            <p:nvPr/>
          </p:nvSpPr>
          <p:spPr>
            <a:xfrm>
              <a:off x="5015925" y="1279412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系统接口</a:t>
              </a:r>
            </a:p>
          </p:txBody>
        </p:sp>
        <p:sp>
          <p:nvSpPr>
            <p:cNvPr id="127" name="Rounded Rectangle 102"/>
            <p:cNvSpPr/>
            <p:nvPr/>
          </p:nvSpPr>
          <p:spPr>
            <a:xfrm>
              <a:off x="3768052" y="128269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图片维护</a:t>
              </a:r>
            </a:p>
          </p:txBody>
        </p:sp>
        <p:sp>
          <p:nvSpPr>
            <p:cNvPr id="128" name="Rounded Rectangle 98"/>
            <p:cNvSpPr/>
            <p:nvPr/>
          </p:nvSpPr>
          <p:spPr>
            <a:xfrm>
              <a:off x="1479205" y="1271413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" name="TextBox 99"/>
            <p:cNvSpPr txBox="1"/>
            <p:nvPr/>
          </p:nvSpPr>
          <p:spPr>
            <a:xfrm>
              <a:off x="1569936" y="1345855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菜单版本</a:t>
              </a:r>
            </a:p>
          </p:txBody>
        </p:sp>
        <p:sp>
          <p:nvSpPr>
            <p:cNvPr id="131" name="Rounded Rectangle 102"/>
            <p:cNvSpPr/>
            <p:nvPr/>
          </p:nvSpPr>
          <p:spPr>
            <a:xfrm>
              <a:off x="4917816" y="1272314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图片维护</a:t>
              </a:r>
            </a:p>
          </p:txBody>
        </p:sp>
        <p:sp>
          <p:nvSpPr>
            <p:cNvPr id="132" name="Rounded Rectangle 86"/>
            <p:cNvSpPr/>
            <p:nvPr/>
          </p:nvSpPr>
          <p:spPr>
            <a:xfrm>
              <a:off x="6046489" y="1267990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3" name="TextBox 87"/>
            <p:cNvSpPr txBox="1"/>
            <p:nvPr/>
          </p:nvSpPr>
          <p:spPr>
            <a:xfrm>
              <a:off x="6162142" y="1330501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管理</a:t>
              </a:r>
              <a:endParaRPr lang="en-US" altLang="zh-CN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4" name="Rounded Rectangle 88"/>
            <p:cNvSpPr/>
            <p:nvPr/>
          </p:nvSpPr>
          <p:spPr>
            <a:xfrm>
              <a:off x="7182507" y="1272329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5" name="TextBox 89"/>
            <p:cNvSpPr txBox="1"/>
            <p:nvPr/>
          </p:nvSpPr>
          <p:spPr>
            <a:xfrm>
              <a:off x="7323697" y="1340418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日志管理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Rounded Rectangle 86"/>
            <p:cNvSpPr/>
            <p:nvPr/>
          </p:nvSpPr>
          <p:spPr>
            <a:xfrm>
              <a:off x="4903333" y="679701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TextBox 87"/>
            <p:cNvSpPr txBox="1"/>
            <p:nvPr/>
          </p:nvSpPr>
          <p:spPr>
            <a:xfrm>
              <a:off x="5018986" y="742212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管理</a:t>
              </a:r>
              <a:endParaRPr lang="en-US" altLang="zh-CN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Rounded Rectangle 88"/>
            <p:cNvSpPr/>
            <p:nvPr/>
          </p:nvSpPr>
          <p:spPr>
            <a:xfrm>
              <a:off x="6039351" y="668813"/>
              <a:ext cx="968698" cy="34407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sz="800" dirty="0">
                <a:noFill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TextBox 89"/>
            <p:cNvSpPr txBox="1"/>
            <p:nvPr/>
          </p:nvSpPr>
          <p:spPr>
            <a:xfrm>
              <a:off x="6172612" y="736902"/>
              <a:ext cx="748539" cy="23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latin typeface="微软雅黑" panose="020B0503020204020204" charset="-122"/>
                  <a:ea typeface="微软雅黑" panose="020B0503020204020204" charset="-122"/>
                </a:rPr>
                <a:t>日志管理</a:t>
              </a:r>
              <a:endParaRPr lang="en-US" altLang="zh-CN" sz="800" b="1" dirty="0" smtClean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850900" y="985520"/>
            <a:ext cx="455930" cy="3573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功能结构图</a:t>
            </a:r>
          </a:p>
        </p:txBody>
      </p:sp>
      <p:sp>
        <p:nvSpPr>
          <p:cNvPr id="71" name="TextBox 120"/>
          <p:cNvSpPr txBox="1"/>
          <p:nvPr/>
        </p:nvSpPr>
        <p:spPr>
          <a:xfrm>
            <a:off x="4296602" y="1084484"/>
            <a:ext cx="72362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DMB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管理</a:t>
            </a:r>
          </a:p>
        </p:txBody>
      </p:sp>
      <p:sp>
        <p:nvSpPr>
          <p:cNvPr id="97" name="Rounded Rectangle 119"/>
          <p:cNvSpPr/>
          <p:nvPr/>
        </p:nvSpPr>
        <p:spPr>
          <a:xfrm>
            <a:off x="4189730" y="1047750"/>
            <a:ext cx="936625" cy="29845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800" dirty="0"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TextBox 120"/>
          <p:cNvSpPr txBox="1"/>
          <p:nvPr/>
        </p:nvSpPr>
        <p:spPr>
          <a:xfrm>
            <a:off x="3229802" y="1084484"/>
            <a:ext cx="723624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一键停单</a:t>
            </a:r>
          </a:p>
        </p:txBody>
      </p:sp>
      <p:sp>
        <p:nvSpPr>
          <p:cNvPr id="141" name="Rounded Rectangle 119"/>
          <p:cNvSpPr/>
          <p:nvPr/>
        </p:nvSpPr>
        <p:spPr>
          <a:xfrm>
            <a:off x="3122930" y="1047750"/>
            <a:ext cx="936625" cy="29845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800" dirty="0"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3747" y="2587951"/>
            <a:ext cx="736600" cy="2298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产品中台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32"/>
          <p:cNvSpPr/>
          <p:nvPr/>
        </p:nvSpPr>
        <p:spPr>
          <a:xfrm>
            <a:off x="997960" y="980482"/>
            <a:ext cx="7092000" cy="425791"/>
          </a:xfrm>
          <a:prstGeom prst="roundRect">
            <a:avLst>
              <a:gd name="adj" fmla="val 60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圆角矩形 32"/>
          <p:cNvSpPr/>
          <p:nvPr/>
        </p:nvSpPr>
        <p:spPr>
          <a:xfrm>
            <a:off x="997960" y="4317488"/>
            <a:ext cx="7092000" cy="458985"/>
          </a:xfrm>
          <a:prstGeom prst="roundRect">
            <a:avLst>
              <a:gd name="adj" fmla="val 6081"/>
            </a:avLst>
          </a:prstGeom>
          <a:solidFill>
            <a:srgbClr val="FFFFFF">
              <a:lumMod val="85000"/>
              <a:alpha val="89804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en-US" altLang="zh-CN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15" name="圆角矩形 32"/>
          <p:cNvSpPr/>
          <p:nvPr/>
        </p:nvSpPr>
        <p:spPr>
          <a:xfrm>
            <a:off x="997960" y="1534865"/>
            <a:ext cx="7092000" cy="2628112"/>
          </a:xfrm>
          <a:prstGeom prst="roundRect">
            <a:avLst>
              <a:gd name="adj" fmla="val 881"/>
            </a:avLst>
          </a:prstGeom>
          <a:solidFill>
            <a:srgbClr val="00B0F0">
              <a:alpha val="40000"/>
            </a:srgbClr>
          </a:solidFill>
          <a:ln w="9525" cap="flat" cmpd="sng" algn="ctr">
            <a:solidFill>
              <a:srgbClr val="00B0F0">
                <a:alpha val="40000"/>
              </a:srgb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系统关系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992562" y="4402878"/>
            <a:ext cx="108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BOH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3164764" y="4402878"/>
            <a:ext cx="108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AI/ESP/FBI.....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4336966" y="4402878"/>
            <a:ext cx="1080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第三方开店</a:t>
            </a:r>
          </a:p>
        </p:txBody>
      </p:sp>
      <p:sp>
        <p:nvSpPr>
          <p:cNvPr id="16" name="圆角矩形 36"/>
          <p:cNvSpPr/>
          <p:nvPr/>
        </p:nvSpPr>
        <p:spPr>
          <a:xfrm>
            <a:off x="1453664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KFC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36"/>
          <p:cNvSpPr/>
          <p:nvPr/>
        </p:nvSpPr>
        <p:spPr>
          <a:xfrm>
            <a:off x="2397463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PH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36"/>
          <p:cNvSpPr/>
          <p:nvPr/>
        </p:nvSpPr>
        <p:spPr>
          <a:xfrm>
            <a:off x="3341262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KFC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36"/>
          <p:cNvSpPr/>
          <p:nvPr/>
        </p:nvSpPr>
        <p:spPr>
          <a:xfrm>
            <a:off x="4285061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KFC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Kiosk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36"/>
          <p:cNvSpPr/>
          <p:nvPr/>
        </p:nvSpPr>
        <p:spPr>
          <a:xfrm>
            <a:off x="5228860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PH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Take Away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36"/>
          <p:cNvSpPr/>
          <p:nvPr/>
        </p:nvSpPr>
        <p:spPr>
          <a:xfrm>
            <a:off x="6172659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CPOS</a:t>
            </a:r>
          </a:p>
        </p:txBody>
      </p:sp>
      <p:sp>
        <p:nvSpPr>
          <p:cNvPr id="22" name="圆角矩形 36"/>
          <p:cNvSpPr/>
          <p:nvPr/>
        </p:nvSpPr>
        <p:spPr>
          <a:xfrm>
            <a:off x="7116459" y="1046491"/>
            <a:ext cx="864000" cy="288000"/>
          </a:xfrm>
          <a:prstGeom prst="roundRect">
            <a:avLst>
              <a:gd name="adj" fmla="val 6081"/>
            </a:avLst>
          </a:prstGeom>
          <a:solidFill>
            <a:srgbClr val="0070C0"/>
          </a:solidFill>
          <a:ln w="9525" cap="flat" cmpd="sng" algn="ctr">
            <a:solidFill>
              <a:srgbClr val="0070C0">
                <a:alpha val="4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…</a:t>
            </a:r>
          </a:p>
        </p:txBody>
      </p:sp>
      <p:sp>
        <p:nvSpPr>
          <p:cNvPr id="24" name="圆角矩形 32"/>
          <p:cNvSpPr/>
          <p:nvPr/>
        </p:nvSpPr>
        <p:spPr>
          <a:xfrm>
            <a:off x="1848147" y="1791273"/>
            <a:ext cx="5700311" cy="374443"/>
          </a:xfrm>
          <a:prstGeom prst="roundRect">
            <a:avLst>
              <a:gd name="adj" fmla="val 7566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/>
            <a:r>
              <a:rPr lang="zh-CN" altLang="en-US" sz="9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产品营运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32"/>
          <p:cNvSpPr/>
          <p:nvPr/>
        </p:nvSpPr>
        <p:spPr>
          <a:xfrm>
            <a:off x="1848147" y="2410416"/>
            <a:ext cx="3571966" cy="648000"/>
          </a:xfrm>
          <a:prstGeom prst="roundRect">
            <a:avLst>
              <a:gd name="adj" fmla="val 6081"/>
            </a:avLst>
          </a:prstGeom>
          <a:solidFill>
            <a:srgbClr val="008EAA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vert="eaVert" rtlCol="0" anchor="b" anchorCtr="0"/>
          <a:lstStyle/>
          <a:p>
            <a:pPr algn="ctr"/>
            <a:r>
              <a:rPr lang="zh-CN" altLang="en-US" sz="9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产品配置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32"/>
          <p:cNvSpPr/>
          <p:nvPr/>
        </p:nvSpPr>
        <p:spPr>
          <a:xfrm>
            <a:off x="1850025" y="3305622"/>
            <a:ext cx="3570088" cy="648000"/>
          </a:xfrm>
          <a:prstGeom prst="roundRect">
            <a:avLst>
              <a:gd name="adj" fmla="val 6081"/>
            </a:avLst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vert="eaVert" rtlCol="0" anchor="b"/>
          <a:lstStyle/>
          <a:p>
            <a:pPr algn="ctr"/>
            <a:r>
              <a:rPr lang="zh-CN" altLang="en-US" sz="9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菜单中心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117"/>
          <p:cNvSpPr txBox="1"/>
          <p:nvPr/>
        </p:nvSpPr>
        <p:spPr>
          <a:xfrm>
            <a:off x="1048762" y="2765308"/>
            <a:ext cx="338554" cy="67919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000" b="1" dirty="0" smtClean="0"/>
              <a:t>产品中台</a:t>
            </a:r>
            <a:endParaRPr lang="zh-CN" altLang="en-US" sz="1000" b="1" dirty="0"/>
          </a:p>
        </p:txBody>
      </p:sp>
      <p:sp>
        <p:nvSpPr>
          <p:cNvPr id="31" name="圆角矩形 32"/>
          <p:cNvSpPr/>
          <p:nvPr/>
        </p:nvSpPr>
        <p:spPr>
          <a:xfrm>
            <a:off x="5782066" y="2410417"/>
            <a:ext cx="1766393" cy="1541370"/>
          </a:xfrm>
          <a:prstGeom prst="roundRect">
            <a:avLst>
              <a:gd name="adj" fmla="val 2246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售罄中心</a:t>
            </a:r>
            <a:endParaRPr lang="en-US" altLang="zh-CN" sz="9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948646" y="3469401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菜单计算</a:t>
            </a:r>
          </a:p>
        </p:txBody>
      </p:sp>
      <p:sp>
        <p:nvSpPr>
          <p:cNvPr id="34" name="圆角矩形 43"/>
          <p:cNvSpPr/>
          <p:nvPr/>
        </p:nvSpPr>
        <p:spPr>
          <a:xfrm>
            <a:off x="3948646" y="2560264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487015" y="3469401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键位基础配置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endParaRPr lang="zh-CN" altLang="en-US" sz="9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3"/>
          <p:cNvSpPr/>
          <p:nvPr/>
        </p:nvSpPr>
        <p:spPr>
          <a:xfrm>
            <a:off x="6161262" y="3014833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一键屏蔽</a:t>
            </a:r>
            <a:endParaRPr lang="en-US" altLang="zh-CN" sz="9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endParaRPr lang="zh-CN" altLang="en-US" sz="9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43"/>
          <p:cNvSpPr/>
          <p:nvPr/>
        </p:nvSpPr>
        <p:spPr>
          <a:xfrm>
            <a:off x="6161262" y="3469401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批处理</a:t>
            </a:r>
          </a:p>
        </p:txBody>
      </p:sp>
      <p:sp>
        <p:nvSpPr>
          <p:cNvPr id="36" name="圆角矩形 43"/>
          <p:cNvSpPr/>
          <p:nvPr/>
        </p:nvSpPr>
        <p:spPr>
          <a:xfrm>
            <a:off x="6161262" y="2560264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售罄通知接口</a:t>
            </a:r>
          </a:p>
        </p:txBody>
      </p:sp>
      <p:sp>
        <p:nvSpPr>
          <p:cNvPr id="37" name="文本框 117"/>
          <p:cNvSpPr txBox="1"/>
          <p:nvPr/>
        </p:nvSpPr>
        <p:spPr>
          <a:xfrm>
            <a:off x="997960" y="996727"/>
            <a:ext cx="486025" cy="400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000" b="1" dirty="0" smtClean="0"/>
              <a:t>业务渠道</a:t>
            </a:r>
            <a:endParaRPr lang="zh-CN" altLang="en-US" sz="1000" b="1" dirty="0"/>
          </a:p>
        </p:txBody>
      </p:sp>
      <p:sp>
        <p:nvSpPr>
          <p:cNvPr id="38" name="文本框 117"/>
          <p:cNvSpPr txBox="1"/>
          <p:nvPr/>
        </p:nvSpPr>
        <p:spPr>
          <a:xfrm>
            <a:off x="1011262" y="4346944"/>
            <a:ext cx="486025" cy="400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000" b="1" dirty="0" smtClean="0"/>
              <a:t>上游系统</a:t>
            </a:r>
            <a:endParaRPr lang="zh-CN" altLang="en-US" sz="1000" b="1" dirty="0"/>
          </a:p>
        </p:txBody>
      </p:sp>
      <p:sp>
        <p:nvSpPr>
          <p:cNvPr id="39" name="右箭头 38"/>
          <p:cNvSpPr/>
          <p:nvPr/>
        </p:nvSpPr>
        <p:spPr>
          <a:xfrm rot="16200000">
            <a:off x="2809828" y="1447912"/>
            <a:ext cx="371283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2" name="右箭头 41"/>
          <p:cNvSpPr/>
          <p:nvPr/>
        </p:nvSpPr>
        <p:spPr>
          <a:xfrm rot="16200000">
            <a:off x="5740426" y="1447911"/>
            <a:ext cx="371285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3" name="右箭头 42"/>
          <p:cNvSpPr/>
          <p:nvPr/>
        </p:nvSpPr>
        <p:spPr>
          <a:xfrm rot="16200000">
            <a:off x="2750786" y="2266399"/>
            <a:ext cx="489368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>
            <a:off x="2788175" y="2954328"/>
            <a:ext cx="414589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6" name="右箭头 45"/>
          <p:cNvSpPr/>
          <p:nvPr/>
        </p:nvSpPr>
        <p:spPr>
          <a:xfrm rot="16200000">
            <a:off x="6480248" y="2219330"/>
            <a:ext cx="393868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7" name="右箭头 46"/>
          <p:cNvSpPr/>
          <p:nvPr/>
        </p:nvSpPr>
        <p:spPr>
          <a:xfrm rot="16200000">
            <a:off x="2377679" y="4040714"/>
            <a:ext cx="436328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49" name="Oval 73"/>
          <p:cNvSpPr/>
          <p:nvPr>
            <p:custDataLst>
              <p:tags r:id="rId1"/>
            </p:custDataLst>
          </p:nvPr>
        </p:nvSpPr>
        <p:spPr bwMode="auto">
          <a:xfrm>
            <a:off x="1934773" y="2308245"/>
            <a:ext cx="180000" cy="170466"/>
          </a:xfrm>
          <a:prstGeom prst="ellipse">
            <a:avLst/>
          </a:prstGeom>
          <a:solidFill>
            <a:srgbClr val="C9000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prstClr val="white"/>
                </a:solidFill>
                <a:ea typeface="微软雅黑" panose="020B0503020204020204" charset="-122"/>
              </a:rPr>
              <a:t>2</a:t>
            </a:r>
            <a:endParaRPr lang="en-US" sz="1200" b="1" kern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2" name="Oval 73"/>
          <p:cNvSpPr/>
          <p:nvPr>
            <p:custDataLst>
              <p:tags r:id="rId2"/>
            </p:custDataLst>
          </p:nvPr>
        </p:nvSpPr>
        <p:spPr bwMode="auto">
          <a:xfrm>
            <a:off x="1933762" y="3201938"/>
            <a:ext cx="180000" cy="170466"/>
          </a:xfrm>
          <a:prstGeom prst="ellipse">
            <a:avLst/>
          </a:prstGeom>
          <a:solidFill>
            <a:srgbClr val="C9000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prstClr val="white"/>
                </a:solidFill>
                <a:ea typeface="微软雅黑" panose="020B0503020204020204" charset="-122"/>
              </a:rPr>
              <a:t>3</a:t>
            </a:r>
            <a:endParaRPr lang="en-US" sz="1200" b="1" kern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3" name="Oval 73"/>
          <p:cNvSpPr/>
          <p:nvPr>
            <p:custDataLst>
              <p:tags r:id="rId3"/>
            </p:custDataLst>
          </p:nvPr>
        </p:nvSpPr>
        <p:spPr bwMode="auto">
          <a:xfrm>
            <a:off x="4264071" y="1901552"/>
            <a:ext cx="180000" cy="170466"/>
          </a:xfrm>
          <a:prstGeom prst="ellipse">
            <a:avLst/>
          </a:prstGeom>
          <a:solidFill>
            <a:srgbClr val="C9000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prstClr val="white"/>
                </a:solidFill>
                <a:ea typeface="微软雅黑" panose="020B0503020204020204" charset="-122"/>
              </a:rPr>
              <a:t>1</a:t>
            </a:r>
            <a:endParaRPr lang="en-US" sz="1200" b="1" kern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7" name="Oval 73"/>
          <p:cNvSpPr/>
          <p:nvPr>
            <p:custDataLst>
              <p:tags r:id="rId4"/>
            </p:custDataLst>
          </p:nvPr>
        </p:nvSpPr>
        <p:spPr bwMode="auto">
          <a:xfrm>
            <a:off x="7279972" y="2728619"/>
            <a:ext cx="180000" cy="170466"/>
          </a:xfrm>
          <a:prstGeom prst="ellipse">
            <a:avLst/>
          </a:prstGeom>
          <a:solidFill>
            <a:srgbClr val="C90007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72000" rIns="0" bIns="72000" numCol="1" rtlCol="0" anchor="ctr" anchorCtr="1" compatLnSpc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 smtClean="0">
                <a:solidFill>
                  <a:prstClr val="white"/>
                </a:solidFill>
                <a:ea typeface="微软雅黑" panose="020B0503020204020204" charset="-122"/>
              </a:rPr>
              <a:t>4</a:t>
            </a:r>
            <a:endParaRPr lang="en-US" sz="1200" b="1" kern="0" dirty="0">
              <a:solidFill>
                <a:prstClr val="white"/>
              </a:solidFill>
              <a:ea typeface="微软雅黑" panose="020B0503020204020204" charset="-122"/>
            </a:endParaRPr>
          </a:p>
        </p:txBody>
      </p:sp>
      <p:sp>
        <p:nvSpPr>
          <p:cNvPr id="58" name="右箭头 57"/>
          <p:cNvSpPr/>
          <p:nvPr/>
        </p:nvSpPr>
        <p:spPr>
          <a:xfrm rot="16200000">
            <a:off x="3517745" y="4045945"/>
            <a:ext cx="436328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60" name="右箭头 59"/>
          <p:cNvSpPr/>
          <p:nvPr/>
        </p:nvSpPr>
        <p:spPr>
          <a:xfrm rot="16200000">
            <a:off x="4661159" y="4041799"/>
            <a:ext cx="436328" cy="288000"/>
          </a:xfrm>
          <a:prstGeom prst="rightArrow">
            <a:avLst/>
          </a:prstGeom>
          <a:solidFill>
            <a:schemeClr val="bg1">
              <a:lumMod val="50000"/>
              <a:alpha val="89804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/>
            <a:endParaRPr lang="zh-CN" altLang="en-US" kern="0" dirty="0">
              <a:solidFill>
                <a:srgbClr val="FFFFFF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069685" y="2174290"/>
            <a:ext cx="1795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键位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渠道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品牌菜单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24343" y="306095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键位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54891" y="2182613"/>
            <a:ext cx="10038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售罄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恢复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618514" y="4119464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餐厅主档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075906" y="1538292"/>
            <a:ext cx="1183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By Store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菜单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89804" y="1546722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页面装修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en-US" altLang="zh-CN" sz="9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3"/>
          <p:cNvSpPr/>
          <p:nvPr/>
        </p:nvSpPr>
        <p:spPr>
          <a:xfrm>
            <a:off x="2487015" y="2560264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统一接口服务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947970" y="4912668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zh-CN" altLang="en-US" sz="900" b="1" dirty="0" smtClean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②③④为日立实施范围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系统架构图</a:t>
            </a:r>
            <a:r>
              <a:rPr lang="zh-CN" altLang="en-US">
                <a:sym typeface="+mn-ea"/>
              </a:rPr>
              <a:t>（牟大）</a:t>
            </a:r>
            <a:endParaRPr lang="zh-CN" altLang="en-US" sz="2400" dirty="0"/>
          </a:p>
        </p:txBody>
      </p:sp>
      <p:sp>
        <p:nvSpPr>
          <p:cNvPr id="75" name="文本框 2"/>
          <p:cNvSpPr txBox="1"/>
          <p:nvPr/>
        </p:nvSpPr>
        <p:spPr>
          <a:xfrm>
            <a:off x="3203575" y="0"/>
            <a:ext cx="3857625" cy="11684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000" dirty="0" smtClean="0"/>
              <a:t>包括但不限于：</a:t>
            </a:r>
          </a:p>
          <a:p>
            <a:pPr algn="l"/>
            <a:r>
              <a:rPr lang="zh-CN" altLang="en-US" sz="1000" dirty="0" smtClean="0"/>
              <a:t>1.产品运营对接</a:t>
            </a:r>
          </a:p>
          <a:p>
            <a:pPr algn="l"/>
            <a:r>
              <a:rPr lang="zh-CN" altLang="en-US" sz="1000" dirty="0" smtClean="0"/>
              <a:t>2.图片服务器的搭建</a:t>
            </a:r>
          </a:p>
          <a:p>
            <a:pPr algn="l"/>
            <a:r>
              <a:rPr lang="zh-CN" altLang="en-US" sz="1000" dirty="0" smtClean="0"/>
              <a:t>3.菜单计算优化 + 一键停单（即售罄，重新设计存储，考虑单表操作）</a:t>
            </a:r>
          </a:p>
          <a:p>
            <a:pPr algn="l"/>
            <a:r>
              <a:rPr lang="zh-CN" altLang="en-US" sz="1000" dirty="0" smtClean="0"/>
              <a:t>4.CMS灵活管理（strapi）</a:t>
            </a:r>
          </a:p>
          <a:p>
            <a:pPr algn="l"/>
            <a:r>
              <a:rPr lang="zh-CN" altLang="en-US" sz="1000" dirty="0" smtClean="0"/>
              <a:t>5.文件传输</a:t>
            </a:r>
          </a:p>
        </p:txBody>
      </p:sp>
      <p:sp>
        <p:nvSpPr>
          <p:cNvPr id="76" name="Title 3"/>
          <p:cNvSpPr txBox="1">
            <a:spLocks/>
          </p:cNvSpPr>
          <p:nvPr/>
        </p:nvSpPr>
        <p:spPr>
          <a:xfrm>
            <a:off x="264160" y="122548"/>
            <a:ext cx="7051040" cy="663006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系统架构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7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913531" y="1267011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3800875" y="1234698"/>
            <a:ext cx="542245" cy="324000"/>
          </a:xfrm>
          <a:prstGeom prst="roundRect">
            <a:avLst>
              <a:gd name="adj" fmla="val 6081"/>
            </a:avLst>
          </a:prstGeom>
          <a:solidFill>
            <a:schemeClr val="bg2">
              <a:alpha val="40000"/>
            </a:schemeClr>
          </a:solidFill>
          <a:ln w="317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vert="horz"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H5</a:t>
            </a:r>
          </a:p>
        </p:txBody>
      </p:sp>
      <p:sp>
        <p:nvSpPr>
          <p:cNvPr id="79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1592709" y="1228122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</a:rPr>
              <a:t>信小程序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2575411" y="1228122"/>
            <a:ext cx="1034762" cy="324000"/>
          </a:xfrm>
          <a:prstGeom prst="roundRect">
            <a:avLst>
              <a:gd name="adj" fmla="val 6081"/>
            </a:avLst>
          </a:prstGeom>
          <a:solidFill>
            <a:schemeClr val="bg2">
              <a:alpha val="40000"/>
            </a:schemeClr>
          </a:solidFill>
          <a:ln w="317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vert="horz"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支付宝小程序</a:t>
            </a:r>
            <a:endParaRPr lang="en-US" altLang="zh-CN" sz="900" kern="0" dirty="0">
              <a:solidFill>
                <a:prstClr val="black">
                  <a:lumMod val="75000"/>
                  <a:lumOff val="2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81" name="Straight Connector 120"/>
          <p:cNvCxnSpPr/>
          <p:nvPr/>
        </p:nvCxnSpPr>
        <p:spPr>
          <a:xfrm>
            <a:off x="878430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82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924611" y="1957812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Rounded Rectangle 64">
            <a:extLst>
              <a:ext uri="{FF2B5EF4-FFF2-40B4-BE49-F238E27FC236}">
                <a16:creationId xmlns="" xmlns:a16="http://schemas.microsoft.com/office/drawing/2014/main" id="{91629B3F-DD9B-4928-B519-89EC6E7B669C}"/>
              </a:ext>
            </a:extLst>
          </p:cNvPr>
          <p:cNvSpPr/>
          <p:nvPr/>
        </p:nvSpPr>
        <p:spPr>
          <a:xfrm>
            <a:off x="3155120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务接入网关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ounded Rectangle 64">
            <a:extLst>
              <a:ext uri="{FF2B5EF4-FFF2-40B4-BE49-F238E27FC236}">
                <a16:creationId xmlns="" xmlns:a16="http://schemas.microsoft.com/office/drawing/2014/main" id="{91629B3F-DD9B-4928-B519-89EC6E7B669C}"/>
              </a:ext>
            </a:extLst>
          </p:cNvPr>
          <p:cNvSpPr/>
          <p:nvPr/>
        </p:nvSpPr>
        <p:spPr>
          <a:xfrm>
            <a:off x="1592709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ounded Rectangle 64">
            <a:extLst>
              <a:ext uri="{FF2B5EF4-FFF2-40B4-BE49-F238E27FC236}">
                <a16:creationId xmlns="" xmlns:a16="http://schemas.microsoft.com/office/drawing/2014/main" id="{91629B3F-DD9B-4928-B519-89EC6E7B669C}"/>
              </a:ext>
            </a:extLst>
          </p:cNvPr>
          <p:cNvSpPr/>
          <p:nvPr/>
        </p:nvSpPr>
        <p:spPr>
          <a:xfrm>
            <a:off x="3155120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主动通知服务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48"/>
          <p:cNvSpPr/>
          <p:nvPr/>
        </p:nvSpPr>
        <p:spPr>
          <a:xfrm>
            <a:off x="7922818" y="2786104"/>
            <a:ext cx="1063249" cy="572665"/>
          </a:xfrm>
          <a:prstGeom prst="roundRect">
            <a:avLst>
              <a:gd name="adj" fmla="val 14302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8109046" y="2668477"/>
            <a:ext cx="72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8052095" y="2968908"/>
            <a:ext cx="792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3RD</a:t>
            </a:r>
          </a:p>
        </p:txBody>
      </p:sp>
      <p:sp>
        <p:nvSpPr>
          <p:cNvPr id="89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1117201" y="3308994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</a:p>
        </p:txBody>
      </p:sp>
      <p:sp>
        <p:nvSpPr>
          <p:cNvPr id="90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1117201" y="364908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</p:txBody>
      </p:sp>
      <p:sp>
        <p:nvSpPr>
          <p:cNvPr id="91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1117201" y="3989166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Promotion</a:t>
            </a:r>
          </a:p>
        </p:txBody>
      </p:sp>
      <p:sp>
        <p:nvSpPr>
          <p:cNvPr id="92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1117201" y="2968908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</a:p>
        </p:txBody>
      </p:sp>
      <p:sp>
        <p:nvSpPr>
          <p:cNvPr id="93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1117201" y="432925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</a:p>
        </p:txBody>
      </p:sp>
      <p:sp>
        <p:nvSpPr>
          <p:cNvPr id="94" name="圆角矩形 43"/>
          <p:cNvSpPr/>
          <p:nvPr/>
        </p:nvSpPr>
        <p:spPr>
          <a:xfrm>
            <a:off x="6258704" y="1730180"/>
            <a:ext cx="1747058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信消费者端配置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5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878430" y="2786104"/>
            <a:ext cx="1422869" cy="1944000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1117201" y="2668477"/>
            <a:ext cx="9600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EC</a:t>
            </a:r>
            <a:r>
              <a:rPr lang="zh-CN" altLang="en-US" dirty="0" smtClean="0"/>
              <a:t>核心服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97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2451713" y="2786104"/>
            <a:ext cx="2199931" cy="1944000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3122525" y="2668477"/>
            <a:ext cx="89222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EC</a:t>
            </a:r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99" name="圆角矩形 43"/>
          <p:cNvSpPr/>
          <p:nvPr/>
        </p:nvSpPr>
        <p:spPr>
          <a:xfrm>
            <a:off x="2652159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43">
            <a:extLst>
              <a:ext uri="{FF2B5EF4-FFF2-40B4-BE49-F238E27FC236}">
                <a16:creationId xmlns="" xmlns:a16="http://schemas.microsoft.com/office/drawing/2014/main" id="{AC0CD9FF-7365-4334-A55E-9AC1A8A9A021}"/>
              </a:ext>
            </a:extLst>
          </p:cNvPr>
          <p:cNvSpPr/>
          <p:nvPr/>
        </p:nvSpPr>
        <p:spPr>
          <a:xfrm>
            <a:off x="3574560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Misc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43">
            <a:extLst>
              <a:ext uri="{FF2B5EF4-FFF2-40B4-BE49-F238E27FC236}">
                <a16:creationId xmlns="" xmlns:a16="http://schemas.microsoft.com/office/drawing/2014/main" id="{62E748E9-D2D8-4A3A-9D15-C149CB2C97F1}"/>
              </a:ext>
            </a:extLst>
          </p:cNvPr>
          <p:cNvSpPr/>
          <p:nvPr/>
        </p:nvSpPr>
        <p:spPr>
          <a:xfrm>
            <a:off x="2651101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43">
            <a:extLst>
              <a:ext uri="{FF2B5EF4-FFF2-40B4-BE49-F238E27FC236}">
                <a16:creationId xmlns="" xmlns:a16="http://schemas.microsoft.com/office/drawing/2014/main" id="{7E9D8908-9EF4-4F9E-941F-966147513BCD}"/>
              </a:ext>
            </a:extLst>
          </p:cNvPr>
          <p:cNvSpPr/>
          <p:nvPr/>
        </p:nvSpPr>
        <p:spPr>
          <a:xfrm>
            <a:off x="3588123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43">
            <a:extLst>
              <a:ext uri="{FF2B5EF4-FFF2-40B4-BE49-F238E27FC236}">
                <a16:creationId xmlns="" xmlns:a16="http://schemas.microsoft.com/office/drawing/2014/main" id="{3C701BAB-2B89-4D4B-ACE7-82071336CB6E}"/>
              </a:ext>
            </a:extLst>
          </p:cNvPr>
          <p:cNvSpPr/>
          <p:nvPr/>
        </p:nvSpPr>
        <p:spPr>
          <a:xfrm>
            <a:off x="3110187" y="432925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4" name="圆角矩形 43">
            <a:extLst>
              <a:ext uri="{FF2B5EF4-FFF2-40B4-BE49-F238E27FC236}">
                <a16:creationId xmlns="" xmlns:a16="http://schemas.microsoft.com/office/drawing/2014/main" id="{DBDB3BE6-5F7D-495F-9EB8-6A5A95E5E342}"/>
              </a:ext>
            </a:extLst>
          </p:cNvPr>
          <p:cNvSpPr/>
          <p:nvPr/>
        </p:nvSpPr>
        <p:spPr>
          <a:xfrm>
            <a:off x="2652159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Notification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5" name="圆角矩形 43"/>
          <p:cNvSpPr/>
          <p:nvPr/>
        </p:nvSpPr>
        <p:spPr>
          <a:xfrm>
            <a:off x="2652159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HisOrder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4781970" y="2786104"/>
            <a:ext cx="3034919" cy="1944000"/>
          </a:xfrm>
          <a:prstGeom prst="roundRect">
            <a:avLst>
              <a:gd name="adj" fmla="val 4472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5784618" y="2668477"/>
            <a:ext cx="9625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百胜</a:t>
            </a:r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108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7924067" y="3541572"/>
            <a:ext cx="1062000" cy="1188531"/>
          </a:xfrm>
          <a:prstGeom prst="roundRect">
            <a:avLst>
              <a:gd name="adj" fmla="val 8376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8093818" y="3408509"/>
            <a:ext cx="72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外部服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110" name="圆角矩形 43"/>
          <p:cNvSpPr/>
          <p:nvPr/>
        </p:nvSpPr>
        <p:spPr>
          <a:xfrm>
            <a:off x="4976627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oint 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</a:t>
            </a:r>
          </a:p>
        </p:txBody>
      </p:sp>
      <p:sp>
        <p:nvSpPr>
          <p:cNvPr id="111" name="圆角矩形 43"/>
          <p:cNvSpPr/>
          <p:nvPr/>
        </p:nvSpPr>
        <p:spPr>
          <a:xfrm>
            <a:off x="4976627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Prime Center</a:t>
            </a:r>
          </a:p>
        </p:txBody>
      </p:sp>
      <p:sp>
        <p:nvSpPr>
          <p:cNvPr id="112" name="圆角矩形 43"/>
          <p:cNvSpPr/>
          <p:nvPr/>
        </p:nvSpPr>
        <p:spPr>
          <a:xfrm>
            <a:off x="5914933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Coupon Center</a:t>
            </a:r>
          </a:p>
        </p:txBody>
      </p:sp>
      <p:sp>
        <p:nvSpPr>
          <p:cNvPr id="113" name="圆角矩形 43">
            <a:extLst>
              <a:ext uri="{FF2B5EF4-FFF2-40B4-BE49-F238E27FC236}">
                <a16:creationId xmlns="" xmlns:a16="http://schemas.microsoft.com/office/drawing/2014/main" id="{8B5B08BC-0397-4DB0-8770-AA486E7A8AA5}"/>
              </a:ext>
            </a:extLst>
          </p:cNvPr>
          <p:cNvSpPr/>
          <p:nvPr/>
        </p:nvSpPr>
        <p:spPr>
          <a:xfrm>
            <a:off x="6852897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CMT</a:t>
            </a:r>
          </a:p>
        </p:txBody>
      </p:sp>
      <p:sp>
        <p:nvSpPr>
          <p:cNvPr id="114" name="圆角矩形 43">
            <a:extLst>
              <a:ext uri="{FF2B5EF4-FFF2-40B4-BE49-F238E27FC236}">
                <a16:creationId xmlns="" xmlns:a16="http://schemas.microsoft.com/office/drawing/2014/main" id="{7DE7914D-188B-4EBE-AB46-A6E2D82AB33E}"/>
              </a:ext>
            </a:extLst>
          </p:cNvPr>
          <p:cNvSpPr/>
          <p:nvPr/>
        </p:nvSpPr>
        <p:spPr>
          <a:xfrm>
            <a:off x="5914933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Center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="" xmlns:a16="http://schemas.microsoft.com/office/drawing/2014/main" id="{F5794043-01DA-4FA7-8041-B6E5FE3F107C}"/>
              </a:ext>
            </a:extLst>
          </p:cNvPr>
          <p:cNvSpPr/>
          <p:nvPr/>
        </p:nvSpPr>
        <p:spPr>
          <a:xfrm>
            <a:off x="6853238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Card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43">
            <a:extLst>
              <a:ext uri="{FF2B5EF4-FFF2-40B4-BE49-F238E27FC236}">
                <a16:creationId xmlns="" xmlns:a16="http://schemas.microsoft.com/office/drawing/2014/main" id="{F833D1C9-D927-4CC9-A45D-3BD690ABA367}"/>
              </a:ext>
            </a:extLst>
          </p:cNvPr>
          <p:cNvSpPr/>
          <p:nvPr/>
        </p:nvSpPr>
        <p:spPr>
          <a:xfrm>
            <a:off x="4976627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</a:t>
            </a:r>
          </a:p>
        </p:txBody>
      </p:sp>
      <p:sp>
        <p:nvSpPr>
          <p:cNvPr id="117" name="圆角矩形 43">
            <a:extLst>
              <a:ext uri="{FF2B5EF4-FFF2-40B4-BE49-F238E27FC236}">
                <a16:creationId xmlns="" xmlns:a16="http://schemas.microsoft.com/office/drawing/2014/main" id="{C2DA6BBA-39A2-4EC0-8B61-8357FC1B2BC5}"/>
              </a:ext>
            </a:extLst>
          </p:cNvPr>
          <p:cNvSpPr/>
          <p:nvPr/>
        </p:nvSpPr>
        <p:spPr>
          <a:xfrm>
            <a:off x="3574560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ECDC</a:t>
            </a:r>
          </a:p>
        </p:txBody>
      </p:sp>
      <p:sp>
        <p:nvSpPr>
          <p:cNvPr id="118" name="圆角矩形 43">
            <a:extLst>
              <a:ext uri="{FF2B5EF4-FFF2-40B4-BE49-F238E27FC236}">
                <a16:creationId xmlns="" xmlns:a16="http://schemas.microsoft.com/office/drawing/2014/main" id="{070439DF-1A1B-403F-AB93-10A21EBED173}"/>
              </a:ext>
            </a:extLst>
          </p:cNvPr>
          <p:cNvSpPr/>
          <p:nvPr/>
        </p:nvSpPr>
        <p:spPr>
          <a:xfrm>
            <a:off x="4979996" y="296890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Menu Center</a:t>
            </a:r>
          </a:p>
        </p:txBody>
      </p:sp>
      <p:sp>
        <p:nvSpPr>
          <p:cNvPr id="119" name="圆角矩形 43">
            <a:extLst>
              <a:ext uri="{FF2B5EF4-FFF2-40B4-BE49-F238E27FC236}">
                <a16:creationId xmlns="" xmlns:a16="http://schemas.microsoft.com/office/drawing/2014/main" id="{04082C62-BF87-4233-BFAE-68E860DA9769}"/>
              </a:ext>
            </a:extLst>
          </p:cNvPr>
          <p:cNvSpPr/>
          <p:nvPr/>
        </p:nvSpPr>
        <p:spPr>
          <a:xfrm>
            <a:off x="5914933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VGold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43">
            <a:extLst>
              <a:ext uri="{FF2B5EF4-FFF2-40B4-BE49-F238E27FC236}">
                <a16:creationId xmlns="" xmlns:a16="http://schemas.microsoft.com/office/drawing/2014/main" id="{EB26D40E-035A-4933-B3DD-775DC60EA6DF}"/>
              </a:ext>
            </a:extLst>
          </p:cNvPr>
          <p:cNvSpPr/>
          <p:nvPr/>
        </p:nvSpPr>
        <p:spPr>
          <a:xfrm>
            <a:off x="3574560" y="364908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Risk</a:t>
            </a:r>
          </a:p>
        </p:txBody>
      </p:sp>
      <p:sp>
        <p:nvSpPr>
          <p:cNvPr id="121" name="圆角矩形 43"/>
          <p:cNvSpPr/>
          <p:nvPr/>
        </p:nvSpPr>
        <p:spPr>
          <a:xfrm>
            <a:off x="6853238" y="3308994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Center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43">
            <a:extLst>
              <a:ext uri="{FF2B5EF4-FFF2-40B4-BE49-F238E27FC236}">
                <a16:creationId xmlns="" xmlns:a16="http://schemas.microsoft.com/office/drawing/2014/main" id="{8269720F-B98A-4A48-8767-4BDDF17548B3}"/>
              </a:ext>
            </a:extLst>
          </p:cNvPr>
          <p:cNvSpPr/>
          <p:nvPr/>
        </p:nvSpPr>
        <p:spPr>
          <a:xfrm>
            <a:off x="8030284" y="436249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GeeTest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43">
            <a:extLst>
              <a:ext uri="{FF2B5EF4-FFF2-40B4-BE49-F238E27FC236}">
                <a16:creationId xmlns="" xmlns:a16="http://schemas.microsoft.com/office/drawing/2014/main" id="{EF0677B3-69B3-45F7-955B-99568A42460C}"/>
              </a:ext>
            </a:extLst>
          </p:cNvPr>
          <p:cNvSpPr/>
          <p:nvPr/>
        </p:nvSpPr>
        <p:spPr>
          <a:xfrm>
            <a:off x="8021818" y="3683967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讯联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43">
            <a:extLst>
              <a:ext uri="{FF2B5EF4-FFF2-40B4-BE49-F238E27FC236}">
                <a16:creationId xmlns="" xmlns:a16="http://schemas.microsoft.com/office/drawing/2014/main" id="{1929F3D6-2552-4E80-B7D0-368B29F4B1F0}"/>
              </a:ext>
            </a:extLst>
          </p:cNvPr>
          <p:cNvSpPr/>
          <p:nvPr/>
        </p:nvSpPr>
        <p:spPr>
          <a:xfrm>
            <a:off x="8021818" y="402322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费瑞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43"/>
          <p:cNvSpPr/>
          <p:nvPr/>
        </p:nvSpPr>
        <p:spPr>
          <a:xfrm>
            <a:off x="7257504" y="2103267"/>
            <a:ext cx="748258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营运展示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6" name="圆角矩形 43"/>
          <p:cNvSpPr/>
          <p:nvPr/>
        </p:nvSpPr>
        <p:spPr>
          <a:xfrm>
            <a:off x="6250531" y="2103267"/>
            <a:ext cx="90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营运配置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7" name="Rounded Rectangle 64">
            <a:extLst>
              <a:ext uri="{FF2B5EF4-FFF2-40B4-BE49-F238E27FC236}">
                <a16:creationId xmlns="" xmlns:a16="http://schemas.microsoft.com/office/drawing/2014/main" id="{91629B3F-DD9B-4928-B519-89EC6E7B669C}"/>
              </a:ext>
            </a:extLst>
          </p:cNvPr>
          <p:cNvSpPr/>
          <p:nvPr/>
        </p:nvSpPr>
        <p:spPr>
          <a:xfrm>
            <a:off x="1592709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43"/>
          <p:cNvSpPr/>
          <p:nvPr/>
        </p:nvSpPr>
        <p:spPr>
          <a:xfrm>
            <a:off x="5920124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 defTabSz="685800"/>
            <a:r>
              <a:rPr lang="en-US" altLang="zh-CN" sz="9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</a:p>
        </p:txBody>
      </p:sp>
      <p:sp>
        <p:nvSpPr>
          <p:cNvPr id="129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6221208" y="1221458"/>
            <a:ext cx="856923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7257504" y="1219206"/>
            <a:ext cx="814779" cy="324000"/>
          </a:xfrm>
          <a:prstGeom prst="roundRect">
            <a:avLst>
              <a:gd name="adj" fmla="val 6081"/>
            </a:avLst>
          </a:prstGeom>
          <a:solidFill>
            <a:schemeClr val="bg2">
              <a:alpha val="40000"/>
            </a:schemeClr>
          </a:solidFill>
          <a:ln w="3175" cap="flat" cmpd="sng" algn="ctr">
            <a:solidFill>
              <a:schemeClr val="bg2">
                <a:alpha val="40000"/>
              </a:schemeClr>
            </a:solidFill>
            <a:prstDash val="solid"/>
          </a:ln>
          <a:effectLst/>
        </p:spPr>
        <p:txBody>
          <a:bodyPr vert="horz" rtlCol="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手机端</a:t>
            </a:r>
            <a:endParaRPr lang="en-US" altLang="zh-CN" sz="1000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878430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5134067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2281854" y="961270"/>
            <a:ext cx="11391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各品牌小程序</a:t>
            </a:r>
            <a:endParaRPr lang="en-US" altLang="zh-CN" dirty="0"/>
          </a:p>
        </p:txBody>
      </p:sp>
      <p:sp>
        <p:nvSpPr>
          <p:cNvPr id="134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6339985" y="925665"/>
            <a:ext cx="14530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统一营运配置管理平台</a:t>
            </a:r>
            <a:endParaRPr lang="en-US" altLang="zh-CN" dirty="0"/>
          </a:p>
        </p:txBody>
      </p:sp>
      <p:sp>
        <p:nvSpPr>
          <p:cNvPr id="135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5188343" y="1277983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6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5199423" y="1968784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7" name="Straight Connector 120"/>
          <p:cNvCxnSpPr/>
          <p:nvPr/>
        </p:nvCxnSpPr>
        <p:spPr>
          <a:xfrm>
            <a:off x="5149175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38" name="Straight Connector 120"/>
          <p:cNvCxnSpPr/>
          <p:nvPr/>
        </p:nvCxnSpPr>
        <p:spPr>
          <a:xfrm>
            <a:off x="359523" y="2638212"/>
            <a:ext cx="867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39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296635" y="1661086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前台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304153" y="3580223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中台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圆角矩形 43"/>
          <p:cNvSpPr/>
          <p:nvPr/>
        </p:nvSpPr>
        <p:spPr>
          <a:xfrm>
            <a:off x="6863621" y="398916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8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 Reporting</a:t>
            </a:r>
          </a:p>
          <a:p>
            <a:pPr algn="ctr" defTabSz="685800"/>
            <a:r>
              <a:rPr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产品运营对接架构（牟大）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圆角矩形 48">
            <a:extLst>
              <a:ext uri="{FF2B5EF4-FFF2-40B4-BE49-F238E27FC236}">
                <a16:creationId xmlns="" xmlns:a16="http://schemas.microsoft.com/office/drawing/2014/main" id="{0C90ACF2-2E3F-F844-AF84-A70095AA8382}"/>
              </a:ext>
            </a:extLst>
          </p:cNvPr>
          <p:cNvSpPr/>
          <p:nvPr/>
        </p:nvSpPr>
        <p:spPr>
          <a:xfrm>
            <a:off x="3569029" y="4010988"/>
            <a:ext cx="1635950" cy="803962"/>
          </a:xfrm>
          <a:prstGeom prst="roundRect">
            <a:avLst>
              <a:gd name="adj" fmla="val 37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="" xmlns:a16="http://schemas.microsoft.com/office/drawing/2014/main" id="{633B2CED-AD84-DA42-AC0D-2C216572309E}"/>
              </a:ext>
            </a:extLst>
          </p:cNvPr>
          <p:cNvSpPr/>
          <p:nvPr/>
        </p:nvSpPr>
        <p:spPr>
          <a:xfrm>
            <a:off x="3572823" y="1227733"/>
            <a:ext cx="3999763" cy="2707675"/>
          </a:xfrm>
          <a:prstGeom prst="roundRect">
            <a:avLst>
              <a:gd name="adj" fmla="val 13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="" xmlns:a16="http://schemas.microsoft.com/office/drawing/2014/main" id="{4AB4E49D-2BA2-2F45-AF46-45867E2218AD}"/>
              </a:ext>
            </a:extLst>
          </p:cNvPr>
          <p:cNvSpPr/>
          <p:nvPr/>
        </p:nvSpPr>
        <p:spPr>
          <a:xfrm>
            <a:off x="5971748" y="1553940"/>
            <a:ext cx="1470231" cy="175835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="" xmlns:a16="http://schemas.microsoft.com/office/drawing/2014/main" id="{0FFB48A6-061F-EF46-941F-5AFC7E5F032F}"/>
              </a:ext>
            </a:extLst>
          </p:cNvPr>
          <p:cNvSpPr/>
          <p:nvPr/>
        </p:nvSpPr>
        <p:spPr>
          <a:xfrm>
            <a:off x="3683020" y="1555953"/>
            <a:ext cx="2171053" cy="134574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Connector 97"/>
          <p:cNvCxnSpPr>
            <a:cxnSpLocks/>
          </p:cNvCxnSpPr>
          <p:nvPr/>
        </p:nvCxnSpPr>
        <p:spPr>
          <a:xfrm>
            <a:off x="1688976" y="94743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48">
            <a:extLst>
              <a:ext uri="{FF2B5EF4-FFF2-40B4-BE49-F238E27FC236}">
                <a16:creationId xmlns="" xmlns:a16="http://schemas.microsoft.com/office/drawing/2014/main" id="{8009CD77-7727-4D4E-B279-D0C94931A176}"/>
              </a:ext>
            </a:extLst>
          </p:cNvPr>
          <p:cNvSpPr/>
          <p:nvPr/>
        </p:nvSpPr>
        <p:spPr>
          <a:xfrm>
            <a:off x="637123" y="3442275"/>
            <a:ext cx="2651816" cy="1346914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48">
            <a:extLst>
              <a:ext uri="{FF2B5EF4-FFF2-40B4-BE49-F238E27FC236}">
                <a16:creationId xmlns="" xmlns:a16="http://schemas.microsoft.com/office/drawing/2014/main" id="{8AA227B1-AAF6-9B43-9FAA-34CC7DECECC4}"/>
              </a:ext>
            </a:extLst>
          </p:cNvPr>
          <p:cNvSpPr/>
          <p:nvPr/>
        </p:nvSpPr>
        <p:spPr>
          <a:xfrm>
            <a:off x="5947662" y="4007344"/>
            <a:ext cx="1634890" cy="807927"/>
          </a:xfrm>
          <a:prstGeom prst="roundRect">
            <a:avLst>
              <a:gd name="adj" fmla="val 37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48">
            <a:extLst>
              <a:ext uri="{FF2B5EF4-FFF2-40B4-BE49-F238E27FC236}">
                <a16:creationId xmlns="" xmlns:a16="http://schemas.microsoft.com/office/drawing/2014/main" id="{7F755930-95D9-DD40-9712-BF83FA263F0B}"/>
              </a:ext>
            </a:extLst>
          </p:cNvPr>
          <p:cNvSpPr/>
          <p:nvPr/>
        </p:nvSpPr>
        <p:spPr>
          <a:xfrm>
            <a:off x="1802074" y="1227733"/>
            <a:ext cx="1489743" cy="167396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LA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01"/>
          <p:cNvCxnSpPr>
            <a:cxnSpLocks/>
          </p:cNvCxnSpPr>
          <p:nvPr/>
        </p:nvCxnSpPr>
        <p:spPr>
          <a:xfrm>
            <a:off x="1040338" y="1723728"/>
            <a:ext cx="0" cy="30224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03"/>
          <p:cNvSpPr/>
          <p:nvPr/>
        </p:nvSpPr>
        <p:spPr>
          <a:xfrm>
            <a:off x="1909238" y="131956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vue</a:t>
            </a:r>
            <a:endParaRPr lang="en-US" altLang="zh-CN" sz="800" b="1" dirty="0"/>
          </a:p>
        </p:txBody>
      </p:sp>
      <p:sp>
        <p:nvSpPr>
          <p:cNvPr id="18" name="Rounded Rectangle 104"/>
          <p:cNvSpPr/>
          <p:nvPr/>
        </p:nvSpPr>
        <p:spPr>
          <a:xfrm>
            <a:off x="1909237" y="1631565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npm</a:t>
            </a:r>
            <a:endParaRPr lang="en-US" altLang="zh-CN" sz="800" b="1" dirty="0"/>
          </a:p>
        </p:txBody>
      </p:sp>
      <p:sp>
        <p:nvSpPr>
          <p:cNvPr id="19" name="Rounded Rectangle 105"/>
          <p:cNvSpPr/>
          <p:nvPr/>
        </p:nvSpPr>
        <p:spPr>
          <a:xfrm>
            <a:off x="1909238" y="194357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mpvue</a:t>
            </a:r>
            <a:endParaRPr lang="en-US" altLang="zh-CN" sz="800" b="1" dirty="0"/>
          </a:p>
        </p:txBody>
      </p:sp>
      <p:sp>
        <p:nvSpPr>
          <p:cNvPr id="20" name="Rounded Rectangle 106"/>
          <p:cNvSpPr/>
          <p:nvPr/>
        </p:nvSpPr>
        <p:spPr>
          <a:xfrm>
            <a:off x="1909237" y="2255575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/>
              <a:t>Webpack</a:t>
            </a:r>
            <a:endParaRPr lang="en-US" altLang="zh-CN" sz="800" b="1" dirty="0"/>
          </a:p>
        </p:txBody>
      </p:sp>
      <p:sp>
        <p:nvSpPr>
          <p:cNvPr id="21" name="Rounded Rectangle 107"/>
          <p:cNvSpPr/>
          <p:nvPr/>
        </p:nvSpPr>
        <p:spPr>
          <a:xfrm>
            <a:off x="1904157" y="256758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VantWeapp</a:t>
            </a:r>
            <a:endParaRPr lang="en-US" altLang="zh-CN" sz="800" b="1" dirty="0"/>
          </a:p>
        </p:txBody>
      </p:sp>
      <p:sp>
        <p:nvSpPr>
          <p:cNvPr id="22" name="TextBox 109"/>
          <p:cNvSpPr txBox="1"/>
          <p:nvPr/>
        </p:nvSpPr>
        <p:spPr>
          <a:xfrm>
            <a:off x="2051251" y="939957"/>
            <a:ext cx="1104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生成小程序平台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Straight Arrow Connector 110"/>
          <p:cNvCxnSpPr>
            <a:cxnSpLocks/>
          </p:cNvCxnSpPr>
          <p:nvPr/>
        </p:nvCxnSpPr>
        <p:spPr>
          <a:xfrm flipV="1">
            <a:off x="1348902" y="2201740"/>
            <a:ext cx="453172" cy="92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2"/>
          <p:cNvSpPr txBox="1"/>
          <p:nvPr/>
        </p:nvSpPr>
        <p:spPr>
          <a:xfrm>
            <a:off x="3914937" y="1585054"/>
            <a:ext cx="178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小程序工具打包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ounded Rectangle 113"/>
          <p:cNvSpPr/>
          <p:nvPr/>
        </p:nvSpPr>
        <p:spPr>
          <a:xfrm>
            <a:off x="3907277" y="1914330"/>
            <a:ext cx="1019424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小程序开发工具</a:t>
            </a:r>
            <a:endParaRPr lang="en-US" altLang="zh-CN" sz="800" b="1" dirty="0"/>
          </a:p>
        </p:txBody>
      </p:sp>
      <p:sp>
        <p:nvSpPr>
          <p:cNvPr id="27" name="Rounded Rectangle 114"/>
          <p:cNvSpPr/>
          <p:nvPr/>
        </p:nvSpPr>
        <p:spPr>
          <a:xfrm>
            <a:off x="3907277" y="2226938"/>
            <a:ext cx="1019424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编译快捷键</a:t>
            </a:r>
            <a:endParaRPr lang="en-US" altLang="zh-CN" sz="800" b="1" dirty="0"/>
          </a:p>
        </p:txBody>
      </p:sp>
      <p:sp>
        <p:nvSpPr>
          <p:cNvPr id="28" name="Rounded Rectangle 115"/>
          <p:cNvSpPr/>
          <p:nvPr/>
        </p:nvSpPr>
        <p:spPr>
          <a:xfrm>
            <a:off x="3907277" y="2538085"/>
            <a:ext cx="1019424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发布快捷键</a:t>
            </a:r>
            <a:endParaRPr lang="en-US" altLang="zh-CN" sz="800" b="1" dirty="0"/>
          </a:p>
        </p:txBody>
      </p:sp>
      <p:sp>
        <p:nvSpPr>
          <p:cNvPr id="29" name="TextBox 119"/>
          <p:cNvSpPr txBox="1"/>
          <p:nvPr/>
        </p:nvSpPr>
        <p:spPr>
          <a:xfrm>
            <a:off x="5831944" y="1585054"/>
            <a:ext cx="1781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微信小程序后台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ounded Rectangle 121"/>
          <p:cNvSpPr/>
          <p:nvPr/>
        </p:nvSpPr>
        <p:spPr>
          <a:xfrm>
            <a:off x="6166863" y="1855419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开发版本审核</a:t>
            </a:r>
            <a:endParaRPr lang="en-US" altLang="zh-CN" sz="800" b="1" dirty="0"/>
          </a:p>
        </p:txBody>
      </p:sp>
      <p:sp>
        <p:nvSpPr>
          <p:cNvPr id="31" name="Rounded Rectangle 122"/>
          <p:cNvSpPr/>
          <p:nvPr/>
        </p:nvSpPr>
        <p:spPr>
          <a:xfrm>
            <a:off x="6166863" y="2965438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审核后版本</a:t>
            </a:r>
            <a:endParaRPr lang="en-US" altLang="zh-CN" sz="800" b="1" dirty="0"/>
          </a:p>
        </p:txBody>
      </p:sp>
      <p:sp>
        <p:nvSpPr>
          <p:cNvPr id="32" name="Rounded Rectangle 123"/>
          <p:cNvSpPr/>
          <p:nvPr/>
        </p:nvSpPr>
        <p:spPr>
          <a:xfrm>
            <a:off x="6166863" y="2130466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接口设置</a:t>
            </a:r>
            <a:endParaRPr lang="en-US" altLang="zh-CN" sz="800" b="1" dirty="0"/>
          </a:p>
        </p:txBody>
      </p:sp>
      <p:sp>
        <p:nvSpPr>
          <p:cNvPr id="33" name="Rounded Rectangle 124"/>
          <p:cNvSpPr/>
          <p:nvPr/>
        </p:nvSpPr>
        <p:spPr>
          <a:xfrm>
            <a:off x="6166863" y="2690392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运维设置</a:t>
            </a:r>
            <a:endParaRPr lang="en-US" altLang="zh-CN" sz="800" b="1" dirty="0"/>
          </a:p>
        </p:txBody>
      </p:sp>
      <p:sp>
        <p:nvSpPr>
          <p:cNvPr id="34" name="Rounded Rectangle 125"/>
          <p:cNvSpPr/>
          <p:nvPr/>
        </p:nvSpPr>
        <p:spPr>
          <a:xfrm>
            <a:off x="6166863" y="2415345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开发设置</a:t>
            </a:r>
            <a:endParaRPr lang="en-US" altLang="zh-CN" sz="800" b="1" dirty="0"/>
          </a:p>
        </p:txBody>
      </p:sp>
      <p:sp>
        <p:nvSpPr>
          <p:cNvPr id="35" name="TextBox 130"/>
          <p:cNvSpPr txBox="1"/>
          <p:nvPr/>
        </p:nvSpPr>
        <p:spPr>
          <a:xfrm>
            <a:off x="4759191" y="1286659"/>
            <a:ext cx="1633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微信</a:t>
            </a:r>
            <a:r>
              <a:rPr lang="en-US" altLang="zh-CN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Rounded Rectangle 132"/>
          <p:cNvSpPr/>
          <p:nvPr/>
        </p:nvSpPr>
        <p:spPr>
          <a:xfrm>
            <a:off x="4395860" y="4398907"/>
            <a:ext cx="676139" cy="258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后台管理</a:t>
            </a:r>
            <a:endParaRPr lang="en-US" altLang="zh-CN" sz="800" b="1" dirty="0"/>
          </a:p>
        </p:txBody>
      </p:sp>
      <p:sp>
        <p:nvSpPr>
          <p:cNvPr id="37" name="TextBox 136"/>
          <p:cNvSpPr txBox="1"/>
          <p:nvPr/>
        </p:nvSpPr>
        <p:spPr>
          <a:xfrm>
            <a:off x="3659551" y="4123061"/>
            <a:ext cx="1411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小品牌微信小程序生成操作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TextBox 138"/>
          <p:cNvSpPr txBox="1"/>
          <p:nvPr/>
        </p:nvSpPr>
        <p:spPr>
          <a:xfrm>
            <a:off x="365954" y="947436"/>
            <a:ext cx="1362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可视化编辑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Box 139"/>
          <p:cNvSpPr txBox="1"/>
          <p:nvPr/>
        </p:nvSpPr>
        <p:spPr>
          <a:xfrm>
            <a:off x="4770104" y="939957"/>
            <a:ext cx="1633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打包平台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TextBox 140"/>
          <p:cNvSpPr txBox="1"/>
          <p:nvPr/>
        </p:nvSpPr>
        <p:spPr>
          <a:xfrm>
            <a:off x="8113698" y="1166824"/>
            <a:ext cx="644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小品牌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ED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小肥羊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>
                    <a:lumMod val="75000"/>
                  </a:schemeClr>
                </a:solidFill>
              </a:rPr>
              <a:t>CJ</a:t>
            </a: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TB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TextBox 148"/>
          <p:cNvSpPr txBox="1"/>
          <p:nvPr/>
        </p:nvSpPr>
        <p:spPr>
          <a:xfrm>
            <a:off x="1367277" y="1958526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46" name="Elbow Connector 150"/>
          <p:cNvCxnSpPr>
            <a:cxnSpLocks/>
            <a:stCxn id="25" idx="3"/>
          </p:cNvCxnSpPr>
          <p:nvPr/>
        </p:nvCxnSpPr>
        <p:spPr>
          <a:xfrm>
            <a:off x="4926701" y="2040330"/>
            <a:ext cx="401468" cy="337048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52"/>
          <p:cNvCxnSpPr>
            <a:cxnSpLocks/>
            <a:stCxn id="28" idx="3"/>
          </p:cNvCxnSpPr>
          <p:nvPr/>
        </p:nvCxnSpPr>
        <p:spPr>
          <a:xfrm flipV="1">
            <a:off x="4926701" y="2377379"/>
            <a:ext cx="401468" cy="286706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157"/>
          <p:cNvSpPr/>
          <p:nvPr/>
        </p:nvSpPr>
        <p:spPr>
          <a:xfrm>
            <a:off x="6225586" y="4413203"/>
            <a:ext cx="1114345" cy="23652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状态监控</a:t>
            </a:r>
            <a:endParaRPr lang="en-US" altLang="zh-CN" sz="800" b="1" dirty="0"/>
          </a:p>
        </p:txBody>
      </p:sp>
      <p:sp>
        <p:nvSpPr>
          <p:cNvPr id="49" name="Rounded Rectangle 160"/>
          <p:cNvSpPr/>
          <p:nvPr/>
        </p:nvSpPr>
        <p:spPr>
          <a:xfrm>
            <a:off x="3683020" y="3580077"/>
            <a:ext cx="1438139" cy="2664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/>
              <a:t>win32Api</a:t>
            </a:r>
            <a:endParaRPr lang="en-US" altLang="zh-CN" sz="800" b="1" dirty="0"/>
          </a:p>
        </p:txBody>
      </p:sp>
      <p:cxnSp>
        <p:nvCxnSpPr>
          <p:cNvPr id="50" name="Elbow Connector 163"/>
          <p:cNvCxnSpPr>
            <a:cxnSpLocks/>
            <a:stCxn id="9" idx="3"/>
            <a:endCxn id="41" idx="1"/>
          </p:cNvCxnSpPr>
          <p:nvPr/>
        </p:nvCxnSpPr>
        <p:spPr>
          <a:xfrm flipV="1">
            <a:off x="7441979" y="1706582"/>
            <a:ext cx="658169" cy="726535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64"/>
          <p:cNvCxnSpPr>
            <a:cxnSpLocks/>
            <a:stCxn id="9" idx="3"/>
            <a:endCxn id="43" idx="1"/>
          </p:cNvCxnSpPr>
          <p:nvPr/>
        </p:nvCxnSpPr>
        <p:spPr>
          <a:xfrm>
            <a:off x="7441979" y="2433117"/>
            <a:ext cx="658169" cy="171657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66"/>
          <p:cNvCxnSpPr>
            <a:cxnSpLocks/>
            <a:stCxn id="9" idx="3"/>
            <a:endCxn id="44" idx="1"/>
          </p:cNvCxnSpPr>
          <p:nvPr/>
        </p:nvCxnSpPr>
        <p:spPr>
          <a:xfrm flipV="1">
            <a:off x="7441979" y="2155678"/>
            <a:ext cx="658169" cy="277439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67"/>
          <p:cNvSpPr txBox="1"/>
          <p:nvPr/>
        </p:nvSpPr>
        <p:spPr>
          <a:xfrm>
            <a:off x="6579635" y="4129231"/>
            <a:ext cx="598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  <a:endParaRPr lang="en-US" sz="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4" name="Elbow Connector 168"/>
          <p:cNvCxnSpPr>
            <a:cxnSpLocks/>
            <a:stCxn id="9" idx="3"/>
            <a:endCxn id="42" idx="1"/>
          </p:cNvCxnSpPr>
          <p:nvPr/>
        </p:nvCxnSpPr>
        <p:spPr>
          <a:xfrm>
            <a:off x="7441979" y="2433117"/>
            <a:ext cx="658169" cy="1069849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69"/>
          <p:cNvCxnSpPr>
            <a:cxnSpLocks/>
            <a:stCxn id="9" idx="3"/>
            <a:endCxn id="15" idx="1"/>
          </p:cNvCxnSpPr>
          <p:nvPr/>
        </p:nvCxnSpPr>
        <p:spPr>
          <a:xfrm>
            <a:off x="7441979" y="2433117"/>
            <a:ext cx="658169" cy="620753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3255039" y="1974264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git</a:t>
            </a:r>
            <a:endParaRPr lang="en-US" sz="800" b="1" dirty="0"/>
          </a:p>
        </p:txBody>
      </p:sp>
      <p:sp>
        <p:nvSpPr>
          <p:cNvPr id="58" name="TextBox 218"/>
          <p:cNvSpPr txBox="1"/>
          <p:nvPr/>
        </p:nvSpPr>
        <p:spPr>
          <a:xfrm>
            <a:off x="291682" y="3465392"/>
            <a:ext cx="2688518" cy="133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pipeline-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可视化拖拽生成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的界面布局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代码，生成小程序工程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900" dirty="0" err="1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vantweapp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生成小程序模块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：后台管理启动打包程序，启动小程序工具，通过快捷键自动打包，上传</a:t>
            </a:r>
            <a:endParaRPr lang="en-US" altLang="zh-CN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：发布后通过微信后台提交微信审核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Rounded Rectangle 132"/>
          <p:cNvSpPr/>
          <p:nvPr/>
        </p:nvSpPr>
        <p:spPr>
          <a:xfrm>
            <a:off x="3683020" y="4398907"/>
            <a:ext cx="676139" cy="2587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后台管理</a:t>
            </a:r>
            <a:endParaRPr lang="en-US" altLang="zh-CN" sz="800" b="1" dirty="0"/>
          </a:p>
        </p:txBody>
      </p:sp>
      <p:cxnSp>
        <p:nvCxnSpPr>
          <p:cNvPr id="60" name="Straight Arrow Connector 161">
            <a:extLst>
              <a:ext uri="{FF2B5EF4-FFF2-40B4-BE49-F238E27FC236}">
                <a16:creationId xmlns="" xmlns:a16="http://schemas.microsoft.com/office/drawing/2014/main" id="{B5731164-8680-844B-942D-A2AEA62BBDA1}"/>
              </a:ext>
            </a:extLst>
          </p:cNvPr>
          <p:cNvCxnSpPr>
            <a:cxnSpLocks/>
          </p:cNvCxnSpPr>
          <p:nvPr/>
        </p:nvCxnSpPr>
        <p:spPr>
          <a:xfrm flipV="1">
            <a:off x="4428067" y="2901698"/>
            <a:ext cx="0" cy="190942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>
            <a:extLst>
              <a:ext uri="{FF2B5EF4-FFF2-40B4-BE49-F238E27FC236}">
                <a16:creationId xmlns="" xmlns:a16="http://schemas.microsoft.com/office/drawing/2014/main" id="{FF8C9E78-CFF2-0B4A-BA97-9E3BA7C7434E}"/>
              </a:ext>
            </a:extLst>
          </p:cNvPr>
          <p:cNvSpPr/>
          <p:nvPr/>
        </p:nvSpPr>
        <p:spPr>
          <a:xfrm>
            <a:off x="5367866" y="1998359"/>
            <a:ext cx="328586" cy="666879"/>
          </a:xfrm>
          <a:prstGeom prst="roundRect">
            <a:avLst/>
          </a:prstGeom>
          <a:solidFill>
            <a:srgbClr val="C00000">
              <a:alpha val="78039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kumimoji="1" lang="zh-CN" altLang="en-US" sz="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ounded Rectangle 160">
            <a:extLst>
              <a:ext uri="{FF2B5EF4-FFF2-40B4-BE49-F238E27FC236}">
                <a16:creationId xmlns="" xmlns:a16="http://schemas.microsoft.com/office/drawing/2014/main" id="{7453AE7E-505B-9843-8914-940DAE8268E0}"/>
              </a:ext>
            </a:extLst>
          </p:cNvPr>
          <p:cNvSpPr/>
          <p:nvPr/>
        </p:nvSpPr>
        <p:spPr>
          <a:xfrm>
            <a:off x="3671943" y="3092640"/>
            <a:ext cx="1438139" cy="26646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800" b="1" dirty="0"/>
              <a:t>启动小程序开发工具</a:t>
            </a:r>
            <a:endParaRPr lang="en-US" altLang="zh-CN" sz="800" b="1" dirty="0"/>
          </a:p>
        </p:txBody>
      </p:sp>
      <p:cxnSp>
        <p:nvCxnSpPr>
          <p:cNvPr id="63" name="Straight Arrow Connector 161"/>
          <p:cNvCxnSpPr>
            <a:cxnSpLocks/>
          </p:cNvCxnSpPr>
          <p:nvPr/>
        </p:nvCxnSpPr>
        <p:spPr>
          <a:xfrm flipV="1">
            <a:off x="4428067" y="3328259"/>
            <a:ext cx="0" cy="251818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="" xmlns:a16="http://schemas.microsoft.com/office/drawing/2014/main" id="{8F3C7C1F-337F-8E48-9E77-06A8D7E8DD0D}"/>
              </a:ext>
            </a:extLst>
          </p:cNvPr>
          <p:cNvCxnSpPr>
            <a:cxnSpLocks/>
            <a:stCxn id="62" idx="3"/>
            <a:endCxn id="48" idx="1"/>
          </p:cNvCxnSpPr>
          <p:nvPr/>
        </p:nvCxnSpPr>
        <p:spPr>
          <a:xfrm>
            <a:off x="5110082" y="3225873"/>
            <a:ext cx="1115504" cy="1305595"/>
          </a:xfrm>
          <a:prstGeom prst="bentConnector3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39">
            <a:extLst>
              <a:ext uri="{FF2B5EF4-FFF2-40B4-BE49-F238E27FC236}">
                <a16:creationId xmlns="" xmlns:a16="http://schemas.microsoft.com/office/drawing/2014/main" id="{EF0B7C51-8112-0049-A4F8-7D96189ECBE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121159" y="3713310"/>
            <a:ext cx="546675" cy="0"/>
          </a:xfrm>
          <a:prstGeom prst="line">
            <a:avLst/>
          </a:prstGeom>
          <a:ln w="177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41">
            <a:extLst>
              <a:ext uri="{FF2B5EF4-FFF2-40B4-BE49-F238E27FC236}">
                <a16:creationId xmlns="" xmlns:a16="http://schemas.microsoft.com/office/drawing/2014/main" id="{527E8E74-61A9-7D41-99CA-C531FB7588AF}"/>
              </a:ext>
            </a:extLst>
          </p:cNvPr>
          <p:cNvCxnSpPr>
            <a:cxnSpLocks/>
          </p:cNvCxnSpPr>
          <p:nvPr/>
        </p:nvCxnSpPr>
        <p:spPr>
          <a:xfrm>
            <a:off x="5204979" y="4528303"/>
            <a:ext cx="626965" cy="0"/>
          </a:xfrm>
          <a:prstGeom prst="line">
            <a:avLst/>
          </a:prstGeom>
          <a:ln w="1778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44">
            <a:extLst>
              <a:ext uri="{FF2B5EF4-FFF2-40B4-BE49-F238E27FC236}">
                <a16:creationId xmlns="" xmlns:a16="http://schemas.microsoft.com/office/drawing/2014/main" id="{D39A53BA-86E1-AB4A-9793-DD424051AA38}"/>
              </a:ext>
            </a:extLst>
          </p:cNvPr>
          <p:cNvCxnSpPr/>
          <p:nvPr/>
        </p:nvCxnSpPr>
        <p:spPr>
          <a:xfrm>
            <a:off x="5696452" y="2377378"/>
            <a:ext cx="275296" cy="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10">
            <a:extLst>
              <a:ext uri="{FF2B5EF4-FFF2-40B4-BE49-F238E27FC236}">
                <a16:creationId xmlns="" xmlns:a16="http://schemas.microsoft.com/office/drawing/2014/main" id="{0EFA4EB0-AADB-CB49-87E8-270B40E6AFD9}"/>
              </a:ext>
            </a:extLst>
          </p:cNvPr>
          <p:cNvCxnSpPr>
            <a:cxnSpLocks/>
          </p:cNvCxnSpPr>
          <p:nvPr/>
        </p:nvCxnSpPr>
        <p:spPr>
          <a:xfrm flipV="1">
            <a:off x="3300772" y="2225211"/>
            <a:ext cx="270161" cy="92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>
            <a:extLst>
              <a:ext uri="{FF2B5EF4-FFF2-40B4-BE49-F238E27FC236}">
                <a16:creationId xmlns="" xmlns:a16="http://schemas.microsoft.com/office/drawing/2014/main" id="{58EDFAAE-C680-D745-8D25-1EEDC5292234}"/>
              </a:ext>
            </a:extLst>
          </p:cNvPr>
          <p:cNvCxnSpPr>
            <a:cxnSpLocks/>
          </p:cNvCxnSpPr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="" xmlns:a16="http://schemas.microsoft.com/office/drawing/2014/main" id="{92D1858F-FEFD-AB44-B09E-E08E2C4ED72B}"/>
              </a:ext>
            </a:extLst>
          </p:cNvPr>
          <p:cNvSpPr/>
          <p:nvPr/>
        </p:nvSpPr>
        <p:spPr>
          <a:xfrm>
            <a:off x="637122" y="1292438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Pipeline-</a:t>
            </a:r>
            <a:r>
              <a:rPr lang="en-US" altLang="zh-CN" sz="800" b="1" dirty="0" err="1"/>
              <a:t>vue</a:t>
            </a:r>
            <a:endParaRPr lang="en-US" altLang="zh-CN" sz="8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="" xmlns:a16="http://schemas.microsoft.com/office/drawing/2014/main" id="{C4D71079-04FC-174B-83E6-37C063254FCF}"/>
              </a:ext>
            </a:extLst>
          </p:cNvPr>
          <p:cNvSpPr/>
          <p:nvPr/>
        </p:nvSpPr>
        <p:spPr>
          <a:xfrm>
            <a:off x="637122" y="2018019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Zip</a:t>
            </a:r>
            <a:r>
              <a:rPr lang="zh-CN" altLang="en-US" sz="800" b="1" dirty="0"/>
              <a:t>文件</a:t>
            </a:r>
            <a:endParaRPr lang="en-US" altLang="zh-CN" sz="800" b="1" dirty="0"/>
          </a:p>
        </p:txBody>
      </p:sp>
      <p:cxnSp>
        <p:nvCxnSpPr>
          <p:cNvPr id="72" name="Elbow Connector 168"/>
          <p:cNvCxnSpPr>
            <a:cxnSpLocks/>
            <a:stCxn id="9" idx="3"/>
            <a:endCxn id="56" idx="1"/>
          </p:cNvCxnSpPr>
          <p:nvPr/>
        </p:nvCxnSpPr>
        <p:spPr>
          <a:xfrm>
            <a:off x="7441979" y="2433117"/>
            <a:ext cx="658169" cy="1518945"/>
          </a:xfrm>
          <a:prstGeom prst="bentConnector3">
            <a:avLst>
              <a:gd name="adj1" fmla="val 50000"/>
            </a:avLst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图片服务器架构（牟大）</a:t>
            </a:r>
            <a:endParaRPr lang="zh-CN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602660" y="1936956"/>
            <a:ext cx="1441876" cy="1429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8968" y="2163097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8968" y="2532924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8968" y="2912583"/>
            <a:ext cx="1007359" cy="334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图片微服务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083627" y="21759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4236027" y="23283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388427" y="2480749"/>
            <a:ext cx="758537" cy="59596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4536" y="2480749"/>
            <a:ext cx="10390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44536" y="2867221"/>
            <a:ext cx="10390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69227" y="2100751"/>
            <a:ext cx="6961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写</a:t>
            </a:r>
            <a:r>
              <a:rPr lang="zh-CN" altLang="en-US" sz="1000" dirty="0" smtClean="0"/>
              <a:t>入</a:t>
            </a:r>
            <a:r>
              <a:rPr lang="zh-CN" altLang="en-US" sz="1000" dirty="0"/>
              <a:t>图片</a:t>
            </a:r>
            <a:endParaRPr lang="en-US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196935" y="2533708"/>
            <a:ext cx="69619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读取</a:t>
            </a:r>
            <a:r>
              <a:rPr lang="zh-CN" altLang="en-US" sz="1000" dirty="0" smtClean="0"/>
              <a:t>图</a:t>
            </a:r>
            <a:r>
              <a:rPr lang="zh-CN" altLang="en-US" sz="1000" dirty="0"/>
              <a:t>片</a:t>
            </a:r>
            <a:endParaRPr lang="en-US" sz="10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52055" y="1693718"/>
            <a:ext cx="665018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02661" y="1101436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74372" y="1098140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38798" y="1507968"/>
            <a:ext cx="301335" cy="4510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2440133" y="1482604"/>
            <a:ext cx="753841" cy="4378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5573" y="3688773"/>
            <a:ext cx="68476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 algn="l">
              <a:buAutoNum type="arabicParenR"/>
            </a:pPr>
            <a:r>
              <a:rPr lang="zh-CN" altLang="en-US" sz="1000" dirty="0" smtClean="0"/>
              <a:t>图片微服务向外提供图片访问地址，能根据具体的图片属性进行查询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可以存储大文件和小文件，数据保存在内存中可以提高访问的速度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zh-CN" altLang="en-US" sz="1000" dirty="0"/>
              <a:t>可</a:t>
            </a:r>
            <a:r>
              <a:rPr lang="zh-CN" altLang="en-US" sz="1000" dirty="0" smtClean="0"/>
              <a:t>以横向进行扩展，满足大量图片的存储。</a:t>
            </a:r>
            <a:endParaRPr lang="en-US" altLang="zh-CN" sz="1000" dirty="0" smtClean="0"/>
          </a:p>
          <a:p>
            <a:pPr marL="228600" indent="-228600" algn="l">
              <a:buAutoNum type="arabicParenR"/>
            </a:pPr>
            <a:r>
              <a:rPr lang="en-US" altLang="zh-CN" sz="1000" dirty="0" smtClean="0"/>
              <a:t>MongoDB</a:t>
            </a:r>
            <a:r>
              <a:rPr lang="zh-CN" altLang="en-US" sz="1000" dirty="0" smtClean="0"/>
              <a:t>的集群环境，可以很好的提供容错机制。</a:t>
            </a:r>
            <a:endParaRPr 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18"/>
          <p:cNvSpPr/>
          <p:nvPr/>
        </p:nvSpPr>
        <p:spPr>
          <a:xfrm>
            <a:off x="1683385" y="1195070"/>
            <a:ext cx="5236210" cy="3624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/>
              <a:t>Azkaban/oozie</a:t>
            </a:r>
            <a:r>
              <a:rPr lang="zh-CN" altLang="en-US" sz="800" b="1" dirty="0"/>
              <a:t>任务调度</a:t>
            </a:r>
          </a:p>
        </p:txBody>
      </p:sp>
      <p:sp>
        <p:nvSpPr>
          <p:cNvPr id="43" name="矩形 18"/>
          <p:cNvSpPr/>
          <p:nvPr/>
        </p:nvSpPr>
        <p:spPr>
          <a:xfrm>
            <a:off x="3219450" y="4187190"/>
            <a:ext cx="3392170" cy="5911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/>
              <a:t>JVM</a:t>
            </a:r>
          </a:p>
        </p:txBody>
      </p:sp>
      <p:sp>
        <p:nvSpPr>
          <p:cNvPr id="310" name="流程图: 磁盘 309"/>
          <p:cNvSpPr/>
          <p:nvPr/>
        </p:nvSpPr>
        <p:spPr>
          <a:xfrm>
            <a:off x="4181504" y="3013322"/>
            <a:ext cx="498968" cy="36588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683385" y="1095375"/>
            <a:ext cx="0" cy="38080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20577" y="948905"/>
            <a:ext cx="163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latin typeface="微软雅黑" panose="020B0503020204020204" charset="-122"/>
                <a:ea typeface="微软雅黑" panose="020B0503020204020204" charset="-122"/>
              </a:rPr>
              <a:t>大数据处理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平台</a:t>
            </a:r>
            <a:endParaRPr lang="en-US" sz="1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3218815" y="1299845"/>
            <a:ext cx="3392170" cy="2600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800" b="1" dirty="0" smtClean="0"/>
              <a:t>HDFS</a:t>
            </a:r>
            <a:endParaRPr lang="en-US" altLang="zh-CN" sz="800" b="1" dirty="0"/>
          </a:p>
        </p:txBody>
      </p:sp>
      <p:sp>
        <p:nvSpPr>
          <p:cNvPr id="190" name="Title 3"/>
          <p:cNvSpPr>
            <a:spLocks noGrp="1"/>
          </p:cNvSpPr>
          <p:nvPr>
            <p:ph type="title"/>
          </p:nvPr>
        </p:nvSpPr>
        <p:spPr>
          <a:xfrm>
            <a:off x="264160" y="53340"/>
            <a:ext cx="4436110" cy="7321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菜单计算</a:t>
            </a:r>
            <a:r>
              <a:rPr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量</a:t>
            </a:r>
          </a:p>
        </p:txBody>
      </p:sp>
      <p:cxnSp>
        <p:nvCxnSpPr>
          <p:cNvPr id="187" name="Elbow Connector 170"/>
          <p:cNvCxnSpPr>
            <a:stCxn id="7" idx="3"/>
            <a:endCxn id="64" idx="1"/>
          </p:cNvCxnSpPr>
          <p:nvPr/>
        </p:nvCxnSpPr>
        <p:spPr>
          <a:xfrm rot="5400000">
            <a:off x="297815" y="1899285"/>
            <a:ext cx="401320" cy="31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84455" y="2099945"/>
            <a:ext cx="827405" cy="452120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售罄中心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834609" y="2583792"/>
            <a:ext cx="999473" cy="341011"/>
            <a:chOff x="5911048" y="3546066"/>
            <a:chExt cx="999473" cy="341011"/>
          </a:xfrm>
        </p:grpSpPr>
        <p:sp>
          <p:nvSpPr>
            <p:cNvPr id="292" name="Rounded Rectangle 131"/>
            <p:cNvSpPr/>
            <p:nvPr/>
          </p:nvSpPr>
          <p:spPr>
            <a:xfrm>
              <a:off x="5911048" y="3546066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Redis</a:t>
              </a:r>
              <a:endParaRPr lang="en-US" sz="800" dirty="0"/>
            </a:p>
          </p:txBody>
        </p:sp>
        <p:sp>
          <p:nvSpPr>
            <p:cNvPr id="293" name="Rounded Rectangle 132"/>
            <p:cNvSpPr/>
            <p:nvPr/>
          </p:nvSpPr>
          <p:spPr>
            <a:xfrm>
              <a:off x="6051937" y="3598517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/>
                <a:t>Redis</a:t>
              </a:r>
              <a:endParaRPr lang="en-US" sz="800" dirty="0"/>
            </a:p>
          </p:txBody>
        </p:sp>
        <p:sp>
          <p:nvSpPr>
            <p:cNvPr id="315" name="Rounded Rectangle 132"/>
            <p:cNvSpPr/>
            <p:nvPr/>
          </p:nvSpPr>
          <p:spPr>
            <a:xfrm>
              <a:off x="6163241" y="3668279"/>
              <a:ext cx="747280" cy="2187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 smtClean="0"/>
                <a:t>Redis</a:t>
              </a:r>
              <a:r>
                <a:rPr lang="zh-CN" altLang="en-US" sz="800" dirty="0" smtClean="0"/>
                <a:t>集群</a:t>
              </a:r>
              <a:endParaRPr lang="en-US" sz="800" dirty="0"/>
            </a:p>
          </p:txBody>
        </p:sp>
      </p:grpSp>
      <p:cxnSp>
        <p:nvCxnSpPr>
          <p:cNvPr id="390" name="肘形连接符 389"/>
          <p:cNvCxnSpPr>
            <a:stCxn id="165" idx="3"/>
            <a:endCxn id="292" idx="1"/>
          </p:cNvCxnSpPr>
          <p:nvPr/>
        </p:nvCxnSpPr>
        <p:spPr>
          <a:xfrm flipV="1">
            <a:off x="6480810" y="2693670"/>
            <a:ext cx="135382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3273425" y="1553210"/>
            <a:ext cx="3277234" cy="3151505"/>
            <a:chOff x="4119630" y="2491902"/>
            <a:chExt cx="2659326" cy="2174209"/>
          </a:xfrm>
        </p:grpSpPr>
        <p:sp>
          <p:nvSpPr>
            <p:cNvPr id="165" name="Rounded Rectangle 115"/>
            <p:cNvSpPr/>
            <p:nvPr/>
          </p:nvSpPr>
          <p:spPr>
            <a:xfrm>
              <a:off x="4320071" y="2491902"/>
              <a:ext cx="2402205" cy="1577539"/>
            </a:xfrm>
            <a:prstGeom prst="roundRect">
              <a:avLst>
                <a:gd name="adj" fmla="val 7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>
                <a:lnSpc>
                  <a:spcPct val="60000"/>
                </a:lnSpc>
              </a:pPr>
              <a:r>
                <a:rPr lang="en-US" altLang="zh-CN" sz="800" dirty="0" smtClean="0"/>
                <a:t>HiveSQL/FlinkSQL</a:t>
              </a:r>
              <a:endParaRPr lang="zh-CN" altLang="en-US" sz="800" dirty="0" smtClean="0"/>
            </a:p>
          </p:txBody>
        </p:sp>
        <p:sp>
          <p:nvSpPr>
            <p:cNvPr id="6" name="Rounded Rectangle 115"/>
            <p:cNvSpPr/>
            <p:nvPr/>
          </p:nvSpPr>
          <p:spPr>
            <a:xfrm>
              <a:off x="4528758" y="3719412"/>
              <a:ext cx="578652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餐厅</a:t>
              </a:r>
              <a:r>
                <a:rPr lang="en-US" altLang="zh-CN" sz="800" dirty="0"/>
                <a:t>-</a:t>
              </a:r>
              <a:r>
                <a:rPr lang="zh-CN" altLang="en-US" sz="800" dirty="0"/>
                <a:t>菜单</a:t>
              </a:r>
              <a:r>
                <a:rPr lang="en-US" sz="800" dirty="0"/>
                <a:t>Mapping</a:t>
              </a:r>
            </a:p>
          </p:txBody>
        </p:sp>
        <p:sp>
          <p:nvSpPr>
            <p:cNvPr id="20" name="Rounded Rectangle 115"/>
            <p:cNvSpPr/>
            <p:nvPr/>
          </p:nvSpPr>
          <p:spPr>
            <a:xfrm>
              <a:off x="5256324" y="2998327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餐厅</a:t>
              </a:r>
              <a:endParaRPr lang="en-US" altLang="zh-CN" sz="800" dirty="0"/>
            </a:p>
          </p:txBody>
        </p:sp>
        <p:sp>
          <p:nvSpPr>
            <p:cNvPr id="22" name="Rounded Rectangle 115"/>
            <p:cNvSpPr/>
            <p:nvPr/>
          </p:nvSpPr>
          <p:spPr>
            <a:xfrm>
              <a:off x="4603988" y="2835360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AD</a:t>
              </a:r>
            </a:p>
          </p:txBody>
        </p:sp>
        <p:sp>
          <p:nvSpPr>
            <p:cNvPr id="23" name="Rounded Rectangle 115"/>
            <p:cNvSpPr/>
            <p:nvPr/>
          </p:nvSpPr>
          <p:spPr>
            <a:xfrm>
              <a:off x="4604503" y="3235330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C1</a:t>
              </a:r>
            </a:p>
          </p:txBody>
        </p:sp>
        <p:sp>
          <p:nvSpPr>
            <p:cNvPr id="24" name="Rounded Rectangle 115"/>
            <p:cNvSpPr/>
            <p:nvPr/>
          </p:nvSpPr>
          <p:spPr>
            <a:xfrm>
              <a:off x="5256839" y="3367193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C2</a:t>
              </a:r>
            </a:p>
          </p:txBody>
        </p:sp>
        <p:sp>
          <p:nvSpPr>
            <p:cNvPr id="25" name="Rounded Rectangle 115"/>
            <p:cNvSpPr/>
            <p:nvPr/>
          </p:nvSpPr>
          <p:spPr>
            <a:xfrm>
              <a:off x="5986982" y="3240587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ES</a:t>
              </a:r>
            </a:p>
          </p:txBody>
        </p:sp>
        <p:sp>
          <p:nvSpPr>
            <p:cNvPr id="26" name="Rounded Rectangle 115"/>
            <p:cNvSpPr/>
            <p:nvPr/>
          </p:nvSpPr>
          <p:spPr>
            <a:xfrm>
              <a:off x="5956581" y="2835798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S</a:t>
              </a:r>
            </a:p>
          </p:txBody>
        </p:sp>
        <p:sp>
          <p:nvSpPr>
            <p:cNvPr id="27" name="Rounded Rectangle 115"/>
            <p:cNvSpPr/>
            <p:nvPr/>
          </p:nvSpPr>
          <p:spPr>
            <a:xfrm>
              <a:off x="5256840" y="2595728"/>
              <a:ext cx="390577" cy="2124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MD</a:t>
              </a:r>
            </a:p>
          </p:txBody>
        </p:sp>
        <p:sp>
          <p:nvSpPr>
            <p:cNvPr id="34" name="Rounded Rectangle 115"/>
            <p:cNvSpPr/>
            <p:nvPr/>
          </p:nvSpPr>
          <p:spPr>
            <a:xfrm>
              <a:off x="5201190" y="3727736"/>
              <a:ext cx="547220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800" dirty="0"/>
                <a:t>餐期</a:t>
              </a:r>
            </a:p>
          </p:txBody>
        </p:sp>
        <p:sp>
          <p:nvSpPr>
            <p:cNvPr id="35" name="Rounded Rectangle 115"/>
            <p:cNvSpPr/>
            <p:nvPr/>
          </p:nvSpPr>
          <p:spPr>
            <a:xfrm>
              <a:off x="5878258" y="3727736"/>
              <a:ext cx="547220" cy="244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价格</a:t>
              </a:r>
            </a:p>
          </p:txBody>
        </p:sp>
        <p:sp>
          <p:nvSpPr>
            <p:cNvPr id="36" name="Rounded Rectangle 115"/>
            <p:cNvSpPr/>
            <p:nvPr/>
          </p:nvSpPr>
          <p:spPr>
            <a:xfrm>
              <a:off x="5529418" y="4514972"/>
              <a:ext cx="1249538" cy="151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MC</a:t>
              </a:r>
              <a:r>
                <a:rPr lang="zh-CN" altLang="en-US" sz="800" dirty="0"/>
                <a:t>码表信息</a:t>
              </a:r>
            </a:p>
          </p:txBody>
        </p:sp>
        <p:sp>
          <p:nvSpPr>
            <p:cNvPr id="39" name="Rounded Rectangle 115"/>
            <p:cNvSpPr/>
            <p:nvPr/>
          </p:nvSpPr>
          <p:spPr>
            <a:xfrm>
              <a:off x="4119630" y="4478173"/>
              <a:ext cx="1331982" cy="15113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品项关联</a:t>
              </a:r>
            </a:p>
          </p:txBody>
        </p:sp>
        <p:sp>
          <p:nvSpPr>
            <p:cNvPr id="50" name="Rounded Rectangle 115"/>
            <p:cNvSpPr/>
            <p:nvPr/>
          </p:nvSpPr>
          <p:spPr>
            <a:xfrm>
              <a:off x="5529418" y="4330539"/>
              <a:ext cx="1249538" cy="1511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basic</a:t>
              </a:r>
              <a:r>
                <a:rPr lang="zh-CN" altLang="en-US" sz="800" dirty="0"/>
                <a:t>菜单字典</a:t>
              </a:r>
            </a:p>
          </p:txBody>
        </p:sp>
      </p:grpSp>
      <p:cxnSp>
        <p:nvCxnSpPr>
          <p:cNvPr id="28" name="直接箭头连接符 27"/>
          <p:cNvCxnSpPr/>
          <p:nvPr/>
        </p:nvCxnSpPr>
        <p:spPr>
          <a:xfrm flipV="1">
            <a:off x="4906010" y="2011680"/>
            <a:ext cx="9525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351655" y="2205355"/>
            <a:ext cx="318135" cy="118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157470" y="2205990"/>
            <a:ext cx="379730" cy="133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352290" y="2590800"/>
            <a:ext cx="317500" cy="1943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14900" y="2595245"/>
            <a:ext cx="635" cy="2266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134610" y="2567940"/>
            <a:ext cx="440055" cy="2247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6" idx="3"/>
            <a:endCxn id="315" idx="2"/>
          </p:cNvCxnSpPr>
          <p:nvPr/>
        </p:nvCxnSpPr>
        <p:spPr>
          <a:xfrm flipV="1">
            <a:off x="6550660" y="2924810"/>
            <a:ext cx="1910080" cy="16706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9" idx="1"/>
            <a:endCxn id="64" idx="3"/>
          </p:cNvCxnSpPr>
          <p:nvPr/>
        </p:nvCxnSpPr>
        <p:spPr>
          <a:xfrm rot="10800000">
            <a:off x="498475" y="2552065"/>
            <a:ext cx="2774950" cy="19900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下箭头 43"/>
          <p:cNvSpPr/>
          <p:nvPr/>
        </p:nvSpPr>
        <p:spPr>
          <a:xfrm>
            <a:off x="4652645" y="3924300"/>
            <a:ext cx="50673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109"/>
          <p:cNvSpPr txBox="1"/>
          <p:nvPr/>
        </p:nvSpPr>
        <p:spPr>
          <a:xfrm>
            <a:off x="6718300" y="2424430"/>
            <a:ext cx="10744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5.by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餐厅菜单缓存</a:t>
            </a:r>
          </a:p>
        </p:txBody>
      </p:sp>
      <p:sp>
        <p:nvSpPr>
          <p:cNvPr id="46" name="TextBox 109"/>
          <p:cNvSpPr txBox="1"/>
          <p:nvPr/>
        </p:nvSpPr>
        <p:spPr>
          <a:xfrm>
            <a:off x="7129780" y="4328160"/>
            <a:ext cx="1046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基础菜单缓存</a:t>
            </a:r>
          </a:p>
        </p:txBody>
      </p:sp>
      <p:cxnSp>
        <p:nvCxnSpPr>
          <p:cNvPr id="47" name="肘形连接符 46"/>
          <p:cNvCxnSpPr>
            <a:endCxn id="64" idx="3"/>
          </p:cNvCxnSpPr>
          <p:nvPr/>
        </p:nvCxnSpPr>
        <p:spPr>
          <a:xfrm rot="10800000">
            <a:off x="498475" y="2551430"/>
            <a:ext cx="2990850" cy="629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109"/>
          <p:cNvSpPr txBox="1"/>
          <p:nvPr/>
        </p:nvSpPr>
        <p:spPr>
          <a:xfrm>
            <a:off x="1683385" y="2843530"/>
            <a:ext cx="1170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7.Flink sink DB</a:t>
            </a:r>
          </a:p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餐厅在售菜单入库</a:t>
            </a:r>
          </a:p>
        </p:txBody>
      </p:sp>
      <p:sp>
        <p:nvSpPr>
          <p:cNvPr id="49" name="TextBox 109"/>
          <p:cNvSpPr txBox="1"/>
          <p:nvPr/>
        </p:nvSpPr>
        <p:spPr>
          <a:xfrm>
            <a:off x="2220595" y="4328160"/>
            <a:ext cx="10947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关联品项入库</a:t>
            </a:r>
          </a:p>
        </p:txBody>
      </p:sp>
      <p:sp>
        <p:nvSpPr>
          <p:cNvPr id="52" name="下箭头 51"/>
          <p:cNvSpPr/>
          <p:nvPr/>
        </p:nvSpPr>
        <p:spPr>
          <a:xfrm>
            <a:off x="4650740" y="3122295"/>
            <a:ext cx="506730" cy="2286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109"/>
          <p:cNvSpPr txBox="1"/>
          <p:nvPr/>
        </p:nvSpPr>
        <p:spPr>
          <a:xfrm>
            <a:off x="5440680" y="1716405"/>
            <a:ext cx="10401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重建数据模型</a:t>
            </a:r>
          </a:p>
        </p:txBody>
      </p:sp>
      <p:sp>
        <p:nvSpPr>
          <p:cNvPr id="54" name="TextBox 109"/>
          <p:cNvSpPr txBox="1"/>
          <p:nvPr/>
        </p:nvSpPr>
        <p:spPr>
          <a:xfrm>
            <a:off x="5440680" y="3089275"/>
            <a:ext cx="10401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结构化关联查询</a:t>
            </a:r>
          </a:p>
        </p:txBody>
      </p:sp>
      <p:sp>
        <p:nvSpPr>
          <p:cNvPr id="55" name="TextBox 109"/>
          <p:cNvSpPr txBox="1"/>
          <p:nvPr/>
        </p:nvSpPr>
        <p:spPr>
          <a:xfrm>
            <a:off x="1683385" y="2101850"/>
            <a:ext cx="1808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Flink JDBC source</a:t>
            </a:r>
          </a:p>
        </p:txBody>
      </p:sp>
      <p:sp>
        <p:nvSpPr>
          <p:cNvPr id="2" name="Rectangle 17"/>
          <p:cNvSpPr/>
          <p:nvPr/>
        </p:nvSpPr>
        <p:spPr>
          <a:xfrm>
            <a:off x="5169535" y="313055"/>
            <a:ext cx="2543175" cy="58991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菜单计算优化大数据增量计算</a:t>
            </a:r>
          </a:p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文件传输机制</a:t>
            </a:r>
          </a:p>
          <a:p>
            <a:r>
              <a:rPr lang="zh-CN" sz="11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售罄数据独立存储</a:t>
            </a:r>
          </a:p>
        </p:txBody>
      </p:sp>
      <p:cxnSp>
        <p:nvCxnSpPr>
          <p:cNvPr id="3" name="肘形连接符 2"/>
          <p:cNvCxnSpPr/>
          <p:nvPr/>
        </p:nvCxnSpPr>
        <p:spPr>
          <a:xfrm>
            <a:off x="911860" y="2359660"/>
            <a:ext cx="2295525" cy="6350"/>
          </a:xfrm>
          <a:prstGeom prst="bentConnector3">
            <a:avLst>
              <a:gd name="adj1" fmla="val 5001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流程图: 多文档 4"/>
          <p:cNvSpPr/>
          <p:nvPr/>
        </p:nvSpPr>
        <p:spPr>
          <a:xfrm>
            <a:off x="7811770" y="1578610"/>
            <a:ext cx="782955" cy="47244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900" dirty="0" smtClean="0">
                <a:solidFill>
                  <a:schemeClr val="tx1"/>
                </a:solidFill>
                <a:sym typeface="+mn-ea"/>
              </a:rPr>
              <a:t>落地文件</a:t>
            </a:r>
          </a:p>
          <a:p>
            <a:pPr lvl="0" algn="ctr">
              <a:buClrTx/>
              <a:buSzTx/>
              <a:buFontTx/>
            </a:pPr>
            <a:endParaRPr lang="zh-CN" altLang="en-US" sz="9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84455" y="1194435"/>
            <a:ext cx="827405" cy="504190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菜单中心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MS SQL SERVER DB</a:t>
            </a:r>
          </a:p>
        </p:txBody>
      </p:sp>
      <p:sp>
        <p:nvSpPr>
          <p:cNvPr id="8" name="TextBox 109"/>
          <p:cNvSpPr txBox="1"/>
          <p:nvPr/>
        </p:nvSpPr>
        <p:spPr>
          <a:xfrm>
            <a:off x="500380" y="1703705"/>
            <a:ext cx="9245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0.</a:t>
            </a:r>
            <a:r>
              <a:rPr 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每日定时同步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6455410" y="1825625"/>
            <a:ext cx="1458595" cy="3175"/>
          </a:xfrm>
          <a:prstGeom prst="bentConnector3">
            <a:avLst>
              <a:gd name="adj1" fmla="val 5002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09"/>
          <p:cNvSpPr txBox="1"/>
          <p:nvPr/>
        </p:nvSpPr>
        <p:spPr>
          <a:xfrm>
            <a:off x="6611620" y="1614805"/>
            <a:ext cx="11811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4.by</a:t>
            </a:r>
            <a:r>
              <a:rPr lang="zh-CN" altLang="en-US" sz="800" b="1" dirty="0">
                <a:latin typeface="微软雅黑" panose="020B0503020204020204" charset="-122"/>
                <a:ea typeface="微软雅黑" panose="020B0503020204020204" charset="-122"/>
              </a:rPr>
              <a:t>餐厅菜单</a:t>
            </a:r>
            <a:r>
              <a:rPr lang="en-US" altLang="zh-CN" sz="800" b="1" dirty="0">
                <a:latin typeface="微软雅黑" panose="020B0503020204020204" charset="-122"/>
                <a:ea typeface="微软雅黑" panose="020B0503020204020204" charset="-122"/>
              </a:rPr>
              <a:t>JSON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一键屏蔽（售罄）永程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254" y="993856"/>
            <a:ext cx="699194" cy="2830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79367" y="1371369"/>
            <a:ext cx="74710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95056" y="1891143"/>
            <a:ext cx="1478966" cy="1433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9355" y="2047006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07853" y="2901139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09355" y="2456410"/>
            <a:ext cx="126769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65459" y="1911928"/>
            <a:ext cx="574970" cy="4364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1085852" y="2041811"/>
            <a:ext cx="581890" cy="4675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32561" y="2603955"/>
            <a:ext cx="498762" cy="36160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23506" y="2775062"/>
            <a:ext cx="547253" cy="42256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546392" y="2785796"/>
            <a:ext cx="498762" cy="36160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653888" y="2197675"/>
            <a:ext cx="27882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85061" y="2383673"/>
            <a:ext cx="2788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67295" y="2901137"/>
            <a:ext cx="39658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556904" y="3077438"/>
            <a:ext cx="3758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10" idx="0"/>
          </p:cNvCxnSpPr>
          <p:nvPr/>
        </p:nvCxnSpPr>
        <p:spPr>
          <a:xfrm flipH="1">
            <a:off x="2734539" y="1438279"/>
            <a:ext cx="1829920" cy="45286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2713990" y="1322705"/>
            <a:ext cx="20320" cy="5969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70665" y="1984665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77591" y="2303321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94908" y="2642759"/>
            <a:ext cx="1007918" cy="285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70216" y="1924051"/>
            <a:ext cx="1201883" cy="10581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30309" y="2260469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78381" y="1817122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通知消息</a:t>
            </a:r>
            <a:endParaRPr lang="en-US" sz="1000" dirty="0" smtClean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540700" y="2785632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4134" y="2350076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/>
              <a:t>消费</a:t>
            </a:r>
            <a:r>
              <a:rPr lang="zh-CN" altLang="en-US" sz="1000" dirty="0" smtClean="0"/>
              <a:t>消息</a:t>
            </a:r>
            <a:endParaRPr lang="en-US" sz="100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5921949" y="1840918"/>
            <a:ext cx="1299734" cy="1322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36480" y="1924043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372101" y="2456410"/>
            <a:ext cx="54984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19720" y="1949966"/>
            <a:ext cx="4779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消费消息</a:t>
            </a:r>
            <a:endParaRPr lang="en-US" sz="1000" dirty="0" smtClean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486075" y="1440507"/>
            <a:ext cx="2093361" cy="3997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5245" y="3688772"/>
            <a:ext cx="7606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043406" y="2294654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50332" y="2696438"/>
            <a:ext cx="1007685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售</a:t>
            </a:r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罄报表微服务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Flowchart: Magnetic Disk 73"/>
          <p:cNvSpPr/>
          <p:nvPr/>
        </p:nvSpPr>
        <p:spPr>
          <a:xfrm>
            <a:off x="7616536" y="1984665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Flowchart: Magnetic Disk 74"/>
          <p:cNvSpPr/>
          <p:nvPr/>
        </p:nvSpPr>
        <p:spPr>
          <a:xfrm>
            <a:off x="7768936" y="2137065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7557651" y="2237510"/>
            <a:ext cx="394855" cy="39485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243330" y="2270412"/>
            <a:ext cx="278822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74503" y="2456410"/>
            <a:ext cx="27882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2171" y="4142511"/>
            <a:ext cx="7606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42946" y="3761449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CPOS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96337" y="3768437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956906" y="3765034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SelfOrder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64458" y="3761449"/>
            <a:ext cx="876530" cy="280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3" name="Straight Arrow Connector 92"/>
          <p:cNvCxnSpPr>
            <a:stCxn id="10" idx="2"/>
          </p:cNvCxnSpPr>
          <p:nvPr/>
        </p:nvCxnSpPr>
        <p:spPr>
          <a:xfrm>
            <a:off x="2734539" y="3325088"/>
            <a:ext cx="0" cy="4364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71369" y="3418609"/>
            <a:ext cx="69919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通知下游</a:t>
            </a:r>
            <a:endParaRPr lang="en-US" sz="10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412171" y="4208317"/>
            <a:ext cx="75403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 smtClean="0"/>
              <a:t>1) </a:t>
            </a:r>
            <a:r>
              <a:rPr lang="zh-CN" altLang="en-US" sz="1000" dirty="0"/>
              <a:t>售</a:t>
            </a:r>
            <a:r>
              <a:rPr lang="zh-CN" altLang="en-US" sz="1000" dirty="0" smtClean="0"/>
              <a:t>罄的基础数据由菜单计算结果通过</a:t>
            </a:r>
            <a:r>
              <a:rPr lang="en-US" altLang="zh-CN" sz="1000" dirty="0" err="1" smtClean="0"/>
              <a:t>sqoop</a:t>
            </a:r>
            <a:r>
              <a:rPr lang="zh-CN" altLang="en-US" sz="1000" dirty="0"/>
              <a:t>同</a:t>
            </a:r>
            <a:r>
              <a:rPr lang="zh-CN" altLang="en-US" sz="1000" dirty="0" smtClean="0"/>
              <a:t>步到</a:t>
            </a:r>
            <a:r>
              <a:rPr lang="en-US" altLang="zh-CN" sz="1000" dirty="0" smtClean="0"/>
              <a:t>MySQL</a:t>
            </a:r>
            <a:r>
              <a:rPr lang="zh-CN" altLang="en-US" sz="1000" dirty="0" smtClean="0"/>
              <a:t>，可考虑按品牌进行分表或者分库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2) </a:t>
            </a:r>
            <a:r>
              <a:rPr lang="zh-CN" altLang="en-US" sz="1000" dirty="0" smtClean="0"/>
              <a:t>售罄的实时状态数据保存在数据库中。通知下游的数据和报表用数据放入</a:t>
            </a:r>
            <a:r>
              <a:rPr lang="en-US" altLang="zh-CN" sz="1000" dirty="0" err="1" smtClean="0"/>
              <a:t>kafka</a:t>
            </a:r>
            <a:r>
              <a:rPr lang="zh-CN" altLang="en-US" sz="1000" dirty="0" smtClean="0"/>
              <a:t>，由通知消费者和报表消费者进行消费。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3</a:t>
            </a:r>
            <a:r>
              <a:rPr lang="zh-CN" altLang="en-US" sz="1000" dirty="0" smtClean="0"/>
              <a:t>）通知下游的微服务消费通知消息，通知下游系统，把通知结果反写入</a:t>
            </a:r>
            <a:r>
              <a:rPr lang="en-US" altLang="zh-CN" sz="1000" dirty="0" err="1" smtClean="0"/>
              <a:t>kafka</a:t>
            </a:r>
            <a:r>
              <a:rPr lang="zh-CN" altLang="en-US" sz="1000" dirty="0" smtClean="0"/>
              <a:t>进行状态跟踪。</a:t>
            </a:r>
            <a:endParaRPr lang="en-US" altLang="zh-CN" sz="1000" dirty="0" smtClean="0"/>
          </a:p>
          <a:p>
            <a:pPr algn="l"/>
            <a:r>
              <a:rPr lang="en-US" altLang="zh-CN" sz="1000" dirty="0" smtClean="0"/>
              <a:t>4</a:t>
            </a:r>
            <a:r>
              <a:rPr lang="zh-CN" altLang="en-US" sz="1000" dirty="0" smtClean="0"/>
              <a:t>）报表消费者和通知状态消费者消费消息写入</a:t>
            </a:r>
            <a:r>
              <a:rPr lang="en-US" altLang="zh-CN" sz="1000" dirty="0" smtClean="0"/>
              <a:t>ES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WEB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通过售罄报表微服务查询</a:t>
            </a:r>
            <a:r>
              <a:rPr lang="en-US" altLang="zh-CN" sz="1000" dirty="0" smtClean="0"/>
              <a:t>ES</a:t>
            </a:r>
            <a:r>
              <a:rPr lang="zh-CN" altLang="en-US" sz="1000" dirty="0" smtClean="0"/>
              <a:t>中的内容提供相应信息。</a:t>
            </a:r>
            <a:endParaRPr lang="en-US" sz="1000" dirty="0" smtClean="0"/>
          </a:p>
        </p:txBody>
      </p:sp>
      <p:cxnSp>
        <p:nvCxnSpPr>
          <p:cNvPr id="3" name="Elbow Connector 2"/>
          <p:cNvCxnSpPr>
            <a:endCxn id="42" idx="2"/>
          </p:cNvCxnSpPr>
          <p:nvPr/>
        </p:nvCxnSpPr>
        <p:spPr>
          <a:xfrm flipV="1">
            <a:off x="3498266" y="2982197"/>
            <a:ext cx="1272892" cy="26166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3056" y="2989918"/>
            <a:ext cx="99602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 smtClean="0"/>
              <a:t>通知下游结果</a:t>
            </a:r>
            <a:endParaRPr lang="en-US" sz="1000" dirty="0" smtClean="0"/>
          </a:p>
        </p:txBody>
      </p:sp>
      <p:sp>
        <p:nvSpPr>
          <p:cNvPr id="5" name="圆角矩形 43"/>
          <p:cNvSpPr/>
          <p:nvPr/>
        </p:nvSpPr>
        <p:spPr>
          <a:xfrm>
            <a:off x="4068302" y="1417173"/>
            <a:ext cx="1008000" cy="324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一键屏蔽</a:t>
            </a:r>
            <a:endParaRPr lang="en-US" altLang="zh-CN" sz="9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endParaRPr lang="zh-CN" altLang="en-US" sz="900" kern="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32"/>
          <p:cNvSpPr/>
          <p:nvPr/>
        </p:nvSpPr>
        <p:spPr>
          <a:xfrm>
            <a:off x="1983105" y="948055"/>
            <a:ext cx="1502410" cy="374650"/>
          </a:xfrm>
          <a:prstGeom prst="roundRect">
            <a:avLst>
              <a:gd name="adj" fmla="val 7566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/>
            <a:r>
              <a:rPr lang="zh-CN" altLang="en-US" sz="9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产品营运</a:t>
            </a:r>
            <a:endParaRPr lang="en-US" altLang="zh-CN" sz="900" b="1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Straight Arrow Connector 42"/>
          <p:cNvCxnSpPr/>
          <p:nvPr/>
        </p:nvCxnSpPr>
        <p:spPr>
          <a:xfrm>
            <a:off x="1406869" y="1140329"/>
            <a:ext cx="58795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1433</Words>
  <Application>Microsoft Office PowerPoint</Application>
  <PresentationFormat>全屏显示(16:9)</PresentationFormat>
  <Paragraphs>295</Paragraphs>
  <Slides>10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2016 HDS Corporate</vt:lpstr>
      <vt:lpstr>产品中台-产品配置架构</vt:lpstr>
      <vt:lpstr>幻灯片 2</vt:lpstr>
      <vt:lpstr>功能结构图</vt:lpstr>
      <vt:lpstr>系统关系图</vt:lpstr>
      <vt:lpstr>系统架构图（牟大）</vt:lpstr>
      <vt:lpstr>产品运营对接架构（牟大）</vt:lpstr>
      <vt:lpstr>图片服务器架构（牟大）</vt:lpstr>
      <vt:lpstr>菜单计算-全量</vt:lpstr>
      <vt:lpstr>一键屏蔽（售罄）永程</vt:lpstr>
      <vt:lpstr>内容管理（牟大）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6496</cp:revision>
  <cp:lastPrinted>2016-01-12T17:49:00Z</cp:lastPrinted>
  <dcterms:created xsi:type="dcterms:W3CDTF">2011-02-10T00:52:00Z</dcterms:created>
  <dcterms:modified xsi:type="dcterms:W3CDTF">2020-05-07T01:54:05Z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2052-11.1.0.9584</vt:lpwstr>
  </property>
</Properties>
</file>