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1040" r:id="rId3"/>
    <p:sldId id="1088" r:id="rId4"/>
    <p:sldId id="1113" r:id="rId6"/>
    <p:sldId id="1121" r:id="rId7"/>
    <p:sldId id="1120" r:id="rId8"/>
    <p:sldId id="1119" r:id="rId9"/>
    <p:sldId id="1122" r:id="rId10"/>
    <p:sldId id="1075" r:id="rId11"/>
    <p:sldId id="1076" r:id="rId12"/>
  </p:sldIdLst>
  <p:sldSz cx="9144000" cy="5143500" type="screen16x9"/>
  <p:notesSz cx="7077075" cy="905192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50005"/>
    <a:srgbClr val="C90007"/>
    <a:srgbClr val="DA6B6B"/>
    <a:srgbClr val="ECCBCB"/>
    <a:srgbClr val="F6E7E7"/>
    <a:srgbClr val="6984A3"/>
    <a:srgbClr val="011739"/>
    <a:srgbClr val="13336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4" autoAdjust="0"/>
    <p:restoredTop sz="95320" autoAdjust="0"/>
  </p:normalViewPr>
  <p:slideViewPr>
    <p:cSldViewPr snapToGrid="0" showGuides="1">
      <p:cViewPr>
        <p:scale>
          <a:sx n="100" d="100"/>
          <a:sy n="100" d="100"/>
        </p:scale>
        <p:origin x="756" y="6"/>
      </p:cViewPr>
      <p:guideLst>
        <p:guide orient="horz" pos="34"/>
        <p:guide pos="110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44"/>
        <p:guide pos="2292"/>
        <p:guide pos="259"/>
        <p:guide pos="4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6.pn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endParaRPr lang="zh-CN" altLang="en-US" dirty="0"/>
          </a:p>
        </p:txBody>
      </p:sp>
      <p:grpSp>
        <p:nvGrpSpPr>
          <p:cNvPr id="2" name="组合 147"/>
          <p:cNvGrpSpPr/>
          <p:nvPr/>
        </p:nvGrpSpPr>
        <p:grpSpPr>
          <a:xfrm>
            <a:off x="593893" y="1029892"/>
            <a:ext cx="6777990" cy="3107500"/>
            <a:chOff x="774705" y="1030026"/>
            <a:chExt cx="6777990" cy="3107500"/>
          </a:xfrm>
        </p:grpSpPr>
        <p:sp>
          <p:nvSpPr>
            <p:cNvPr id="9" name="矩形 8"/>
            <p:cNvSpPr/>
            <p:nvPr/>
          </p:nvSpPr>
          <p:spPr>
            <a:xfrm rot="16200000">
              <a:off x="6607180" y="2095556"/>
              <a:ext cx="845185" cy="104584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产品运营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3271525" y="1870131"/>
              <a:ext cx="1254125" cy="14217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产品配置平台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2255430" y="3380288"/>
              <a:ext cx="447675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SSO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统一认证平台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>
              <a:stCxn id="62" idx="2"/>
              <a:endCxn id="3" idx="1"/>
            </p:cNvCxnSpPr>
            <p:nvPr/>
          </p:nvCxnSpPr>
          <p:spPr>
            <a:xfrm flipV="1">
              <a:off x="3012912" y="3208154"/>
              <a:ext cx="885825" cy="705485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 rot="16200000">
              <a:off x="1084267" y="741418"/>
              <a:ext cx="447675" cy="1066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0" name="直接箭头连接符 39"/>
            <p:cNvCxnSpPr>
              <a:stCxn id="73" idx="2"/>
              <a:endCxn id="3" idx="0"/>
            </p:cNvCxnSpPr>
            <p:nvPr/>
          </p:nvCxnSpPr>
          <p:spPr>
            <a:xfrm flipV="1">
              <a:off x="1637991" y="2581014"/>
              <a:ext cx="1549400" cy="279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 rot="16200000">
              <a:off x="7077080" y="1885371"/>
              <a:ext cx="165100" cy="78613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流程图: 多文档 84"/>
            <p:cNvSpPr/>
            <p:nvPr/>
          </p:nvSpPr>
          <p:spPr>
            <a:xfrm>
              <a:off x="5534647" y="2308091"/>
              <a:ext cx="391109" cy="221986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流程图: 多文档 88"/>
            <p:cNvSpPr/>
            <p:nvPr/>
          </p:nvSpPr>
          <p:spPr>
            <a:xfrm>
              <a:off x="2978143" y="1118359"/>
              <a:ext cx="497015" cy="31298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2" name="直接箭头连接符 91"/>
            <p:cNvCxnSpPr>
              <a:stCxn id="65" idx="2"/>
              <a:endCxn id="89" idx="1"/>
            </p:cNvCxnSpPr>
            <p:nvPr/>
          </p:nvCxnSpPr>
          <p:spPr>
            <a:xfrm>
              <a:off x="1841505" y="1274818"/>
              <a:ext cx="1136650" cy="63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9" idx="3"/>
              <a:endCxn id="3" idx="3"/>
            </p:cNvCxnSpPr>
            <p:nvPr/>
          </p:nvCxnSpPr>
          <p:spPr>
            <a:xfrm>
              <a:off x="3475192" y="1275214"/>
              <a:ext cx="423545" cy="678815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85" idx="1"/>
            </p:cNvCxnSpPr>
            <p:nvPr/>
          </p:nvCxnSpPr>
          <p:spPr>
            <a:xfrm flipV="1">
              <a:off x="4609302" y="2419484"/>
              <a:ext cx="925195" cy="3175"/>
            </a:xfrm>
            <a:prstGeom prst="bentConnector3">
              <a:avLst>
                <a:gd name="adj1" fmla="val 5001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5" idx="3"/>
            </p:cNvCxnSpPr>
            <p:nvPr/>
          </p:nvCxnSpPr>
          <p:spPr>
            <a:xfrm>
              <a:off x="5925657" y="2419484"/>
              <a:ext cx="575945" cy="3175"/>
            </a:xfrm>
            <a:prstGeom prst="bentConnector3">
              <a:avLst>
                <a:gd name="adj1" fmla="val 5002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3041174" y="3913649"/>
              <a:ext cx="1018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内部用户</a:t>
              </a:r>
              <a:r>
                <a:rPr lang="en-US" altLang="zh-CN" sz="800" dirty="0" smtClean="0"/>
                <a:t>SSO</a:t>
              </a:r>
              <a:r>
                <a:rPr lang="zh-CN" altLang="en-US" sz="800" dirty="0" smtClean="0"/>
                <a:t>登录</a:t>
              </a:r>
              <a:endParaRPr lang="zh-CN" altLang="en-US" sz="800" dirty="0" smtClean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946274" y="2608719"/>
              <a:ext cx="888365" cy="213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800" dirty="0" err="1" smtClean="0"/>
                <a:t>LinkId</a:t>
              </a:r>
              <a:r>
                <a:rPr lang="en-US" sz="800" dirty="0" smtClean="0"/>
                <a:t>/</a:t>
              </a:r>
              <a:r>
                <a:rPr lang="zh-CN" altLang="en-US" sz="800" dirty="0" smtClean="0"/>
                <a:t>键位名称</a:t>
              </a:r>
              <a:endParaRPr lang="zh-CN" altLang="en-US" sz="800" dirty="0" smtClean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6665" y="2115876"/>
              <a:ext cx="78613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dirty="0" smtClean="0"/>
                <a:t>RestApi</a:t>
              </a:r>
              <a:endParaRPr lang="en-US" altLang="zh-CN" sz="1000" dirty="0" smtClean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55022" y="2757368"/>
              <a:ext cx="549910" cy="213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800" dirty="0" smtClean="0"/>
                <a:t>API</a:t>
              </a:r>
              <a:r>
                <a:rPr lang="zh-CN" sz="800" dirty="0" smtClean="0"/>
                <a:t>通知</a:t>
              </a:r>
              <a:endParaRPr lang="zh-CN" sz="800" dirty="0" smtClean="0"/>
            </a:p>
          </p:txBody>
        </p:sp>
        <p:cxnSp>
          <p:nvCxnSpPr>
            <p:cNvPr id="16" name="直接箭头连接符 93"/>
            <p:cNvCxnSpPr/>
            <p:nvPr/>
          </p:nvCxnSpPr>
          <p:spPr>
            <a:xfrm flipV="1">
              <a:off x="4602317" y="2964314"/>
              <a:ext cx="1912620" cy="3175"/>
            </a:xfrm>
            <a:prstGeom prst="bentConnector3">
              <a:avLst>
                <a:gd name="adj1" fmla="val 50024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539477" y="2094428"/>
              <a:ext cx="386080" cy="213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800" dirty="0" smtClean="0"/>
                <a:t>文件</a:t>
              </a:r>
              <a:endParaRPr lang="zh-CN" altLang="en-US" sz="800" dirty="0" smtClean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75360" y="1030026"/>
              <a:ext cx="46545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dirty="0" smtClean="0"/>
                <a:t>文件</a:t>
              </a:r>
              <a:endParaRPr lang="zh-CN" altLang="en-US" sz="1000" dirty="0" smtClean="0"/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1127125" y="1498600"/>
            <a:ext cx="0" cy="9779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/>
          <p:cNvCxnSpPr/>
          <p:nvPr/>
        </p:nvCxnSpPr>
        <p:spPr>
          <a:xfrm>
            <a:off x="1660525" y="1274445"/>
            <a:ext cx="1333500" cy="1040765"/>
          </a:xfrm>
          <a:prstGeom prst="bentConnector3">
            <a:avLst>
              <a:gd name="adj1" fmla="val 500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顺序访问存储器 18"/>
          <p:cNvSpPr/>
          <p:nvPr/>
        </p:nvSpPr>
        <p:spPr>
          <a:xfrm>
            <a:off x="861695" y="2463165"/>
            <a:ext cx="598805" cy="422910"/>
          </a:xfrm>
          <a:prstGeom prst="flowChartMagneticTap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MQ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业务场景回顾</a:t>
            </a:r>
            <a:endParaRPr lang="zh-CN" altLang="en-US" dirty="0"/>
          </a:p>
        </p:txBody>
      </p:sp>
      <p:grpSp>
        <p:nvGrpSpPr>
          <p:cNvPr id="5" name="组合 154"/>
          <p:cNvGrpSpPr/>
          <p:nvPr/>
        </p:nvGrpSpPr>
        <p:grpSpPr>
          <a:xfrm>
            <a:off x="238660" y="916526"/>
            <a:ext cx="8999855" cy="3966432"/>
            <a:chOff x="226595" y="924146"/>
            <a:chExt cx="8999855" cy="3966432"/>
          </a:xfrm>
        </p:grpSpPr>
        <p:sp>
          <p:nvSpPr>
            <p:cNvPr id="11" name="矩形 10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  <a:endParaRPr lang="zh-CN" altLang="en-US" sz="1000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  <a:endParaRPr lang="zh-CN" altLang="en-US" sz="1000" dirty="0" smtClean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  <a:endParaRPr lang="zh-CN" altLang="en-US" sz="1000" dirty="0" smtClean="0"/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2" name="流程图: 终止 1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  <a:endParaRPr lang="zh-CN" altLang="en-US" sz="1000" dirty="0" smtClean="0"/>
              </a:p>
            </p:txBody>
          </p:sp>
        </p:grpSp>
        <p:sp>
          <p:nvSpPr>
            <p:cNvPr id="6" name="矩形 5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改名</a:t>
              </a:r>
              <a:endPara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6614192" y="1552429"/>
              <a:ext cx="933792" cy="1755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6932479" y="2770606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982880" y="3728941"/>
              <a:ext cx="267335" cy="14020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每日正式计算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紧急计算</a:t>
              </a:r>
              <a:endParaRPr lang="zh-CN" altLang="en-US" sz="9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6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3" name="直接箭头连接符 42"/>
            <p:cNvCxnSpPr>
              <a:stCxn id="60" idx="1"/>
              <a:endCxn id="65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5" idx="2"/>
              <a:endCxn id="74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 rot="16200000">
              <a:off x="3126005" y="2158586"/>
              <a:ext cx="304165" cy="9067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2963258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2" name="直接箭头连接符 101"/>
            <p:cNvCxnSpPr>
              <a:stCxn id="6" idx="2"/>
              <a:endCxn id="101" idx="0"/>
            </p:cNvCxnSpPr>
            <p:nvPr/>
          </p:nvCxnSpPr>
          <p:spPr>
            <a:xfrm flipV="1">
              <a:off x="1819377" y="2125728"/>
              <a:ext cx="643295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2"/>
              <a:endCxn id="60" idx="3"/>
            </p:cNvCxnSpPr>
            <p:nvPr/>
          </p:nvCxnSpPr>
          <p:spPr>
            <a:xfrm>
              <a:off x="3731384" y="2125727"/>
              <a:ext cx="1153574" cy="326170"/>
            </a:xfrm>
            <a:prstGeom prst="bentConnector4">
              <a:avLst>
                <a:gd name="adj1" fmla="val 65108"/>
                <a:gd name="adj2" fmla="val 198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endCxn id="93" idx="3"/>
            </p:cNvCxnSpPr>
            <p:nvPr/>
          </p:nvCxnSpPr>
          <p:spPr>
            <a:xfrm>
              <a:off x="3274695" y="2240280"/>
              <a:ext cx="3175" cy="21971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3" idx="2"/>
              <a:endCxn id="60" idx="0"/>
            </p:cNvCxnSpPr>
            <p:nvPr/>
          </p:nvCxnSpPr>
          <p:spPr>
            <a:xfrm flipV="1">
              <a:off x="3731386" y="2603553"/>
              <a:ext cx="519430" cy="82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7" idx="2"/>
              <a:endCxn id="79" idx="0"/>
            </p:cNvCxnSpPr>
            <p:nvPr/>
          </p:nvCxnSpPr>
          <p:spPr>
            <a:xfrm flipV="1">
              <a:off x="1798955" y="2654935"/>
              <a:ext cx="4629150" cy="1263015"/>
            </a:xfrm>
            <a:prstGeom prst="bentConnector3">
              <a:avLst>
                <a:gd name="adj1" fmla="val 90864"/>
              </a:avLst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6" idx="1"/>
              <a:endCxn id="67" idx="3"/>
            </p:cNvCxnSpPr>
            <p:nvPr/>
          </p:nvCxnSpPr>
          <p:spPr>
            <a:xfrm>
              <a:off x="7081088" y="2897172"/>
              <a:ext cx="3405" cy="3557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21"/>
            <p:cNvGrpSpPr/>
            <p:nvPr/>
          </p:nvGrpSpPr>
          <p:grpSpPr>
            <a:xfrm>
              <a:off x="6731875" y="3728645"/>
              <a:ext cx="719846" cy="253033"/>
              <a:chOff x="991458" y="1237850"/>
              <a:chExt cx="622191" cy="253033"/>
            </a:xfrm>
            <a:noFill/>
          </p:grpSpPr>
          <p:sp>
            <p:nvSpPr>
              <p:cNvPr id="123" name="流程图: 终止 122"/>
              <p:cNvSpPr/>
              <p:nvPr/>
            </p:nvSpPr>
            <p:spPr>
              <a:xfrm>
                <a:off x="991458" y="1237850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161152" y="12443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5" name="流程图: 多文档 124"/>
            <p:cNvSpPr/>
            <p:nvPr/>
          </p:nvSpPr>
          <p:spPr>
            <a:xfrm>
              <a:off x="7665328" y="397717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  <a:endParaRPr lang="zh-CN" altLang="en-US" sz="1000" dirty="0" smtClean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  <a:endParaRPr lang="zh-CN" altLang="en-US" sz="1000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  <a:endParaRPr lang="zh-CN" altLang="en-US" sz="1000" dirty="0" smtClean="0"/>
            </a:p>
          </p:txBody>
        </p:sp>
        <p:cxnSp>
          <p:nvCxnSpPr>
            <p:cNvPr id="138" name="直接箭头连接符 137"/>
            <p:cNvCxnSpPr>
              <a:stCxn id="67" idx="1"/>
              <a:endCxn id="123" idx="0"/>
            </p:cNvCxnSpPr>
            <p:nvPr/>
          </p:nvCxnSpPr>
          <p:spPr>
            <a:xfrm>
              <a:off x="7084493" y="3556976"/>
              <a:ext cx="13335" cy="17145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67" idx="2"/>
              <a:endCxn id="125" idx="0"/>
            </p:cNvCxnSpPr>
            <p:nvPr/>
          </p:nvCxnSpPr>
          <p:spPr>
            <a:xfrm>
              <a:off x="7719060" y="3404870"/>
              <a:ext cx="199390" cy="572135"/>
            </a:xfrm>
            <a:prstGeom prst="bentConnector2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  <a:endParaRPr lang="zh-CN" altLang="en-US" sz="1000" dirty="0" smtClean="0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8470336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5" name="直接箭头连接符 144"/>
            <p:cNvCxnSpPr>
              <a:stCxn id="125" idx="3"/>
            </p:cNvCxnSpPr>
            <p:nvPr/>
          </p:nvCxnSpPr>
          <p:spPr>
            <a:xfrm>
              <a:off x="8110220" y="4105275"/>
              <a:ext cx="31940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7584198" y="4228197"/>
              <a:ext cx="805973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199280" y="3252691"/>
              <a:ext cx="100393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Basic</a:t>
              </a:r>
              <a:endParaRPr lang="en-US" altLang="zh-CN" sz="1000" dirty="0" smtClean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21305" y="2213571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/>
                <a:t>Kafka</a:t>
              </a:r>
              <a:endParaRPr lang="zh-CN" altLang="en-US" sz="1000" dirty="0" smtClean="0"/>
            </a:p>
          </p:txBody>
        </p:sp>
        <p:sp>
          <p:nvSpPr>
            <p:cNvPr id="154" name="矩形 153"/>
            <p:cNvSpPr/>
            <p:nvPr/>
          </p:nvSpPr>
          <p:spPr>
            <a:xfrm rot="16200000">
              <a:off x="8489715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1379120" y="3105371"/>
              <a:ext cx="267335" cy="63690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zh-CN" altLang="en-US" sz="900" dirty="0">
                  <a:solidFill>
                    <a:srgbClr val="B5000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增量计算</a:t>
              </a:r>
              <a:endParaRPr lang="zh-CN" altLang="en-US" sz="900" dirty="0">
                <a:solidFill>
                  <a:srgbClr val="B5000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1252120" y="3505421"/>
              <a:ext cx="267335" cy="826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zh-CN" altLang="en-US" sz="900" dirty="0">
                  <a:solidFill>
                    <a:srgbClr val="FFC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预计算</a:t>
              </a:r>
              <a:endParaRPr lang="zh-CN" altLang="en-US" sz="9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5" name="直接箭头连接符 115"/>
            <p:cNvCxnSpPr>
              <a:stCxn id="68" idx="2"/>
            </p:cNvCxnSpPr>
            <p:nvPr/>
          </p:nvCxnSpPr>
          <p:spPr>
            <a:xfrm flipV="1">
              <a:off x="1817370" y="4426585"/>
              <a:ext cx="5739765" cy="3175"/>
            </a:xfrm>
            <a:prstGeom prst="bentConnector3">
              <a:avLst>
                <a:gd name="adj1" fmla="val 50007"/>
              </a:avLst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199280" y="3659091"/>
              <a:ext cx="100393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dirty="0" smtClean="0"/>
                <a:t>Basic</a:t>
              </a:r>
              <a:endParaRPr lang="zh-CN" altLang="en-US" sz="1000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36115" y="3557491"/>
              <a:ext cx="170370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dirty="0" smtClean="0"/>
                <a:t>bystore</a:t>
              </a:r>
              <a:r>
                <a:rPr lang="zh-CN" altLang="en-US" sz="1000" dirty="0" smtClean="0"/>
                <a:t>（测试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生产</a:t>
              </a:r>
              <a:r>
                <a:rPr lang="en-US" altLang="zh-CN" sz="1000" dirty="0" smtClean="0"/>
                <a:t>)</a:t>
              </a:r>
              <a:endParaRPr lang="en-US" altLang="zh-CN" sz="1000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6115" y="4426806"/>
              <a:ext cx="156400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dirty="0" smtClean="0"/>
                <a:t>bystore(</a:t>
              </a:r>
              <a:r>
                <a:rPr lang="zh-CN" altLang="en-US" sz="1000" dirty="0" smtClean="0"/>
                <a:t>生产用）</a:t>
              </a:r>
              <a:endParaRPr lang="zh-CN" altLang="en-US" sz="1000" dirty="0" smtClean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36115" y="3982306"/>
              <a:ext cx="153543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dirty="0" smtClean="0"/>
                <a:t>bystore</a:t>
              </a:r>
              <a:r>
                <a:rPr lang="zh-CN" altLang="en-US" sz="1000" dirty="0" smtClean="0"/>
                <a:t>（测试用）</a:t>
              </a:r>
              <a:endParaRPr lang="zh-CN" altLang="en-US" sz="1000" dirty="0" smtClean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12940" y="3497166"/>
              <a:ext cx="141351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000" dirty="0" smtClean="0"/>
                <a:t>basic/</a:t>
              </a:r>
              <a:r>
                <a:rPr lang="zh-CN" altLang="en-US" sz="1000" dirty="0" smtClean="0"/>
                <a:t>字典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图片</a:t>
              </a:r>
              <a:r>
                <a:rPr lang="en-US" altLang="zh-CN" sz="1000" dirty="0" smtClean="0"/>
                <a:t>..</a:t>
              </a:r>
              <a:endParaRPr lang="en-US" altLang="zh-CN" sz="1000" dirty="0" smtClean="0"/>
            </a:p>
          </p:txBody>
        </p:sp>
      </p:grpSp>
      <p:cxnSp>
        <p:nvCxnSpPr>
          <p:cNvPr id="19" name="直接箭头连接符 18"/>
          <p:cNvCxnSpPr>
            <a:stCxn id="6" idx="1"/>
            <a:endCxn id="63" idx="3"/>
          </p:cNvCxnSpPr>
          <p:nvPr/>
        </p:nvCxnSpPr>
        <p:spPr>
          <a:xfrm flipH="1">
            <a:off x="1196451" y="2565548"/>
            <a:ext cx="635" cy="1911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25500" y="3030855"/>
            <a:ext cx="1905" cy="1244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3"/>
          </p:cNvCxnSpPr>
          <p:nvPr/>
        </p:nvCxnSpPr>
        <p:spPr>
          <a:xfrm flipH="1">
            <a:off x="1525270" y="3025140"/>
            <a:ext cx="4445" cy="257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132840" y="3032125"/>
            <a:ext cx="3175" cy="751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15"/>
          <p:cNvCxnSpPr>
            <a:stCxn id="13" idx="2"/>
            <a:endCxn id="79" idx="0"/>
          </p:cNvCxnSpPr>
          <p:nvPr/>
        </p:nvCxnSpPr>
        <p:spPr>
          <a:xfrm flipV="1">
            <a:off x="1843405" y="2647315"/>
            <a:ext cx="4596765" cy="768350"/>
          </a:xfrm>
          <a:prstGeom prst="bentConnector3">
            <a:avLst>
              <a:gd name="adj1" fmla="val 90868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101"/>
          <p:cNvCxnSpPr/>
          <p:nvPr/>
        </p:nvCxnSpPr>
        <p:spPr>
          <a:xfrm>
            <a:off x="1856740" y="3544570"/>
            <a:ext cx="5815330" cy="608330"/>
          </a:xfrm>
          <a:prstGeom prst="bentConnector3">
            <a:avLst>
              <a:gd name="adj1" fmla="val 50011"/>
            </a:avLst>
          </a:prstGeom>
          <a:ln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101"/>
          <p:cNvCxnSpPr>
            <a:endCxn id="146" idx="1"/>
          </p:cNvCxnSpPr>
          <p:nvPr/>
        </p:nvCxnSpPr>
        <p:spPr>
          <a:xfrm>
            <a:off x="1809115" y="4030345"/>
            <a:ext cx="5787390" cy="313055"/>
          </a:xfrm>
          <a:prstGeom prst="bentConnector3">
            <a:avLst>
              <a:gd name="adj1" fmla="val 50011"/>
            </a:avLst>
          </a:prstGeom>
          <a:ln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</a:t>
            </a:r>
            <a:r>
              <a:rPr altLang="zh-CN" dirty="0"/>
              <a:t>-</a:t>
            </a:r>
            <a:r>
              <a:rPr lang="zh-CN" altLang="en-US" dirty="0"/>
              <a:t>文件（旧稿）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6200000">
            <a:off x="3670935" y="2678430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65" idx="1"/>
            <a:endCxn id="9" idx="1"/>
          </p:cNvCxnSpPr>
          <p:nvPr/>
        </p:nvCxnSpPr>
        <p:spPr>
          <a:xfrm rot="5400000" flipV="1">
            <a:off x="532448" y="2259648"/>
            <a:ext cx="1370965" cy="53340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 rot="16200000">
            <a:off x="727075" y="1083310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流程图: 多文档 88"/>
          <p:cNvSpPr/>
          <p:nvPr/>
        </p:nvSpPr>
        <p:spPr>
          <a:xfrm>
            <a:off x="3911600" y="1444625"/>
            <a:ext cx="497205" cy="313055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61110" y="33680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增量计算</a:t>
            </a:r>
            <a:endParaRPr lang="zh-CN" altLang="en-US" sz="1000" dirty="0" smtClean="0"/>
          </a:p>
        </p:txBody>
      </p:sp>
      <p:cxnSp>
        <p:nvCxnSpPr>
          <p:cNvPr id="92" name="直接箭头连接符 91"/>
          <p:cNvCxnSpPr>
            <a:stCxn id="65" idx="2"/>
            <a:endCxn id="89" idx="1"/>
          </p:cNvCxnSpPr>
          <p:nvPr/>
        </p:nvCxnSpPr>
        <p:spPr>
          <a:xfrm flipV="1">
            <a:off x="1484630" y="1601470"/>
            <a:ext cx="242697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9" idx="2"/>
            <a:endCxn id="3" idx="3"/>
          </p:cNvCxnSpPr>
          <p:nvPr/>
        </p:nvCxnSpPr>
        <p:spPr>
          <a:xfrm rot="5400000" flipV="1">
            <a:off x="3622358" y="2248853"/>
            <a:ext cx="1009015" cy="2540"/>
          </a:xfrm>
          <a:prstGeom prst="bentConnector3">
            <a:avLst>
              <a:gd name="adj1" fmla="val 5056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82644" y="1199280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正式计算</a:t>
            </a:r>
            <a:endParaRPr lang="zh-CN" sz="1000" dirty="0" smtClean="0"/>
          </a:p>
        </p:txBody>
      </p:sp>
      <p:sp>
        <p:nvSpPr>
          <p:cNvPr id="9" name="流程图: 多文档 8"/>
          <p:cNvSpPr/>
          <p:nvPr/>
        </p:nvSpPr>
        <p:spPr>
          <a:xfrm>
            <a:off x="1484630" y="3054985"/>
            <a:ext cx="497205" cy="313055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3"/>
          <p:cNvCxnSpPr>
            <a:stCxn id="9" idx="3"/>
            <a:endCxn id="3" idx="0"/>
          </p:cNvCxnSpPr>
          <p:nvPr/>
        </p:nvCxnSpPr>
        <p:spPr>
          <a:xfrm>
            <a:off x="1981835" y="3211830"/>
            <a:ext cx="1612900" cy="31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多文档 14"/>
          <p:cNvSpPr/>
          <p:nvPr/>
        </p:nvSpPr>
        <p:spPr>
          <a:xfrm>
            <a:off x="2167890" y="2167255"/>
            <a:ext cx="497205" cy="313055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5"/>
          <p:cNvCxnSpPr>
            <a:endCxn id="15" idx="1"/>
          </p:cNvCxnSpPr>
          <p:nvPr/>
        </p:nvCxnSpPr>
        <p:spPr>
          <a:xfrm>
            <a:off x="1176655" y="1843405"/>
            <a:ext cx="991235" cy="480695"/>
          </a:xfrm>
          <a:prstGeom prst="bentConnector3">
            <a:avLst>
              <a:gd name="adj1" fmla="val 4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5"/>
          <p:cNvCxnSpPr>
            <a:stCxn id="15" idx="3"/>
            <a:endCxn id="3" idx="0"/>
          </p:cNvCxnSpPr>
          <p:nvPr/>
        </p:nvCxnSpPr>
        <p:spPr>
          <a:xfrm>
            <a:off x="2665095" y="2324100"/>
            <a:ext cx="929640" cy="88773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34184" y="1921910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预计算</a:t>
            </a:r>
            <a:endParaRPr lang="zh-CN" altLang="en-US" sz="1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436870" y="1393190"/>
            <a:ext cx="2635885" cy="11684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p>
            <a:pPr lvl="0" indent="0" algn="l">
              <a:buClrTx/>
              <a:buSzTx/>
              <a:buNone/>
            </a:pP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三种场景需要生成落地文件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正式计算（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全量）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计算（增量）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预计算（增量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全量）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注：现有的紧急计算不调整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</a:t>
            </a:r>
            <a:r>
              <a:rPr lang="zh-CN" altLang="en-US">
                <a:sym typeface="+mn-ea"/>
              </a:rPr>
              <a:t>（全量计算）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657350" y="967740"/>
            <a:ext cx="6315710" cy="3744595"/>
            <a:chOff x="2231578" y="348343"/>
            <a:chExt cx="8886510" cy="5802086"/>
          </a:xfrm>
        </p:grpSpPr>
        <p:sp>
          <p:nvSpPr>
            <p:cNvPr id="2" name="矩形 1"/>
            <p:cNvSpPr/>
            <p:nvPr/>
          </p:nvSpPr>
          <p:spPr>
            <a:xfrm>
              <a:off x="2231578" y="348343"/>
              <a:ext cx="2613932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5" name="矩形 4"/>
            <p:cNvSpPr/>
            <p:nvPr/>
          </p:nvSpPr>
          <p:spPr>
            <a:xfrm>
              <a:off x="6497059" y="348343"/>
              <a:ext cx="3188154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31722" y="427827"/>
              <a:ext cx="380489" cy="2389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>
                  <a:solidFill>
                    <a:sysClr val="windowText" lastClr="000000"/>
                  </a:solidFill>
                </a:rPr>
                <a:t>MC</a:t>
              </a:r>
              <a:endParaRPr lang="en-US" altLang="zh-CN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44809" y="382361"/>
              <a:ext cx="748923" cy="2834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b="1">
                  <a:solidFill>
                    <a:sysClr val="windowText" lastClr="000000"/>
                  </a:solidFill>
                </a:rPr>
                <a:t>产品配置</a:t>
              </a:r>
              <a:endParaRPr lang="zh-CN" altLang="en-US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3577" y="1183822"/>
              <a:ext cx="1483178" cy="6939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全量计算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78061" y="2973161"/>
              <a:ext cx="3277960" cy="3177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53244" y="3008821"/>
              <a:ext cx="819317" cy="3050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共享磁盘</a:t>
              </a:r>
              <a:endParaRPr lang="zh-CN" altLang="en-US" sz="800"/>
            </a:p>
          </p:txBody>
        </p:sp>
        <p:sp>
          <p:nvSpPr>
            <p:cNvPr id="12" name="流程图: 文档 11"/>
            <p:cNvSpPr/>
            <p:nvPr/>
          </p:nvSpPr>
          <p:spPr>
            <a:xfrm>
              <a:off x="5048250" y="3446689"/>
              <a:ext cx="1143000" cy="40413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>
                  <a:solidFill>
                    <a:sysClr val="windowText" lastClr="000000"/>
                  </a:solidFill>
                </a:rPr>
                <a:t>Store</a:t>
              </a:r>
              <a:endParaRPr lang="en-US" altLang="zh-CN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27072" y="3341915"/>
              <a:ext cx="2665640" cy="1148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24029" y="3374834"/>
              <a:ext cx="621859" cy="111574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800">
                  <a:solidFill>
                    <a:srgbClr val="FF0000"/>
                  </a:solidFill>
                  <a:effectLst/>
                  <a:latin typeface="+mn-lt"/>
                  <a:ea typeface="+mn-ea"/>
                  <a:cs typeface="+mn-cs"/>
                </a:rPr>
                <a:t>预计算版本</a:t>
              </a:r>
              <a:endParaRPr lang="zh-CN" altLang="zh-CN" sz="800">
                <a:solidFill>
                  <a:srgbClr val="FF0000"/>
                </a:solidFill>
                <a:effectLst/>
              </a:endParaRPr>
            </a:p>
            <a:p>
              <a:pPr algn="ctr"/>
              <a:r>
                <a:rPr lang="zh-CN" altLang="en-US" sz="800">
                  <a:solidFill>
                    <a:srgbClr val="FF0000"/>
                  </a:solidFill>
                  <a:effectLst/>
                </a:rPr>
                <a:t>分租户</a:t>
              </a:r>
              <a:endParaRPr lang="zh-CN" altLang="en-US" sz="80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5050725" y="3963761"/>
              <a:ext cx="1143000" cy="35378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>
                  <a:solidFill>
                    <a:sysClr val="windowText" lastClr="000000"/>
                  </a:solidFill>
                </a:rPr>
                <a:t>Basic</a:t>
              </a:r>
              <a:endParaRPr lang="en-US" altLang="zh-CN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35927" y="843643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1. </a:t>
              </a:r>
              <a:r>
                <a:rPr lang="zh-CN" altLang="en-US" sz="800"/>
                <a:t>导入键位</a:t>
              </a:r>
              <a:r>
                <a:rPr lang="en-US" altLang="zh-CN" sz="800"/>
                <a:t>/</a:t>
              </a:r>
              <a:r>
                <a:rPr lang="zh-CN" altLang="en-US" sz="800"/>
                <a:t>产品组</a:t>
              </a:r>
              <a:endParaRPr lang="zh-CN" altLang="en-US" sz="800"/>
            </a:p>
          </p:txBody>
        </p:sp>
        <p:cxnSp>
          <p:nvCxnSpPr>
            <p:cNvPr id="20" name="直接箭头连接符 18"/>
            <p:cNvCxnSpPr>
              <a:stCxn id="19" idx="3"/>
              <a:endCxn id="13" idx="3"/>
            </p:cNvCxnSpPr>
            <p:nvPr/>
          </p:nvCxnSpPr>
          <p:spPr>
            <a:xfrm flipH="1">
              <a:off x="6992017" y="1034125"/>
              <a:ext cx="1794993" cy="2882841"/>
            </a:xfrm>
            <a:prstGeom prst="bentConnector3">
              <a:avLst>
                <a:gd name="adj1" fmla="val -186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998071" y="2860252"/>
              <a:ext cx="3120017" cy="3669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将产品配置自定义属性写入</a:t>
              </a:r>
              <a:r>
                <a:rPr lang="en-US" altLang="zh-CN" sz="800"/>
                <a:t>basic</a:t>
              </a:r>
              <a:r>
                <a:rPr lang="zh-CN" altLang="en-US" sz="800"/>
                <a:t>的</a:t>
              </a:r>
              <a:r>
                <a:rPr lang="en-US" altLang="zh-CN" sz="800"/>
                <a:t>menu</a:t>
              </a:r>
              <a:r>
                <a:rPr lang="zh-CN" altLang="en-US" sz="800"/>
                <a:t>和分类</a:t>
              </a:r>
              <a:endParaRPr lang="zh-CN" altLang="en-US" sz="8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222320" y="1347107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2</a:t>
              </a:r>
              <a:r>
                <a:rPr lang="en-US" sz="800"/>
                <a:t>.</a:t>
              </a:r>
              <a:r>
                <a:rPr lang="zh-CN" altLang="en-US" sz="800"/>
                <a:t>确定</a:t>
              </a:r>
              <a:r>
                <a:rPr lang="zh-CN" altLang="en-US" sz="800"/>
                <a:t>生效版本</a:t>
              </a:r>
              <a:endParaRPr lang="zh-CN" altLang="en-US" sz="800"/>
            </a:p>
          </p:txBody>
        </p:sp>
        <p:cxnSp>
          <p:nvCxnSpPr>
            <p:cNvPr id="26" name="直接箭头连接符 25"/>
            <p:cNvCxnSpPr>
              <a:stCxn id="23" idx="1"/>
              <a:endCxn id="8" idx="3"/>
            </p:cNvCxnSpPr>
            <p:nvPr/>
          </p:nvCxnSpPr>
          <p:spPr>
            <a:xfrm flipH="1" flipV="1">
              <a:off x="4476682" y="1530720"/>
              <a:ext cx="2745651" cy="688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327072" y="4620985"/>
              <a:ext cx="2665640" cy="13389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224922" y="4653910"/>
              <a:ext cx="620966" cy="122496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生产全量版本</a:t>
              </a:r>
              <a:endParaRPr lang="zh-CN" altLang="en-US" sz="8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>
                  <a:solidFill>
                    <a:schemeClr val="bg1"/>
                  </a:solidFill>
                  <a:effectLst/>
                  <a:sym typeface="+mn-ea"/>
                </a:rPr>
                <a:t>分租户</a:t>
              </a:r>
              <a:endParaRPr lang="zh-CN" altLang="en-US" sz="800">
                <a:solidFill>
                  <a:schemeClr val="bg1"/>
                </a:solidFill>
                <a:effectLst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8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5052281" y="4885128"/>
              <a:ext cx="1174027" cy="486049"/>
            </a:xfrm>
            <a:prstGeom prst="flowChartDocumen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Basic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0664" y="1092175"/>
              <a:ext cx="1564476" cy="765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b="1" u="sng"/>
                <a:t>生效版本同步接口</a:t>
              </a:r>
              <a:endParaRPr lang="zh-CN" altLang="en-US" sz="800" b="1" u="sng"/>
            </a:p>
            <a:p>
              <a:r>
                <a:rPr lang="zh-CN" altLang="en-US" sz="800"/>
                <a:t>入参：计算日期</a:t>
              </a:r>
              <a:endParaRPr lang="zh-CN" altLang="en-US" sz="800"/>
            </a:p>
            <a:p>
              <a:r>
                <a:rPr lang="zh-CN" altLang="en-US" sz="800"/>
                <a:t>返回：</a:t>
              </a:r>
              <a:r>
                <a:rPr lang="en-US" altLang="zh-CN" sz="800"/>
                <a:t>by</a:t>
              </a:r>
              <a:r>
                <a:rPr lang="zh-CN" altLang="en-US" sz="800"/>
                <a:t>租户版本号</a:t>
              </a:r>
              <a:endParaRPr lang="zh-CN" altLang="en-US" sz="800"/>
            </a:p>
            <a:p>
              <a:endParaRPr lang="zh-CN" altLang="en-US" sz="800"/>
            </a:p>
          </p:txBody>
        </p:sp>
        <p:cxnSp>
          <p:nvCxnSpPr>
            <p:cNvPr id="38" name="直接箭头连接符 37"/>
            <p:cNvCxnSpPr>
              <a:endCxn id="30" idx="1"/>
            </p:cNvCxnSpPr>
            <p:nvPr/>
          </p:nvCxnSpPr>
          <p:spPr>
            <a:xfrm rot="5400000" flipV="1">
              <a:off x="2021347" y="3063261"/>
              <a:ext cx="3408246" cy="998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右弧形箭头 44"/>
            <p:cNvSpPr/>
            <p:nvPr/>
          </p:nvSpPr>
          <p:spPr>
            <a:xfrm flipV="1">
              <a:off x="6231669" y="3741836"/>
              <a:ext cx="231410" cy="36798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45178" y="3484140"/>
              <a:ext cx="1374322" cy="367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分类的部分信息</a:t>
              </a:r>
              <a:endParaRPr lang="en-US" altLang="zh-CN" sz="800"/>
            </a:p>
            <a:p>
              <a:endParaRPr lang="en-US" altLang="zh-CN" sz="800"/>
            </a:p>
          </p:txBody>
        </p:sp>
        <p:sp>
          <p:nvSpPr>
            <p:cNvPr id="3" name="流程图: 文档 2"/>
            <p:cNvSpPr/>
            <p:nvPr/>
          </p:nvSpPr>
          <p:spPr>
            <a:xfrm>
              <a:off x="5052281" y="5415452"/>
              <a:ext cx="1174027" cy="486049"/>
            </a:xfrm>
            <a:prstGeom prst="flowChartDocumen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Store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直接箭头连接符 16"/>
          <p:cNvCxnSpPr>
            <a:stCxn id="11" idx="2"/>
            <a:endCxn id="31" idx="0"/>
          </p:cNvCxnSpPr>
          <p:nvPr/>
        </p:nvCxnSpPr>
        <p:spPr>
          <a:xfrm>
            <a:off x="4067175" y="3514725"/>
            <a:ext cx="12065" cy="3810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</a:t>
            </a:r>
            <a:r>
              <a:rPr lang="zh-CN" altLang="en-US">
                <a:sym typeface="+mn-ea"/>
              </a:rPr>
              <a:t>（未来版本 </a:t>
            </a:r>
            <a:r>
              <a:rPr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预计算）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684655" y="962025"/>
            <a:ext cx="6664325" cy="3744595"/>
            <a:chOff x="2231578" y="348343"/>
            <a:chExt cx="9377028" cy="5802086"/>
          </a:xfrm>
        </p:grpSpPr>
        <p:sp>
          <p:nvSpPr>
            <p:cNvPr id="13" name="矩形 12"/>
            <p:cNvSpPr/>
            <p:nvPr/>
          </p:nvSpPr>
          <p:spPr>
            <a:xfrm>
              <a:off x="4327072" y="3341915"/>
              <a:ext cx="2665640" cy="114844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231578" y="348343"/>
              <a:ext cx="2613932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5" name="矩形 4"/>
            <p:cNvSpPr/>
            <p:nvPr/>
          </p:nvSpPr>
          <p:spPr>
            <a:xfrm>
              <a:off x="6448813" y="348343"/>
              <a:ext cx="3188154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31722" y="427827"/>
              <a:ext cx="380489" cy="2389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>
                  <a:solidFill>
                    <a:sysClr val="windowText" lastClr="000000"/>
                  </a:solidFill>
                </a:rPr>
                <a:t>MC</a:t>
              </a:r>
              <a:endParaRPr lang="en-US" altLang="zh-CN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96563" y="382361"/>
              <a:ext cx="748923" cy="2834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b="1">
                  <a:solidFill>
                    <a:sysClr val="windowText" lastClr="000000"/>
                  </a:solidFill>
                </a:rPr>
                <a:t>产品配置</a:t>
              </a:r>
              <a:endParaRPr lang="zh-CN" altLang="en-US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3577" y="1183822"/>
              <a:ext cx="1483178" cy="6939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预计算接口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78061" y="2973161"/>
              <a:ext cx="3277960" cy="3177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53244" y="3008821"/>
              <a:ext cx="819317" cy="3050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共享磁盘</a:t>
              </a:r>
              <a:endParaRPr lang="zh-CN" altLang="en-US" sz="800"/>
            </a:p>
          </p:txBody>
        </p:sp>
        <p:sp>
          <p:nvSpPr>
            <p:cNvPr id="12" name="流程图: 文档 11"/>
            <p:cNvSpPr/>
            <p:nvPr/>
          </p:nvSpPr>
          <p:spPr>
            <a:xfrm>
              <a:off x="5048250" y="3446689"/>
              <a:ext cx="1143000" cy="404131"/>
            </a:xfrm>
            <a:prstGeom prst="flowChartDocumen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Basic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347329" y="3377785"/>
              <a:ext cx="369899" cy="106753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80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当前版本</a:t>
              </a:r>
              <a:endParaRPr lang="zh-CN" altLang="zh-CN" sz="8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5034643" y="3963761"/>
              <a:ext cx="1143000" cy="353786"/>
            </a:xfrm>
            <a:prstGeom prst="flowChartDocumen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Store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87681" y="843643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1. </a:t>
              </a:r>
              <a:r>
                <a:rPr lang="zh-CN" altLang="en-US" sz="800"/>
                <a:t>导入键位</a:t>
              </a:r>
              <a:r>
                <a:rPr lang="en-US" altLang="zh-CN" sz="800"/>
                <a:t>/</a:t>
              </a:r>
              <a:r>
                <a:rPr lang="zh-CN" altLang="en-US" sz="800"/>
                <a:t>产品组</a:t>
              </a:r>
              <a:endParaRPr lang="zh-CN" altLang="en-US" sz="800"/>
            </a:p>
          </p:txBody>
        </p:sp>
        <p:cxnSp>
          <p:nvCxnSpPr>
            <p:cNvPr id="20" name="直接箭头连接符 18"/>
            <p:cNvCxnSpPr>
              <a:stCxn id="19" idx="3"/>
              <a:endCxn id="12" idx="3"/>
            </p:cNvCxnSpPr>
            <p:nvPr/>
          </p:nvCxnSpPr>
          <p:spPr>
            <a:xfrm flipH="1">
              <a:off x="6190569" y="1034125"/>
              <a:ext cx="2548193" cy="2615219"/>
            </a:xfrm>
            <a:prstGeom prst="bentConnector3">
              <a:avLst>
                <a:gd name="adj1" fmla="val -131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455530" y="3079663"/>
              <a:ext cx="3153076" cy="3669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将产品配置自定义属性写入</a:t>
              </a:r>
              <a:r>
                <a:rPr lang="en-US" altLang="zh-CN" sz="800"/>
                <a:t>basic</a:t>
              </a:r>
              <a:r>
                <a:rPr lang="zh-CN" altLang="en-US" sz="800"/>
                <a:t>的</a:t>
              </a:r>
              <a:r>
                <a:rPr lang="en-US" altLang="zh-CN" sz="800"/>
                <a:t>menu</a:t>
              </a:r>
              <a:r>
                <a:rPr lang="zh-CN" altLang="en-US" sz="800"/>
                <a:t>和分类</a:t>
              </a:r>
              <a:endParaRPr lang="zh-CN" altLang="en-US" sz="8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74074" y="1347107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2 MC </a:t>
              </a:r>
              <a:r>
                <a:rPr lang="zh-CN" altLang="en-US" sz="800"/>
                <a:t>导入</a:t>
              </a:r>
              <a:endParaRPr lang="zh-CN" altLang="en-US" sz="800"/>
            </a:p>
          </p:txBody>
        </p:sp>
        <p:cxnSp>
          <p:nvCxnSpPr>
            <p:cNvPr id="26" name="直接箭头连接符 25"/>
            <p:cNvCxnSpPr>
              <a:stCxn id="23" idx="1"/>
              <a:endCxn id="8" idx="3"/>
            </p:cNvCxnSpPr>
            <p:nvPr/>
          </p:nvCxnSpPr>
          <p:spPr>
            <a:xfrm flipH="1" flipV="1">
              <a:off x="4476682" y="1530720"/>
              <a:ext cx="2697403" cy="6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327072" y="4620985"/>
              <a:ext cx="2665640" cy="1338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299857" y="4653642"/>
              <a:ext cx="397329" cy="12246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>
                  <a:solidFill>
                    <a:srgbClr val="FF0000"/>
                  </a:solidFill>
                  <a:effectLst/>
                  <a:latin typeface="+mn-lt"/>
                  <a:ea typeface="+mn-ea"/>
                  <a:cs typeface="+mn-cs"/>
                </a:rPr>
                <a:t>昨天全量版本</a:t>
              </a:r>
              <a:endParaRPr lang="zh-CN" altLang="en-US" sz="8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4898571" y="5106762"/>
              <a:ext cx="1524000" cy="48577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>
                  <a:solidFill>
                    <a:sysClr val="windowText" lastClr="000000"/>
                  </a:solidFill>
                </a:rPr>
                <a:t>Store</a:t>
              </a:r>
              <a:endParaRPr lang="en-US" altLang="zh-CN" sz="8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932464" y="1891393"/>
              <a:ext cx="1047750" cy="1578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828015" y="1834037"/>
              <a:ext cx="1564476" cy="5834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 u="sng"/>
                <a:t>MC</a:t>
              </a:r>
              <a:r>
                <a:rPr lang="zh-CN" altLang="en-US" sz="800" b="1" u="sng"/>
                <a:t>导入结果通知接口</a:t>
              </a:r>
              <a:endParaRPr lang="en-US" altLang="zh-CN" sz="800" b="1" u="sng"/>
            </a:p>
          </p:txBody>
        </p:sp>
        <p:cxnSp>
          <p:nvCxnSpPr>
            <p:cNvPr id="38" name="直接箭头连接符 37"/>
            <p:cNvCxnSpPr>
              <a:endCxn id="11" idx="1"/>
            </p:cNvCxnSpPr>
            <p:nvPr/>
          </p:nvCxnSpPr>
          <p:spPr>
            <a:xfrm rot="16200000" flipH="1">
              <a:off x="3100387" y="2206397"/>
              <a:ext cx="2194833" cy="16736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08625" y="4141296"/>
              <a:ext cx="1609150" cy="59624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以昨天的</a:t>
              </a:r>
              <a:r>
                <a:rPr lang="en-US" altLang="zh-CN" sz="800"/>
                <a:t>store</a:t>
              </a:r>
              <a:r>
                <a:rPr lang="zh-CN" altLang="en-US" sz="800"/>
                <a:t>为基础，</a:t>
              </a:r>
              <a:endParaRPr lang="en-US" altLang="zh-CN" sz="800"/>
            </a:p>
            <a:p>
              <a:r>
                <a:rPr lang="zh-CN" altLang="en-US" sz="800"/>
                <a:t>将变更的键位写入</a:t>
              </a:r>
              <a:r>
                <a:rPr lang="en-US" altLang="zh-CN" sz="800"/>
                <a:t>store</a:t>
              </a:r>
              <a:endParaRPr lang="en-US" altLang="zh-CN" sz="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5429250" y="4340679"/>
              <a:ext cx="13607" cy="68035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右弧形箭头 44"/>
            <p:cNvSpPr/>
            <p:nvPr/>
          </p:nvSpPr>
          <p:spPr>
            <a:xfrm>
              <a:off x="6232071" y="3741964"/>
              <a:ext cx="231321" cy="381000"/>
            </a:xfrm>
            <a:prstGeom prst="curvedLeftArrow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17617" y="3832442"/>
              <a:ext cx="1374322" cy="367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分类的部分信息</a:t>
              </a:r>
              <a:endParaRPr lang="en-US" altLang="zh-CN" sz="800"/>
            </a:p>
            <a:p>
              <a:endParaRPr lang="en-US" altLang="zh-CN" sz="80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4476883" y="1865524"/>
              <a:ext cx="2688469" cy="2952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174074" y="1820365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3.</a:t>
              </a:r>
              <a:r>
                <a:rPr lang="zh-CN" altLang="en-US" sz="800"/>
                <a:t>更新版本状态</a:t>
              </a:r>
              <a:endParaRPr lang="zh-CN" altLang="en-US" sz="80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489325" y="935355"/>
            <a:ext cx="1263650" cy="90297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Overflow="clip" horzOverflow="clip" wrap="none" rtlCol="0" anchor="t">
            <a:noAutofit/>
          </a:bodyPr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00" b="1" u="sng"/>
              <a:t>预计算版本申请接口</a:t>
            </a:r>
            <a:endParaRPr lang="zh-CN" altLang="en-US" sz="800" b="1" u="sng"/>
          </a:p>
          <a:p>
            <a:pPr algn="l"/>
            <a:r>
              <a:rPr lang="zh-CN" altLang="en-US" sz="800"/>
              <a:t>入参</a:t>
            </a:r>
            <a:r>
              <a:rPr lang="en-US" altLang="zh-CN" sz="800"/>
              <a:t>1</a:t>
            </a:r>
            <a:r>
              <a:rPr lang="zh-CN" altLang="en-US" sz="800"/>
              <a:t>：</a:t>
            </a:r>
            <a:r>
              <a:rPr lang="en-US" altLang="zh-CN" sz="800"/>
              <a:t>(</a:t>
            </a:r>
            <a:r>
              <a:rPr lang="en-US" altLang="zh-CN" sz="800"/>
              <a:t>requestId)</a:t>
            </a:r>
            <a:endParaRPr lang="en-US" altLang="zh-CN" sz="800"/>
          </a:p>
          <a:p>
            <a:pPr algn="l"/>
            <a:r>
              <a:rPr lang="zh-CN" altLang="en-US" sz="800">
                <a:sym typeface="+mn-ea"/>
              </a:rPr>
              <a:t>入参</a:t>
            </a:r>
            <a:r>
              <a:rPr lang="en-US" altLang="zh-CN" sz="800">
                <a:sym typeface="+mn-ea"/>
              </a:rPr>
              <a:t>2</a:t>
            </a:r>
            <a:r>
              <a:rPr lang="zh-CN" altLang="en-US" sz="800">
                <a:sym typeface="+mn-ea"/>
              </a:rPr>
              <a:t>：</a:t>
            </a:r>
            <a:r>
              <a:rPr lang="zh-CN" altLang="en-US" sz="800"/>
              <a:t>计算日期</a:t>
            </a:r>
            <a:endParaRPr lang="zh-CN" altLang="en-US" sz="800"/>
          </a:p>
          <a:p>
            <a:pPr algn="l"/>
            <a:r>
              <a:rPr lang="zh-CN" altLang="en-US" sz="800">
                <a:sym typeface="+mn-ea"/>
              </a:rPr>
              <a:t>入参</a:t>
            </a:r>
            <a:r>
              <a:rPr lang="en-US" altLang="zh-CN" sz="800">
                <a:sym typeface="+mn-ea"/>
              </a:rPr>
              <a:t>3</a:t>
            </a:r>
            <a:r>
              <a:rPr lang="zh-CN" altLang="en-US" sz="800">
                <a:sym typeface="+mn-ea"/>
              </a:rPr>
              <a:t>：</a:t>
            </a:r>
            <a:r>
              <a:rPr lang="en-US" altLang="zh-CN" sz="800">
                <a:sym typeface="+mn-ea"/>
              </a:rPr>
              <a:t>storeCode</a:t>
            </a:r>
            <a:endParaRPr lang="en-US" altLang="zh-CN" sz="800">
              <a:sym typeface="+mn-ea"/>
            </a:endParaRPr>
          </a:p>
          <a:p>
            <a:pPr algn="l"/>
            <a:r>
              <a:rPr lang="zh-CN" altLang="en-US" sz="800"/>
              <a:t>入参</a:t>
            </a:r>
            <a:r>
              <a:rPr lang="en-US" altLang="zh-CN" sz="800"/>
              <a:t>4</a:t>
            </a:r>
            <a:r>
              <a:rPr lang="zh-CN" altLang="en-US" sz="800"/>
              <a:t>：</a:t>
            </a:r>
            <a:r>
              <a:rPr lang="en-US" altLang="zh-CN" sz="800"/>
              <a:t>LinkId</a:t>
            </a:r>
            <a:endParaRPr lang="en-US" altLang="zh-CN" sz="800"/>
          </a:p>
          <a:p>
            <a:pPr algn="l"/>
            <a:r>
              <a:rPr lang="zh-CN" altLang="en-US" sz="800"/>
              <a:t>返回：</a:t>
            </a:r>
            <a:r>
              <a:rPr lang="zh-CN" sz="800"/>
              <a:t>成功</a:t>
            </a:r>
            <a:r>
              <a:rPr lang="en-US" altLang="zh-CN" sz="800"/>
              <a:t>/</a:t>
            </a:r>
            <a:r>
              <a:rPr lang="zh-CN" altLang="en-US" sz="800"/>
              <a:t>失败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接口（未来版本 </a:t>
            </a:r>
            <a:r>
              <a:rPr altLang="zh-CN" dirty="0"/>
              <a:t>&amp; </a:t>
            </a:r>
            <a:r>
              <a:rPr lang="zh-CN" altLang="en-US" dirty="0"/>
              <a:t>预计算）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0550" y="946150"/>
            <a:ext cx="7962900" cy="4027170"/>
            <a:chOff x="1026459" y="575981"/>
            <a:chExt cx="9663953" cy="6096001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026459" y="575981"/>
              <a:ext cx="9663953" cy="6096001"/>
              <a:chOff x="1026459" y="575981"/>
              <a:chExt cx="9663953" cy="609600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557618" y="614081"/>
                <a:ext cx="893108" cy="274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>
                    <a:solidFill>
                      <a:schemeClr val="tx1"/>
                    </a:solidFill>
                  </a:rPr>
                  <a:t>产品配置</a:t>
                </a:r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894044" y="604556"/>
                <a:ext cx="890868" cy="274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altLang="zh-CN" sz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MC</a:t>
                </a:r>
                <a:endParaRPr lang="en-US" altLang="zh-CN" sz="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618754" y="575981"/>
                <a:ext cx="893109" cy="274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zh-CN" altLang="en-US" sz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共享磁盘</a:t>
                </a:r>
                <a:endParaRPr lang="zh-CN" altLang="en-US" sz="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8" name="直接连接符 7"/>
              <p:cNvCxnSpPr>
                <a:stCxn id="5" idx="2"/>
              </p:cNvCxnSpPr>
              <p:nvPr/>
            </p:nvCxnSpPr>
            <p:spPr>
              <a:xfrm flipH="1">
                <a:off x="1995768" y="888625"/>
                <a:ext cx="9525" cy="5783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6" idx="2"/>
              </p:cNvCxnSpPr>
              <p:nvPr/>
            </p:nvCxnSpPr>
            <p:spPr>
              <a:xfrm flipH="1">
                <a:off x="4329953" y="879100"/>
                <a:ext cx="9525" cy="5792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" idx="2"/>
              </p:cNvCxnSpPr>
              <p:nvPr/>
            </p:nvCxnSpPr>
            <p:spPr>
              <a:xfrm flipH="1">
                <a:off x="7035613" y="850525"/>
                <a:ext cx="28575" cy="5727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流程图: 过程 10"/>
              <p:cNvSpPr/>
              <p:nvPr/>
            </p:nvSpPr>
            <p:spPr>
              <a:xfrm>
                <a:off x="4263277" y="1613647"/>
                <a:ext cx="140635" cy="127410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2024343" y="1840568"/>
                <a:ext cx="2219885" cy="9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流程图: 过程 12"/>
              <p:cNvSpPr/>
              <p:nvPr/>
            </p:nvSpPr>
            <p:spPr>
              <a:xfrm>
                <a:off x="1938617" y="1692088"/>
                <a:ext cx="112059" cy="41461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14" name="流程图: 过程 13"/>
              <p:cNvSpPr/>
              <p:nvPr/>
            </p:nvSpPr>
            <p:spPr>
              <a:xfrm>
                <a:off x="6978462" y="1104342"/>
                <a:ext cx="148479" cy="4981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74127" y="1011075"/>
                <a:ext cx="9307145" cy="20103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055034" y="1623172"/>
                <a:ext cx="733425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>
                    <a:solidFill>
                      <a:srgbClr val="FF0000"/>
                    </a:solidFill>
                  </a:rPr>
                  <a:t>已有预计算结果</a:t>
                </a:r>
                <a:endParaRPr lang="zh-CN" altLang="en-US" sz="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126876" y="1567703"/>
                <a:ext cx="2231380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2</a:t>
                </a:r>
                <a:r>
                  <a:rPr lang="zh-CN" altLang="en-US" sz="800"/>
                  <a:t>、 </a:t>
                </a:r>
                <a:r>
                  <a:rPr lang="en-US" altLang="zh-CN" sz="800"/>
                  <a:t>MC</a:t>
                </a:r>
                <a:r>
                  <a:rPr lang="zh-CN" altLang="en-US" sz="800"/>
                  <a:t>导入，调用</a:t>
                </a:r>
                <a:r>
                  <a:rPr lang="en-US" altLang="zh-CN" sz="800"/>
                  <a:t>MC</a:t>
                </a:r>
                <a:r>
                  <a:rPr lang="zh-CN" altLang="en-US" sz="800"/>
                  <a:t>预计算接口</a:t>
                </a:r>
                <a:endParaRPr lang="zh-CN" altLang="en-US" sz="8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212601" y="1821516"/>
                <a:ext cx="1838326" cy="6267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700"/>
                  <a:t>输入：</a:t>
                </a:r>
                <a:r>
                  <a:rPr lang="en-US" altLang="zh-CN" sz="700">
                    <a:solidFill>
                      <a:srgbClr val="FF0000"/>
                    </a:solidFill>
                  </a:rPr>
                  <a:t>requestId</a:t>
                </a:r>
                <a:r>
                  <a:rPr lang="zh-CN" altLang="en-US" sz="70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sz="700"/>
                  <a:t>版本号（文件</a:t>
                </a:r>
                <a:r>
                  <a:rPr lang="en-US" altLang="zh-CN" sz="700"/>
                  <a:t>url</a:t>
                </a:r>
                <a:r>
                  <a:rPr lang="zh-CN" altLang="en-US" sz="700"/>
                  <a:t>）、</a:t>
                </a:r>
                <a:r>
                  <a:rPr lang="en-US" altLang="zh-CN" sz="700"/>
                  <a:t>linkid</a:t>
                </a:r>
                <a:r>
                  <a:rPr lang="zh-CN" altLang="en-US" sz="700"/>
                  <a:t>（多个）、</a:t>
                </a:r>
                <a:r>
                  <a:rPr lang="en-US" altLang="zh-CN" sz="700"/>
                  <a:t>storecode</a:t>
                </a:r>
                <a:r>
                  <a:rPr lang="zh-CN" altLang="en-US" sz="700"/>
                  <a:t>（多个），</a:t>
                </a:r>
                <a:r>
                  <a:rPr lang="zh-CN" altLang="en-US" sz="700">
                    <a:solidFill>
                      <a:srgbClr val="FF0000"/>
                    </a:solidFill>
                  </a:rPr>
                  <a:t>增量标识</a:t>
                </a:r>
                <a:r>
                  <a:rPr lang="en-US" altLang="zh-CN" sz="700">
                    <a:solidFill>
                      <a:srgbClr val="FF0000"/>
                    </a:solidFill>
                  </a:rPr>
                  <a:t>=N</a:t>
                </a:r>
                <a:endParaRPr lang="en-US" altLang="zh-CN" sz="7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V="1">
                <a:off x="2098301" y="1331259"/>
                <a:ext cx="4861112" cy="9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2117351" y="1085290"/>
                <a:ext cx="1471044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1</a:t>
                </a:r>
                <a:r>
                  <a:rPr lang="zh-CN" altLang="en-US" sz="800"/>
                  <a:t>、 键位</a:t>
                </a:r>
                <a:r>
                  <a:rPr lang="en-US" altLang="zh-CN" sz="800"/>
                  <a:t>/</a:t>
                </a:r>
                <a:r>
                  <a:rPr lang="zh-CN" altLang="en-US" sz="800"/>
                  <a:t>产品组导入</a:t>
                </a:r>
                <a:endParaRPr lang="zh-CN" altLang="en-US" sz="800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7159438" y="1340456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/>
              <p:cNvSpPr txBox="1"/>
              <p:nvPr/>
            </p:nvSpPr>
            <p:spPr>
              <a:xfrm>
                <a:off x="7254688" y="1075765"/>
                <a:ext cx="1602042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/>
                  <a:t>键位写入版本文件</a:t>
                </a:r>
                <a:r>
                  <a:rPr lang="en-US" altLang="zh-CN" sz="800"/>
                  <a:t>basic</a:t>
                </a:r>
                <a:endParaRPr lang="en-US" altLang="zh-CN" sz="80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4415678" y="1840238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接箭头连接符 58"/>
              <p:cNvCxnSpPr/>
              <p:nvPr/>
            </p:nvCxnSpPr>
            <p:spPr>
              <a:xfrm>
                <a:off x="4415678" y="2368925"/>
                <a:ext cx="2543734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4387103" y="1577228"/>
                <a:ext cx="1681166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3</a:t>
                </a:r>
                <a:r>
                  <a:rPr lang="zh-CN" altLang="en-US" sz="800"/>
                  <a:t>、 判断有</a:t>
                </a:r>
                <a:r>
                  <a:rPr lang="en-US" altLang="zh-CN" sz="800"/>
                  <a:t>requestid</a:t>
                </a:r>
                <a:r>
                  <a:rPr lang="zh-CN" altLang="en-US" sz="800"/>
                  <a:t>传入</a:t>
                </a:r>
                <a:endParaRPr lang="zh-CN" altLang="en-US" sz="8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15678" y="2124635"/>
                <a:ext cx="2245423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4</a:t>
                </a:r>
                <a:r>
                  <a:rPr lang="zh-CN" altLang="en-US" sz="800"/>
                  <a:t>、 根据</a:t>
                </a:r>
                <a:r>
                  <a:rPr lang="en-US" altLang="zh-CN" sz="800"/>
                  <a:t>requestid</a:t>
                </a:r>
                <a:r>
                  <a:rPr lang="zh-CN" altLang="en-US" sz="800"/>
                  <a:t>找到预计算结果</a:t>
                </a:r>
                <a:endParaRPr lang="zh-CN" altLang="en-US" sz="800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140388" y="2435271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/>
              <p:cNvSpPr txBox="1"/>
              <p:nvPr/>
            </p:nvSpPr>
            <p:spPr>
              <a:xfrm>
                <a:off x="7765024" y="2290782"/>
                <a:ext cx="2841387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/>
                  <a:t>根据</a:t>
                </a:r>
                <a:r>
                  <a:rPr lang="en-US" altLang="zh-CN" sz="800"/>
                  <a:t>linkid</a:t>
                </a:r>
                <a:r>
                  <a:rPr lang="zh-CN" altLang="en-US" sz="800"/>
                  <a:t>替换</a:t>
                </a:r>
                <a:r>
                  <a:rPr lang="en-US" altLang="zh-CN" sz="800"/>
                  <a:t>/</a:t>
                </a:r>
                <a:r>
                  <a:rPr lang="zh-CN" altLang="en-US" sz="800"/>
                  <a:t>补充版本文件</a:t>
                </a:r>
                <a:r>
                  <a:rPr lang="en-US" altLang="zh-CN" sz="800"/>
                  <a:t>basic</a:t>
                </a:r>
                <a:endParaRPr lang="en-US" altLang="zh-CN" sz="800"/>
              </a:p>
              <a:p>
                <a:r>
                  <a:rPr lang="zh-CN" altLang="en-US" sz="800"/>
                  <a:t>根据</a:t>
                </a:r>
                <a:r>
                  <a:rPr lang="en-US" altLang="zh-CN" sz="800"/>
                  <a:t>storecode,</a:t>
                </a:r>
                <a:r>
                  <a:rPr lang="zh-CN" altLang="en-US" sz="800"/>
                  <a:t>合并全量生产结果</a:t>
                </a:r>
                <a:r>
                  <a:rPr lang="en-US" altLang="zh-CN" sz="800"/>
                  <a:t> </a:t>
                </a:r>
                <a:r>
                  <a:rPr lang="zh-CN" altLang="en-US" sz="800"/>
                  <a:t>形成</a:t>
                </a:r>
                <a:r>
                  <a:rPr lang="en-US" altLang="zh-CN" sz="800"/>
                  <a:t>store</a:t>
                </a:r>
                <a:r>
                  <a:rPr lang="zh-CN" altLang="en-US" sz="800"/>
                  <a:t>文件</a:t>
                </a:r>
                <a:endParaRPr lang="zh-CN" altLang="en-US" sz="800"/>
              </a:p>
            </p:txBody>
          </p:sp>
          <p:cxnSp>
            <p:nvCxnSpPr>
              <p:cNvPr id="68" name="直接箭头连接符 67"/>
              <p:cNvCxnSpPr/>
              <p:nvPr/>
            </p:nvCxnSpPr>
            <p:spPr>
              <a:xfrm flipH="1">
                <a:off x="2050676" y="2748245"/>
                <a:ext cx="2212602" cy="9525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2164976" y="2540376"/>
                <a:ext cx="1557606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5</a:t>
                </a:r>
                <a:r>
                  <a:rPr lang="zh-CN" altLang="en-US" sz="800"/>
                  <a:t>、 调用产品配置接口</a:t>
                </a:r>
                <a:endParaRPr lang="en-US" altLang="zh-CN" sz="800"/>
              </a:p>
              <a:p>
                <a:r>
                  <a:rPr lang="en-US" altLang="zh-CN" sz="800"/>
                  <a:t>     </a:t>
                </a:r>
                <a:r>
                  <a:rPr lang="zh-CN" altLang="en-US" sz="800"/>
                  <a:t>返回结果状态</a:t>
                </a:r>
                <a:endParaRPr lang="zh-CN" altLang="en-US" sz="800"/>
              </a:p>
            </p:txBody>
          </p:sp>
          <p:sp>
            <p:nvSpPr>
              <p:cNvPr id="71" name="流程图: 过程 70"/>
              <p:cNvSpPr/>
              <p:nvPr/>
            </p:nvSpPr>
            <p:spPr>
              <a:xfrm>
                <a:off x="4253752" y="3664324"/>
                <a:ext cx="138954" cy="27443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2014818" y="3982573"/>
                <a:ext cx="2219885" cy="9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流程图: 过程 72"/>
              <p:cNvSpPr/>
              <p:nvPr/>
            </p:nvSpPr>
            <p:spPr>
              <a:xfrm>
                <a:off x="1929092" y="3765176"/>
                <a:ext cx="121584" cy="61632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74" name="流程图: 过程 73"/>
              <p:cNvSpPr/>
              <p:nvPr/>
            </p:nvSpPr>
            <p:spPr>
              <a:xfrm>
                <a:off x="6968937" y="4538382"/>
                <a:ext cx="158004" cy="187026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64313" y="3152462"/>
                <a:ext cx="9326072" cy="33878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26459" y="4219015"/>
                <a:ext cx="895350" cy="88335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>
                    <a:solidFill>
                      <a:srgbClr val="FF0000"/>
                    </a:solidFill>
                  </a:rPr>
                  <a:t>无预计算</a:t>
                </a:r>
                <a:endParaRPr lang="en-US" altLang="zh-CN" sz="800">
                  <a:solidFill>
                    <a:srgbClr val="FF0000"/>
                  </a:solidFill>
                </a:endParaRPr>
              </a:p>
              <a:p>
                <a:r>
                  <a:rPr lang="zh-CN" altLang="en-US" sz="800">
                    <a:solidFill>
                      <a:srgbClr val="FF0000"/>
                    </a:solidFill>
                  </a:rPr>
                  <a:t>结果，需开启新的预计算</a:t>
                </a:r>
                <a:endParaRPr lang="zh-CN" altLang="en-US" sz="80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117351" y="3709707"/>
                <a:ext cx="2231380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2</a:t>
                </a:r>
                <a:r>
                  <a:rPr lang="zh-CN" altLang="en-US" sz="800"/>
                  <a:t>、 </a:t>
                </a:r>
                <a:r>
                  <a:rPr lang="en-US" altLang="zh-CN" sz="800"/>
                  <a:t>MC</a:t>
                </a:r>
                <a:r>
                  <a:rPr lang="zh-CN" altLang="en-US" sz="800"/>
                  <a:t>导入，调用</a:t>
                </a:r>
                <a:r>
                  <a:rPr lang="en-US" altLang="zh-CN" sz="800"/>
                  <a:t>MC</a:t>
                </a:r>
                <a:r>
                  <a:rPr lang="zh-CN" altLang="en-US" sz="800"/>
                  <a:t>预计算接口</a:t>
                </a:r>
                <a:endParaRPr lang="zh-CN" altLang="en-US" sz="80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203076" y="3963521"/>
                <a:ext cx="1838326" cy="6267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700"/>
                  <a:t>输入：版本号（文件</a:t>
                </a:r>
                <a:r>
                  <a:rPr lang="en-US" altLang="zh-CN" sz="700"/>
                  <a:t>url</a:t>
                </a:r>
                <a:r>
                  <a:rPr lang="zh-CN" altLang="en-US" sz="700"/>
                  <a:t>）、</a:t>
                </a:r>
                <a:r>
                  <a:rPr lang="en-US" altLang="zh-CN" sz="700"/>
                  <a:t>linkid</a:t>
                </a:r>
                <a:r>
                  <a:rPr lang="zh-CN" altLang="en-US" sz="700"/>
                  <a:t>（多个）、</a:t>
                </a:r>
                <a:r>
                  <a:rPr lang="en-US" altLang="zh-CN" sz="700"/>
                  <a:t>storecode</a:t>
                </a:r>
                <a:r>
                  <a:rPr lang="zh-CN" altLang="en-US" sz="700"/>
                  <a:t>（多个），</a:t>
                </a:r>
                <a:r>
                  <a:rPr lang="zh-CN" altLang="en-US" sz="700">
                    <a:solidFill>
                      <a:srgbClr val="FF0000"/>
                    </a:solidFill>
                  </a:rPr>
                  <a:t>增量标识</a:t>
                </a:r>
                <a:r>
                  <a:rPr lang="en-US" altLang="zh-CN" sz="700">
                    <a:solidFill>
                      <a:srgbClr val="FF0000"/>
                    </a:solidFill>
                  </a:rPr>
                  <a:t>=N</a:t>
                </a:r>
                <a:endParaRPr lang="en-US" altLang="zh-CN" sz="7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 flipV="1">
                <a:off x="2088776" y="3473263"/>
                <a:ext cx="4861112" cy="9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2107826" y="3227294"/>
                <a:ext cx="1471044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1</a:t>
                </a:r>
                <a:r>
                  <a:rPr lang="zh-CN" altLang="en-US" sz="800"/>
                  <a:t>、 键位</a:t>
                </a:r>
                <a:r>
                  <a:rPr lang="en-US" altLang="zh-CN" sz="800"/>
                  <a:t>/</a:t>
                </a:r>
                <a:r>
                  <a:rPr lang="zh-CN" altLang="en-US" sz="800"/>
                  <a:t>产品组导入</a:t>
                </a:r>
                <a:endParaRPr lang="zh-CN" altLang="en-US" sz="80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7149913" y="3482460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文本框 83"/>
              <p:cNvSpPr txBox="1"/>
              <p:nvPr/>
            </p:nvSpPr>
            <p:spPr>
              <a:xfrm>
                <a:off x="7245163" y="3219450"/>
                <a:ext cx="1602042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/>
                  <a:t>键位写入版本文件</a:t>
                </a:r>
                <a:r>
                  <a:rPr lang="en-US" altLang="zh-CN" sz="800"/>
                  <a:t>basic</a:t>
                </a:r>
                <a:endParaRPr lang="en-US" altLang="zh-CN" sz="800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406153" y="3982243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直接箭头连接符 87"/>
              <p:cNvCxnSpPr/>
              <p:nvPr/>
            </p:nvCxnSpPr>
            <p:spPr>
              <a:xfrm>
                <a:off x="4406153" y="5527868"/>
                <a:ext cx="2543734" cy="22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4984937" y="3898526"/>
                <a:ext cx="1681166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3</a:t>
                </a:r>
                <a:r>
                  <a:rPr lang="zh-CN" altLang="en-US" sz="800"/>
                  <a:t>、 判断无</a:t>
                </a:r>
                <a:r>
                  <a:rPr lang="en-US" altLang="zh-CN" sz="800"/>
                  <a:t>requestid</a:t>
                </a:r>
                <a:r>
                  <a:rPr lang="zh-CN" altLang="en-US" sz="800"/>
                  <a:t>传入</a:t>
                </a:r>
                <a:endParaRPr lang="zh-CN" altLang="en-US" sz="80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4406153" y="5281898"/>
                <a:ext cx="2403991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6</a:t>
                </a:r>
                <a:r>
                  <a:rPr lang="zh-CN" altLang="en-US" sz="800"/>
                  <a:t>、 根据预计算结果，调整版本文件</a:t>
                </a:r>
                <a:endParaRPr lang="zh-CN" altLang="en-US" sz="800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7140384" y="4883197"/>
                <a:ext cx="679076" cy="917529"/>
                <a:chOff x="7181850" y="1083814"/>
                <a:chExt cx="541143" cy="1156702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 flipV="1">
                  <a:off x="7181850" y="2002064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48"/>
                <p:cNvCxnSpPr/>
                <p:nvPr/>
              </p:nvCxnSpPr>
              <p:spPr>
                <a:xfrm rot="10800000" flipV="1">
                  <a:off x="7181851" y="2002391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flipV="1">
                  <a:off x="7208640" y="1083814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48"/>
                <p:cNvCxnSpPr/>
                <p:nvPr/>
              </p:nvCxnSpPr>
              <p:spPr>
                <a:xfrm rot="10800000" flipV="1">
                  <a:off x="7208640" y="1084141"/>
                  <a:ext cx="514353" cy="238126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文本框 93"/>
              <p:cNvSpPr txBox="1"/>
              <p:nvPr/>
            </p:nvSpPr>
            <p:spPr>
              <a:xfrm>
                <a:off x="7910792" y="5344090"/>
                <a:ext cx="2695575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/>
                  <a:t>根据</a:t>
                </a:r>
                <a:r>
                  <a:rPr lang="en-US" altLang="zh-CN" sz="800"/>
                  <a:t>linkid</a:t>
                </a:r>
                <a:r>
                  <a:rPr lang="zh-CN" altLang="en-US" sz="800"/>
                  <a:t>替换</a:t>
                </a:r>
                <a:r>
                  <a:rPr lang="en-US" altLang="zh-CN" sz="800"/>
                  <a:t>/</a:t>
                </a:r>
                <a:r>
                  <a:rPr lang="zh-CN" altLang="en-US" sz="800"/>
                  <a:t>补充版本文件</a:t>
                </a:r>
                <a:r>
                  <a:rPr lang="en-US" altLang="zh-CN" sz="800"/>
                  <a:t>basic</a:t>
                </a:r>
                <a:endParaRPr lang="en-US" altLang="zh-CN" sz="800"/>
              </a:p>
              <a:p>
                <a:r>
                  <a:rPr lang="zh-CN" altLang="en-US" sz="800"/>
                  <a:t>根据</a:t>
                </a:r>
                <a:r>
                  <a:rPr lang="en-US" altLang="zh-CN" sz="800"/>
                  <a:t>storeid </a:t>
                </a:r>
                <a:r>
                  <a:rPr lang="zh-CN" altLang="en-US" sz="800"/>
                  <a:t>形成</a:t>
                </a:r>
                <a:r>
                  <a:rPr lang="en-US" altLang="zh-CN" sz="800"/>
                  <a:t>store</a:t>
                </a:r>
                <a:r>
                  <a:rPr lang="zh-CN" altLang="en-US" sz="800"/>
                  <a:t>文件</a:t>
                </a:r>
                <a:endParaRPr lang="zh-CN" altLang="en-US" sz="800"/>
              </a:p>
            </p:txBody>
          </p:sp>
          <p:cxnSp>
            <p:nvCxnSpPr>
              <p:cNvPr id="95" name="直接箭头连接符 94"/>
              <p:cNvCxnSpPr/>
              <p:nvPr/>
            </p:nvCxnSpPr>
            <p:spPr>
              <a:xfrm flipH="1">
                <a:off x="2043393" y="6138028"/>
                <a:ext cx="2210360" cy="9525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2155451" y="5930158"/>
                <a:ext cx="1557606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7</a:t>
                </a:r>
                <a:r>
                  <a:rPr lang="zh-CN" altLang="en-US" sz="800"/>
                  <a:t>、 调用产品配置接口</a:t>
                </a:r>
                <a:endParaRPr lang="en-US" altLang="zh-CN" sz="800"/>
              </a:p>
              <a:p>
                <a:r>
                  <a:rPr lang="en-US" altLang="zh-CN" sz="800"/>
                  <a:t>     </a:t>
                </a:r>
                <a:r>
                  <a:rPr lang="zh-CN" altLang="en-US" sz="800"/>
                  <a:t>返回结果状态</a:t>
                </a:r>
                <a:endParaRPr lang="zh-CN" altLang="en-US" sz="800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4425203" y="4369406"/>
                <a:ext cx="645459" cy="189147"/>
                <a:chOff x="7181850" y="1352222"/>
                <a:chExt cx="514354" cy="238452"/>
              </a:xfrm>
            </p:grpSpPr>
            <p:cxnSp>
              <p:nvCxnSpPr>
                <p:cNvPr id="101" name="直接连接符 100"/>
                <p:cNvCxnSpPr/>
                <p:nvPr/>
              </p:nvCxnSpPr>
              <p:spPr>
                <a:xfrm flipV="1">
                  <a:off x="7181850" y="1352222"/>
                  <a:ext cx="506467" cy="3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48"/>
                <p:cNvCxnSpPr/>
                <p:nvPr/>
              </p:nvCxnSpPr>
              <p:spPr>
                <a:xfrm rot="10800000" flipV="1">
                  <a:off x="7181851" y="1352549"/>
                  <a:ext cx="514353" cy="238125"/>
                </a:xfrm>
                <a:prstGeom prst="bentConnector3">
                  <a:avLst>
                    <a:gd name="adj1" fmla="val 18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/>
              <p:cNvSpPr txBox="1"/>
              <p:nvPr/>
            </p:nvSpPr>
            <p:spPr>
              <a:xfrm>
                <a:off x="5038268" y="4247216"/>
                <a:ext cx="2158372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4</a:t>
                </a:r>
                <a:r>
                  <a:rPr lang="zh-CN" altLang="en-US" sz="800"/>
                  <a:t>、 生成</a:t>
                </a:r>
                <a:r>
                  <a:rPr lang="en-US" altLang="zh-CN" sz="800"/>
                  <a:t>requestid</a:t>
                </a:r>
                <a:endParaRPr lang="en-US" altLang="zh-CN" sz="800"/>
              </a:p>
              <a:p>
                <a:r>
                  <a:rPr lang="en-US" altLang="zh-CN" sz="800"/>
                  <a:t>        </a:t>
                </a:r>
                <a:r>
                  <a:rPr lang="zh-CN" altLang="en-US" sz="800"/>
                  <a:t>进行预计算</a:t>
                </a:r>
                <a:endParaRPr lang="zh-CN" altLang="en-US" sz="80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4705910" y="4651002"/>
                <a:ext cx="1666803" cy="3239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/>
                  <a:t>5</a:t>
                </a:r>
                <a:r>
                  <a:rPr lang="zh-CN" altLang="en-US" sz="800"/>
                  <a:t>、生成预计算结果文件</a:t>
                </a:r>
                <a:endParaRPr lang="zh-CN" altLang="en-US" sz="80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7888382" y="4738971"/>
                <a:ext cx="2802030" cy="5104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800">
                    <a:solidFill>
                      <a:srgbClr val="FF0000"/>
                    </a:solidFill>
                  </a:rPr>
                  <a:t>生成预计算</a:t>
                </a:r>
                <a:r>
                  <a:rPr lang="en-US" altLang="zh-CN" sz="800">
                    <a:solidFill>
                      <a:srgbClr val="FF0000"/>
                    </a:solidFill>
                  </a:rPr>
                  <a:t>basic</a:t>
                </a:r>
                <a:endParaRPr lang="en-US" altLang="zh-CN" sz="800">
                  <a:solidFill>
                    <a:srgbClr val="FF0000"/>
                  </a:solidFill>
                </a:endParaRPr>
              </a:p>
              <a:p>
                <a:r>
                  <a:rPr lang="zh-CN" altLang="en-US" sz="800">
                    <a:solidFill>
                      <a:srgbClr val="FF0000"/>
                    </a:solidFill>
                  </a:rPr>
                  <a:t>生成</a:t>
                </a:r>
                <a:r>
                  <a:rPr lang="en-US" altLang="zh-CN" sz="800">
                    <a:solidFill>
                      <a:srgbClr val="FF0000"/>
                    </a:solidFill>
                  </a:rPr>
                  <a:t>store</a:t>
                </a:r>
                <a:r>
                  <a:rPr lang="zh-CN" altLang="en-US" sz="800">
                    <a:solidFill>
                      <a:srgbClr val="FF0000"/>
                    </a:solidFill>
                  </a:rPr>
                  <a:t>：依据前一天的全量</a:t>
                </a:r>
                <a:r>
                  <a:rPr lang="en-US" altLang="zh-CN" sz="800">
                    <a:solidFill>
                      <a:srgbClr val="FF0000"/>
                    </a:solidFill>
                  </a:rPr>
                  <a:t>store</a:t>
                </a:r>
                <a:r>
                  <a:rPr lang="zh-CN" altLang="en-US" sz="800">
                    <a:solidFill>
                      <a:srgbClr val="FF0000"/>
                    </a:solidFill>
                  </a:rPr>
                  <a:t>为基础</a:t>
                </a:r>
                <a:endParaRPr lang="zh-CN" altLang="en-US" sz="8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流程图: 过程 96"/>
              <p:cNvSpPr/>
              <p:nvPr/>
            </p:nvSpPr>
            <p:spPr>
              <a:xfrm>
                <a:off x="1949823" y="1030941"/>
                <a:ext cx="123265" cy="49305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98" name="流程图: 过程 97"/>
              <p:cNvSpPr/>
              <p:nvPr/>
            </p:nvSpPr>
            <p:spPr>
              <a:xfrm>
                <a:off x="6989668" y="1944782"/>
                <a:ext cx="148479" cy="92392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99" name="流程图: 过程 98"/>
              <p:cNvSpPr/>
              <p:nvPr/>
            </p:nvSpPr>
            <p:spPr>
              <a:xfrm>
                <a:off x="1949823" y="2543735"/>
                <a:ext cx="112059" cy="41461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105" name="流程图: 过程 104"/>
              <p:cNvSpPr/>
              <p:nvPr/>
            </p:nvSpPr>
            <p:spPr>
              <a:xfrm>
                <a:off x="1938617" y="3249706"/>
                <a:ext cx="112059" cy="41461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111" name="流程图: 过程 110"/>
              <p:cNvSpPr/>
              <p:nvPr/>
            </p:nvSpPr>
            <p:spPr>
              <a:xfrm>
                <a:off x="1927411" y="5916706"/>
                <a:ext cx="112059" cy="41461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  <p:sp>
            <p:nvSpPr>
              <p:cNvPr id="112" name="流程图: 过程 111"/>
              <p:cNvSpPr/>
              <p:nvPr/>
            </p:nvSpPr>
            <p:spPr>
              <a:xfrm>
                <a:off x="6978462" y="3334312"/>
                <a:ext cx="148479" cy="4981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800"/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4415678" y="4872318"/>
              <a:ext cx="2553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</a:t>
            </a:r>
            <a:r>
              <a:rPr lang="zh-CN" altLang="en-US">
                <a:sym typeface="+mn-ea"/>
              </a:rPr>
              <a:t>（增量计算）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632585" y="962025"/>
            <a:ext cx="7106920" cy="3744595"/>
            <a:chOff x="2231578" y="348343"/>
            <a:chExt cx="9999780" cy="5802086"/>
          </a:xfrm>
        </p:grpSpPr>
        <p:sp>
          <p:nvSpPr>
            <p:cNvPr id="13" name="矩形 12"/>
            <p:cNvSpPr/>
            <p:nvPr/>
          </p:nvSpPr>
          <p:spPr>
            <a:xfrm>
              <a:off x="4327072" y="3341915"/>
              <a:ext cx="2665640" cy="114844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52312" y="3341915"/>
              <a:ext cx="2665640" cy="114844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231578" y="348343"/>
              <a:ext cx="2613932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5" name="矩形 4"/>
            <p:cNvSpPr/>
            <p:nvPr/>
          </p:nvSpPr>
          <p:spPr>
            <a:xfrm>
              <a:off x="6722207" y="348343"/>
              <a:ext cx="3188154" cy="2122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31722" y="427827"/>
              <a:ext cx="380489" cy="2389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>
                  <a:solidFill>
                    <a:sysClr val="windowText" lastClr="000000"/>
                  </a:solidFill>
                </a:rPr>
                <a:t>MC</a:t>
              </a:r>
              <a:endParaRPr lang="en-US" altLang="zh-CN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69957" y="382361"/>
              <a:ext cx="748923" cy="2834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b="1">
                  <a:solidFill>
                    <a:sysClr val="windowText" lastClr="000000"/>
                  </a:solidFill>
                </a:rPr>
                <a:t>产品配置</a:t>
              </a:r>
              <a:endParaRPr lang="zh-CN" altLang="en-US" sz="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3577" y="1183822"/>
              <a:ext cx="1483178" cy="6939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增量计算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78392" y="2973401"/>
              <a:ext cx="5954122" cy="3177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53244" y="3008821"/>
              <a:ext cx="819317" cy="3050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共享磁盘</a:t>
              </a:r>
              <a:endParaRPr lang="zh-CN" altLang="en-US" sz="800"/>
            </a:p>
          </p:txBody>
        </p:sp>
        <p:sp>
          <p:nvSpPr>
            <p:cNvPr id="12" name="流程图: 文档 11"/>
            <p:cNvSpPr/>
            <p:nvPr/>
          </p:nvSpPr>
          <p:spPr>
            <a:xfrm>
              <a:off x="5048250" y="3446689"/>
              <a:ext cx="1143000" cy="404131"/>
            </a:xfrm>
            <a:prstGeom prst="flowChartDocumen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Basic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364302" y="3383689"/>
              <a:ext cx="397597" cy="105277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800" b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全量版本</a:t>
              </a:r>
              <a:endParaRPr lang="zh-CN" altLang="zh-CN" sz="800" b="1">
                <a:solidFill>
                  <a:schemeClr val="bg1"/>
                </a:solidFill>
                <a:effectLst/>
              </a:endParaRPr>
            </a:p>
            <a:p>
              <a:endParaRPr lang="zh-CN" altLang="zh-CN" sz="800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5034643" y="3963761"/>
              <a:ext cx="1143000" cy="353786"/>
            </a:xfrm>
            <a:prstGeom prst="flowChartDocumen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Store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61075" y="843643"/>
              <a:ext cx="1551214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clip" horzOverflow="clip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800">
                  <a:solidFill>
                    <a:schemeClr val="bg1"/>
                  </a:solidFill>
                  <a:sym typeface="+mn-ea"/>
                </a:rPr>
                <a:t>1. </a:t>
              </a:r>
              <a:r>
                <a:rPr lang="zh-CN" altLang="en-US" sz="800">
                  <a:solidFill>
                    <a:schemeClr val="bg1"/>
                  </a:solidFill>
                  <a:sym typeface="+mn-ea"/>
                </a:rPr>
                <a:t>导入键位</a:t>
              </a:r>
              <a:r>
                <a:rPr lang="zh-CN" altLang="en-US" sz="800">
                  <a:solidFill>
                    <a:schemeClr val="bg1"/>
                  </a:solidFill>
                  <a:sym typeface="+mn-ea"/>
                </a:rPr>
                <a:t>/</a:t>
              </a:r>
              <a:r>
                <a:rPr lang="zh-CN" altLang="en-US" sz="800">
                  <a:solidFill>
                    <a:schemeClr val="bg1"/>
                  </a:solidFill>
                  <a:sym typeface="+mn-ea"/>
                </a:rPr>
                <a:t>产品组</a:t>
              </a:r>
              <a:endParaRPr lang="zh-CN" altLang="en-US" sz="80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20" name="直接箭头连接符 18"/>
            <p:cNvCxnSpPr>
              <a:stCxn id="19" idx="3"/>
              <a:endCxn id="15" idx="3"/>
            </p:cNvCxnSpPr>
            <p:nvPr/>
          </p:nvCxnSpPr>
          <p:spPr>
            <a:xfrm>
              <a:off x="9012165" y="1034125"/>
              <a:ext cx="905091" cy="2882841"/>
            </a:xfrm>
            <a:prstGeom prst="bentConnector3">
              <a:avLst>
                <a:gd name="adj1" fmla="val 1370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9102406" y="2497191"/>
              <a:ext cx="3128952" cy="3669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将产品配置自定义属性写入</a:t>
              </a:r>
              <a:r>
                <a:rPr lang="en-US" altLang="zh-CN" sz="800"/>
                <a:t>basic</a:t>
              </a:r>
              <a:r>
                <a:rPr lang="zh-CN" altLang="en-US" sz="800"/>
                <a:t>的</a:t>
              </a:r>
              <a:r>
                <a:rPr lang="en-US" altLang="zh-CN" sz="800"/>
                <a:t>menu</a:t>
              </a:r>
              <a:r>
                <a:rPr lang="zh-CN" altLang="en-US" sz="800"/>
                <a:t>和分类</a:t>
              </a:r>
              <a:endParaRPr lang="zh-CN" altLang="en-US" sz="8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447468" y="1347107"/>
              <a:ext cx="1551214" cy="381000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Overflow="clip" horzOverflow="clip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2 MC </a:t>
              </a:r>
              <a:r>
                <a:rPr lang="zh-CN" altLang="en-US" sz="800"/>
                <a:t>导入</a:t>
              </a:r>
              <a:endParaRPr lang="zh-CN" altLang="en-US" sz="800"/>
            </a:p>
          </p:txBody>
        </p:sp>
        <p:cxnSp>
          <p:nvCxnSpPr>
            <p:cNvPr id="26" name="直接箭头连接符 25"/>
            <p:cNvCxnSpPr>
              <a:stCxn id="23" idx="1"/>
              <a:endCxn id="8" idx="3"/>
            </p:cNvCxnSpPr>
            <p:nvPr/>
          </p:nvCxnSpPr>
          <p:spPr>
            <a:xfrm flipH="1" flipV="1">
              <a:off x="4476682" y="1530720"/>
              <a:ext cx="2970807" cy="6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327072" y="4620985"/>
              <a:ext cx="2665640" cy="1338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299857" y="4653642"/>
              <a:ext cx="397329" cy="12246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>
                  <a:solidFill>
                    <a:srgbClr val="FF0000"/>
                  </a:solidFill>
                  <a:effectLst/>
                  <a:latin typeface="+mn-lt"/>
                  <a:ea typeface="+mn-ea"/>
                  <a:cs typeface="+mn-cs"/>
                </a:rPr>
                <a:t>昨天全量版本</a:t>
              </a:r>
              <a:endParaRPr lang="zh-CN" altLang="en-US" sz="8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5034412" y="4842820"/>
              <a:ext cx="1142755" cy="48604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>
                  <a:solidFill>
                    <a:sysClr val="windowText" lastClr="000000"/>
                  </a:solidFill>
                </a:rPr>
                <a:t>Store</a:t>
              </a:r>
              <a:endParaRPr lang="en-US" altLang="zh-CN" sz="8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932756" y="1891106"/>
              <a:ext cx="1018562" cy="1532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476882" y="2403720"/>
              <a:ext cx="1564476" cy="55197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/>
                <a:t>1</a:t>
              </a:r>
              <a:r>
                <a:rPr lang="zh-CN" altLang="en-US" sz="800"/>
                <a:t>、替换</a:t>
              </a:r>
              <a:r>
                <a:rPr lang="en-US" altLang="zh-CN" sz="800"/>
                <a:t>MC</a:t>
              </a:r>
              <a:r>
                <a:rPr lang="zh-CN" altLang="en-US" sz="800"/>
                <a:t>的扩展属性</a:t>
              </a:r>
              <a:endParaRPr lang="en-US" altLang="zh-CN" sz="800"/>
            </a:p>
            <a:p>
              <a:r>
                <a:rPr lang="en-US" altLang="zh-CN" sz="800"/>
                <a:t>2</a:t>
              </a:r>
              <a:r>
                <a:rPr lang="zh-CN" altLang="en-US" sz="800"/>
                <a:t>、补充基本属性</a:t>
              </a:r>
              <a:endParaRPr lang="zh-CN" altLang="en-US" sz="800"/>
            </a:p>
          </p:txBody>
        </p:sp>
        <p:cxnSp>
          <p:nvCxnSpPr>
            <p:cNvPr id="38" name="直接箭头连接符 37"/>
            <p:cNvCxnSpPr>
              <a:endCxn id="11" idx="1"/>
            </p:cNvCxnSpPr>
            <p:nvPr/>
          </p:nvCxnSpPr>
          <p:spPr>
            <a:xfrm rot="16200000" flipH="1">
              <a:off x="3100387" y="2206397"/>
              <a:ext cx="2194833" cy="16736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469243" y="4122601"/>
              <a:ext cx="1609150" cy="5303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以昨天的</a:t>
              </a:r>
              <a:r>
                <a:rPr lang="en-US" altLang="zh-CN" sz="800"/>
                <a:t>store</a:t>
              </a:r>
              <a:r>
                <a:rPr lang="zh-CN" altLang="en-US" sz="800"/>
                <a:t>为基础，</a:t>
              </a:r>
              <a:endParaRPr lang="en-US" altLang="zh-CN" sz="800"/>
            </a:p>
            <a:p>
              <a:r>
                <a:rPr lang="zh-CN" altLang="en-US" sz="800"/>
                <a:t>将变更的键位写入</a:t>
              </a:r>
              <a:r>
                <a:rPr lang="en-US" altLang="zh-CN" sz="800"/>
                <a:t>store</a:t>
              </a:r>
              <a:endParaRPr lang="en-US" altLang="zh-CN" sz="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5433795" y="4341028"/>
              <a:ext cx="8935" cy="4407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右弧形箭头 44"/>
            <p:cNvSpPr/>
            <p:nvPr/>
          </p:nvSpPr>
          <p:spPr>
            <a:xfrm>
              <a:off x="6232071" y="3741964"/>
              <a:ext cx="231321" cy="381000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102442" y="4059724"/>
              <a:ext cx="1374322" cy="367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/>
                <a:t>分类的部分信息</a:t>
              </a:r>
              <a:endParaRPr lang="en-US" altLang="zh-CN" sz="800"/>
            </a:p>
            <a:p>
              <a:endParaRPr lang="en-US" altLang="zh-CN" sz="800"/>
            </a:p>
          </p:txBody>
        </p:sp>
        <p:sp>
          <p:nvSpPr>
            <p:cNvPr id="3" name="流程图: 文档 2"/>
            <p:cNvSpPr/>
            <p:nvPr/>
          </p:nvSpPr>
          <p:spPr>
            <a:xfrm>
              <a:off x="7973490" y="3446689"/>
              <a:ext cx="1143000" cy="404131"/>
            </a:xfrm>
            <a:prstGeom prst="flowChartDocumen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Basic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81503" y="3383689"/>
              <a:ext cx="397597" cy="10537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800" b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增量版本</a:t>
              </a:r>
              <a:endParaRPr lang="zh-CN" altLang="zh-CN" sz="800" b="1">
                <a:solidFill>
                  <a:schemeClr val="bg1"/>
                </a:solidFill>
                <a:effectLst/>
              </a:endParaRPr>
            </a:p>
            <a:p>
              <a:endParaRPr lang="zh-CN" altLang="zh-CN" sz="800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流程图: 文档 16"/>
            <p:cNvSpPr/>
            <p:nvPr/>
          </p:nvSpPr>
          <p:spPr>
            <a:xfrm>
              <a:off x="7959883" y="3963761"/>
              <a:ext cx="1143000" cy="353786"/>
            </a:xfrm>
            <a:prstGeom prst="flowChartDocumen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 b="1">
                  <a:solidFill>
                    <a:schemeClr val="bg1"/>
                  </a:solidFill>
                </a:rPr>
                <a:t>Store</a:t>
              </a:r>
              <a:endParaRPr lang="en-US" altLang="zh-CN" sz="800" b="1">
                <a:solidFill>
                  <a:schemeClr val="bg1"/>
                </a:solidFill>
              </a:endParaRPr>
            </a:p>
          </p:txBody>
        </p:sp>
        <p:sp>
          <p:nvSpPr>
            <p:cNvPr id="18" name="右弧形箭头 17"/>
            <p:cNvSpPr/>
            <p:nvPr/>
          </p:nvSpPr>
          <p:spPr>
            <a:xfrm>
              <a:off x="9157311" y="3741964"/>
              <a:ext cx="231321" cy="381000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21" name="流程图: 文档 20"/>
            <p:cNvSpPr/>
            <p:nvPr/>
          </p:nvSpPr>
          <p:spPr>
            <a:xfrm>
              <a:off x="5035305" y="5467599"/>
              <a:ext cx="1142755" cy="486049"/>
            </a:xfrm>
            <a:prstGeom prst="flowChartDocumen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800">
                  <a:solidFill>
                    <a:sysClr val="windowText" lastClr="000000"/>
                  </a:solidFill>
                </a:rPr>
                <a:t>Basic</a:t>
              </a:r>
              <a:endParaRPr lang="en-US" altLang="zh-CN" sz="8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489325" y="1055370"/>
            <a:ext cx="1263650" cy="75057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Overflow="clip" horzOverflow="clip" wrap="none" rtlCol="0" anchor="t">
            <a:noAutofit/>
          </a:bodyPr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00" b="1" u="sng"/>
              <a:t>增量计算版本申请接口</a:t>
            </a:r>
            <a:endParaRPr lang="zh-CN" altLang="en-US" sz="800" b="1" u="sng"/>
          </a:p>
          <a:p>
            <a:pPr algn="l"/>
            <a:r>
              <a:rPr lang="zh-CN" altLang="en-US" sz="800"/>
              <a:t>入参</a:t>
            </a:r>
            <a:r>
              <a:rPr lang="en-US" altLang="zh-CN" sz="800"/>
              <a:t>1</a:t>
            </a:r>
            <a:r>
              <a:rPr lang="zh-CN" altLang="en-US" sz="800"/>
              <a:t>：</a:t>
            </a:r>
            <a:r>
              <a:rPr lang="en-US" altLang="zh-CN" sz="800"/>
              <a:t>(</a:t>
            </a:r>
            <a:r>
              <a:rPr lang="en-US" altLang="zh-CN" sz="800"/>
              <a:t>requestId)</a:t>
            </a:r>
            <a:endParaRPr lang="en-US" altLang="zh-CN" sz="800"/>
          </a:p>
          <a:p>
            <a:pPr algn="l"/>
            <a:r>
              <a:rPr lang="zh-CN" altLang="en-US" sz="800">
                <a:sym typeface="+mn-ea"/>
              </a:rPr>
              <a:t>入参</a:t>
            </a:r>
            <a:r>
              <a:rPr lang="en-US" altLang="zh-CN" sz="800">
                <a:sym typeface="+mn-ea"/>
              </a:rPr>
              <a:t>2</a:t>
            </a:r>
            <a:r>
              <a:rPr lang="zh-CN" altLang="en-US" sz="800">
                <a:sym typeface="+mn-ea"/>
              </a:rPr>
              <a:t>：</a:t>
            </a:r>
            <a:r>
              <a:rPr lang="en-US" altLang="zh-CN" sz="800">
                <a:sym typeface="+mn-ea"/>
              </a:rPr>
              <a:t>storeCodes</a:t>
            </a:r>
            <a:endParaRPr lang="zh-CN" altLang="en-US" sz="800"/>
          </a:p>
          <a:p>
            <a:pPr algn="l"/>
            <a:r>
              <a:rPr lang="zh-CN" altLang="en-US" sz="800">
                <a:sym typeface="+mn-ea"/>
              </a:rPr>
              <a:t>入参</a:t>
            </a:r>
            <a:r>
              <a:rPr lang="en-US" altLang="zh-CN" sz="800">
                <a:sym typeface="+mn-ea"/>
              </a:rPr>
              <a:t>3</a:t>
            </a:r>
            <a:r>
              <a:rPr lang="zh-CN" altLang="en-US" sz="800">
                <a:sym typeface="+mn-ea"/>
              </a:rPr>
              <a:t>：</a:t>
            </a:r>
            <a:r>
              <a:rPr lang="en-US" altLang="zh-CN" sz="800"/>
              <a:t>LinkIds</a:t>
            </a:r>
            <a:endParaRPr lang="en-US" altLang="zh-CN" sz="800"/>
          </a:p>
          <a:p>
            <a:pPr algn="l"/>
            <a:r>
              <a:rPr lang="zh-CN" altLang="en-US" sz="800"/>
              <a:t>返回：</a:t>
            </a:r>
            <a:r>
              <a:rPr lang="zh-CN" sz="800"/>
              <a:t>成功</a:t>
            </a:r>
            <a:r>
              <a:rPr lang="en-US" altLang="zh-CN" sz="800"/>
              <a:t>/</a:t>
            </a:r>
            <a:r>
              <a:rPr lang="zh-CN" altLang="en-US" sz="800"/>
              <a:t>失败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r>
              <a:rPr altLang="zh-CN">
                <a:sym typeface="+mn-ea"/>
              </a:rPr>
              <a:t>-MC</a:t>
            </a:r>
            <a:r>
              <a:rPr lang="zh-CN" altLang="en-US">
                <a:sym typeface="+mn-ea"/>
              </a:rPr>
              <a:t>接口</a:t>
            </a:r>
            <a:r>
              <a:rPr altLang="zh-CN">
                <a:sym typeface="+mn-ea"/>
              </a:rPr>
              <a:t>-MQ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6200000">
            <a:off x="3922395" y="2404110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870585" y="763905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 rot="16200000">
            <a:off x="851535" y="2604135"/>
            <a:ext cx="447675" cy="66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>
            <a:stCxn id="73" idx="2"/>
            <a:endCxn id="3" idx="0"/>
          </p:cNvCxnSpPr>
          <p:nvPr/>
        </p:nvCxnSpPr>
        <p:spPr>
          <a:xfrm>
            <a:off x="1409065" y="2937510"/>
            <a:ext cx="24371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1785620" y="2946400"/>
            <a:ext cx="19710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消费</a:t>
            </a:r>
            <a:r>
              <a:rPr lang="en-US" altLang="zh-CN" sz="800" dirty="0" smtClean="0"/>
              <a:t>MQ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Merge</a:t>
            </a:r>
            <a:r>
              <a:rPr lang="zh-CN" altLang="en-US" sz="800" dirty="0" smtClean="0"/>
              <a:t>到</a:t>
            </a:r>
            <a:r>
              <a:rPr lang="en-US" altLang="zh-CN" sz="800" dirty="0" smtClean="0"/>
              <a:t>Draft</a:t>
            </a:r>
            <a:r>
              <a:rPr lang="zh-CN" altLang="en-US" sz="800" dirty="0" smtClean="0"/>
              <a:t>键位、品牌键位</a:t>
            </a:r>
            <a:endParaRPr lang="zh-CN" altLang="en-US" sz="800" dirty="0" smtClean="0"/>
          </a:p>
        </p:txBody>
      </p:sp>
      <p:cxnSp>
        <p:nvCxnSpPr>
          <p:cNvPr id="50" name="直接箭头连接符 49"/>
          <p:cNvCxnSpPr>
            <a:stCxn id="65" idx="1"/>
            <a:endCxn id="73" idx="3"/>
          </p:cNvCxnSpPr>
          <p:nvPr/>
        </p:nvCxnSpPr>
        <p:spPr>
          <a:xfrm flipH="1">
            <a:off x="1075690" y="1521460"/>
            <a:ext cx="19050" cy="11925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43000" y="1847215"/>
            <a:ext cx="20173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1.</a:t>
            </a:r>
            <a:r>
              <a:rPr lang="zh-CN" altLang="en-US" sz="800" dirty="0" smtClean="0"/>
              <a:t>设键产生</a:t>
            </a:r>
            <a:r>
              <a:rPr lang="en-US" altLang="zh-CN" sz="800" dirty="0" smtClean="0"/>
              <a:t>(</a:t>
            </a:r>
            <a:r>
              <a:rPr lang="zh-CN" altLang="en-US" sz="800" dirty="0" smtClean="0"/>
              <a:t>新键生成</a:t>
            </a:r>
            <a:r>
              <a:rPr lang="en-US" altLang="zh-CN" sz="800" dirty="0" smtClean="0"/>
              <a:t>linkId</a:t>
            </a:r>
            <a:r>
              <a:rPr lang="en-US" altLang="zh-CN" sz="800" b="1" dirty="0" smtClean="0"/>
              <a:t> </a:t>
            </a:r>
            <a:r>
              <a:rPr lang="zh-CN" altLang="en-US" sz="800" b="1" dirty="0" smtClean="0"/>
              <a:t>或 </a:t>
            </a:r>
            <a:r>
              <a:rPr lang="zh-CN" altLang="en-US" sz="800" dirty="0" smtClean="0"/>
              <a:t>更新名称）</a:t>
            </a:r>
            <a:endParaRPr lang="zh-CN" altLang="en-US" sz="8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43000" y="2122170"/>
            <a:ext cx="6737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2.</a:t>
            </a:r>
            <a:r>
              <a:rPr lang="zh-CN" altLang="en-US" sz="800" dirty="0" smtClean="0"/>
              <a:t>人工补偿</a:t>
            </a:r>
            <a:endParaRPr lang="zh-CN" altLang="en-US" sz="8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43000" y="2395855"/>
            <a:ext cx="10801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3.</a:t>
            </a:r>
            <a:r>
              <a:rPr lang="zh-CN" altLang="zh-CN" sz="800" dirty="0" smtClean="0"/>
              <a:t>系统上线批量产生</a:t>
            </a:r>
            <a:endParaRPr lang="zh-CN" altLang="en-US" sz="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923915" y="849630"/>
            <a:ext cx="3220085" cy="4554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/>
              <a:t>Kafka</a:t>
            </a:r>
            <a:r>
              <a:rPr lang="zh-CN" altLang="en-US" sz="1000" dirty="0" smtClean="0"/>
              <a:t>消息样例： 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{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"brandCode":1,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</a:t>
            </a:r>
            <a:r>
              <a:rPr lang="zh-CN" altLang="en-US" sz="1000" dirty="0" smtClean="0">
                <a:sym typeface="+mn-ea"/>
              </a:rPr>
              <a:t>"</a:t>
            </a:r>
            <a:r>
              <a:rPr lang="en-US" altLang="zh-CN" sz="1000" dirty="0" smtClean="0">
                <a:sym typeface="+mn-ea"/>
              </a:rPr>
              <a:t>count</a:t>
            </a:r>
            <a:r>
              <a:rPr lang="zh-CN" altLang="en-US" sz="1000" dirty="0" smtClean="0">
                <a:sym typeface="+mn-ea"/>
              </a:rPr>
              <a:t>"</a:t>
            </a:r>
            <a:r>
              <a:rPr lang="en-US" altLang="zh-CN" sz="1000" dirty="0" smtClean="0">
                <a:sym typeface="+mn-ea"/>
              </a:rPr>
              <a:t>:2,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</a:t>
            </a:r>
            <a:r>
              <a:rPr lang="zh-CN" altLang="en-US" sz="1000" dirty="0" smtClean="0">
                <a:sym typeface="+mn-ea"/>
              </a:rPr>
              <a:t>"</a:t>
            </a:r>
            <a:r>
              <a:rPr lang="en-US" altLang="zh-CN" sz="1000" dirty="0" smtClean="0">
                <a:sym typeface="+mn-ea"/>
              </a:rPr>
              <a:t>createT</a:t>
            </a:r>
            <a:r>
              <a:rPr lang="en-US" altLang="zh-CN" sz="1000" dirty="0" smtClean="0">
                <a:sym typeface="+mn-ea"/>
              </a:rPr>
              <a:t>ime</a:t>
            </a:r>
            <a:r>
              <a:rPr lang="zh-CN" altLang="en-US" sz="1000" dirty="0" smtClean="0">
                <a:sym typeface="+mn-ea"/>
              </a:rPr>
              <a:t>":"2019-02-12 21:57:47",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        "</a:t>
            </a:r>
            <a:r>
              <a:rPr lang="en-US" altLang="zh-CN" sz="1000" dirty="0" smtClean="0">
                <a:sym typeface="+mn-ea"/>
              </a:rPr>
              <a:t>createId</a:t>
            </a:r>
            <a:r>
              <a:rPr lang="zh-CN" altLang="en-US" sz="1000" dirty="0" smtClean="0">
                <a:sym typeface="+mn-ea"/>
              </a:rPr>
              <a:t>":"100051547"</a:t>
            </a:r>
            <a:r>
              <a:rPr lang="en-US" altLang="zh-CN" sz="1000" dirty="0" smtClean="0">
                <a:sym typeface="+mn-ea"/>
              </a:rPr>
              <a:t>(mcadmin)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zh-CN" altLang="en-US" sz="1000" dirty="0" smtClean="0"/>
              <a:t>        "linkList":[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{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    "linkId":"100012031",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    "cnName":"香辣鸡翅"</a:t>
            </a:r>
            <a:r>
              <a:rPr lang="en-US" altLang="zh-CN" sz="1000" dirty="0" smtClean="0">
                <a:sym typeface="+mn-ea"/>
              </a:rPr>
              <a:t> ,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"keyClassfiy”:”00001”, 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"keyType”:”00001”,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 </a:t>
            </a:r>
            <a:r>
              <a:rPr lang="zh-CN" altLang="en-US" sz="1000" dirty="0" smtClean="0">
                <a:sym typeface="+mn-ea"/>
              </a:rPr>
              <a:t>"</a:t>
            </a:r>
            <a:r>
              <a:rPr lang="en-US" altLang="zh-CN" sz="1000" dirty="0" smtClean="0">
                <a:sym typeface="+mn-ea"/>
              </a:rPr>
              <a:t>updateTime</a:t>
            </a:r>
            <a:r>
              <a:rPr lang="zh-CN" altLang="en-US" sz="1000" dirty="0" smtClean="0">
                <a:sym typeface="+mn-ea"/>
              </a:rPr>
              <a:t>":"2019-02-12 21:57:47",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                 "update</a:t>
            </a:r>
            <a:r>
              <a:rPr lang="en-US" altLang="zh-CN" sz="1000" dirty="0" smtClean="0">
                <a:sym typeface="+mn-ea"/>
              </a:rPr>
              <a:t>Id</a:t>
            </a:r>
            <a:r>
              <a:rPr lang="zh-CN" altLang="en-US" sz="1000" dirty="0" smtClean="0">
                <a:sym typeface="+mn-ea"/>
              </a:rPr>
              <a:t>":"100051547"</a:t>
            </a:r>
            <a:r>
              <a:rPr lang="en-US" altLang="zh-CN" sz="1000" dirty="0" smtClean="0">
                <a:sym typeface="+mn-ea"/>
              </a:rPr>
              <a:t>,</a:t>
            </a:r>
            <a:r>
              <a:rPr lang="zh-CN" altLang="en-US" sz="1000" dirty="0" smtClean="0">
                <a:sym typeface="+mn-ea"/>
              </a:rPr>
              <a:t>         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                 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keyId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":"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abcdef-wewae24fwe2wew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endParaRPr lang="en-US" altLang="zh-CN" sz="1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  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syncFlag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:1</a:t>
            </a:r>
            <a:endParaRPr lang="zh-CN" altLang="en-US" sz="1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1000" dirty="0" smtClean="0"/>
              <a:t>            },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{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    "linkId":"1000120221",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        "cnName":"百事（中）"</a:t>
            </a:r>
            <a:r>
              <a:rPr lang="en-US" altLang="zh-CN" sz="1000" dirty="0" smtClean="0">
                <a:sym typeface="+mn-ea"/>
              </a:rPr>
              <a:t>,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"keyClassfiy”:”00001”, 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"keyType”:”00001”,</a:t>
            </a:r>
            <a:endParaRPr lang="en-US" altLang="zh-CN" sz="1000" dirty="0" smtClean="0">
              <a:sym typeface="+mn-ea"/>
            </a:endParaRPr>
          </a:p>
          <a:p>
            <a:pPr algn="l"/>
            <a:r>
              <a:rPr lang="en-US" altLang="zh-CN" sz="1000" dirty="0" smtClean="0">
                <a:sym typeface="+mn-ea"/>
              </a:rPr>
              <a:t>                </a:t>
            </a:r>
            <a:r>
              <a:rPr lang="zh-CN" altLang="en-US" sz="1000" dirty="0" smtClean="0">
                <a:sym typeface="+mn-ea"/>
              </a:rPr>
              <a:t>"</a:t>
            </a:r>
            <a:r>
              <a:rPr lang="en-US" altLang="zh-CN" sz="1000" dirty="0" smtClean="0">
                <a:sym typeface="+mn-ea"/>
              </a:rPr>
              <a:t>updateTime</a:t>
            </a:r>
            <a:r>
              <a:rPr lang="zh-CN" altLang="en-US" sz="1000" dirty="0" smtClean="0">
                <a:sym typeface="+mn-ea"/>
              </a:rPr>
              <a:t>":"2019-02-12 21:57:47",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                "update</a:t>
            </a:r>
            <a:r>
              <a:rPr lang="en-US" altLang="zh-CN" sz="1000" dirty="0" smtClean="0">
                <a:sym typeface="+mn-ea"/>
              </a:rPr>
              <a:t>Id</a:t>
            </a:r>
            <a:r>
              <a:rPr lang="zh-CN" altLang="en-US" sz="1000" dirty="0" smtClean="0">
                <a:sym typeface="+mn-ea"/>
              </a:rPr>
              <a:t>":"100051547"</a:t>
            </a:r>
            <a:r>
              <a:rPr lang="en-US" altLang="zh-CN" sz="1000" dirty="0" smtClean="0">
                <a:sym typeface="+mn-ea"/>
              </a:rPr>
              <a:t>,</a:t>
            </a:r>
            <a:r>
              <a:rPr lang="zh-CN" altLang="en-US" sz="1000" dirty="0" smtClean="0">
                <a:sym typeface="+mn-ea"/>
              </a:rPr>
              <a:t>   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                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keyId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":"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abcdef-wewae24fwe2wew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endParaRPr lang="en-US" altLang="zh-CN" sz="1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 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syncFlag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"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:1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/>
              <a:t>            }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    ]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   }</a:t>
            </a:r>
            <a:endParaRPr lang="zh-CN" altLang="en-US" sz="1000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3376295" y="1118870"/>
            <a:ext cx="2699385" cy="712470"/>
          </a:xfrm>
          <a:prstGeom prst="wedgeRectCallout">
            <a:avLst>
              <a:gd name="adj1" fmla="val -47280"/>
              <a:gd name="adj2" fmla="val 118613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http://1720.19x.xx/menuCenter/api/synLinkId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brandCode=1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linkList=100012031,100002221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syncFlag=1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失效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3205480" y="2164715"/>
            <a:ext cx="235585" cy="37592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r>
              <a:rPr altLang="zh-CN">
                <a:sym typeface="+mn-ea"/>
              </a:rPr>
              <a:t>-MC</a:t>
            </a:r>
            <a:r>
              <a:rPr lang="zh-CN" altLang="en-US">
                <a:sym typeface="+mn-ea"/>
              </a:rPr>
              <a:t>接口</a:t>
            </a:r>
            <a:r>
              <a:rPr altLang="zh-CN">
                <a:sym typeface="+mn-ea"/>
              </a:rPr>
              <a:t>-RestAPI</a:t>
            </a:r>
            <a:r>
              <a:rPr lang="zh-CN" altLang="en-US">
                <a:sym typeface="+mn-ea"/>
              </a:rPr>
              <a:t>（作废）</a:t>
            </a:r>
            <a:endParaRPr alt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5074920" y="2845435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3376930" y="688340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7445" y="2861310"/>
            <a:ext cx="1066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/>
              <a:t>basic</a:t>
            </a:r>
            <a:r>
              <a:rPr lang="zh-CN" sz="1000" dirty="0" smtClean="0"/>
              <a:t>接口</a:t>
            </a:r>
            <a:endParaRPr lang="zh-CN" sz="1000" dirty="0" smtClean="0"/>
          </a:p>
          <a:p>
            <a:pPr algn="l"/>
            <a:r>
              <a:rPr lang="zh-CN" sz="1000" dirty="0" smtClean="0"/>
              <a:t>（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键位</a:t>
            </a:r>
            <a:r>
              <a:rPr lang="en-US" altLang="zh-CN" sz="1000" dirty="0" smtClean="0"/>
              <a:t>linkId</a:t>
            </a:r>
            <a:r>
              <a:rPr lang="zh-CN" altLang="en-US" sz="1000" dirty="0" smtClean="0"/>
              <a:t>）</a:t>
            </a:r>
            <a:endParaRPr lang="zh-CN" altLang="en-US" sz="1000" dirty="0" smtClean="0"/>
          </a:p>
        </p:txBody>
      </p:sp>
      <p:cxnSp>
        <p:nvCxnSpPr>
          <p:cNvPr id="7" name="直接箭头连接符 5"/>
          <p:cNvCxnSpPr>
            <a:stCxn id="65" idx="1"/>
            <a:endCxn id="3" idx="0"/>
          </p:cNvCxnSpPr>
          <p:nvPr/>
        </p:nvCxnSpPr>
        <p:spPr>
          <a:xfrm rot="5400000" flipV="1">
            <a:off x="3333115" y="1713230"/>
            <a:ext cx="1932940" cy="139763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665" y="2785110"/>
            <a:ext cx="2598420" cy="23583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751830" y="1204595"/>
            <a:ext cx="2945130" cy="86042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保持现有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数据同步方式：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1.MC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人工触发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产品配置手工填写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requestId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拉取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sym typeface="+mn-ea"/>
              </a:rPr>
              <a:t>用于更新当前版本键位属性</a:t>
            </a:r>
            <a:endParaRPr lang="zh-CN" altLang="en-US" sz="1000" dirty="0" smtClean="0">
              <a:solidFill>
                <a:schemeClr val="bg1"/>
              </a:solidFill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适用于：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普通版本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预计算和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增量版本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紧急计算</a:t>
            </a:r>
            <a:endParaRPr lang="zh-CN" alt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" y="998220"/>
            <a:ext cx="2847975" cy="12725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演示</Application>
  <PresentationFormat>全屏显示(16:9)</PresentationFormat>
  <Paragraphs>368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HelveticaNeueLT Std</vt:lpstr>
      <vt:lpstr>Wingdings</vt:lpstr>
      <vt:lpstr>Arial Black</vt:lpstr>
      <vt:lpstr>黑体</vt:lpstr>
      <vt:lpstr>Arial Unicode MS</vt:lpstr>
      <vt:lpstr>MS PGothic</vt:lpstr>
      <vt:lpstr>2016 HDS Corporate</vt:lpstr>
      <vt:lpstr>系统关系</vt:lpstr>
      <vt:lpstr>业务场景回顾</vt:lpstr>
      <vt:lpstr>产品配置-MC接口-文件</vt:lpstr>
      <vt:lpstr>产品配置-MC接口（未来版本 &amp; 预计算）</vt:lpstr>
      <vt:lpstr>产品配置-MC接口-文件（预计算）</vt:lpstr>
      <vt:lpstr>产品配置-MC接口-文件（预计算）</vt:lpstr>
      <vt:lpstr>产品配置-MC接口（未来版本 &amp; 预计算）</vt:lpstr>
      <vt:lpstr>系统关系-MC接口-MQ</vt:lpstr>
      <vt:lpstr>系统关系-MC接口-RestAPI（作废）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大千</cp:lastModifiedBy>
  <cp:revision>7200</cp:revision>
  <cp:lastPrinted>2016-01-12T17:49:00Z</cp:lastPrinted>
  <dcterms:created xsi:type="dcterms:W3CDTF">2011-02-10T00:52:00Z</dcterms:created>
  <dcterms:modified xsi:type="dcterms:W3CDTF">2020-09-01T02:29:09Z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2052-11.1.0.9912</vt:lpwstr>
  </property>
</Properties>
</file>