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883" r:id="rId2"/>
    <p:sldId id="1039" r:id="rId3"/>
    <p:sldId id="1040" r:id="rId4"/>
    <p:sldId id="1041" r:id="rId5"/>
    <p:sldId id="1018" r:id="rId6"/>
    <p:sldId id="1032" r:id="rId7"/>
    <p:sldId id="1033" r:id="rId8"/>
    <p:sldId id="1027" r:id="rId9"/>
    <p:sldId id="1034" r:id="rId10"/>
    <p:sldId id="1023" r:id="rId11"/>
    <p:sldId id="1024" r:id="rId12"/>
    <p:sldId id="1025" r:id="rId13"/>
    <p:sldId id="1029" r:id="rId14"/>
    <p:sldId id="1035" r:id="rId15"/>
    <p:sldId id="1036" r:id="rId16"/>
    <p:sldId id="1037" r:id="rId17"/>
    <p:sldId id="1038" r:id="rId18"/>
    <p:sldId id="1021" r:id="rId19"/>
  </p:sldIdLst>
  <p:sldSz cx="9144000" cy="5143500" type="screen16x9"/>
  <p:notesSz cx="7077075" cy="9051925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">
          <p15:clr>
            <a:srgbClr val="A4A3A4"/>
          </p15:clr>
        </p15:guide>
        <p15:guide id="2" pos="94">
          <p15:clr>
            <a:srgbClr val="A4A3A4"/>
          </p15:clr>
        </p15:guide>
        <p15:guide id="3" pos="282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733">
          <p15:clr>
            <a:srgbClr val="A4A3A4"/>
          </p15:clr>
        </p15:guide>
        <p15:guide id="2" pos="2182">
          <p15:clr>
            <a:srgbClr val="A4A3A4"/>
          </p15:clr>
        </p15:guide>
        <p15:guide id="3" pos="268">
          <p15:clr>
            <a:srgbClr val="A4A3A4"/>
          </p15:clr>
        </p15:guide>
        <p15:guide id="4" pos="4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孝峰 / Zhu, Xiaofeng" initials="朱孝峰" lastIdx="1" clrIdx="0"/>
  <p:cmAuthor id="2" name="刘隽 / Liu, Jun" initials="刘隽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B50005"/>
    <a:srgbClr val="C90007"/>
    <a:srgbClr val="DA6B6B"/>
    <a:srgbClr val="ECCBCB"/>
    <a:srgbClr val="F6E7E7"/>
    <a:srgbClr val="6984A3"/>
    <a:srgbClr val="011739"/>
    <a:srgbClr val="133361"/>
    <a:srgbClr val="737373"/>
    <a:srgbClr val="031B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44" autoAdjust="0"/>
    <p:restoredTop sz="95320" autoAdjust="0"/>
  </p:normalViewPr>
  <p:slideViewPr>
    <p:cSldViewPr snapToGrid="0" showGuides="1">
      <p:cViewPr varScale="1">
        <p:scale>
          <a:sx n="114" d="100"/>
          <a:sy n="114" d="100"/>
        </p:scale>
        <p:origin x="-354" y="-102"/>
      </p:cViewPr>
      <p:guideLst>
        <p:guide orient="horz" pos="33"/>
        <p:guide pos="94"/>
        <p:guide pos="28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34" y="67"/>
      </p:cViewPr>
      <p:guideLst>
        <p:guide orient="horz" pos="2733"/>
        <p:guide pos="2182"/>
        <p:guide pos="268"/>
        <p:guide pos="4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F974-BB90-4059-9901-8147A3A63439}" type="datetimeFigureOut">
              <a:rPr lang="en-US" smtClean="0"/>
              <a:pPr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597758"/>
            <a:ext cx="3066733" cy="45259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5FBB6-509D-433A-BC0A-FC2E7C728B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841375"/>
            <a:ext cx="5629275" cy="31670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59962" y="4193738"/>
            <a:ext cx="6619466" cy="40733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71450" indent="-171450" algn="l" defTabSz="914400" rtl="0" eaLnBrk="1" latinLnBrk="0" hangingPunct="1">
      <a:lnSpc>
        <a:spcPct val="95000"/>
      </a:lnSpc>
      <a:spcBef>
        <a:spcPts val="800"/>
      </a:spcBef>
      <a:spcAft>
        <a:spcPts val="600"/>
      </a:spcAft>
      <a:buClr>
        <a:schemeClr val="accent2"/>
      </a:buClr>
      <a:buFont typeface="Wingdings" panose="05000000000000000000" pitchFamily="2" charset="2"/>
      <a:buChar char="§"/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3972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457200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74675" indent="-117475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739775" indent="-165100" algn="l" defTabSz="914400" rtl="0" eaLnBrk="1" latinLnBrk="0" hangingPunct="1">
      <a:lnSpc>
        <a:spcPct val="85000"/>
      </a:lnSpc>
      <a:spcBef>
        <a:spcPts val="0"/>
      </a:spcBef>
      <a:spcAft>
        <a:spcPts val="400"/>
      </a:spcAft>
      <a:buClr>
        <a:schemeClr val="tx1">
          <a:lumMod val="85000"/>
          <a:lumOff val="15000"/>
        </a:schemeClr>
      </a:buClr>
      <a:buFont typeface="HelveticaNeueLT Std" pitchFamily="34" charset="0"/>
      <a:buChar char="‐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695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23900" y="841375"/>
            <a:ext cx="5629275" cy="31670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087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112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5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54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" name="图形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quarter" idx="99"/>
          </p:nvPr>
        </p:nvSpPr>
        <p:spPr>
          <a:xfrm>
            <a:off x="791214" y="113308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"/>
          <p:cNvSpPr>
            <a:spLocks noGrp="1"/>
          </p:cNvSpPr>
          <p:nvPr>
            <p:ph type="body" sz="quarter" idx="100"/>
          </p:nvPr>
        </p:nvSpPr>
        <p:spPr>
          <a:xfrm>
            <a:off x="791214" y="149767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"/>
          <p:cNvSpPr>
            <a:spLocks noGrp="1"/>
          </p:cNvSpPr>
          <p:nvPr>
            <p:ph type="body" sz="quarter" idx="101"/>
          </p:nvPr>
        </p:nvSpPr>
        <p:spPr>
          <a:xfrm>
            <a:off x="791214" y="205275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quarter" idx="102"/>
          </p:nvPr>
        </p:nvSpPr>
        <p:spPr>
          <a:xfrm>
            <a:off x="791214" y="241734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103"/>
          </p:nvPr>
        </p:nvSpPr>
        <p:spPr>
          <a:xfrm>
            <a:off x="791214" y="297242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104"/>
          </p:nvPr>
        </p:nvSpPr>
        <p:spPr>
          <a:xfrm>
            <a:off x="791214" y="3337012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105"/>
          </p:nvPr>
        </p:nvSpPr>
        <p:spPr>
          <a:xfrm>
            <a:off x="791214" y="3892097"/>
            <a:ext cx="7643029" cy="369332"/>
          </a:xfrm>
        </p:spPr>
        <p:txBody>
          <a:bodyPr/>
          <a:lstStyle>
            <a:lvl1pPr marL="0" indent="0"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"/>
          <p:cNvSpPr>
            <a:spLocks noGrp="1"/>
          </p:cNvSpPr>
          <p:nvPr>
            <p:ph type="body" sz="quarter" idx="106"/>
          </p:nvPr>
        </p:nvSpPr>
        <p:spPr>
          <a:xfrm>
            <a:off x="791214" y="4256679"/>
            <a:ext cx="7643029" cy="338554"/>
          </a:xfrm>
        </p:spPr>
        <p:txBody>
          <a:bodyPr/>
          <a:lstStyle>
            <a:lvl1pPr marL="0" indent="0">
              <a:buNone/>
              <a:defRPr sz="160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8655" y="1132627"/>
            <a:ext cx="52387" cy="3495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3736" y="1"/>
            <a:ext cx="9151472" cy="2072640"/>
          </a:xfrm>
          <a:prstGeom prst="rect">
            <a:avLst/>
          </a:prstGeom>
        </p:spPr>
      </p:pic>
      <p:sp>
        <p:nvSpPr>
          <p:cNvPr id="59" name="Rectangle 58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128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56529"/>
            <a:ext cx="7653702" cy="392669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24" hasCustomPrompt="1"/>
          </p:nvPr>
        </p:nvSpPr>
        <p:spPr>
          <a:xfrm>
            <a:off x="264160" y="877455"/>
            <a:ext cx="857504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US" dirty="0"/>
              <a:t>Slide subtitle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ITAC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pic>
        <p:nvPicPr>
          <p:cNvPr id="3" name="図 2" descr="ea60_010_030_dmac [更新済み].wmf"/>
          <p:cNvPicPr preferRelativeResize="0"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 bwMode="gray">
          <a:xfrm>
            <a:off x="3226005" y="2167156"/>
            <a:ext cx="2691994" cy="772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54" name="Rectangle 53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8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6" name="Picture 5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70478"/>
            <a:ext cx="7653702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119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7653702" cy="880980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54" name="Rectangle 53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58" name="Rectangle 57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59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6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7472" y="1"/>
            <a:ext cx="9151472" cy="2072640"/>
          </a:xfrm>
          <a:prstGeom prst="rect">
            <a:avLst/>
          </a:prstGeom>
        </p:spPr>
      </p:pic>
      <p:sp>
        <p:nvSpPr>
          <p:cNvPr id="56" name="Rectangle 55"/>
          <p:cNvSpPr/>
          <p:nvPr userDrawn="1"/>
        </p:nvSpPr>
        <p:spPr>
          <a:xfrm>
            <a:off x="-74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7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5" name="图形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4648200" y="967579"/>
            <a:ext cx="3898900" cy="43088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4130040" cy="196130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2 lin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111F478C-84AE-4601-9BE4-60468A3A6C06}" type="slidenum">
              <a:rPr lang="en-US" sz="800" smtClean="0">
                <a:solidFill>
                  <a:prstClr val="white">
                    <a:alpha val="50000"/>
                  </a:prstClr>
                </a:solidFill>
                <a:latin typeface="Arial" panose="020B0604020202020204"/>
              </a:rPr>
              <a:pPr/>
              <a:t>‹#›</a:t>
            </a:fld>
            <a:endParaRPr lang="en-US" sz="800" dirty="0">
              <a:solidFill>
                <a:prstClr val="white">
                  <a:alpha val="50000"/>
                </a:prstClr>
              </a:solidFill>
              <a:latin typeface="Arial" panose="020B0604020202020204"/>
            </a:endParaRPr>
          </a:p>
        </p:txBody>
      </p:sp>
      <p:sp>
        <p:nvSpPr>
          <p:cNvPr id="7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863" y="3169689"/>
            <a:ext cx="6212117" cy="646331"/>
          </a:xfrm>
          <a:prstGeom prst="rect">
            <a:avLst/>
          </a:prstGeom>
          <a:effectLst/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 sz="1800" cap="none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 placeholder</a:t>
            </a:r>
          </a:p>
          <a:p>
            <a:r>
              <a:rPr lang="en-US" dirty="0"/>
              <a:t>Subtitle placeholder</a:t>
            </a:r>
          </a:p>
        </p:txBody>
      </p:sp>
      <p:sp>
        <p:nvSpPr>
          <p:cNvPr id="75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296200"/>
            <a:ext cx="6212117" cy="880191"/>
          </a:xfrm>
          <a:prstGeom prst="rect">
            <a:avLst/>
          </a:prstGeom>
          <a:effectLst/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2 Line HCC Title Slide Placeholder </a:t>
            </a:r>
            <a:br>
              <a:rPr lang="en-US" dirty="0"/>
            </a:br>
            <a:r>
              <a:rPr lang="en-US" dirty="0"/>
              <a:t>2 Line HCC Title Slide Placeholder</a:t>
            </a:r>
          </a:p>
        </p:txBody>
      </p:sp>
      <p:grpSp>
        <p:nvGrpSpPr>
          <p:cNvPr id="126" name="Group 125"/>
          <p:cNvGrpSpPr/>
          <p:nvPr userDrawn="1"/>
        </p:nvGrpSpPr>
        <p:grpSpPr>
          <a:xfrm>
            <a:off x="7346191" y="2350565"/>
            <a:ext cx="1479921" cy="875210"/>
            <a:chOff x="7346191" y="2350565"/>
            <a:chExt cx="1479921" cy="875210"/>
          </a:xfrm>
        </p:grpSpPr>
        <p:sp>
          <p:nvSpPr>
            <p:cNvPr id="129" name="Rectangle 128"/>
            <p:cNvSpPr/>
            <p:nvPr userDrawn="1"/>
          </p:nvSpPr>
          <p:spPr>
            <a:xfrm>
              <a:off x="7346191" y="2350565"/>
              <a:ext cx="1479921" cy="8752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j-lt"/>
              </a:endParaRPr>
            </a:p>
          </p:txBody>
        </p:sp>
        <p:sp>
          <p:nvSpPr>
            <p:cNvPr id="132" name="Rectangle 131"/>
            <p:cNvSpPr/>
            <p:nvPr userDrawn="1"/>
          </p:nvSpPr>
          <p:spPr>
            <a:xfrm>
              <a:off x="7399980" y="2416158"/>
              <a:ext cx="1366270" cy="7232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CONFIDENTIAL</a:t>
              </a:r>
              <a:br>
                <a:rPr lang="en-US" sz="9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</a:br>
              <a:r>
                <a:rPr lang="en-US" sz="800" b="1" kern="1200" dirty="0">
                  <a:solidFill>
                    <a:schemeClr val="accent2"/>
                  </a:solidFill>
                  <a:latin typeface="+mn-lt"/>
                  <a:ea typeface="+mn-ea"/>
                  <a:cs typeface="+mn-cs"/>
                </a:rPr>
                <a:t>For use by Hitachi Consulting employees and other audiences under NDA only.</a:t>
              </a:r>
              <a:endParaRPr lang="en-US" sz="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187862" y="4068884"/>
            <a:ext cx="5221816" cy="307777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400" b="1" baseline="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1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187862" y="4298226"/>
            <a:ext cx="5221816" cy="461665"/>
          </a:xfrm>
        </p:spPr>
        <p:txBody>
          <a:bodyPr anchor="t"/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1200"/>
            </a:lvl1pPr>
            <a:lvl2pPr marL="280670" indent="0">
              <a:buNone/>
              <a:defRPr/>
            </a:lvl2pPr>
            <a:lvl3pPr marL="574675" indent="0">
              <a:buNone/>
              <a:defRPr/>
            </a:lvl3pPr>
            <a:lvl4pPr marL="855980" indent="0">
              <a:buNone/>
              <a:defRPr/>
            </a:lvl4pPr>
            <a:lvl5pPr marL="1090930" indent="0">
              <a:buNone/>
              <a:defRPr/>
            </a:lvl5pPr>
          </a:lstStyle>
          <a:p>
            <a:pPr lvl="0"/>
            <a:r>
              <a:rPr lang="en-US" dirty="0"/>
              <a:t>Title/Department</a:t>
            </a:r>
            <a:br>
              <a:rPr lang="en-US" dirty="0"/>
            </a:br>
            <a:r>
              <a:rPr lang="en-US" dirty="0"/>
              <a:t>Date</a:t>
            </a:r>
          </a:p>
        </p:txBody>
      </p:sp>
      <p:pic>
        <p:nvPicPr>
          <p:cNvPr id="58" name="Picture 57"/>
          <p:cNvPicPr>
            <a:picLocks noChangeAspect="1"/>
          </p:cNvPicPr>
          <p:nvPr userDrawn="1"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-4572" y="1"/>
            <a:ext cx="9153144" cy="2072640"/>
          </a:xfrm>
          <a:prstGeom prst="rect">
            <a:avLst/>
          </a:prstGeom>
        </p:spPr>
      </p:pic>
      <p:sp>
        <p:nvSpPr>
          <p:cNvPr id="76" name="Rectangle 75"/>
          <p:cNvSpPr/>
          <p:nvPr userDrawn="1"/>
        </p:nvSpPr>
        <p:spPr>
          <a:xfrm>
            <a:off x="-4572" y="-10739"/>
            <a:ext cx="9151219" cy="1651954"/>
          </a:xfrm>
          <a:prstGeom prst="rect">
            <a:avLst/>
          </a:prstGeom>
          <a:gradFill flip="none" rotWithShape="1">
            <a:gsLst>
              <a:gs pos="0">
                <a:srgbClr val="020202">
                  <a:alpha val="59000"/>
                </a:srgbClr>
              </a:gs>
              <a:gs pos="100000">
                <a:srgbClr val="0D143C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57" name="Picture 5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156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157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-7471"/>
            <a:ext cx="9144000" cy="2154914"/>
          </a:xfrm>
          <a:prstGeom prst="rect">
            <a:avLst/>
          </a:prstGeom>
          <a:solidFill>
            <a:schemeClr val="tx1"/>
          </a:solidFill>
          <a:effectLst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bg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bg1">
                  <a:alpha val="50000"/>
                </a:schemeClr>
              </a:solidFill>
              <a:latin typeface="+mj-lt"/>
            </a:endParaRPr>
          </a:p>
        </p:txBody>
      </p:sp>
      <p:sp>
        <p:nvSpPr>
          <p:cNvPr id="50" name="正方形/長方形 11"/>
          <p:cNvSpPr>
            <a:spLocks noChangeArrowheads="1"/>
          </p:cNvSpPr>
          <p:nvPr userDrawn="1"/>
        </p:nvSpPr>
        <p:spPr bwMode="gray">
          <a:xfrm>
            <a:off x="-7472" y="2057426"/>
            <a:ext cx="9153144" cy="97488"/>
          </a:xfrm>
          <a:prstGeom prst="rect">
            <a:avLst/>
          </a:prstGeom>
          <a:solidFill>
            <a:srgbClr val="73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ja-JP" altLang="en-US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>
          <a:xfrm>
            <a:off x="1187863" y="2319174"/>
            <a:ext cx="7653702" cy="848355"/>
          </a:xfrm>
          <a:prstGeom prst="rect">
            <a:avLst/>
          </a:prstGeom>
          <a:effectLst/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800" b="1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Divider Slide</a:t>
            </a:r>
          </a:p>
        </p:txBody>
      </p:sp>
      <p:pic>
        <p:nvPicPr>
          <p:cNvPr id="53" name="Picture 5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372" y="275970"/>
            <a:ext cx="1200300" cy="344767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2891" y="279236"/>
            <a:ext cx="2115878" cy="216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53"/>
          <p:cNvSpPr>
            <a:spLocks noGrp="1"/>
          </p:cNvSpPr>
          <p:nvPr>
            <p:ph idx="1" hasCustomPrompt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64160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CONFIDENTIAL – For use by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Hitachi Consulting Corporation 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employees and other audiences under NDA only.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30" y="229219"/>
            <a:ext cx="1242687" cy="356281"/>
          </a:xfrm>
          <a:prstGeom prst="rect">
            <a:avLst/>
          </a:prstGeom>
        </p:spPr>
      </p:pic>
      <p:sp>
        <p:nvSpPr>
          <p:cNvPr id="13" name="Text Placeholder 53"/>
          <p:cNvSpPr>
            <a:spLocks noGrp="1"/>
          </p:cNvSpPr>
          <p:nvPr>
            <p:ph type="body" idx="1"/>
          </p:nvPr>
        </p:nvSpPr>
        <p:spPr>
          <a:xfrm>
            <a:off x="264160" y="967575"/>
            <a:ext cx="8584006" cy="17466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264160" y="53113"/>
            <a:ext cx="7051040" cy="73244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1611" y="4915450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111F478C-84AE-4601-9BE4-60468A3A6C06}" type="slidenum">
              <a:rPr lang="en-US" sz="800" smtClean="0">
                <a:solidFill>
                  <a:schemeClr val="tx1">
                    <a:alpha val="50000"/>
                  </a:schemeClr>
                </a:solidFill>
                <a:latin typeface="+mj-lt"/>
              </a:rPr>
              <a:pPr algn="l"/>
              <a:t>‹#›</a:t>
            </a:fld>
            <a:endParaRPr lang="en-US" sz="800" dirty="0">
              <a:solidFill>
                <a:schemeClr val="tx1">
                  <a:alpha val="50000"/>
                </a:schemeClr>
              </a:solidFill>
              <a:latin typeface="+mj-lt"/>
            </a:endParaRPr>
          </a:p>
        </p:txBody>
      </p:sp>
      <p:grpSp>
        <p:nvGrpSpPr>
          <p:cNvPr id="43" name="グループ化 59"/>
          <p:cNvGrpSpPr/>
          <p:nvPr userDrawn="1"/>
        </p:nvGrpSpPr>
        <p:grpSpPr>
          <a:xfrm>
            <a:off x="-4" y="818837"/>
            <a:ext cx="9145616" cy="57656"/>
            <a:chOff x="-4" y="739775"/>
            <a:chExt cx="9145616" cy="76874"/>
          </a:xfrm>
        </p:grpSpPr>
        <p:sp>
          <p:nvSpPr>
            <p:cNvPr id="44" name="正方形/長方形 11"/>
            <p:cNvSpPr>
              <a:spLocks noChangeArrowheads="1"/>
            </p:cNvSpPr>
            <p:nvPr/>
          </p:nvSpPr>
          <p:spPr bwMode="auto">
            <a:xfrm>
              <a:off x="1481331" y="739775"/>
              <a:ext cx="7664281" cy="76874"/>
            </a:xfrm>
            <a:prstGeom prst="rect">
              <a:avLst/>
            </a:prstGeom>
            <a:solidFill>
              <a:srgbClr val="73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ja-JP" altLang="en-US"/>
            </a:p>
          </p:txBody>
        </p:sp>
        <p:grpSp>
          <p:nvGrpSpPr>
            <p:cNvPr id="60" name="グループ化 62"/>
            <p:cNvGrpSpPr/>
            <p:nvPr userDrawn="1"/>
          </p:nvGrpSpPr>
          <p:grpSpPr>
            <a:xfrm>
              <a:off x="-4" y="739775"/>
              <a:ext cx="1481335" cy="74485"/>
              <a:chOff x="312738" y="2747963"/>
              <a:chExt cx="1970086" cy="109537"/>
            </a:xfrm>
          </p:grpSpPr>
          <p:sp>
            <p:nvSpPr>
              <p:cNvPr id="61" name="正方形/長方形 62"/>
              <p:cNvSpPr/>
              <p:nvPr/>
            </p:nvSpPr>
            <p:spPr bwMode="auto">
              <a:xfrm>
                <a:off x="1298574" y="2747963"/>
                <a:ext cx="984250" cy="109537"/>
              </a:xfrm>
              <a:prstGeom prst="rect">
                <a:avLst/>
              </a:prstGeom>
              <a:solidFill>
                <a:srgbClr val="CC0000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正方形/長方形 63"/>
              <p:cNvSpPr/>
              <p:nvPr/>
            </p:nvSpPr>
            <p:spPr bwMode="auto">
              <a:xfrm>
                <a:off x="312738" y="2747963"/>
                <a:ext cx="985837" cy="109537"/>
              </a:xfrm>
              <a:prstGeom prst="rect">
                <a:avLst/>
              </a:prstGeom>
              <a:solidFill>
                <a:srgbClr val="B3B3B3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algn="l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ja-JP" altLang="en-US" sz="1800" kern="0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12" name="TextBox 11"/>
          <p:cNvSpPr txBox="1"/>
          <p:nvPr userDrawn="1"/>
        </p:nvSpPr>
        <p:spPr>
          <a:xfrm>
            <a:off x="6511966" y="4911221"/>
            <a:ext cx="25923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/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© </a:t>
            </a:r>
            <a:r>
              <a:rPr lang="en-US" sz="800" dirty="0" smtClean="0">
                <a:solidFill>
                  <a:schemeClr val="tx1">
                    <a:alpha val="50000"/>
                  </a:schemeClr>
                </a:solidFill>
              </a:rPr>
              <a:t>2020 </a:t>
            </a:r>
            <a:r>
              <a:rPr lang="en-US" sz="800" dirty="0">
                <a:solidFill>
                  <a:schemeClr val="tx1">
                    <a:alpha val="50000"/>
                  </a:schemeClr>
                </a:solidFill>
              </a:rPr>
              <a:t>Hitachi Solutions(China).  All rights reserved.</a:t>
            </a:r>
          </a:p>
        </p:txBody>
      </p:sp>
      <p:sp>
        <p:nvSpPr>
          <p:cNvPr id="14" name="Rectangle 35"/>
          <p:cNvSpPr/>
          <p:nvPr userDrawn="1"/>
        </p:nvSpPr>
        <p:spPr>
          <a:xfrm>
            <a:off x="264161" y="4911122"/>
            <a:ext cx="615953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机密文件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– </a:t>
            </a:r>
            <a:r>
              <a:rPr lang="zh-CN" alt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日立解决方案内部使用，或需要访问的部分客户使用</a:t>
            </a:r>
            <a:r>
              <a:rPr lang="en-US" sz="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.</a:t>
            </a:r>
            <a:endParaRPr lang="en-US" sz="800" b="1" dirty="0">
              <a:solidFill>
                <a:schemeClr val="accen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2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2400" b="1" kern="1200" cap="none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1305" indent="-281305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§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294005" algn="l" defTabSz="914400" rtl="0" eaLnBrk="1" latinLnBrk="0" hangingPunct="1">
        <a:lnSpc>
          <a:spcPct val="95000"/>
        </a:lnSpc>
        <a:spcBef>
          <a:spcPct val="20000"/>
        </a:spcBef>
        <a:spcAft>
          <a:spcPts val="800"/>
        </a:spcAft>
        <a:buFontTx/>
        <a:buChar char="‒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5980" indent="-281305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090930" indent="-2349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313180" indent="-222250" algn="l" defTabSz="914400" rtl="0" eaLnBrk="1" latinLnBrk="0" hangingPunct="1">
        <a:lnSpc>
          <a:spcPct val="95000"/>
        </a:lnSpc>
        <a:spcBef>
          <a:spcPts val="0"/>
        </a:spcBef>
        <a:spcAft>
          <a:spcPts val="800"/>
        </a:spcAft>
        <a:buFontTx/>
        <a:buChar char="‒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187863" y="2704593"/>
            <a:ext cx="7653702" cy="465885"/>
          </a:xfrm>
        </p:spPr>
        <p:txBody>
          <a:bodyPr anchor="t"/>
          <a:lstStyle/>
          <a:p>
            <a:r>
              <a:rPr lang="zh-CN" altLang="en-US" dirty="0" smtClean="0"/>
              <a:t>产品中心</a:t>
            </a:r>
            <a:r>
              <a:rPr lang="en-US" altLang="zh-CN" dirty="0" smtClean="0"/>
              <a:t> - </a:t>
            </a:r>
            <a:r>
              <a:rPr lang="zh-CN" altLang="en-US" dirty="0" smtClean="0"/>
              <a:t>产品配置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1187863" y="4460770"/>
            <a:ext cx="2252990" cy="275590"/>
          </a:xfrm>
        </p:spPr>
        <p:txBody>
          <a:bodyPr/>
          <a:lstStyle/>
          <a:p>
            <a:r>
              <a:rPr lang="zh-CN" altLang="en-US" sz="1200" dirty="0"/>
              <a:t>日立解决</a:t>
            </a:r>
            <a:r>
              <a:rPr lang="zh-CN" altLang="en-US" sz="1200" dirty="0" smtClean="0"/>
              <a:t>方案  </a:t>
            </a:r>
            <a:r>
              <a:rPr lang="en-US" altLang="zh-CN" sz="1200" dirty="0" smtClean="0"/>
              <a:t>June</a:t>
            </a:r>
            <a:r>
              <a:rPr lang="en-US" altLang="zh-CN" sz="1200" b="0" dirty="0" smtClean="0"/>
              <a:t>, 2020</a:t>
            </a:r>
            <a:endParaRPr lang="en-US" sz="1200" b="0" dirty="0"/>
          </a:p>
        </p:txBody>
      </p:sp>
      <p:sp>
        <p:nvSpPr>
          <p:cNvPr id="4" name="Subtitle 11"/>
          <p:cNvSpPr>
            <a:spLocks noGrp="1"/>
          </p:cNvSpPr>
          <p:nvPr>
            <p:ph type="subTitle" idx="1"/>
          </p:nvPr>
        </p:nvSpPr>
        <p:spPr>
          <a:xfrm>
            <a:off x="1187863" y="3170478"/>
            <a:ext cx="7653702" cy="369332"/>
          </a:xfrm>
        </p:spPr>
        <p:txBody>
          <a:bodyPr/>
          <a:lstStyle/>
          <a:p>
            <a:r>
              <a:rPr lang="zh-CN" altLang="en-US" dirty="0" smtClean="0"/>
              <a:t>架构设计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397256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KFC-20200101-v001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57600" y="18778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PH-20200101-v001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KFC-20200101-v002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25520" y="2386105"/>
            <a:ext cx="3474720" cy="135277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16960" y="2596727"/>
          <a:ext cx="3342640" cy="1055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519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3688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176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PH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/data/PH-20200101-v001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/data/B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01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data/KFC-20200101-v001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/data/C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1.5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</a:t>
            </a:r>
            <a:r>
              <a:rPr lang="zh-CN" altLang="en-US" sz="800" smtClean="0"/>
              <a:t>文件夹</a:t>
            </a:r>
            <a:endParaRPr lang="zh-CN" altLang="en-US" sz="800" dirty="0" smtClean="0"/>
          </a:p>
        </p:txBody>
      </p:sp>
      <p:sp>
        <p:nvSpPr>
          <p:cNvPr id="78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772160" y="1270000"/>
            <a:ext cx="1259840" cy="3048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自定义产品属性（内存）文件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34080" cy="119888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0030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1121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05119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3738880"/>
            <a:ext cx="2009347" cy="53107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29" idx="1"/>
          </p:cNvCxnSpPr>
          <p:nvPr/>
        </p:nvCxnSpPr>
        <p:spPr>
          <a:xfrm flipV="1">
            <a:off x="1625600" y="4269954"/>
            <a:ext cx="751283" cy="232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pic>
        <p:nvPicPr>
          <p:cNvPr id="1026" name="Picture 2" descr="C:\Users\ADMINI~1\AppData\Local\Temp\WeChat Files\1035c754a11c0034e9009bea0b7f77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21942" y="3738685"/>
            <a:ext cx="3549645" cy="1202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圆角矩形 14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86000" y="4236720"/>
            <a:ext cx="1056640" cy="619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框架 </a:t>
            </a:r>
            <a:r>
              <a:rPr lang="en-US" altLang="zh-CN" smtClean="0"/>
              <a:t>–</a:t>
            </a:r>
            <a:r>
              <a:rPr lang="zh-CN" altLang="en-US" smtClean="0"/>
              <a:t>增量（增加</a:t>
            </a:r>
            <a:r>
              <a:rPr lang="en-US" altLang="zh-CN" smtClean="0"/>
              <a:t>/</a:t>
            </a:r>
            <a:r>
              <a:rPr lang="zh-CN" altLang="en-US" smtClean="0"/>
              <a:t>修改）版本数据存储文件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86080" y="91439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90814" y="1034826"/>
            <a:ext cx="1590786" cy="10987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文本框 12"/>
          <p:cNvSpPr txBox="1"/>
          <p:nvPr/>
        </p:nvSpPr>
        <p:spPr>
          <a:xfrm>
            <a:off x="3992576" y="1022219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</a:t>
            </a:r>
            <a:r>
              <a:rPr lang="zh-CN" altLang="en-US" sz="800" smtClean="0"/>
              <a:t>存储</a:t>
            </a:r>
            <a:endParaRPr lang="zh-CN" altLang="en-US" sz="8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2275840" y="2418080"/>
            <a:ext cx="1036320" cy="11277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356563" y="2486554"/>
            <a:ext cx="887334" cy="4519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自定义字段</a:t>
            </a:r>
          </a:p>
        </p:txBody>
      </p:sp>
      <p:sp>
        <p:nvSpPr>
          <p:cNvPr id="52" name="Rounded Rectangle 69"/>
          <p:cNvSpPr/>
          <p:nvPr/>
        </p:nvSpPr>
        <p:spPr>
          <a:xfrm>
            <a:off x="3657601" y="127348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增量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3667760" y="18676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最初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生效文件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3657600" y="157301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合并生效后文件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35680" y="2386105"/>
            <a:ext cx="3820160" cy="1779495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文本框 12"/>
          <p:cNvSpPr txBox="1"/>
          <p:nvPr/>
        </p:nvSpPr>
        <p:spPr>
          <a:xfrm>
            <a:off x="5157206" y="2377570"/>
            <a:ext cx="4523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800" smtClean="0"/>
              <a:t>mysql</a:t>
            </a:r>
            <a:endParaRPr lang="zh-CN" altLang="en-US" sz="800" dirty="0" smtClean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3662913" y="2611119"/>
          <a:ext cx="3596640" cy="141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05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201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7034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68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35277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59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增量</a:t>
                      </a:r>
                      <a:r>
                        <a:rPr lang="en-US" altLang="zh-CN" sz="800" smtClean="0"/>
                        <a:t>type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文件位置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800" smtClean="0"/>
                        <a:t>图片路径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ver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合并生效后文件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1.2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305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增量文件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/</a:t>
                      </a:r>
                      <a:r>
                        <a:rPr lang="en-US" altLang="zh-CN" sz="800" smtClean="0"/>
                        <a:t>data/A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1.1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056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最初生效文件</a:t>
                      </a:r>
                      <a:endParaRPr lang="en-US" altLang="zh-CN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smtClean="0"/>
                        <a:t>/</a:t>
                      </a:r>
                      <a:r>
                        <a:rPr lang="en-US" altLang="zh-CN" sz="800" smtClean="0"/>
                        <a:t>data/A</a:t>
                      </a: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1.0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4" name="Rounded Rectangle 69"/>
          <p:cNvSpPr/>
          <p:nvPr/>
        </p:nvSpPr>
        <p:spPr>
          <a:xfrm>
            <a:off x="2356563" y="300471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r>
              <a:rPr lang="zh-CN" altLang="en-US" sz="900" smtClean="0"/>
              <a:t>字段</a:t>
            </a:r>
          </a:p>
        </p:txBody>
      </p:sp>
      <p:cxnSp>
        <p:nvCxnSpPr>
          <p:cNvPr id="87" name="肘形连接符 86"/>
          <p:cNvCxnSpPr>
            <a:stCxn id="34" idx="0"/>
          </p:cNvCxnSpPr>
          <p:nvPr/>
        </p:nvCxnSpPr>
        <p:spPr>
          <a:xfrm rot="5400000" flipH="1" flipV="1">
            <a:off x="2785634" y="1612900"/>
            <a:ext cx="813547" cy="7968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>
            <a:off x="4765040" y="2164080"/>
            <a:ext cx="396240" cy="46736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6169287" y="2123440"/>
            <a:ext cx="89273" cy="4978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62000" y="1209040"/>
            <a:ext cx="1330960" cy="4165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1" name="Rounded Rectangle 69"/>
          <p:cNvSpPr/>
          <p:nvPr/>
        </p:nvSpPr>
        <p:spPr>
          <a:xfrm>
            <a:off x="843280" y="1270000"/>
            <a:ext cx="1188720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自定义产品属性表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3" name="肘形连接符 102"/>
          <p:cNvCxnSpPr>
            <a:stCxn id="34" idx="0"/>
            <a:endCxn id="100" idx="2"/>
          </p:cNvCxnSpPr>
          <p:nvPr/>
        </p:nvCxnSpPr>
        <p:spPr>
          <a:xfrm rot="16200000" flipV="1">
            <a:off x="1714500" y="1338580"/>
            <a:ext cx="792480" cy="1366520"/>
          </a:xfrm>
          <a:prstGeom prst="bentConnector3">
            <a:avLst>
              <a:gd name="adj1" fmla="val 50000"/>
            </a:avLst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731520" y="2763520"/>
            <a:ext cx="1026160" cy="40640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Rounded Rectangle 69"/>
          <p:cNvSpPr/>
          <p:nvPr/>
        </p:nvSpPr>
        <p:spPr>
          <a:xfrm>
            <a:off x="792481" y="2827961"/>
            <a:ext cx="914399" cy="3013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MC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产品属性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10" name="直接箭头连接符 109"/>
          <p:cNvCxnSpPr>
            <a:stCxn id="34" idx="1"/>
            <a:endCxn id="105" idx="3"/>
          </p:cNvCxnSpPr>
          <p:nvPr/>
        </p:nvCxnSpPr>
        <p:spPr>
          <a:xfrm flipH="1" flipV="1">
            <a:off x="1757680" y="2966720"/>
            <a:ext cx="518160" cy="1524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1686560" y="1727200"/>
            <a:ext cx="697627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数据库获取</a:t>
            </a:r>
            <a:endParaRPr lang="zh-CN" altLang="en-US" sz="800" dirty="0" smtClean="0"/>
          </a:p>
        </p:txBody>
      </p:sp>
      <p:sp>
        <p:nvSpPr>
          <p:cNvPr id="113" name="TextBox 112"/>
          <p:cNvSpPr txBox="1"/>
          <p:nvPr/>
        </p:nvSpPr>
        <p:spPr>
          <a:xfrm>
            <a:off x="1828801" y="2600960"/>
            <a:ext cx="4572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800" smtClean="0"/>
              <a:t>Rest</a:t>
            </a:r>
          </a:p>
          <a:p>
            <a:pPr algn="l"/>
            <a:r>
              <a:rPr lang="zh-CN" altLang="en-US" sz="800" smtClean="0"/>
              <a:t>请求</a:t>
            </a:r>
            <a:endParaRPr lang="zh-CN" altLang="en-US" sz="800" dirty="0" smtClean="0"/>
          </a:p>
        </p:txBody>
      </p:sp>
      <p:sp>
        <p:nvSpPr>
          <p:cNvPr id="125" name="圆角矩形 124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556000" y="985520"/>
            <a:ext cx="3474720" cy="1209040"/>
          </a:xfrm>
          <a:prstGeom prst="roundRect">
            <a:avLst>
              <a:gd name="adj" fmla="val 2936"/>
            </a:avLst>
          </a:prstGeom>
          <a:noFill/>
          <a:ln w="31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7" name="圆角矩形 126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640080" y="4307840"/>
            <a:ext cx="985520" cy="53848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8" name="Rounded Rectangle 69"/>
          <p:cNvSpPr/>
          <p:nvPr/>
        </p:nvSpPr>
        <p:spPr>
          <a:xfrm>
            <a:off x="710643" y="4416954"/>
            <a:ext cx="82351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前端</a:t>
            </a:r>
            <a:r>
              <a:rPr lang="en-US" altLang="zh-CN" sz="900" smtClean="0"/>
              <a:t>VUE</a:t>
            </a:r>
            <a:endParaRPr lang="zh-CN" altLang="en-US" sz="900" smtClean="0"/>
          </a:p>
        </p:txBody>
      </p:sp>
      <p:sp>
        <p:nvSpPr>
          <p:cNvPr id="129" name="Rounded Rectangle 69"/>
          <p:cNvSpPr/>
          <p:nvPr/>
        </p:nvSpPr>
        <p:spPr>
          <a:xfrm>
            <a:off x="2376883" y="431535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版本服务</a:t>
            </a:r>
          </a:p>
        </p:txBody>
      </p:sp>
      <p:cxnSp>
        <p:nvCxnSpPr>
          <p:cNvPr id="131" name="肘形连接符 130"/>
          <p:cNvCxnSpPr>
            <a:stCxn id="129" idx="3"/>
            <a:endCxn id="50" idx="2"/>
          </p:cNvCxnSpPr>
          <p:nvPr/>
        </p:nvCxnSpPr>
        <p:spPr>
          <a:xfrm flipV="1">
            <a:off x="3253533" y="4165600"/>
            <a:ext cx="2192227" cy="368514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>
            <a:stCxn id="127" idx="3"/>
            <a:endCxn id="142" idx="1"/>
          </p:cNvCxnSpPr>
          <p:nvPr/>
        </p:nvCxnSpPr>
        <p:spPr>
          <a:xfrm flipV="1">
            <a:off x="1625600" y="4546600"/>
            <a:ext cx="660400" cy="304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300480" y="944880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sp>
        <p:nvSpPr>
          <p:cNvPr id="39" name="TextBox 38"/>
          <p:cNvSpPr txBox="1"/>
          <p:nvPr/>
        </p:nvSpPr>
        <p:spPr>
          <a:xfrm>
            <a:off x="944880" y="2519680"/>
            <a:ext cx="5950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文件接口</a:t>
            </a:r>
            <a:endParaRPr lang="zh-CN" altLang="en-US" sz="800" dirty="0" smtClean="0"/>
          </a:p>
        </p:txBody>
      </p:sp>
      <p:sp>
        <p:nvSpPr>
          <p:cNvPr id="40" name="圆角矩形 3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419614" y="1065306"/>
            <a:ext cx="1539986" cy="1047974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文本框 12"/>
          <p:cNvSpPr txBox="1"/>
          <p:nvPr/>
        </p:nvSpPr>
        <p:spPr>
          <a:xfrm>
            <a:off x="5658816" y="1032379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800" smtClean="0"/>
              <a:t>复制图片路径</a:t>
            </a:r>
            <a:r>
              <a:rPr lang="zh-CN" altLang="en-US" sz="800" smtClean="0"/>
              <a:t>文件夹</a:t>
            </a:r>
            <a:endParaRPr lang="zh-CN" altLang="en-US" sz="800" dirty="0" smtClean="0"/>
          </a:p>
        </p:txBody>
      </p:sp>
      <p:sp>
        <p:nvSpPr>
          <p:cNvPr id="42" name="Rounded Rectangle 69"/>
          <p:cNvSpPr/>
          <p:nvPr/>
        </p:nvSpPr>
        <p:spPr>
          <a:xfrm>
            <a:off x="5466081" y="1263321"/>
            <a:ext cx="1452879" cy="250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29372376.png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69"/>
          <p:cNvSpPr/>
          <p:nvPr/>
        </p:nvSpPr>
        <p:spPr>
          <a:xfrm>
            <a:off x="5476240" y="184733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78653467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69"/>
          <p:cNvSpPr/>
          <p:nvPr/>
        </p:nvSpPr>
        <p:spPr>
          <a:xfrm>
            <a:off x="5466080" y="1562857"/>
            <a:ext cx="1442720" cy="24562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40983876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.png</a:t>
            </a:r>
            <a:endParaRPr lang="en-US" altLang="zh-CN" sz="900" b="1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矩形 270"/>
          <p:cNvSpPr/>
          <p:nvPr/>
        </p:nvSpPr>
        <p:spPr>
          <a:xfrm>
            <a:off x="2051298" y="1748717"/>
            <a:ext cx="1626622" cy="22340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2" name="圆角矩形 141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57200" y="2946400"/>
            <a:ext cx="100584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文件存储</a:t>
            </a:r>
            <a:r>
              <a:rPr lang="zh-CN" altLang="en-US"/>
              <a:t>服务器</a:t>
            </a:r>
            <a:r>
              <a:rPr lang="en-US" altLang="zh-CN" smtClean="0"/>
              <a:t>(</a:t>
            </a:r>
            <a:r>
              <a:rPr lang="zh-CN" altLang="en-US" smtClean="0"/>
              <a:t>键位文件和图片</a:t>
            </a:r>
            <a:r>
              <a:rPr lang="en-US" altLang="zh-CN" smtClean="0"/>
              <a:t>)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314960" y="873758"/>
            <a:ext cx="868172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8" name="Rounded Rectangle 69"/>
          <p:cNvSpPr/>
          <p:nvPr/>
        </p:nvSpPr>
        <p:spPr>
          <a:xfrm>
            <a:off x="2163522" y="1836314"/>
            <a:ext cx="1392478" cy="4293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84" name="Rounded Rectangle 69"/>
          <p:cNvSpPr/>
          <p:nvPr/>
        </p:nvSpPr>
        <p:spPr>
          <a:xfrm>
            <a:off x="2143202" y="233415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29" name="Rounded Rectangle 69"/>
          <p:cNvSpPr/>
          <p:nvPr/>
        </p:nvSpPr>
        <p:spPr>
          <a:xfrm>
            <a:off x="548083" y="3025034"/>
            <a:ext cx="876650" cy="43751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自定义属性</a:t>
            </a:r>
          </a:p>
        </p:txBody>
      </p:sp>
      <p:cxnSp>
        <p:nvCxnSpPr>
          <p:cNvPr id="145" name="直接箭头连接符 144"/>
          <p:cNvCxnSpPr>
            <a:stCxn id="271" idx="3"/>
            <a:endCxn id="268" idx="1"/>
          </p:cNvCxnSpPr>
          <p:nvPr/>
        </p:nvCxnSpPr>
        <p:spPr>
          <a:xfrm>
            <a:off x="3677920" y="2865719"/>
            <a:ext cx="670560" cy="9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4449058" y="1443917"/>
            <a:ext cx="2236222" cy="31992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7881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20"/>
          <p:cNvGrpSpPr/>
          <p:nvPr/>
        </p:nvGrpSpPr>
        <p:grpSpPr>
          <a:xfrm>
            <a:off x="4754660" y="20089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976796" y="1010330"/>
            <a:ext cx="1680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minio</a:t>
            </a:r>
            <a:r>
              <a:rPr lang="zh-CN" altLang="en-US" sz="1000" smtClean="0"/>
              <a:t>文件</a:t>
            </a:r>
            <a:r>
              <a:rPr lang="en-US" altLang="zh-CN" sz="1000" smtClean="0"/>
              <a:t>/</a:t>
            </a:r>
            <a:r>
              <a:rPr lang="zh-CN" altLang="en-US" sz="1000" smtClean="0"/>
              <a:t>图片存储服务器</a:t>
            </a:r>
            <a:endParaRPr lang="en-US" altLang="zh-CN" sz="1000" dirty="0" smtClean="0"/>
          </a:p>
          <a:p>
            <a:pPr algn="ctr"/>
            <a:r>
              <a:rPr lang="zh-CN" altLang="en-US" sz="1000" dirty="0" smtClean="0"/>
              <a:t>↓</a:t>
            </a:r>
          </a:p>
        </p:txBody>
      </p:sp>
      <p:sp>
        <p:nvSpPr>
          <p:cNvPr id="90" name="圆角矩形 89"/>
          <p:cNvSpPr/>
          <p:nvPr/>
        </p:nvSpPr>
        <p:spPr>
          <a:xfrm>
            <a:off x="4649131" y="2794000"/>
            <a:ext cx="1924389" cy="726706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1" name="组合 227"/>
          <p:cNvGrpSpPr/>
          <p:nvPr/>
        </p:nvGrpSpPr>
        <p:grpSpPr>
          <a:xfrm>
            <a:off x="4757585" y="3039105"/>
            <a:ext cx="1721878" cy="403756"/>
            <a:chOff x="5150900" y="1526584"/>
            <a:chExt cx="1675443" cy="371469"/>
          </a:xfrm>
        </p:grpSpPr>
        <p:sp>
          <p:nvSpPr>
            <p:cNvPr id="92" name="矩形 9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15" name="直接连接符 114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圆角矩形 125"/>
          <p:cNvSpPr/>
          <p:nvPr/>
        </p:nvSpPr>
        <p:spPr>
          <a:xfrm>
            <a:off x="4598331" y="3854096"/>
            <a:ext cx="2025989" cy="650240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540034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40034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540034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540034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5996173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996173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5996173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5996173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9" name="直接连接符 138"/>
          <p:cNvCxnSpPr/>
          <p:nvPr/>
        </p:nvCxnSpPr>
        <p:spPr>
          <a:xfrm>
            <a:off x="551217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564779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620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6108007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6243618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636203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4800905" y="4065624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4800905" y="4155253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4800905" y="4251358"/>
            <a:ext cx="494890" cy="128811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800905" y="4350249"/>
            <a:ext cx="494890" cy="86844"/>
          </a:xfrm>
          <a:prstGeom prst="rect">
            <a:avLst/>
          </a:prstGeom>
          <a:solidFill>
            <a:srgbClr val="97AD6D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7" name="直接连接符 166"/>
          <p:cNvCxnSpPr/>
          <p:nvPr/>
        </p:nvCxnSpPr>
        <p:spPr>
          <a:xfrm>
            <a:off x="4912739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>
            <a:off x="5048350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/>
          <p:cNvCxnSpPr/>
          <p:nvPr/>
        </p:nvCxnSpPr>
        <p:spPr>
          <a:xfrm>
            <a:off x="5166762" y="4065624"/>
            <a:ext cx="0" cy="371469"/>
          </a:xfrm>
          <a:prstGeom prst="line">
            <a:avLst/>
          </a:prstGeom>
          <a:ln w="635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05"/>
          <p:cNvSpPr txBox="1"/>
          <p:nvPr/>
        </p:nvSpPr>
        <p:spPr>
          <a:xfrm>
            <a:off x="481423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812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812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4" name="文本框 105"/>
          <p:cNvSpPr txBox="1"/>
          <p:nvPr/>
        </p:nvSpPr>
        <p:spPr>
          <a:xfrm>
            <a:off x="485487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5" name="文本框 105"/>
          <p:cNvSpPr txBox="1"/>
          <p:nvPr/>
        </p:nvSpPr>
        <p:spPr>
          <a:xfrm>
            <a:off x="5433996" y="28188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6" name="文本框 105"/>
          <p:cNvSpPr txBox="1"/>
          <p:nvPr/>
        </p:nvSpPr>
        <p:spPr>
          <a:xfrm>
            <a:off x="6033436" y="28188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77" name="文本框 105"/>
          <p:cNvSpPr txBox="1"/>
          <p:nvPr/>
        </p:nvSpPr>
        <p:spPr>
          <a:xfrm>
            <a:off x="484471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8" name="文本框 105"/>
          <p:cNvSpPr txBox="1"/>
          <p:nvPr/>
        </p:nvSpPr>
        <p:spPr>
          <a:xfrm>
            <a:off x="5423836" y="38449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9" name="文本框 105"/>
          <p:cNvSpPr txBox="1"/>
          <p:nvPr/>
        </p:nvSpPr>
        <p:spPr>
          <a:xfrm>
            <a:off x="6023276" y="38449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4753276" y="1508170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键位文件</a:t>
            </a:r>
          </a:p>
        </p:txBody>
      </p:sp>
      <p:sp>
        <p:nvSpPr>
          <p:cNvPr id="182" name="文本框 105"/>
          <p:cNvSpPr txBox="1"/>
          <p:nvPr/>
        </p:nvSpPr>
        <p:spPr>
          <a:xfrm>
            <a:off x="4763436" y="249369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PH</a:t>
            </a:r>
            <a:endParaRPr lang="zh-CN" altLang="en-US" sz="1000" smtClean="0"/>
          </a:p>
        </p:txBody>
      </p:sp>
      <p:sp>
        <p:nvSpPr>
          <p:cNvPr id="183" name="文本框 105"/>
          <p:cNvSpPr txBox="1"/>
          <p:nvPr/>
        </p:nvSpPr>
        <p:spPr>
          <a:xfrm>
            <a:off x="4722796" y="3570650"/>
            <a:ext cx="7104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租户：</a:t>
            </a:r>
            <a:r>
              <a:rPr lang="en-US" altLang="zh-CN" sz="1000" smtClean="0"/>
              <a:t>....</a:t>
            </a:r>
            <a:endParaRPr lang="zh-CN" altLang="en-US" sz="1000" smtClean="0"/>
          </a:p>
        </p:txBody>
      </p:sp>
      <p:sp>
        <p:nvSpPr>
          <p:cNvPr id="268" name="圆角矩形 26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348480" y="1005840"/>
            <a:ext cx="2468880" cy="37388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2377440" y="147320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应用服务器</a:t>
            </a:r>
            <a:endParaRPr lang="zh-CN" altLang="en-US" sz="1000" dirty="0" smtClean="0"/>
          </a:p>
        </p:txBody>
      </p:sp>
      <p:sp>
        <p:nvSpPr>
          <p:cNvPr id="274" name="Rounded Rectangle 69"/>
          <p:cNvSpPr/>
          <p:nvPr/>
        </p:nvSpPr>
        <p:spPr>
          <a:xfrm>
            <a:off x="2133042" y="287263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75" name="Rounded Rectangle 69"/>
          <p:cNvSpPr/>
          <p:nvPr/>
        </p:nvSpPr>
        <p:spPr>
          <a:xfrm>
            <a:off x="2143202" y="3421274"/>
            <a:ext cx="1422957" cy="45984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3952240" y="2529840"/>
            <a:ext cx="5389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altLang="zh-CN" sz="1000" smtClean="0"/>
              <a:t>mount</a:t>
            </a:r>
            <a:endParaRPr lang="zh-CN" altLang="en-US" sz="1000" dirty="0" smtClean="0"/>
          </a:p>
        </p:txBody>
      </p:sp>
      <p:sp>
        <p:nvSpPr>
          <p:cNvPr id="289" name="圆角矩形 288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477520" y="2174240"/>
            <a:ext cx="975360" cy="568960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0" name="Rounded Rectangle 69"/>
          <p:cNvSpPr/>
          <p:nvPr/>
        </p:nvSpPr>
        <p:spPr>
          <a:xfrm>
            <a:off x="538480" y="2252875"/>
            <a:ext cx="812799" cy="41920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MC</a:t>
            </a:r>
            <a:endParaRPr lang="zh-CN" altLang="en-US" sz="900" smtClean="0"/>
          </a:p>
        </p:txBody>
      </p:sp>
      <p:cxnSp>
        <p:nvCxnSpPr>
          <p:cNvPr id="291" name="直接箭头连接符 290"/>
          <p:cNvCxnSpPr>
            <a:stCxn id="289" idx="3"/>
            <a:endCxn id="271" idx="1"/>
          </p:cNvCxnSpPr>
          <p:nvPr/>
        </p:nvCxnSpPr>
        <p:spPr>
          <a:xfrm>
            <a:off x="1452880" y="2458720"/>
            <a:ext cx="598418" cy="4069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箭头连接符 302"/>
          <p:cNvCxnSpPr>
            <a:stCxn id="142" idx="3"/>
            <a:endCxn id="271" idx="1"/>
          </p:cNvCxnSpPr>
          <p:nvPr/>
        </p:nvCxnSpPr>
        <p:spPr>
          <a:xfrm flipV="1">
            <a:off x="1463040" y="2865719"/>
            <a:ext cx="588258" cy="3651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/>
          <p:cNvCxnSpPr>
            <a:stCxn id="271" idx="3"/>
          </p:cNvCxnSpPr>
          <p:nvPr/>
        </p:nvCxnSpPr>
        <p:spPr>
          <a:xfrm flipV="1">
            <a:off x="3677920" y="2042161"/>
            <a:ext cx="812800" cy="82355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箭头连接符 311"/>
          <p:cNvCxnSpPr>
            <a:stCxn id="271" idx="3"/>
          </p:cNvCxnSpPr>
          <p:nvPr/>
        </p:nvCxnSpPr>
        <p:spPr>
          <a:xfrm>
            <a:off x="3677920" y="2865719"/>
            <a:ext cx="670560" cy="102556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前端发起版本保存，文件服务会从</a:t>
            </a:r>
            <a:r>
              <a:rPr lang="en-US" altLang="zh-CN" sz="1200" smtClean="0"/>
              <a:t>MC</a:t>
            </a:r>
            <a:r>
              <a:rPr lang="zh-CN" altLang="en-US" sz="1200" smtClean="0"/>
              <a:t>拉取键位文件保存到文件服务器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拉取自定义属性与</a:t>
            </a:r>
            <a:r>
              <a:rPr lang="en-US" altLang="zh-CN" sz="1200" smtClean="0"/>
              <a:t>MC</a:t>
            </a:r>
            <a:r>
              <a:rPr lang="zh-CN" altLang="en-US" sz="1200" smtClean="0"/>
              <a:t>的键位属性合并成一个新文件，并把新文件路径保存到数据库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图片文件同时会全量拷贝一份目录，保存路径到数据库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增量文件</a:t>
            </a:r>
            <a:r>
              <a:rPr lang="en-US" altLang="zh-CN" sz="1200" smtClean="0"/>
              <a:t>/</a:t>
            </a:r>
            <a:r>
              <a:rPr lang="zh-CN" altLang="en-US" sz="1200" smtClean="0"/>
              <a:t>图片会单独保存。</a:t>
            </a:r>
            <a:endParaRPr lang="en-US" altLang="zh-CN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主</a:t>
            </a:r>
            <a:r>
              <a:rPr lang="zh-CN" altLang="en-US"/>
              <a:t>备</a:t>
            </a:r>
            <a:r>
              <a:rPr lang="zh-CN" altLang="en-US" smtClean="0"/>
              <a:t>方案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582160" y="136144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4649131" y="156464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4754660" y="178540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4878143" y="110177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腾讯</a:t>
            </a:r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71" name="文本框 105"/>
          <p:cNvSpPr txBox="1"/>
          <p:nvPr/>
        </p:nvSpPr>
        <p:spPr>
          <a:xfrm>
            <a:off x="481423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5393356" y="158945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5992796" y="158945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5210476" y="132529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268" name="圆角矩形 26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500880" y="1127760"/>
            <a:ext cx="2123440" cy="122936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6" name="文本框 9"/>
          <p:cNvSpPr txBox="1"/>
          <p:nvPr/>
        </p:nvSpPr>
        <p:spPr>
          <a:xfrm>
            <a:off x="6888481" y="985523"/>
            <a:ext cx="2052320" cy="147732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腾讯作为主服务，通过文件同步方式把文件同步到金山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当腾讯服务不可用时，切换服务到金山</a:t>
            </a:r>
            <a:endParaRPr lang="en-US" altLang="zh-CN" sz="1200" dirty="0" smtClean="0"/>
          </a:p>
        </p:txBody>
      </p:sp>
      <p:sp>
        <p:nvSpPr>
          <p:cNvPr id="105" name="矩形 104"/>
          <p:cNvSpPr/>
          <p:nvPr/>
        </p:nvSpPr>
        <p:spPr>
          <a:xfrm>
            <a:off x="4582160" y="3393440"/>
            <a:ext cx="1960880" cy="934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649131" y="360680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0" name="组合 20"/>
          <p:cNvGrpSpPr/>
          <p:nvPr/>
        </p:nvGrpSpPr>
        <p:grpSpPr>
          <a:xfrm>
            <a:off x="4754660" y="3827564"/>
            <a:ext cx="1675443" cy="371469"/>
            <a:chOff x="5150900" y="1526584"/>
            <a:chExt cx="1675443" cy="371469"/>
          </a:xfrm>
        </p:grpSpPr>
        <p:sp>
          <p:nvSpPr>
            <p:cNvPr id="112" name="矩形 111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52" name="直接连接符 15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文本框 105"/>
          <p:cNvSpPr txBox="1"/>
          <p:nvPr/>
        </p:nvSpPr>
        <p:spPr>
          <a:xfrm>
            <a:off x="4878144" y="314393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mtClean="0"/>
              <a:t>金山</a:t>
            </a:r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62" name="文本框 105"/>
          <p:cNvSpPr txBox="1"/>
          <p:nvPr/>
        </p:nvSpPr>
        <p:spPr>
          <a:xfrm>
            <a:off x="481423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0" name="文本框 105"/>
          <p:cNvSpPr txBox="1"/>
          <p:nvPr/>
        </p:nvSpPr>
        <p:spPr>
          <a:xfrm>
            <a:off x="5393356" y="363161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81" name="文本框 105"/>
          <p:cNvSpPr txBox="1"/>
          <p:nvPr/>
        </p:nvSpPr>
        <p:spPr>
          <a:xfrm>
            <a:off x="5992796" y="363161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4" name="文本框 105"/>
          <p:cNvSpPr txBox="1"/>
          <p:nvPr/>
        </p:nvSpPr>
        <p:spPr>
          <a:xfrm>
            <a:off x="5210476" y="336745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185" name="圆角矩形 184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4490720" y="3169920"/>
            <a:ext cx="2133600" cy="12192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7" name="直接箭头连接符 186"/>
          <p:cNvCxnSpPr/>
          <p:nvPr/>
        </p:nvCxnSpPr>
        <p:spPr>
          <a:xfrm>
            <a:off x="552704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>
            <a:off x="5852160" y="238760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/>
          <p:cNvCxnSpPr/>
          <p:nvPr/>
        </p:nvCxnSpPr>
        <p:spPr>
          <a:xfrm>
            <a:off x="5181600" y="2377440"/>
            <a:ext cx="0" cy="7823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矩形 190"/>
          <p:cNvSpPr/>
          <p:nvPr/>
        </p:nvSpPr>
        <p:spPr>
          <a:xfrm>
            <a:off x="2813298" y="147320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Rounded Rectangle 69"/>
          <p:cNvSpPr/>
          <p:nvPr/>
        </p:nvSpPr>
        <p:spPr>
          <a:xfrm>
            <a:off x="2925522" y="155448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193" name="Rounded Rectangle 69"/>
          <p:cNvSpPr/>
          <p:nvPr/>
        </p:nvSpPr>
        <p:spPr>
          <a:xfrm>
            <a:off x="2905202" y="192775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196" name="圆角矩形 195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115824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7" name="文本框 105"/>
          <p:cNvSpPr txBox="1"/>
          <p:nvPr/>
        </p:nvSpPr>
        <p:spPr>
          <a:xfrm>
            <a:off x="2714063" y="118305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腾讯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应用服务器</a:t>
            </a:r>
          </a:p>
        </p:txBody>
      </p:sp>
      <p:sp>
        <p:nvSpPr>
          <p:cNvPr id="198" name="矩形 197"/>
          <p:cNvSpPr/>
          <p:nvPr/>
        </p:nvSpPr>
        <p:spPr>
          <a:xfrm>
            <a:off x="2813298" y="35153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9" name="Rounded Rectangle 69"/>
          <p:cNvSpPr/>
          <p:nvPr/>
        </p:nvSpPr>
        <p:spPr>
          <a:xfrm>
            <a:off x="2925522" y="35966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200" name="Rounded Rectangle 69"/>
          <p:cNvSpPr/>
          <p:nvPr/>
        </p:nvSpPr>
        <p:spPr>
          <a:xfrm>
            <a:off x="2905202" y="396991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201" name="圆角矩形 200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2743200" y="3200400"/>
            <a:ext cx="1412240" cy="116840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2" name="文本框 105"/>
          <p:cNvSpPr txBox="1"/>
          <p:nvPr/>
        </p:nvSpPr>
        <p:spPr>
          <a:xfrm>
            <a:off x="2714064" y="3225210"/>
            <a:ext cx="13885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 smtClean="0"/>
              <a:t>金山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应用服务器</a:t>
            </a:r>
          </a:p>
        </p:txBody>
      </p:sp>
      <p:cxnSp>
        <p:nvCxnSpPr>
          <p:cNvPr id="204" name="直接箭头连接符 203"/>
          <p:cNvCxnSpPr>
            <a:stCxn id="196" idx="3"/>
            <a:endCxn id="268" idx="1"/>
          </p:cNvCxnSpPr>
          <p:nvPr/>
        </p:nvCxnSpPr>
        <p:spPr>
          <a:xfrm>
            <a:off x="4155440" y="1742440"/>
            <a:ext cx="34544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201" idx="3"/>
            <a:endCxn id="185" idx="1"/>
          </p:cNvCxnSpPr>
          <p:nvPr/>
        </p:nvCxnSpPr>
        <p:spPr>
          <a:xfrm flipV="1">
            <a:off x="4155440" y="3779520"/>
            <a:ext cx="335280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矩形 206"/>
          <p:cNvSpPr/>
          <p:nvPr/>
        </p:nvSpPr>
        <p:spPr>
          <a:xfrm>
            <a:off x="70098" y="2387600"/>
            <a:ext cx="1027182" cy="782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Rounded Rectangle 69"/>
          <p:cNvSpPr/>
          <p:nvPr/>
        </p:nvSpPr>
        <p:spPr>
          <a:xfrm>
            <a:off x="233122" y="2438400"/>
            <a:ext cx="70159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209" name="Rounded Rectangle 69"/>
          <p:cNvSpPr/>
          <p:nvPr/>
        </p:nvSpPr>
        <p:spPr>
          <a:xfrm>
            <a:off x="212803" y="2811674"/>
            <a:ext cx="732077" cy="32776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下游调用</a:t>
            </a:r>
          </a:p>
        </p:txBody>
      </p:sp>
      <p:sp>
        <p:nvSpPr>
          <p:cNvPr id="210" name="圆角矩形 209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2184400"/>
            <a:ext cx="1168400" cy="11074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1" name="文本框 105"/>
          <p:cNvSpPr txBox="1"/>
          <p:nvPr/>
        </p:nvSpPr>
        <p:spPr>
          <a:xfrm>
            <a:off x="254830" y="2158410"/>
            <a:ext cx="7393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client</a:t>
            </a:r>
            <a:r>
              <a:rPr lang="zh-CN" altLang="en-US" sz="1000" smtClean="0"/>
              <a:t>应用</a:t>
            </a:r>
            <a:endParaRPr lang="zh-CN" altLang="en-US" sz="1000" dirty="0" smtClean="0"/>
          </a:p>
        </p:txBody>
      </p:sp>
      <p:sp>
        <p:nvSpPr>
          <p:cNvPr id="220" name="矩形 219"/>
          <p:cNvSpPr/>
          <p:nvPr/>
        </p:nvSpPr>
        <p:spPr>
          <a:xfrm>
            <a:off x="1533138" y="24688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1" name="Rounded Rectangle 69"/>
          <p:cNvSpPr/>
          <p:nvPr/>
        </p:nvSpPr>
        <p:spPr>
          <a:xfrm>
            <a:off x="1645362" y="25501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226" name="肘形连接符 225"/>
          <p:cNvCxnSpPr>
            <a:stCxn id="220" idx="0"/>
            <a:endCxn id="196" idx="1"/>
          </p:cNvCxnSpPr>
          <p:nvPr/>
        </p:nvCxnSpPr>
        <p:spPr>
          <a:xfrm rot="5400000" flipH="1" flipV="1">
            <a:off x="2011424" y="1737105"/>
            <a:ext cx="726440" cy="737111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10" idx="3"/>
            <a:endCxn id="220" idx="1"/>
          </p:cNvCxnSpPr>
          <p:nvPr/>
        </p:nvCxnSpPr>
        <p:spPr>
          <a:xfrm flipV="1">
            <a:off x="1168400" y="2733040"/>
            <a:ext cx="364738" cy="508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220" idx="2"/>
            <a:endCxn id="198" idx="1"/>
          </p:cNvCxnSpPr>
          <p:nvPr/>
        </p:nvCxnSpPr>
        <p:spPr>
          <a:xfrm rot="16200000" flipH="1">
            <a:off x="1947413" y="3055875"/>
            <a:ext cx="924560" cy="807209"/>
          </a:xfrm>
          <a:prstGeom prst="bentConnector2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39730" y="3527190"/>
            <a:ext cx="1723549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腾讯服务挂掉，切换到金山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矩形 213"/>
          <p:cNvSpPr/>
          <p:nvPr/>
        </p:nvSpPr>
        <p:spPr>
          <a:xfrm>
            <a:off x="908137" y="2830882"/>
            <a:ext cx="713984" cy="42588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r>
              <a:rPr lang="en-US" altLang="zh-CN" smtClean="0"/>
              <a:t>/</a:t>
            </a:r>
            <a:r>
              <a:rPr lang="zh-CN" altLang="en-US" smtClean="0"/>
              <a:t>部署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7"/>
            <a:ext cx="9068844" cy="4061497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199550" y="2651760"/>
            <a:ext cx="1960880" cy="9245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6266521" y="2854961"/>
            <a:ext cx="1832949" cy="663852"/>
          </a:xfrm>
          <a:prstGeom prst="round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20"/>
          <p:cNvGrpSpPr/>
          <p:nvPr/>
        </p:nvGrpSpPr>
        <p:grpSpPr>
          <a:xfrm>
            <a:off x="6372050" y="3075724"/>
            <a:ext cx="1675443" cy="371469"/>
            <a:chOff x="5150900" y="1526584"/>
            <a:chExt cx="1675443" cy="371469"/>
          </a:xfrm>
        </p:grpSpPr>
        <p:sp>
          <p:nvSpPr>
            <p:cNvPr id="57" name="矩形 56"/>
            <p:cNvSpPr/>
            <p:nvPr/>
          </p:nvSpPr>
          <p:spPr>
            <a:xfrm>
              <a:off x="5150900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150900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150900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50900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735625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5735625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5735625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5735625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331453" y="1526584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6331453" y="1616213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6331453" y="1712318"/>
              <a:ext cx="494890" cy="128811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6331453" y="1811209"/>
              <a:ext cx="494890" cy="86844"/>
            </a:xfrm>
            <a:prstGeom prst="rect">
              <a:avLst/>
            </a:prstGeom>
            <a:solidFill>
              <a:srgbClr val="97AD6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262734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398345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551675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847459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598307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6101482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6443287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6578898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6697310" y="1526584"/>
              <a:ext cx="0" cy="371469"/>
            </a:xfrm>
            <a:prstGeom prst="line">
              <a:avLst/>
            </a:prstGeom>
            <a:ln w="6350">
              <a:solidFill>
                <a:schemeClr val="bg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文本框 105"/>
          <p:cNvSpPr txBox="1"/>
          <p:nvPr/>
        </p:nvSpPr>
        <p:spPr>
          <a:xfrm>
            <a:off x="6623773" y="2392090"/>
            <a:ext cx="11320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smtClean="0"/>
              <a:t>Minio</a:t>
            </a:r>
            <a:r>
              <a:rPr lang="zh-CN" altLang="en-US" sz="1000" smtClean="0"/>
              <a:t>文件服务器</a:t>
            </a:r>
            <a:endParaRPr lang="zh-CN" altLang="en-US" sz="1000" dirty="0" smtClean="0"/>
          </a:p>
        </p:txBody>
      </p:sp>
      <p:sp>
        <p:nvSpPr>
          <p:cNvPr id="171" name="文本框 105"/>
          <p:cNvSpPr txBox="1"/>
          <p:nvPr/>
        </p:nvSpPr>
        <p:spPr>
          <a:xfrm>
            <a:off x="643162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微信</a:t>
            </a:r>
            <a:endParaRPr lang="en-US" altLang="zh-CN" sz="600" dirty="0" smtClean="0"/>
          </a:p>
        </p:txBody>
      </p:sp>
      <p:sp>
        <p:nvSpPr>
          <p:cNvPr id="172" name="文本框 105"/>
          <p:cNvSpPr txBox="1"/>
          <p:nvPr/>
        </p:nvSpPr>
        <p:spPr>
          <a:xfrm>
            <a:off x="7010746" y="287977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支付宝</a:t>
            </a:r>
            <a:endParaRPr lang="en-US" altLang="zh-CN" sz="600" dirty="0" smtClean="0"/>
          </a:p>
        </p:txBody>
      </p:sp>
      <p:sp>
        <p:nvSpPr>
          <p:cNvPr id="173" name="文本框 105"/>
          <p:cNvSpPr txBox="1"/>
          <p:nvPr/>
        </p:nvSpPr>
        <p:spPr>
          <a:xfrm>
            <a:off x="7610186" y="2879770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600" smtClean="0"/>
              <a:t>口碑</a:t>
            </a:r>
            <a:endParaRPr lang="en-US" altLang="zh-CN" sz="600" dirty="0" smtClean="0"/>
          </a:p>
        </p:txBody>
      </p:sp>
      <p:sp>
        <p:nvSpPr>
          <p:cNvPr id="180" name="文本框 105"/>
          <p:cNvSpPr txBox="1"/>
          <p:nvPr/>
        </p:nvSpPr>
        <p:spPr>
          <a:xfrm>
            <a:off x="6827866" y="261561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键位文件</a:t>
            </a:r>
          </a:p>
        </p:txBody>
      </p:sp>
      <p:sp>
        <p:nvSpPr>
          <p:cNvPr id="268" name="圆角矩形 26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6118270" y="2418080"/>
            <a:ext cx="2105067" cy="125204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accent1">
                  <a:lumMod val="40000"/>
                  <a:lumOff val="6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1" name="矩形 190"/>
          <p:cNvSpPr/>
          <p:nvPr/>
        </p:nvSpPr>
        <p:spPr>
          <a:xfrm>
            <a:off x="3209538" y="1330960"/>
            <a:ext cx="1199902" cy="812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2" name="Rounded Rectangle 69"/>
          <p:cNvSpPr/>
          <p:nvPr/>
        </p:nvSpPr>
        <p:spPr>
          <a:xfrm>
            <a:off x="3321762" y="1412240"/>
            <a:ext cx="996238" cy="31496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apollo</a:t>
            </a:r>
            <a:endParaRPr lang="zh-CN" altLang="en-US" sz="900" smtClean="0"/>
          </a:p>
        </p:txBody>
      </p:sp>
      <p:sp>
        <p:nvSpPr>
          <p:cNvPr id="193" name="Rounded Rectangle 69"/>
          <p:cNvSpPr/>
          <p:nvPr/>
        </p:nvSpPr>
        <p:spPr>
          <a:xfrm>
            <a:off x="3301442" y="1785514"/>
            <a:ext cx="1006397" cy="29728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eureka</a:t>
            </a:r>
            <a:endParaRPr lang="zh-CN" altLang="en-US" sz="900" smtClean="0"/>
          </a:p>
        </p:txBody>
      </p:sp>
      <p:sp>
        <p:nvSpPr>
          <p:cNvPr id="207" name="矩形 206"/>
          <p:cNvSpPr/>
          <p:nvPr/>
        </p:nvSpPr>
        <p:spPr>
          <a:xfrm>
            <a:off x="0" y="893135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8" name="Rounded Rectangle 69"/>
          <p:cNvSpPr/>
          <p:nvPr/>
        </p:nvSpPr>
        <p:spPr>
          <a:xfrm>
            <a:off x="944034" y="2907725"/>
            <a:ext cx="653033" cy="29267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Vue</a:t>
            </a:r>
            <a:r>
              <a:rPr lang="zh-CN" altLang="en-US" sz="900" smtClean="0"/>
              <a:t>应用</a:t>
            </a:r>
          </a:p>
        </p:txBody>
      </p:sp>
      <p:sp>
        <p:nvSpPr>
          <p:cNvPr id="220" name="矩形 219"/>
          <p:cNvSpPr/>
          <p:nvPr/>
        </p:nvSpPr>
        <p:spPr>
          <a:xfrm>
            <a:off x="1970018" y="2798732"/>
            <a:ext cx="929757" cy="4893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1" name="Rounded Rectangle 69"/>
          <p:cNvSpPr/>
          <p:nvPr/>
        </p:nvSpPr>
        <p:spPr>
          <a:xfrm>
            <a:off x="2082242" y="2880011"/>
            <a:ext cx="698536" cy="3015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Nginx</a:t>
            </a:r>
            <a:endParaRPr lang="zh-CN" altLang="en-US" sz="900" smtClean="0"/>
          </a:p>
        </p:txBody>
      </p:sp>
      <p:cxnSp>
        <p:nvCxnSpPr>
          <p:cNvPr id="229" name="直接箭头连接符 228"/>
          <p:cNvCxnSpPr>
            <a:stCxn id="94" idx="0"/>
            <a:endCxn id="191" idx="2"/>
          </p:cNvCxnSpPr>
          <p:nvPr/>
        </p:nvCxnSpPr>
        <p:spPr>
          <a:xfrm flipH="1" flipV="1">
            <a:off x="3809489" y="2143760"/>
            <a:ext cx="1469513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806051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Rounded Rectangle 69"/>
          <p:cNvSpPr/>
          <p:nvPr/>
        </p:nvSpPr>
        <p:spPr>
          <a:xfrm>
            <a:off x="4918275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文件服务</a:t>
            </a:r>
          </a:p>
        </p:txBody>
      </p:sp>
      <p:sp>
        <p:nvSpPr>
          <p:cNvPr id="96" name="矩形 95"/>
          <p:cNvSpPr/>
          <p:nvPr/>
        </p:nvSpPr>
        <p:spPr>
          <a:xfrm>
            <a:off x="3379336" y="2773680"/>
            <a:ext cx="945902" cy="528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" name="Rounded Rectangle 69"/>
          <p:cNvSpPr/>
          <p:nvPr/>
        </p:nvSpPr>
        <p:spPr>
          <a:xfrm>
            <a:off x="3491560" y="2854960"/>
            <a:ext cx="752398" cy="35560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应用服务</a:t>
            </a:r>
          </a:p>
        </p:txBody>
      </p:sp>
      <p:sp>
        <p:nvSpPr>
          <p:cNvPr id="103" name="矩形 102"/>
          <p:cNvSpPr/>
          <p:nvPr/>
        </p:nvSpPr>
        <p:spPr>
          <a:xfrm>
            <a:off x="393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" name="Rounded Rectangle 69"/>
          <p:cNvSpPr/>
          <p:nvPr/>
        </p:nvSpPr>
        <p:spPr>
          <a:xfrm>
            <a:off x="404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mysql</a:t>
            </a:r>
            <a:endParaRPr lang="zh-CN" altLang="en-US" sz="900" smtClean="0"/>
          </a:p>
        </p:txBody>
      </p:sp>
      <p:cxnSp>
        <p:nvCxnSpPr>
          <p:cNvPr id="109" name="直接箭头连接符 108"/>
          <p:cNvCxnSpPr>
            <a:stCxn id="96" idx="0"/>
            <a:endCxn id="191" idx="2"/>
          </p:cNvCxnSpPr>
          <p:nvPr/>
        </p:nvCxnSpPr>
        <p:spPr>
          <a:xfrm flipH="1" flipV="1">
            <a:off x="3809489" y="2143760"/>
            <a:ext cx="42798" cy="6299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2667300" y="3977292"/>
            <a:ext cx="1077982" cy="447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8" name="Rounded Rectangle 69"/>
          <p:cNvSpPr/>
          <p:nvPr/>
        </p:nvSpPr>
        <p:spPr>
          <a:xfrm>
            <a:off x="2779524" y="4058572"/>
            <a:ext cx="853998" cy="28448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redis</a:t>
            </a:r>
            <a:endParaRPr lang="zh-CN" altLang="en-US" sz="900" smtClean="0"/>
          </a:p>
        </p:txBody>
      </p:sp>
      <p:cxnSp>
        <p:nvCxnSpPr>
          <p:cNvPr id="120" name="直接箭头连接符 119"/>
          <p:cNvCxnSpPr>
            <a:stCxn id="94" idx="3"/>
            <a:endCxn id="268" idx="1"/>
          </p:cNvCxnSpPr>
          <p:nvPr/>
        </p:nvCxnSpPr>
        <p:spPr>
          <a:xfrm>
            <a:off x="5751953" y="3037840"/>
            <a:ext cx="366317" cy="6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96" idx="2"/>
            <a:endCxn id="117" idx="0"/>
          </p:cNvCxnSpPr>
          <p:nvPr/>
        </p:nvCxnSpPr>
        <p:spPr>
          <a:xfrm flipH="1">
            <a:off x="3206291" y="3302000"/>
            <a:ext cx="645996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220" idx="3"/>
            <a:endCxn id="96" idx="1"/>
          </p:cNvCxnSpPr>
          <p:nvPr/>
        </p:nvCxnSpPr>
        <p:spPr>
          <a:xfrm flipV="1">
            <a:off x="2899775" y="3037840"/>
            <a:ext cx="479561" cy="556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214" idx="3"/>
            <a:endCxn id="220" idx="1"/>
          </p:cNvCxnSpPr>
          <p:nvPr/>
        </p:nvCxnSpPr>
        <p:spPr>
          <a:xfrm flipV="1">
            <a:off x="1622121" y="3043407"/>
            <a:ext cx="347897" cy="41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96" idx="2"/>
            <a:endCxn id="103" idx="0"/>
          </p:cNvCxnSpPr>
          <p:nvPr/>
        </p:nvCxnSpPr>
        <p:spPr>
          <a:xfrm>
            <a:off x="3852287" y="3302000"/>
            <a:ext cx="624004" cy="67529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96" idx="3"/>
            <a:endCxn id="94" idx="1"/>
          </p:cNvCxnSpPr>
          <p:nvPr/>
        </p:nvCxnSpPr>
        <p:spPr>
          <a:xfrm>
            <a:off x="4325238" y="3037840"/>
            <a:ext cx="48081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81419" y="227347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部署</a:t>
            </a:r>
            <a:endParaRPr lang="zh-CN" altLang="en-US" sz="2800" dirty="0" smtClean="0"/>
          </a:p>
        </p:txBody>
      </p:sp>
      <p:sp>
        <p:nvSpPr>
          <p:cNvPr id="165" name="矩形 164"/>
          <p:cNvSpPr/>
          <p:nvPr/>
        </p:nvSpPr>
        <p:spPr>
          <a:xfrm>
            <a:off x="8263003" y="939064"/>
            <a:ext cx="754912" cy="400847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8331896" y="2363244"/>
            <a:ext cx="615553" cy="81047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l"/>
            <a:r>
              <a:rPr lang="zh-CN" altLang="en-US" sz="2800" smtClean="0"/>
              <a:t>监控</a:t>
            </a:r>
            <a:endParaRPr lang="zh-CN" altLang="en-US" sz="2800" dirty="0" smtClean="0"/>
          </a:p>
        </p:txBody>
      </p:sp>
      <p:sp>
        <p:nvSpPr>
          <p:cNvPr id="167" name="矩形 166"/>
          <p:cNvSpPr/>
          <p:nvPr/>
        </p:nvSpPr>
        <p:spPr>
          <a:xfrm>
            <a:off x="6651321" y="141669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8" name="Rounded Rectangle 69"/>
          <p:cNvSpPr/>
          <p:nvPr/>
        </p:nvSpPr>
        <p:spPr>
          <a:xfrm>
            <a:off x="6726477" y="149797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prometheus</a:t>
            </a:r>
            <a:endParaRPr lang="zh-CN" altLang="en-US" sz="900" smtClean="0"/>
          </a:p>
        </p:txBody>
      </p:sp>
      <p:sp>
        <p:nvSpPr>
          <p:cNvPr id="183" name="矩形 182"/>
          <p:cNvSpPr/>
          <p:nvPr/>
        </p:nvSpPr>
        <p:spPr>
          <a:xfrm>
            <a:off x="6678461" y="3936513"/>
            <a:ext cx="1037990" cy="531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Rounded Rectangle 69"/>
          <p:cNvSpPr/>
          <p:nvPr/>
        </p:nvSpPr>
        <p:spPr>
          <a:xfrm>
            <a:off x="6753617" y="4017794"/>
            <a:ext cx="881554" cy="380930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ELK</a:t>
            </a:r>
            <a:endParaRPr lang="zh-CN" altLang="en-US" sz="900" smtClean="0"/>
          </a:p>
        </p:txBody>
      </p:sp>
      <p:cxnSp>
        <p:nvCxnSpPr>
          <p:cNvPr id="217" name="直接箭头连接符 216"/>
          <p:cNvCxnSpPr/>
          <p:nvPr/>
        </p:nvCxnSpPr>
        <p:spPr>
          <a:xfrm>
            <a:off x="7716033" y="1659699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/>
          <p:cNvCxnSpPr/>
          <p:nvPr/>
        </p:nvCxnSpPr>
        <p:spPr>
          <a:xfrm>
            <a:off x="7730647" y="4217096"/>
            <a:ext cx="52609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服务器列表 优先级低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383318" y="955101"/>
          <a:ext cx="8377051" cy="3670212"/>
        </p:xfrm>
        <a:graphic>
          <a:graphicData uri="http://schemas.openxmlformats.org/drawingml/2006/table">
            <a:tbl>
              <a:tblPr firstRow="1" bandRow="1"/>
              <a:tblGrid>
                <a:gridCol w="11399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633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054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828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191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4923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09347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923627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5424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主要平台</a:t>
                      </a:r>
                      <a:endParaRPr kumimoji="0" lang="en-US" altLang="zh-CN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服务器功能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kumimoji="0" lang="zh-CN" altLang="en-US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数量</a:t>
                      </a:r>
                      <a:endParaRPr kumimoji="0" lang="en-US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CPU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内存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Verdana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硬盘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是否虚拟机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部署说明</a:t>
                      </a:r>
                      <a:endParaRPr kumimoji="0" lang="en-US" altLang="zh-CN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3456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生产环境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zh-CN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Verdana"/>
                        </a:defRPr>
                      </a:lvl9pPr>
                    </a:lstStyle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0353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测试环境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应用服务器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0345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文件服务器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16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Redis</a:t>
                      </a:r>
                      <a:endParaRPr kumimoji="0" lang="zh-CN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  <a:endParaRPr lang="en-US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14141"/>
                          </a:solidFill>
                          <a:effectLst/>
                          <a:uLnTx/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</a:rPr>
                        <a:t>是</a:t>
                      </a:r>
                      <a:endParaRPr kumimoji="0" lang="en-US" altLang="zh-CN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1414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nginx</a:t>
                      </a: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</a:t>
                      </a:r>
                      <a:endParaRPr 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100G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dirty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035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mysql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50292" marR="50292" marT="25146" marB="251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endParaRPr lang="en-US" altLang="en-US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核</a:t>
                      </a:r>
                      <a:endParaRPr lang="en-US" altLang="zh-CN" sz="1000" b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00" b="0" smtClean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</a:t>
                      </a:r>
                      <a:endParaRPr lang="en-US" altLang="zh-CN" sz="1000" b="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80604020202020204" pitchFamily="34" charset="0"/>
                        <a:buNone/>
                        <a:defRPr/>
                      </a:pPr>
                      <a:endParaRPr lang="en-US" altLang="zh-CN" sz="1000" b="0" dirty="0" smtClean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FE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监控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27460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6200000">
            <a:off x="1381760" y="2971034"/>
            <a:ext cx="503555" cy="1367790"/>
          </a:xfrm>
          <a:prstGeom prst="roundRect">
            <a:avLst/>
          </a:prstGeom>
          <a:solidFill>
            <a:srgbClr val="C0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前台展示</a:t>
            </a:r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Grafana</a:t>
            </a:r>
          </a:p>
        </p:txBody>
      </p:sp>
      <p:cxnSp>
        <p:nvCxnSpPr>
          <p:cNvPr id="8" name="Straight Connector 41"/>
          <p:cNvCxnSpPr>
            <a:stCxn id="13" idx="1"/>
            <a:endCxn id="12" idx="3"/>
          </p:cNvCxnSpPr>
          <p:nvPr/>
        </p:nvCxnSpPr>
        <p:spPr>
          <a:xfrm flipH="1">
            <a:off x="1634490" y="1976624"/>
            <a:ext cx="635" cy="451485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圆角矩形 8"/>
          <p:cNvSpPr/>
          <p:nvPr/>
        </p:nvSpPr>
        <p:spPr>
          <a:xfrm>
            <a:off x="3515678" y="1460312"/>
            <a:ext cx="2046223" cy="2105009"/>
          </a:xfrm>
          <a:prstGeom prst="roundRect">
            <a:avLst>
              <a:gd name="adj" fmla="val 4753"/>
            </a:avLst>
          </a:prstGeom>
          <a:noFill/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63"/>
          <p:cNvSpPr txBox="1"/>
          <p:nvPr/>
        </p:nvSpPr>
        <p:spPr>
          <a:xfrm>
            <a:off x="1663595" y="1986548"/>
            <a:ext cx="1325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获取采集服务的信息</a:t>
            </a:r>
          </a:p>
        </p:txBody>
      </p:sp>
      <p:cxnSp>
        <p:nvCxnSpPr>
          <p:cNvPr id="11" name="Straight Connector 41"/>
          <p:cNvCxnSpPr>
            <a:stCxn id="7" idx="3"/>
            <a:endCxn id="12" idx="1"/>
          </p:cNvCxnSpPr>
          <p:nvPr/>
        </p:nvCxnSpPr>
        <p:spPr>
          <a:xfrm flipV="1">
            <a:off x="1633855" y="2944999"/>
            <a:ext cx="635" cy="458470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Rounded Rectangle 106"/>
          <p:cNvSpPr/>
          <p:nvPr/>
        </p:nvSpPr>
        <p:spPr>
          <a:xfrm rot="16200000">
            <a:off x="1376045" y="2071874"/>
            <a:ext cx="516890" cy="1229360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zh-CN" altLang="en-US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监控采集服务器</a:t>
            </a:r>
          </a:p>
          <a:p>
            <a:pPr algn="ctr"/>
            <a:r>
              <a:rPr lang="en-US" altLang="x-none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Prometheus</a:t>
            </a:r>
          </a:p>
        </p:txBody>
      </p:sp>
      <p:sp>
        <p:nvSpPr>
          <p:cNvPr id="13" name="圆角矩形 12"/>
          <p:cNvSpPr/>
          <p:nvPr/>
        </p:nvSpPr>
        <p:spPr>
          <a:xfrm rot="16200000">
            <a:off x="1448435" y="1210179"/>
            <a:ext cx="372745" cy="1160145"/>
          </a:xfrm>
          <a:prstGeom prst="roundRect">
            <a:avLst/>
          </a:prstGeom>
          <a:solidFill>
            <a:srgbClr val="97AD6D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Consul</a:t>
            </a:r>
          </a:p>
        </p:txBody>
      </p:sp>
      <p:sp>
        <p:nvSpPr>
          <p:cNvPr id="14" name="文本框 16"/>
          <p:cNvSpPr txBox="1"/>
          <p:nvPr/>
        </p:nvSpPr>
        <p:spPr>
          <a:xfrm>
            <a:off x="1151150" y="1258838"/>
            <a:ext cx="944880" cy="245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000" dirty="0">
                <a:ea typeface="宋体" charset="0"/>
              </a:rPr>
              <a:t>采集服务注册</a:t>
            </a:r>
          </a:p>
        </p:txBody>
      </p:sp>
      <p:sp>
        <p:nvSpPr>
          <p:cNvPr id="23" name="圆角矩形 22"/>
          <p:cNvSpPr/>
          <p:nvPr/>
        </p:nvSpPr>
        <p:spPr>
          <a:xfrm>
            <a:off x="4064732" y="1781126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Rounded Rectangle 69"/>
          <p:cNvSpPr/>
          <p:nvPr/>
        </p:nvSpPr>
        <p:spPr>
          <a:xfrm>
            <a:off x="4225548" y="190669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文件服务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5" name="Straight Connector 41"/>
          <p:cNvCxnSpPr>
            <a:stCxn id="12" idx="2"/>
            <a:endCxn id="23" idx="1"/>
          </p:cNvCxnSpPr>
          <p:nvPr/>
        </p:nvCxnSpPr>
        <p:spPr>
          <a:xfrm flipV="1">
            <a:off x="2249170" y="2007186"/>
            <a:ext cx="1815562" cy="679368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6" name="Straight Connector 41"/>
          <p:cNvCxnSpPr>
            <a:stCxn id="12" idx="2"/>
            <a:endCxn id="31" idx="1"/>
          </p:cNvCxnSpPr>
          <p:nvPr/>
        </p:nvCxnSpPr>
        <p:spPr>
          <a:xfrm flipV="1">
            <a:off x="2249170" y="2592021"/>
            <a:ext cx="1804132" cy="94533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" name="Straight Connector 41"/>
          <p:cNvCxnSpPr>
            <a:stCxn id="37" idx="0"/>
            <a:endCxn id="9" idx="3"/>
          </p:cNvCxnSpPr>
          <p:nvPr/>
        </p:nvCxnSpPr>
        <p:spPr>
          <a:xfrm flipH="1" flipV="1">
            <a:off x="5561901" y="2512817"/>
            <a:ext cx="1136335" cy="20889"/>
          </a:xfrm>
          <a:prstGeom prst="line">
            <a:avLst/>
          </a:prstGeom>
          <a:noFill/>
          <a:ln w="12700" cap="flat" cmpd="sng" algn="ctr">
            <a:solidFill>
              <a:srgbClr val="141313"/>
            </a:solidFill>
            <a:prstDash val="solid"/>
            <a:head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" name="Rounded Rectangle 69"/>
          <p:cNvSpPr/>
          <p:nvPr/>
        </p:nvSpPr>
        <p:spPr>
          <a:xfrm>
            <a:off x="5631724" y="2242520"/>
            <a:ext cx="900000" cy="288000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  <a:r>
              <a:rPr lang="en-US" altLang="zh-CN" sz="900" kern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/filebeat</a:t>
            </a:r>
            <a:endParaRPr lang="en-US" altLang="zh-CN" sz="900" kern="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4053302" y="2365961"/>
            <a:ext cx="1209675" cy="45212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Rounded Rectangle 69"/>
          <p:cNvSpPr/>
          <p:nvPr/>
        </p:nvSpPr>
        <p:spPr>
          <a:xfrm>
            <a:off x="4225548" y="2468038"/>
            <a:ext cx="900000" cy="288000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应用服务</a:t>
            </a:r>
            <a:endParaRPr lang="zh-CN" altLang="en-US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Rounded Rectangle 106"/>
          <p:cNvSpPr/>
          <p:nvPr/>
        </p:nvSpPr>
        <p:spPr>
          <a:xfrm rot="16200000">
            <a:off x="6897894" y="2099388"/>
            <a:ext cx="469320" cy="868636"/>
          </a:xfrm>
          <a:prstGeom prst="roundRect">
            <a:avLst>
              <a:gd name="adj" fmla="val 6243"/>
            </a:avLst>
          </a:prstGeom>
          <a:solidFill>
            <a:srgbClr val="F66B2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ELK</a:t>
            </a:r>
            <a:endParaRPr kumimoji="1"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待验证问题清单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0" y="873758"/>
            <a:ext cx="8996680" cy="4043682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/>
        </p:nvGraphicFramePr>
        <p:xfrm>
          <a:off x="873760" y="1400960"/>
          <a:ext cx="6374328" cy="241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7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2477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1247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07261">
                <a:tc>
                  <a:txBody>
                    <a:bodyPr/>
                    <a:lstStyle/>
                    <a:p>
                      <a:r>
                        <a:rPr lang="en-US" altLang="zh-CN" smtClean="0"/>
                        <a:t>Mc</a:t>
                      </a:r>
                      <a:r>
                        <a:rPr lang="zh-CN" altLang="en-US" smtClean="0"/>
                        <a:t>文件格式与给运营的文件格式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625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非功能需求</a:t>
            </a:r>
            <a:endParaRPr lang="zh-CN" altLang="en-US" sz="2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/>
          </p:nvPr>
        </p:nvGraphicFramePr>
        <p:xfrm>
          <a:off x="279400" y="1243584"/>
          <a:ext cx="8585199" cy="2285143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00716">
                  <a:extLst>
                    <a:ext uri="{9D8B030D-6E8A-4147-A177-3AD203B41FA5}">
                      <a16:colId xmlns="" xmlns:a16="http://schemas.microsoft.com/office/drawing/2014/main" val="3127120779"/>
                    </a:ext>
                  </a:extLst>
                </a:gridCol>
                <a:gridCol w="542443">
                  <a:extLst>
                    <a:ext uri="{9D8B030D-6E8A-4147-A177-3AD203B41FA5}">
                      <a16:colId xmlns="" xmlns:a16="http://schemas.microsoft.com/office/drawing/2014/main" val="1723757458"/>
                    </a:ext>
                  </a:extLst>
                </a:gridCol>
                <a:gridCol w="542443">
                  <a:extLst>
                    <a:ext uri="{9D8B030D-6E8A-4147-A177-3AD203B41FA5}">
                      <a16:colId xmlns="" xmlns:a16="http://schemas.microsoft.com/office/drawing/2014/main" val="2727083633"/>
                    </a:ext>
                  </a:extLst>
                </a:gridCol>
                <a:gridCol w="2018150">
                  <a:extLst>
                    <a:ext uri="{9D8B030D-6E8A-4147-A177-3AD203B41FA5}">
                      <a16:colId xmlns="" xmlns:a16="http://schemas.microsoft.com/office/drawing/2014/main" val="2731811201"/>
                    </a:ext>
                  </a:extLst>
                </a:gridCol>
                <a:gridCol w="2342255">
                  <a:extLst>
                    <a:ext uri="{9D8B030D-6E8A-4147-A177-3AD203B41FA5}">
                      <a16:colId xmlns="" xmlns:a16="http://schemas.microsoft.com/office/drawing/2014/main" val="720710270"/>
                    </a:ext>
                  </a:extLst>
                </a:gridCol>
                <a:gridCol w="1137043">
                  <a:extLst>
                    <a:ext uri="{9D8B030D-6E8A-4147-A177-3AD203B41FA5}">
                      <a16:colId xmlns="" xmlns:a16="http://schemas.microsoft.com/office/drawing/2014/main" val="3677988891"/>
                    </a:ext>
                  </a:extLst>
                </a:gridCol>
                <a:gridCol w="1502149">
                  <a:extLst>
                    <a:ext uri="{9D8B030D-6E8A-4147-A177-3AD203B41FA5}">
                      <a16:colId xmlns="" xmlns:a16="http://schemas.microsoft.com/office/drawing/2014/main" val="962503934"/>
                    </a:ext>
                  </a:extLst>
                </a:gridCol>
              </a:tblGrid>
              <a:tr h="323088"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altLang="zh-CN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538261738"/>
                  </a:ext>
                </a:extLst>
              </a:tr>
              <a:tr h="981027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fontAlgn="b">
                        <a:buFont typeface="Arial" panose="020B0604020202020204" pitchFamily="34" charset="0"/>
                        <a:buChar char="•"/>
                      </a:pPr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89810223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782326694"/>
                  </a:ext>
                </a:extLst>
              </a:tr>
              <a:tr h="490514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900" b="1" u="none" strike="noStrike" kern="1200" dirty="0">
                        <a:solidFill>
                          <a:schemeClr val="lt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259" marR="6259" marT="6259" marB="0" anchor="ctr"/>
                </a:tc>
                <a:tc>
                  <a:txBody>
                    <a:bodyPr/>
                    <a:lstStyle/>
                    <a:p>
                      <a:pPr marL="171450" indent="-171450" algn="l" defTabSz="914400" rtl="0" eaLnBrk="1" fontAlgn="b" latinLnBrk="0" hangingPunct="1">
                        <a:buFont typeface="Arial" panose="020B0604020202020204" pitchFamily="34" charset="0"/>
                        <a:buChar char="•"/>
                      </a:pPr>
                      <a:endParaRPr lang="zh-CN" altLang="en-US" sz="900" u="none" strike="noStrike" kern="1200" dirty="0">
                        <a:solidFill>
                          <a:schemeClr val="dk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259" marR="6259" marT="6259" marB="0" anchor="ctr"/>
                </a:tc>
                <a:extLst>
                  <a:ext uri="{0D108BD9-81ED-4DB2-BD59-A6C34878D82A}">
                    <a16:rowId xmlns="" xmlns:a16="http://schemas.microsoft.com/office/drawing/2014/main" val="3569726759"/>
                  </a:ext>
                </a:extLst>
              </a:tr>
            </a:tbl>
          </a:graphicData>
        </a:graphic>
      </p:graphicFrame>
      <p:sp>
        <p:nvSpPr>
          <p:cNvPr id="5" name="矩形标注 4"/>
          <p:cNvSpPr/>
          <p:nvPr/>
        </p:nvSpPr>
        <p:spPr>
          <a:xfrm>
            <a:off x="3185457" y="183791"/>
            <a:ext cx="1386542" cy="540519"/>
          </a:xfrm>
          <a:prstGeom prst="wedgeRectCallout">
            <a:avLst>
              <a:gd name="adj1" fmla="val -148801"/>
              <a:gd name="adj2" fmla="val -4402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未整理？？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94088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功能架构</a:t>
            </a:r>
            <a:endParaRPr lang="zh-CN" altLang="en-US" dirty="0"/>
          </a:p>
        </p:txBody>
      </p:sp>
      <p:grpSp>
        <p:nvGrpSpPr>
          <p:cNvPr id="3" name="组合 69"/>
          <p:cNvGrpSpPr/>
          <p:nvPr/>
        </p:nvGrpSpPr>
        <p:grpSpPr>
          <a:xfrm>
            <a:off x="1030237" y="1242345"/>
            <a:ext cx="6576788" cy="3154557"/>
            <a:chOff x="1030237" y="1242345"/>
            <a:chExt cx="6576788" cy="3154557"/>
          </a:xfrm>
        </p:grpSpPr>
        <p:sp>
          <p:nvSpPr>
            <p:cNvPr id="38" name="矩形 37"/>
            <p:cNvSpPr/>
            <p:nvPr/>
          </p:nvSpPr>
          <p:spPr>
            <a:xfrm>
              <a:off x="1092253" y="1776830"/>
              <a:ext cx="6514772" cy="26200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04311" y="2003627"/>
              <a:ext cx="1436697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417094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605808" y="220850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417094" y="266923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39454" y="2745332"/>
              <a:ext cx="8517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属性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1417094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587365" y="3207762"/>
              <a:ext cx="10209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属性</a:t>
              </a:r>
              <a:r>
                <a:rPr lang="zh-CN" altLang="en-US" sz="1000" dirty="0"/>
                <a:t>赋权</a:t>
              </a:r>
              <a:endParaRPr lang="zh-CN" altLang="en-US" sz="1000" dirty="0" smtClean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53322" y="3155425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157859" y="3204460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渠道管理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4244941" y="215354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581016" y="2222610"/>
              <a:ext cx="94981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分组管理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5738674" y="215354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738674" y="2669237"/>
              <a:ext cx="152835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968588" y="2146661"/>
              <a:ext cx="118468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同步数据</a:t>
              </a:r>
              <a:endParaRPr lang="en-US" altLang="zh-CN" sz="1000" dirty="0" smtClean="0"/>
            </a:p>
            <a:p>
              <a:pPr algn="ctr"/>
              <a:r>
                <a:rPr lang="zh-CN" altLang="en-US" sz="1000" dirty="0" smtClean="0"/>
                <a:t>（</a:t>
              </a:r>
              <a:r>
                <a:rPr lang="zh-CN" altLang="en-US" sz="1000" dirty="0"/>
                <a:t>预计算</a:t>
              </a:r>
              <a:r>
                <a:rPr lang="zh-CN" altLang="en-US" sz="1000" dirty="0" smtClean="0"/>
                <a:t>）</a:t>
              </a:r>
              <a:endParaRPr lang="en-US" altLang="zh-CN" sz="1000" dirty="0" smtClean="0"/>
            </a:p>
            <a:p>
              <a:pPr algn="l"/>
              <a:endParaRPr lang="zh-CN" altLang="en-US" sz="1000" dirty="0" smtClean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4244941" y="2669237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385219" y="2731238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图片批量上传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5738674" y="3174672"/>
              <a:ext cx="1523455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140618" y="3245111"/>
              <a:ext cx="11372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版本下发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953322" y="2153547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043738" y="2221817"/>
              <a:ext cx="10223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00" smtClean="0"/>
                <a:t>键位管理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2861926" y="2003627"/>
              <a:ext cx="4618638" cy="1617852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030237" y="1748264"/>
              <a:ext cx="13383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>
                  <a:solidFill>
                    <a:srgbClr val="FF0000"/>
                  </a:solidFill>
                </a:rPr>
                <a:t>产品配置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1458233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72113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系统菜单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941957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243770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角色管理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44508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4811008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用户管理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5974630" y="3849451"/>
              <a:ext cx="1303193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208346" y="3898486"/>
              <a:ext cx="99058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日志</a:t>
              </a:r>
              <a:r>
                <a:rPr lang="zh-CN" altLang="en-US" sz="1000" dirty="0" smtClean="0"/>
                <a:t>管理</a:t>
              </a: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22941" y="3705659"/>
              <a:ext cx="6157623" cy="619138"/>
            </a:xfrm>
            <a:prstGeom prst="round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48821" y="1254872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超级管理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3113552" y="1242346"/>
              <a:ext cx="12934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4787885" y="1242346"/>
              <a:ext cx="16224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2943504" y="2648236"/>
              <a:ext cx="1172179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148041" y="2697271"/>
              <a:ext cx="8909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/>
                <a:t>产品</a:t>
              </a:r>
              <a:r>
                <a:rPr lang="zh-CN" altLang="en-US" sz="1000" dirty="0" smtClean="0"/>
                <a:t>组管理</a:t>
              </a: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257479" y="1242346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32269" y="2654445"/>
              <a:ext cx="1121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r>
                <a:rPr lang="en-US" altLang="zh-CN" sz="1000" dirty="0" smtClean="0"/>
                <a:t> </a:t>
              </a:r>
            </a:p>
            <a:p>
              <a:pPr algn="l"/>
              <a:r>
                <a:rPr lang="zh-CN" altLang="en-US" sz="1000" dirty="0" smtClean="0"/>
                <a:t>键位名称同步</a:t>
              </a:r>
            </a:p>
          </p:txBody>
        </p:sp>
        <p:sp>
          <p:nvSpPr>
            <p:cNvPr id="66" name="矩形 65"/>
            <p:cNvSpPr/>
            <p:nvPr/>
          </p:nvSpPr>
          <p:spPr>
            <a:xfrm>
              <a:off x="4244941" y="3165031"/>
              <a:ext cx="1417090" cy="35089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4585244" y="3227032"/>
              <a:ext cx="104655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6265264" y="1242345"/>
              <a:ext cx="8806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000" dirty="0" smtClean="0"/>
                <a:t>只读用户</a:t>
              </a:r>
            </a:p>
          </p:txBody>
        </p:sp>
      </p:grpSp>
      <p:sp>
        <p:nvSpPr>
          <p:cNvPr id="65" name="圆角矩形 64"/>
          <p:cNvSpPr/>
          <p:nvPr/>
        </p:nvSpPr>
        <p:spPr>
          <a:xfrm>
            <a:off x="1102290" y="1152395"/>
            <a:ext cx="6450905" cy="501040"/>
          </a:xfrm>
          <a:prstGeom prst="roundRect">
            <a:avLst/>
          </a:prstGeom>
          <a:noFill/>
          <a:ln w="19050"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59"/>
          <p:cNvSpPr txBox="1"/>
          <p:nvPr/>
        </p:nvSpPr>
        <p:spPr>
          <a:xfrm>
            <a:off x="4117721" y="1000177"/>
            <a:ext cx="629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000" smtClean="0"/>
              <a:t>角色</a:t>
            </a:r>
            <a:endParaRPr lang="zh-CN" altLang="en-US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16129506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系统关系</a:t>
            </a:r>
            <a:endParaRPr lang="zh-CN" altLang="en-US" dirty="0"/>
          </a:p>
        </p:txBody>
      </p:sp>
      <p:grpSp>
        <p:nvGrpSpPr>
          <p:cNvPr id="2" name="组合 147"/>
          <p:cNvGrpSpPr/>
          <p:nvPr/>
        </p:nvGrpSpPr>
        <p:grpSpPr>
          <a:xfrm>
            <a:off x="857255" y="1690105"/>
            <a:ext cx="6292514" cy="2447420"/>
            <a:chOff x="857255" y="1690105"/>
            <a:chExt cx="6292514" cy="2447420"/>
          </a:xfrm>
        </p:grpSpPr>
        <p:sp>
          <p:nvSpPr>
            <p:cNvPr id="3" name="矩形 2"/>
            <p:cNvSpPr/>
            <p:nvPr/>
          </p:nvSpPr>
          <p:spPr>
            <a:xfrm rot="16200000">
              <a:off x="3267075" y="2400300"/>
              <a:ext cx="914400" cy="1066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产品配置平台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 rot="16200000">
              <a:off x="2111496" y="3380288"/>
              <a:ext cx="447675" cy="1066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SSO</a:t>
              </a:r>
              <a:endParaRPr lang="en-US" altLang="zh-CN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统一认证平台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6" name="直接箭头连接符 5"/>
            <p:cNvCxnSpPr>
              <a:stCxn id="62" idx="2"/>
              <a:endCxn id="3" idx="1"/>
            </p:cNvCxnSpPr>
            <p:nvPr/>
          </p:nvCxnSpPr>
          <p:spPr>
            <a:xfrm flipV="1">
              <a:off x="2868734" y="3390900"/>
              <a:ext cx="855541" cy="522788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 rot="16200000">
              <a:off x="1166817" y="1647563"/>
              <a:ext cx="447675" cy="1066800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</a:p>
          </p:txBody>
        </p:sp>
        <p:sp>
          <p:nvSpPr>
            <p:cNvPr id="73" name="矩形 72"/>
            <p:cNvSpPr/>
            <p:nvPr/>
          </p:nvSpPr>
          <p:spPr>
            <a:xfrm rot="16200000">
              <a:off x="1097923" y="2581649"/>
              <a:ext cx="447675" cy="66675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MQ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3" name="直接箭头连接符 12"/>
            <p:cNvCxnSpPr/>
            <p:nvPr/>
          </p:nvCxnSpPr>
          <p:spPr>
            <a:xfrm>
              <a:off x="1196236" y="2423786"/>
              <a:ext cx="6529" cy="26113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73" idx="2"/>
              <a:endCxn id="3" idx="0"/>
            </p:cNvCxnSpPr>
            <p:nvPr/>
          </p:nvCxnSpPr>
          <p:spPr>
            <a:xfrm>
              <a:off x="1655136" y="2915024"/>
              <a:ext cx="1535739" cy="186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 rot="16200000">
              <a:off x="6454445" y="211762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产品运营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 rot="16200000">
              <a:off x="6454446" y="2679902"/>
              <a:ext cx="447675" cy="942971"/>
            </a:xfrm>
            <a:prstGeom prst="rect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4660637" y="3052008"/>
              <a:ext cx="9845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版本文件</a:t>
              </a:r>
              <a:r>
                <a:rPr lang="en-US" altLang="zh-CN" sz="800" dirty="0" smtClean="0"/>
                <a:t>By basic</a:t>
              </a:r>
            </a:p>
            <a:p>
              <a:r>
                <a:rPr lang="en-US" altLang="zh-CN" sz="800" dirty="0"/>
                <a:t>By Store</a:t>
              </a:r>
              <a:endParaRPr lang="zh-CN" altLang="en-US" sz="800" dirty="0"/>
            </a:p>
            <a:p>
              <a:pPr algn="l"/>
              <a:r>
                <a:rPr lang="zh-CN" altLang="en-US" sz="800" dirty="0" smtClean="0"/>
                <a:t>图片</a:t>
              </a:r>
            </a:p>
          </p:txBody>
        </p:sp>
        <p:sp>
          <p:nvSpPr>
            <p:cNvPr id="85" name="流程图: 多文档 84"/>
            <p:cNvSpPr/>
            <p:nvPr/>
          </p:nvSpPr>
          <p:spPr>
            <a:xfrm>
              <a:off x="4879327" y="2824981"/>
              <a:ext cx="391109" cy="221986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9" name="流程图: 多文档 88"/>
            <p:cNvSpPr/>
            <p:nvPr/>
          </p:nvSpPr>
          <p:spPr>
            <a:xfrm>
              <a:off x="2371718" y="2025139"/>
              <a:ext cx="497015" cy="312987"/>
            </a:xfrm>
            <a:prstGeom prst="flowChartMultidocumen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2271411" y="1690105"/>
              <a:ext cx="7697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预计算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键位文件</a:t>
              </a:r>
            </a:p>
          </p:txBody>
        </p:sp>
        <p:cxnSp>
          <p:nvCxnSpPr>
            <p:cNvPr id="92" name="直接箭头连接符 91"/>
            <p:cNvCxnSpPr>
              <a:stCxn id="65" idx="2"/>
              <a:endCxn id="89" idx="1"/>
            </p:cNvCxnSpPr>
            <p:nvPr/>
          </p:nvCxnSpPr>
          <p:spPr>
            <a:xfrm>
              <a:off x="1924055" y="2180963"/>
              <a:ext cx="447663" cy="67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>
              <a:stCxn id="89" idx="3"/>
              <a:endCxn id="3" idx="3"/>
            </p:cNvCxnSpPr>
            <p:nvPr/>
          </p:nvCxnSpPr>
          <p:spPr>
            <a:xfrm>
              <a:off x="2868733" y="2181633"/>
              <a:ext cx="855542" cy="294867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/>
            <p:cNvCxnSpPr>
              <a:stCxn id="3" idx="2"/>
              <a:endCxn id="85" idx="1"/>
            </p:cNvCxnSpPr>
            <p:nvPr/>
          </p:nvCxnSpPr>
          <p:spPr>
            <a:xfrm>
              <a:off x="4257675" y="2933700"/>
              <a:ext cx="621652" cy="227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>
              <a:stCxn id="85" idx="3"/>
              <a:endCxn id="81" idx="0"/>
            </p:cNvCxnSpPr>
            <p:nvPr/>
          </p:nvCxnSpPr>
          <p:spPr>
            <a:xfrm flipV="1">
              <a:off x="5270436" y="2589107"/>
              <a:ext cx="936361" cy="346867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箭头连接符 146"/>
            <p:cNvCxnSpPr>
              <a:stCxn id="85" idx="3"/>
              <a:endCxn id="82" idx="0"/>
            </p:cNvCxnSpPr>
            <p:nvPr/>
          </p:nvCxnSpPr>
          <p:spPr>
            <a:xfrm>
              <a:off x="5270436" y="2935974"/>
              <a:ext cx="936362" cy="215413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文本框 148"/>
            <p:cNvSpPr txBox="1"/>
            <p:nvPr/>
          </p:nvSpPr>
          <p:spPr>
            <a:xfrm>
              <a:off x="3041174" y="3913649"/>
              <a:ext cx="1018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内部用户</a:t>
              </a:r>
              <a:r>
                <a:rPr lang="en-US" altLang="zh-CN" sz="800" dirty="0" smtClean="0"/>
                <a:t>SSO</a:t>
              </a:r>
              <a:r>
                <a:rPr lang="zh-CN" altLang="en-US" sz="800" dirty="0" smtClean="0"/>
                <a:t>登录</a:t>
              </a:r>
            </a:p>
          </p:txBody>
        </p:sp>
        <p:sp>
          <p:nvSpPr>
            <p:cNvPr id="150" name="文本框 149"/>
            <p:cNvSpPr txBox="1"/>
            <p:nvPr/>
          </p:nvSpPr>
          <p:spPr>
            <a:xfrm>
              <a:off x="1753234" y="2942094"/>
              <a:ext cx="14125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800" dirty="0" smtClean="0"/>
                <a:t>新增</a:t>
              </a:r>
              <a:r>
                <a:rPr lang="en-US" altLang="zh-CN" sz="800" dirty="0" err="1" smtClean="0"/>
                <a:t>LinkId</a:t>
              </a:r>
              <a:r>
                <a:rPr lang="en-US" altLang="zh-CN" sz="800" dirty="0" smtClean="0"/>
                <a:t> </a:t>
              </a:r>
              <a:r>
                <a:rPr lang="zh-CN" altLang="en-US" sz="800" dirty="0" smtClean="0"/>
                <a:t>、键位名称同步</a:t>
              </a:r>
            </a:p>
          </p:txBody>
        </p:sp>
      </p:grpSp>
      <p:sp>
        <p:nvSpPr>
          <p:cNvPr id="24" name="矩形标注 23"/>
          <p:cNvSpPr/>
          <p:nvPr/>
        </p:nvSpPr>
        <p:spPr>
          <a:xfrm>
            <a:off x="3743536" y="972495"/>
            <a:ext cx="1386542" cy="540519"/>
          </a:xfrm>
          <a:prstGeom prst="wedgeRectCallout">
            <a:avLst>
              <a:gd name="adj1" fmla="val -87384"/>
              <a:gd name="adj2" fmla="val 172258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是否有接口调用？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标注 24"/>
          <p:cNvSpPr/>
          <p:nvPr/>
        </p:nvSpPr>
        <p:spPr>
          <a:xfrm>
            <a:off x="5910865" y="1442572"/>
            <a:ext cx="1386542" cy="540519"/>
          </a:xfrm>
          <a:prstGeom prst="wedgeRectCallout">
            <a:avLst>
              <a:gd name="adj1" fmla="val -80056"/>
              <a:gd name="adj2" fmla="val 222383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是否有通知接口？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>
            <a:off x="1436318" y="2419610"/>
            <a:ext cx="6529" cy="26113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7355397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业务场景回顾</a:t>
            </a:r>
            <a:endParaRPr lang="zh-CN" altLang="en-US" dirty="0"/>
          </a:p>
        </p:txBody>
      </p:sp>
      <p:grpSp>
        <p:nvGrpSpPr>
          <p:cNvPr id="5" name="组合 154"/>
          <p:cNvGrpSpPr/>
          <p:nvPr/>
        </p:nvGrpSpPr>
        <p:grpSpPr>
          <a:xfrm>
            <a:off x="226595" y="924146"/>
            <a:ext cx="8703458" cy="3966432"/>
            <a:chOff x="226595" y="924146"/>
            <a:chExt cx="8703458" cy="3966432"/>
          </a:xfrm>
        </p:grpSpPr>
        <p:sp>
          <p:nvSpPr>
            <p:cNvPr id="11" name="矩形 10"/>
            <p:cNvSpPr/>
            <p:nvPr/>
          </p:nvSpPr>
          <p:spPr>
            <a:xfrm>
              <a:off x="267102" y="1370885"/>
              <a:ext cx="2049716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0664" y="1433958"/>
              <a:ext cx="14840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</a:t>
              </a:r>
              <a:r>
                <a:rPr lang="zh-CN" altLang="en-US" sz="1000" dirty="0" smtClean="0"/>
                <a:t>键位配置管理员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4084284" y="1370885"/>
              <a:ext cx="4086951" cy="3721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530438" y="1425193"/>
              <a:ext cx="349983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高级管理 </a:t>
              </a:r>
              <a:r>
                <a:rPr lang="en-US" altLang="zh-CN" sz="1000" dirty="0" smtClean="0"/>
                <a:t>/ </a:t>
              </a:r>
              <a:r>
                <a:rPr lang="zh-CN" altLang="en-US" sz="1000" dirty="0" smtClean="0"/>
                <a:t>租户管理</a:t>
              </a:r>
              <a:r>
                <a:rPr lang="en-US" altLang="zh-CN" sz="1000" dirty="0" smtClean="0"/>
                <a:t>-</a:t>
              </a:r>
              <a:r>
                <a:rPr lang="zh-CN" altLang="en-US" sz="1000" dirty="0" smtClean="0"/>
                <a:t>普通管理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2271055" y="1370360"/>
              <a:ext cx="1818294" cy="37324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2736233" y="1433798"/>
              <a:ext cx="8071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品牌管理</a:t>
              </a:r>
            </a:p>
          </p:txBody>
        </p:sp>
        <p:grpSp>
          <p:nvGrpSpPr>
            <p:cNvPr id="7" name="组合 4"/>
            <p:cNvGrpSpPr/>
            <p:nvPr/>
          </p:nvGrpSpPr>
          <p:grpSpPr>
            <a:xfrm>
              <a:off x="804263" y="1825183"/>
              <a:ext cx="756994" cy="273986"/>
              <a:chOff x="826080" y="1674468"/>
              <a:chExt cx="654299" cy="273986"/>
            </a:xfrm>
            <a:noFill/>
          </p:grpSpPr>
          <p:sp>
            <p:nvSpPr>
              <p:cNvPr id="2" name="流程图: 终止 1"/>
              <p:cNvSpPr/>
              <p:nvPr/>
            </p:nvSpPr>
            <p:spPr>
              <a:xfrm>
                <a:off x="826080" y="1674468"/>
                <a:ext cx="654299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932583" y="1702233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 smtClean="0"/>
                  <a:t>开始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 rot="16200000">
              <a:off x="1051251" y="1805042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申请</a:t>
              </a:r>
              <a:r>
                <a:rPr lang="zh-CN" altLang="en-US" sz="90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新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 rot="16200000">
              <a:off x="4732945" y="1481039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 rot="16200000">
              <a:off x="4732944" y="196955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 rot="16200000">
              <a:off x="4732944" y="2429495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产品组添加到分类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 rot="16200000">
              <a:off x="6614192" y="1552429"/>
              <a:ext cx="933792" cy="175569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 rot="16200000">
              <a:off x="6932479" y="2770606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发布版本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 rot="16200000">
              <a:off x="1051441" y="2954038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预计算</a:t>
              </a:r>
            </a:p>
          </p:txBody>
        </p:sp>
        <p:cxnSp>
          <p:nvCxnSpPr>
            <p:cNvPr id="15" name="直接箭头连接符 14"/>
            <p:cNvCxnSpPr>
              <a:stCxn id="2" idx="2"/>
              <a:endCxn id="6" idx="3"/>
            </p:cNvCxnSpPr>
            <p:nvPr/>
          </p:nvCxnSpPr>
          <p:spPr>
            <a:xfrm>
              <a:off x="1182760" y="2078216"/>
              <a:ext cx="2261" cy="2274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/>
            <p:cNvSpPr/>
            <p:nvPr/>
          </p:nvSpPr>
          <p:spPr>
            <a:xfrm rot="16200000">
              <a:off x="6910439" y="1666980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入键位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/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产品组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 rot="16200000">
              <a:off x="6910439" y="2021248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导入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41" name="直接箭头连接符 40"/>
            <p:cNvCxnSpPr>
              <a:stCxn id="58" idx="1"/>
              <a:endCxn id="60" idx="3"/>
            </p:cNvCxnSpPr>
            <p:nvPr/>
          </p:nvCxnSpPr>
          <p:spPr>
            <a:xfrm flipH="1">
              <a:off x="4884959" y="2267410"/>
              <a:ext cx="1" cy="184488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60" idx="1"/>
              <a:endCxn id="65" idx="3"/>
            </p:cNvCxnSpPr>
            <p:nvPr/>
          </p:nvCxnSpPr>
          <p:spPr>
            <a:xfrm>
              <a:off x="4884959" y="2755926"/>
              <a:ext cx="0" cy="1559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65" idx="2"/>
              <a:endCxn id="74" idx="0"/>
            </p:cNvCxnSpPr>
            <p:nvPr/>
          </p:nvCxnSpPr>
          <p:spPr>
            <a:xfrm flipV="1">
              <a:off x="5519314" y="2301337"/>
              <a:ext cx="908784" cy="762515"/>
            </a:xfrm>
            <a:prstGeom prst="bentConnector3">
              <a:avLst>
                <a:gd name="adj1" fmla="val 29386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 rot="16200000">
              <a:off x="2945015" y="1977451"/>
              <a:ext cx="304028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公共值设置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 rot="16200000">
              <a:off x="2963258" y="1491371"/>
              <a:ext cx="267540" cy="12687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待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领取键位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2" name="直接箭头连接符 101"/>
            <p:cNvCxnSpPr>
              <a:stCxn id="6" idx="2"/>
              <a:endCxn id="101" idx="0"/>
            </p:cNvCxnSpPr>
            <p:nvPr/>
          </p:nvCxnSpPr>
          <p:spPr>
            <a:xfrm flipV="1">
              <a:off x="1819377" y="2125728"/>
              <a:ext cx="643295" cy="31367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101" idx="2"/>
              <a:endCxn id="58" idx="0"/>
            </p:cNvCxnSpPr>
            <p:nvPr/>
          </p:nvCxnSpPr>
          <p:spPr>
            <a:xfrm flipV="1">
              <a:off x="3731384" y="2115396"/>
              <a:ext cx="519219" cy="1033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/>
            <p:cNvCxnSpPr>
              <a:stCxn id="101" idx="1"/>
              <a:endCxn id="93" idx="3"/>
            </p:cNvCxnSpPr>
            <p:nvPr/>
          </p:nvCxnSpPr>
          <p:spPr>
            <a:xfrm>
              <a:off x="3097029" y="2259498"/>
              <a:ext cx="1" cy="20029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/>
            <p:cNvCxnSpPr>
              <a:stCxn id="93" idx="2"/>
              <a:endCxn id="60" idx="0"/>
            </p:cNvCxnSpPr>
            <p:nvPr/>
          </p:nvCxnSpPr>
          <p:spPr>
            <a:xfrm flipV="1">
              <a:off x="3731386" y="2603912"/>
              <a:ext cx="519217" cy="789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68" idx="2"/>
              <a:endCxn id="79" idx="0"/>
            </p:cNvCxnSpPr>
            <p:nvPr/>
          </p:nvCxnSpPr>
          <p:spPr>
            <a:xfrm flipV="1">
              <a:off x="1819567" y="2655604"/>
              <a:ext cx="4608530" cy="932790"/>
            </a:xfrm>
            <a:prstGeom prst="bentConnector3">
              <a:avLst>
                <a:gd name="adj1" fmla="val 91583"/>
              </a:avLst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66" idx="1"/>
              <a:endCxn id="67" idx="3"/>
            </p:cNvCxnSpPr>
            <p:nvPr/>
          </p:nvCxnSpPr>
          <p:spPr>
            <a:xfrm>
              <a:off x="7081088" y="2897172"/>
              <a:ext cx="3405" cy="355776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121"/>
            <p:cNvGrpSpPr/>
            <p:nvPr/>
          </p:nvGrpSpPr>
          <p:grpSpPr>
            <a:xfrm>
              <a:off x="6738226" y="4223631"/>
              <a:ext cx="719846" cy="253033"/>
              <a:chOff x="996947" y="1732836"/>
              <a:chExt cx="622191" cy="253033"/>
            </a:xfrm>
            <a:noFill/>
          </p:grpSpPr>
          <p:sp>
            <p:nvSpPr>
              <p:cNvPr id="123" name="流程图: 终止 122"/>
              <p:cNvSpPr/>
              <p:nvPr/>
            </p:nvSpPr>
            <p:spPr>
              <a:xfrm>
                <a:off x="996947" y="1732836"/>
                <a:ext cx="622191" cy="253033"/>
              </a:xfrm>
              <a:prstGeom prst="flowChartTerminator">
                <a:avLst/>
              </a:prstGeom>
              <a:grp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endParaRPr lang="zh-CN" altLang="en-US" sz="90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166641" y="1739648"/>
                <a:ext cx="441146" cy="246221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1000" dirty="0"/>
                  <a:t>结束</a:t>
                </a:r>
                <a:endParaRPr lang="zh-CN" altLang="en-US" sz="1000" dirty="0" smtClean="0"/>
              </a:p>
            </p:txBody>
          </p:sp>
        </p:grpSp>
        <p:sp>
          <p:nvSpPr>
            <p:cNvPr id="125" name="流程图: 多文档 124"/>
            <p:cNvSpPr/>
            <p:nvPr/>
          </p:nvSpPr>
          <p:spPr>
            <a:xfrm>
              <a:off x="7665328" y="3869229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64163" y="1739110"/>
              <a:ext cx="2006890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64638" y="1738387"/>
              <a:ext cx="1822096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4093952" y="1744126"/>
              <a:ext cx="4077282" cy="31464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262733" y="1143485"/>
              <a:ext cx="5908499" cy="23445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264695" y="1108896"/>
              <a:ext cx="2006358" cy="27267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26073" y="1135141"/>
              <a:ext cx="7830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000" dirty="0" smtClean="0"/>
                <a:t>MC </a:t>
              </a:r>
              <a:r>
                <a:rPr lang="zh-CN" altLang="en-US" sz="1000" dirty="0" smtClean="0"/>
                <a:t>系统</a:t>
              </a: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3641044" y="1140627"/>
              <a:ext cx="11038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产品配置平台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264160" y="934054"/>
              <a:ext cx="7907072" cy="20812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26595" y="924146"/>
              <a:ext cx="26693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000" dirty="0" smtClean="0"/>
                <a:t>整体业务场景   前提条件  租户已经创建完毕</a:t>
              </a:r>
            </a:p>
          </p:txBody>
        </p:sp>
        <p:cxnSp>
          <p:nvCxnSpPr>
            <p:cNvPr id="138" name="直接箭头连接符 137"/>
            <p:cNvCxnSpPr>
              <a:stCxn id="67" idx="1"/>
              <a:endCxn id="123" idx="0"/>
            </p:cNvCxnSpPr>
            <p:nvPr/>
          </p:nvCxnSpPr>
          <p:spPr>
            <a:xfrm>
              <a:off x="7084493" y="3556976"/>
              <a:ext cx="13656" cy="66665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箭头连接符 139"/>
            <p:cNvCxnSpPr>
              <a:stCxn id="67" idx="2"/>
              <a:endCxn id="125" idx="0"/>
            </p:cNvCxnSpPr>
            <p:nvPr/>
          </p:nvCxnSpPr>
          <p:spPr>
            <a:xfrm>
              <a:off x="7718849" y="3404962"/>
              <a:ext cx="199668" cy="464267"/>
            </a:xfrm>
            <a:prstGeom prst="bentConnector2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/>
            <p:cNvSpPr txBox="1"/>
            <p:nvPr/>
          </p:nvSpPr>
          <p:spPr>
            <a:xfrm>
              <a:off x="6593999" y="1921486"/>
              <a:ext cx="8059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 </a:t>
              </a:r>
              <a:r>
                <a:rPr lang="zh-CN" altLang="en-US" sz="1000" dirty="0" smtClean="0"/>
                <a:t>版本管理</a:t>
              </a:r>
            </a:p>
          </p:txBody>
        </p:sp>
        <p:sp>
          <p:nvSpPr>
            <p:cNvPr id="143" name="矩形 142"/>
            <p:cNvSpPr/>
            <p:nvPr/>
          </p:nvSpPr>
          <p:spPr>
            <a:xfrm rot="16200000">
              <a:off x="8470336" y="3741916"/>
              <a:ext cx="414605" cy="50482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产品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运营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45" name="直接箭头连接符 144"/>
            <p:cNvCxnSpPr>
              <a:stCxn id="125" idx="3"/>
              <a:endCxn id="143" idx="0"/>
            </p:cNvCxnSpPr>
            <p:nvPr/>
          </p:nvCxnSpPr>
          <p:spPr>
            <a:xfrm flipV="1">
              <a:off x="8110460" y="3994327"/>
              <a:ext cx="314767" cy="2765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/>
            <p:cNvSpPr txBox="1"/>
            <p:nvPr/>
          </p:nvSpPr>
          <p:spPr>
            <a:xfrm>
              <a:off x="7584198" y="4150092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7" name="文本框 146"/>
            <p:cNvSpPr txBox="1"/>
            <p:nvPr/>
          </p:nvSpPr>
          <p:spPr>
            <a:xfrm>
              <a:off x="2010645" y="3632192"/>
              <a:ext cx="8059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By Store</a:t>
              </a:r>
            </a:p>
            <a:p>
              <a:pPr algn="l"/>
              <a:r>
                <a:rPr lang="en-US" altLang="zh-CN" sz="1000" dirty="0" smtClean="0"/>
                <a:t>By Basic</a:t>
              </a:r>
              <a:endParaRPr lang="zh-CN" altLang="en-US" sz="1000" dirty="0" smtClean="0"/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1798839" y="2467099"/>
              <a:ext cx="8059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err="1" smtClean="0"/>
                <a:t>LinkId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 smtClean="0"/>
                <a:t>键位名称</a:t>
              </a:r>
              <a:endParaRPr lang="en-US" altLang="zh-CN" sz="1000" dirty="0" smtClean="0"/>
            </a:p>
            <a:p>
              <a:pPr algn="l"/>
              <a:r>
                <a:rPr lang="zh-CN" altLang="en-US" sz="1000" dirty="0"/>
                <a:t>品牌</a:t>
              </a:r>
              <a:endParaRPr lang="zh-CN" altLang="en-US" sz="1000" dirty="0" smtClean="0"/>
            </a:p>
          </p:txBody>
        </p:sp>
        <p:sp>
          <p:nvSpPr>
            <p:cNvPr id="151" name="流程图: 多文档 150"/>
            <p:cNvSpPr/>
            <p:nvPr/>
          </p:nvSpPr>
          <p:spPr>
            <a:xfrm>
              <a:off x="2037634" y="3305773"/>
              <a:ext cx="445132" cy="255725"/>
            </a:xfrm>
            <a:prstGeom prst="flowChartMultidocument">
              <a:avLst/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821305" y="2213571"/>
              <a:ext cx="626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1000" dirty="0" smtClean="0"/>
                <a:t>MQ</a:t>
              </a:r>
              <a:endParaRPr lang="zh-CN" altLang="en-US" sz="1000" dirty="0" smtClean="0"/>
            </a:p>
          </p:txBody>
        </p:sp>
        <p:sp>
          <p:nvSpPr>
            <p:cNvPr id="154" name="矩形 153"/>
            <p:cNvSpPr/>
            <p:nvPr/>
          </p:nvSpPr>
          <p:spPr>
            <a:xfrm rot="16200000">
              <a:off x="8489715" y="4137142"/>
              <a:ext cx="375850" cy="504826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900" dirty="0">
                  <a:solidFill>
                    <a:sysClr val="windowText" lastClr="000000"/>
                  </a:solidFill>
                </a:rPr>
                <a:t>EC</a:t>
              </a:r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菜单</a:t>
              </a:r>
              <a:endParaRPr lang="zh-CN" altLang="en-US" sz="9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zh-CN" altLang="en-US" sz="900" dirty="0" smtClean="0">
                  <a:solidFill>
                    <a:sysClr val="windowText" lastClr="000000"/>
                  </a:solidFill>
                </a:rPr>
                <a:t>系统</a:t>
              </a:r>
              <a:endParaRPr lang="en-US" altLang="zh-CN" sz="9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 rot="16200000">
              <a:off x="1050463" y="2263235"/>
              <a:ext cx="267540" cy="126871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配置</a:t>
              </a:r>
              <a:r>
                <a:rPr lang="en-US" altLang="zh-CN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MC</a:t>
              </a:r>
              <a:r>
                <a:rPr lang="zh-CN" altLang="en-US" sz="90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endParaRPr lang="zh-CN" altLang="en-US" sz="9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19" name="直接箭头连接符 18"/>
          <p:cNvCxnSpPr>
            <a:stCxn id="6" idx="1"/>
            <a:endCxn id="63" idx="3"/>
          </p:cNvCxnSpPr>
          <p:nvPr/>
        </p:nvCxnSpPr>
        <p:spPr>
          <a:xfrm flipH="1">
            <a:off x="1184233" y="2573168"/>
            <a:ext cx="788" cy="19065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3" idx="1"/>
            <a:endCxn id="68" idx="3"/>
          </p:cNvCxnSpPr>
          <p:nvPr/>
        </p:nvCxnSpPr>
        <p:spPr>
          <a:xfrm>
            <a:off x="1184233" y="3031361"/>
            <a:ext cx="978" cy="423263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4862720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圆角矩形 78"/>
          <p:cNvSpPr/>
          <p:nvPr/>
        </p:nvSpPr>
        <p:spPr>
          <a:xfrm>
            <a:off x="3513550" y="3928999"/>
            <a:ext cx="970768" cy="855944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圆角矩形 72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00646" y="3071693"/>
            <a:ext cx="3952357" cy="70490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7" name="圆角矩形 106"/>
          <p:cNvSpPr/>
          <p:nvPr/>
        </p:nvSpPr>
        <p:spPr>
          <a:xfrm>
            <a:off x="494282" y="3926910"/>
            <a:ext cx="2411756" cy="895610"/>
          </a:xfrm>
          <a:prstGeom prst="roundRect">
            <a:avLst>
              <a:gd name="adj" fmla="val 4753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z="2400" smtClean="0"/>
              <a:t>技术框架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59680" y="914402"/>
            <a:ext cx="3996771" cy="61048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前端使用</a:t>
            </a:r>
            <a:r>
              <a:rPr lang="en-US" altLang="zh-CN" sz="1200" dirty="0" err="1" smtClean="0"/>
              <a:t>vue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后台服务使用</a:t>
            </a:r>
            <a:r>
              <a:rPr lang="en-US" altLang="zh-CN" sz="1200" dirty="0" smtClean="0"/>
              <a:t>Spring cloud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81420" y="914399"/>
            <a:ext cx="4578130" cy="3971926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07304" y="939978"/>
            <a:ext cx="3920647" cy="68214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Rounded Rectangle 69"/>
          <p:cNvSpPr/>
          <p:nvPr/>
        </p:nvSpPr>
        <p:spPr>
          <a:xfrm>
            <a:off x="642237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4" name="Rounded Rectangle 69"/>
          <p:cNvSpPr/>
          <p:nvPr/>
        </p:nvSpPr>
        <p:spPr>
          <a:xfrm>
            <a:off x="640544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bootstrap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5" name="Rounded Rectangle 69"/>
          <p:cNvSpPr/>
          <p:nvPr/>
        </p:nvSpPr>
        <p:spPr>
          <a:xfrm>
            <a:off x="2631622" y="1336591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webpack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8" name="文本框 12"/>
          <p:cNvSpPr txBox="1"/>
          <p:nvPr/>
        </p:nvSpPr>
        <p:spPr>
          <a:xfrm>
            <a:off x="74535" y="416841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24" name="文本框 9"/>
          <p:cNvSpPr txBox="1"/>
          <p:nvPr/>
        </p:nvSpPr>
        <p:spPr>
          <a:xfrm>
            <a:off x="5060604" y="1579195"/>
            <a:ext cx="4002110" cy="55399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 smtClean="0"/>
              <a:t>布局配置</a:t>
            </a:r>
            <a:r>
              <a:rPr lang="en-US" altLang="zh-CN" sz="1200" dirty="0" smtClean="0"/>
              <a:t>:</a:t>
            </a:r>
            <a:r>
              <a:rPr lang="zh-CN" altLang="en-US" sz="1200" dirty="0" smtClean="0"/>
              <a:t>提供业务配置的界面布局配置</a:t>
            </a:r>
            <a:endParaRPr lang="en-US" altLang="zh-CN" sz="1200" dirty="0" smtClean="0"/>
          </a:p>
        </p:txBody>
      </p:sp>
      <p:sp>
        <p:nvSpPr>
          <p:cNvPr id="41" name="文本框 9"/>
          <p:cNvSpPr txBox="1"/>
          <p:nvPr/>
        </p:nvSpPr>
        <p:spPr>
          <a:xfrm>
            <a:off x="5054341" y="2255086"/>
            <a:ext cx="4002110" cy="269304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/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1.</a:t>
            </a:r>
            <a:r>
              <a:rPr lang="zh-CN" altLang="en-US" sz="1200" dirty="0" smtClean="0"/>
              <a:t>文件采用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mmap</a:t>
            </a:r>
            <a:r>
              <a:rPr lang="zh-CN" altLang="en-US" sz="1200" dirty="0" smtClean="0"/>
              <a:t>共享内核</a:t>
            </a:r>
            <a:endParaRPr lang="en-US" altLang="zh-CN" sz="1200" dirty="0" smtClean="0"/>
          </a:p>
          <a:p>
            <a:r>
              <a:rPr lang="zh-CN" altLang="en-US" sz="1000" dirty="0" smtClean="0"/>
              <a:t>      对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的读性能和原生的</a:t>
            </a:r>
            <a:r>
              <a:rPr lang="en-US" altLang="zh-CN" sz="1000" dirty="0" err="1" smtClean="0"/>
              <a:t>RandomAccessFile</a:t>
            </a:r>
            <a:r>
              <a:rPr lang="zh-CN" altLang="en-US" sz="1000" dirty="0" smtClean="0"/>
              <a:t>的读性能做了一下对比，从时间上比较，耗时不足之前的</a:t>
            </a:r>
            <a:r>
              <a:rPr lang="en-US" altLang="zh-CN" sz="1000" dirty="0" smtClean="0"/>
              <a:t>400</a:t>
            </a:r>
            <a:r>
              <a:rPr lang="zh-CN" altLang="en-US" sz="1000" dirty="0" smtClean="0"/>
              <a:t>分之一。直接读</a:t>
            </a:r>
            <a:r>
              <a:rPr lang="en-US" altLang="zh-CN" sz="1000" dirty="0" smtClean="0"/>
              <a:t>536870910</a:t>
            </a:r>
            <a:r>
              <a:rPr lang="zh-CN" altLang="en-US" sz="1000" dirty="0" smtClean="0"/>
              <a:t>大小的物理文件，耗时</a:t>
            </a:r>
            <a:r>
              <a:rPr lang="en-US" altLang="zh-CN" sz="1000" dirty="0" smtClean="0"/>
              <a:t>199532</a:t>
            </a:r>
            <a:r>
              <a:rPr lang="zh-CN" altLang="en-US" sz="1000" dirty="0" smtClean="0"/>
              <a:t>毫秒。</a:t>
            </a:r>
            <a:r>
              <a:rPr lang="en-US" altLang="zh-CN" sz="1000" dirty="0" err="1" smtClean="0"/>
              <a:t>mmap</a:t>
            </a:r>
            <a:r>
              <a:rPr lang="zh-CN" altLang="en-US" sz="1000" dirty="0" smtClean="0"/>
              <a:t>之后，再按再同的频度读相同的数据，耗时</a:t>
            </a:r>
            <a:r>
              <a:rPr lang="en-US" altLang="zh-CN" sz="1000" dirty="0" smtClean="0"/>
              <a:t>484</a:t>
            </a:r>
            <a:r>
              <a:rPr lang="zh-CN" altLang="en-US" sz="1000" dirty="0" smtClean="0"/>
              <a:t>毫秒。</a:t>
            </a:r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2.Minio </a:t>
            </a:r>
            <a:r>
              <a:rPr lang="zh-CN" altLang="en-US" sz="1200" dirty="0" smtClean="0"/>
              <a:t>对象存储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</a:pPr>
            <a:r>
              <a:rPr lang="en-US" altLang="zh-CN" sz="1200" dirty="0" smtClean="0"/>
              <a:t>	</a:t>
            </a:r>
            <a:r>
              <a:rPr lang="zh-CN" altLang="en-US" sz="1000" dirty="0" smtClean="0"/>
              <a:t>集群扩展存储能力，保证</a:t>
            </a:r>
            <a:r>
              <a:rPr lang="en-US" altLang="zh-CN" sz="1000" dirty="0" smtClean="0"/>
              <a:t>n/2</a:t>
            </a:r>
            <a:r>
              <a:rPr lang="zh-CN" altLang="en-US" sz="1000" dirty="0" smtClean="0"/>
              <a:t>台机器损坏不</a:t>
            </a:r>
            <a:r>
              <a:rPr lang="zh-CN" altLang="en-US" sz="1000" smtClean="0"/>
              <a:t>影响</a:t>
            </a:r>
            <a:r>
              <a:rPr lang="zh-CN" altLang="en-US" sz="1000" smtClean="0"/>
              <a:t>正常读使用</a:t>
            </a:r>
            <a:r>
              <a:rPr lang="zh-CN" altLang="en-US" sz="1000" dirty="0" smtClean="0"/>
              <a:t>，</a:t>
            </a:r>
            <a:r>
              <a:rPr lang="en-US" altLang="zh-CN" sz="1000" dirty="0" smtClean="0"/>
              <a:t> </a:t>
            </a:r>
            <a:r>
              <a:rPr lang="zh-CN" altLang="en-US" sz="1000" dirty="0" smtClean="0"/>
              <a:t>只要保证</a:t>
            </a:r>
            <a:r>
              <a:rPr lang="en-US" altLang="zh-CN" sz="1000" dirty="0" smtClean="0"/>
              <a:t>n/2+1</a:t>
            </a:r>
            <a:r>
              <a:rPr lang="zh-CN" altLang="en-US" sz="1000" dirty="0" smtClean="0"/>
              <a:t>台机器存活，就</a:t>
            </a:r>
            <a:r>
              <a:rPr lang="zh-CN" altLang="en-US" sz="1000" smtClean="0"/>
              <a:t>可以</a:t>
            </a:r>
            <a:r>
              <a:rPr lang="zh-CN" altLang="en-US" sz="1000" smtClean="0"/>
              <a:t>正常写的操作</a:t>
            </a:r>
            <a:endParaRPr lang="en-US" altLang="zh-CN" sz="1000" dirty="0" smtClean="0"/>
          </a:p>
          <a:p>
            <a:pPr marL="228600" indent="-228600">
              <a:lnSpc>
                <a:spcPct val="150000"/>
              </a:lnSpc>
            </a:pPr>
            <a:r>
              <a:rPr lang="en-US" altLang="zh-CN" sz="1200" dirty="0" smtClean="0"/>
              <a:t>3. S3FS</a:t>
            </a:r>
            <a:r>
              <a:rPr lang="zh-CN" altLang="en-US" sz="1200" smtClean="0"/>
              <a:t>挂载</a:t>
            </a:r>
            <a:r>
              <a:rPr lang="en-US" altLang="zh-CN" sz="1200" smtClean="0"/>
              <a:t>minio</a:t>
            </a:r>
            <a:r>
              <a:rPr lang="zh-CN" altLang="en-US" sz="1200" smtClean="0"/>
              <a:t>读写</a:t>
            </a:r>
            <a:endParaRPr lang="en-US" altLang="zh-CN" sz="1200" dirty="0" smtClean="0"/>
          </a:p>
          <a:p>
            <a:pPr marL="228600" indent="-228600">
              <a:lnSpc>
                <a:spcPct val="150000"/>
              </a:lnSpc>
            </a:pPr>
            <a:r>
              <a:rPr lang="en-US" altLang="zh-CN" sz="1000" dirty="0" smtClean="0"/>
              <a:t>    </a:t>
            </a:r>
            <a:r>
              <a:rPr lang="zh-CN" altLang="en-US" sz="1000" dirty="0" smtClean="0"/>
              <a:t>是</a:t>
            </a:r>
            <a:r>
              <a:rPr lang="en-US" altLang="zh-CN" sz="1000" dirty="0" smtClean="0"/>
              <a:t>google</a:t>
            </a:r>
            <a:r>
              <a:rPr lang="zh-CN" altLang="en-US" sz="1000" dirty="0" smtClean="0"/>
              <a:t>开发的一款支持将对象存储中的</a:t>
            </a:r>
            <a:r>
              <a:rPr lang="en-US" altLang="zh-CN" sz="1000" dirty="0" smtClean="0"/>
              <a:t>bucket</a:t>
            </a:r>
            <a:r>
              <a:rPr lang="zh-CN" altLang="en-US" sz="1000" dirty="0" smtClean="0"/>
              <a:t>以文件的文件系统</a:t>
            </a:r>
            <a:r>
              <a:rPr lang="en-US" altLang="zh-CN" sz="1000" dirty="0" smtClean="0"/>
              <a:t>,</a:t>
            </a:r>
            <a:r>
              <a:rPr lang="zh-CN" altLang="en-US" sz="1000" dirty="0" smtClean="0"/>
              <a:t>可以把</a:t>
            </a:r>
            <a:r>
              <a:rPr lang="en-US" altLang="zh-CN" sz="1000" dirty="0" err="1" smtClean="0"/>
              <a:t>minio</a:t>
            </a:r>
            <a:r>
              <a:rPr lang="zh-CN" altLang="en-US" sz="1000" dirty="0" smtClean="0"/>
              <a:t>挂载到</a:t>
            </a:r>
            <a:r>
              <a:rPr lang="en-US" altLang="zh-CN" sz="1000" dirty="0" smtClean="0"/>
              <a:t>s3fs</a:t>
            </a:r>
            <a:r>
              <a:rPr lang="zh-CN" altLang="en-US" sz="1000" dirty="0" smtClean="0"/>
              <a:t>目录上，提供高可用服务</a:t>
            </a:r>
            <a:endParaRPr lang="en-US" altLang="zh-CN" sz="1000" dirty="0" smtClean="0"/>
          </a:p>
        </p:txBody>
      </p:sp>
      <p:sp>
        <p:nvSpPr>
          <p:cNvPr id="34" name="圆角矩形 33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11085" y="1729321"/>
            <a:ext cx="3941917" cy="125813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Rounded Rectangle 104"/>
          <p:cNvSpPr/>
          <p:nvPr/>
        </p:nvSpPr>
        <p:spPr>
          <a:xfrm rot="16200000">
            <a:off x="1116460" y="2911739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Rounded Rectangle 104"/>
          <p:cNvSpPr/>
          <p:nvPr/>
        </p:nvSpPr>
        <p:spPr>
          <a:xfrm rot="16200000">
            <a:off x="2254052" y="172176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Eureka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ounded Rectangle 104"/>
          <p:cNvSpPr/>
          <p:nvPr/>
        </p:nvSpPr>
        <p:spPr>
          <a:xfrm rot="16200000">
            <a:off x="1085145" y="1724362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SkyWalking</a:t>
            </a:r>
            <a:r>
              <a:rPr lang="en-US" altLang="zh-CN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Rounded Rectangle 104"/>
          <p:cNvSpPr/>
          <p:nvPr/>
        </p:nvSpPr>
        <p:spPr>
          <a:xfrm rot="16200000">
            <a:off x="3393522" y="2030483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Spring S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ecurity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Rounded Rectangle 104"/>
          <p:cNvSpPr/>
          <p:nvPr/>
        </p:nvSpPr>
        <p:spPr>
          <a:xfrm rot="16200000">
            <a:off x="3405963" y="172381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Apollo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文本框 12"/>
          <p:cNvSpPr txBox="1"/>
          <p:nvPr/>
        </p:nvSpPr>
        <p:spPr>
          <a:xfrm>
            <a:off x="0" y="3271649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中间件</a:t>
            </a:r>
            <a:endParaRPr lang="zh-CN" altLang="en-US" sz="1000" dirty="0" smtClean="0"/>
          </a:p>
        </p:txBody>
      </p:sp>
      <p:sp>
        <p:nvSpPr>
          <p:cNvPr id="98" name="Rounded Rectangle 69"/>
          <p:cNvSpPr/>
          <p:nvPr/>
        </p:nvSpPr>
        <p:spPr>
          <a:xfrm>
            <a:off x="690323" y="1800546"/>
            <a:ext cx="3357336" cy="214655"/>
          </a:xfrm>
          <a:prstGeom prst="roundRect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Rest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Rounded Rectangle 69"/>
          <p:cNvSpPr/>
          <p:nvPr/>
        </p:nvSpPr>
        <p:spPr>
          <a:xfrm>
            <a:off x="1639470" y="1034041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</a:t>
            </a:r>
            <a:r>
              <a:rPr lang="en-US" altLang="zh-CN" sz="900" kern="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-loader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" name="Rounded Rectangle 69"/>
          <p:cNvSpPr/>
          <p:nvPr/>
        </p:nvSpPr>
        <p:spPr>
          <a:xfrm>
            <a:off x="1636083" y="1324065"/>
            <a:ext cx="895876" cy="211327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EventBus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Rounded Rectangle 69"/>
          <p:cNvSpPr/>
          <p:nvPr/>
        </p:nvSpPr>
        <p:spPr>
          <a:xfrm>
            <a:off x="2623601" y="102352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Less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Rounded Rectangle 69"/>
          <p:cNvSpPr/>
          <p:nvPr/>
        </p:nvSpPr>
        <p:spPr>
          <a:xfrm>
            <a:off x="3518540" y="1027778"/>
            <a:ext cx="818059" cy="191512"/>
          </a:xfrm>
          <a:prstGeom prst="roundRect">
            <a:avLst/>
          </a:prstGeom>
          <a:solidFill>
            <a:srgbClr val="4F6E9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vuex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Rounded Rectangle 69"/>
          <p:cNvSpPr/>
          <p:nvPr/>
        </p:nvSpPr>
        <p:spPr>
          <a:xfrm>
            <a:off x="876822" y="4045906"/>
            <a:ext cx="770351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mmap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Rounded Rectangle 69"/>
          <p:cNvSpPr/>
          <p:nvPr/>
        </p:nvSpPr>
        <p:spPr>
          <a:xfrm>
            <a:off x="886478" y="4431296"/>
            <a:ext cx="766957" cy="32233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minio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Rounded Rectangle 69"/>
          <p:cNvSpPr/>
          <p:nvPr/>
        </p:nvSpPr>
        <p:spPr>
          <a:xfrm>
            <a:off x="1865598" y="4433384"/>
            <a:ext cx="746079" cy="28892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rsync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Rounded Rectangle 69"/>
          <p:cNvSpPr/>
          <p:nvPr/>
        </p:nvSpPr>
        <p:spPr>
          <a:xfrm>
            <a:off x="1854143" y="4050110"/>
            <a:ext cx="745008" cy="2901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s3fs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" name="文本框 12"/>
          <p:cNvSpPr txBox="1"/>
          <p:nvPr/>
        </p:nvSpPr>
        <p:spPr>
          <a:xfrm>
            <a:off x="80235" y="113321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dirty="0" smtClean="0"/>
              <a:t>前端</a:t>
            </a:r>
          </a:p>
        </p:txBody>
      </p:sp>
      <p:sp>
        <p:nvSpPr>
          <p:cNvPr id="66" name="Rounded Rectangle 69"/>
          <p:cNvSpPr/>
          <p:nvPr/>
        </p:nvSpPr>
        <p:spPr>
          <a:xfrm>
            <a:off x="3687878" y="4202482"/>
            <a:ext cx="683706" cy="288099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kern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Rounded Rectangle 104"/>
          <p:cNvSpPr/>
          <p:nvPr/>
        </p:nvSpPr>
        <p:spPr>
          <a:xfrm rot="16200000">
            <a:off x="2374258" y="2903796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Rabbitmq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" name="Rounded Rectangle 104"/>
          <p:cNvSpPr/>
          <p:nvPr/>
        </p:nvSpPr>
        <p:spPr>
          <a:xfrm rot="16200000">
            <a:off x="2252532" y="2045357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Xxl-job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1" name="Rounded Rectangle 104"/>
          <p:cNvSpPr/>
          <p:nvPr/>
        </p:nvSpPr>
        <p:spPr>
          <a:xfrm rot="16200000">
            <a:off x="1089699" y="2028655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Feign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8" name="文本框 12"/>
          <p:cNvSpPr txBox="1"/>
          <p:nvPr/>
        </p:nvSpPr>
        <p:spPr>
          <a:xfrm>
            <a:off x="0" y="217144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服务端</a:t>
            </a:r>
            <a:endParaRPr lang="zh-CN" altLang="en-US" sz="1000" dirty="0" smtClean="0"/>
          </a:p>
        </p:txBody>
      </p:sp>
      <p:sp>
        <p:nvSpPr>
          <p:cNvPr id="80" name="Rounded Rectangle 104"/>
          <p:cNvSpPr/>
          <p:nvPr/>
        </p:nvSpPr>
        <p:spPr>
          <a:xfrm rot="16200000">
            <a:off x="1085523" y="2318841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文本框 12"/>
          <p:cNvSpPr txBox="1"/>
          <p:nvPr/>
        </p:nvSpPr>
        <p:spPr>
          <a:xfrm>
            <a:off x="3001450" y="4120399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数据库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存储</a:t>
            </a:r>
            <a:endParaRPr lang="zh-CN" altLang="en-US" sz="1000" dirty="0" smtClean="0"/>
          </a:p>
        </p:txBody>
      </p:sp>
      <p:sp>
        <p:nvSpPr>
          <p:cNvPr id="83" name="Rounded Rectangle 104"/>
          <p:cNvSpPr/>
          <p:nvPr/>
        </p:nvSpPr>
        <p:spPr>
          <a:xfrm rot="16200000">
            <a:off x="3628949" y="2899620"/>
            <a:ext cx="223519" cy="1013163"/>
          </a:xfrm>
          <a:prstGeom prst="roundRect">
            <a:avLst>
              <a:gd name="adj" fmla="val 6243"/>
            </a:avLst>
          </a:prstGeom>
          <a:solidFill>
            <a:srgbClr val="2177D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x-none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en-US" altLang="zh-CN" sz="9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ginx</a:t>
            </a:r>
            <a:endParaRPr lang="en-US" altLang="x-none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系统架构（服务拆分，服务间调用）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560025" y="144745"/>
            <a:ext cx="8691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文件服务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图片服务</a:t>
            </a:r>
            <a:endParaRPr lang="en-US" altLang="zh-CN" sz="1000" smtClean="0"/>
          </a:p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拉取服务</a:t>
            </a:r>
            <a:endParaRPr lang="en-US" altLang="zh-CN" sz="1000" smtClean="0"/>
          </a:p>
          <a:p>
            <a:pPr algn="l"/>
            <a:endParaRPr lang="zh-CN" altLang="en-US" sz="1000" dirty="0" smtClean="0"/>
          </a:p>
        </p:txBody>
      </p:sp>
      <p:sp>
        <p:nvSpPr>
          <p:cNvPr id="35" name="Rounded Rectangle 69"/>
          <p:cNvSpPr/>
          <p:nvPr/>
        </p:nvSpPr>
        <p:spPr>
          <a:xfrm>
            <a:off x="2778436" y="2064964"/>
            <a:ext cx="911142" cy="368044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图片服务</a:t>
            </a:r>
          </a:p>
        </p:txBody>
      </p:sp>
      <p:sp>
        <p:nvSpPr>
          <p:cNvPr id="43" name="Rounded Rectangle 69"/>
          <p:cNvSpPr/>
          <p:nvPr/>
        </p:nvSpPr>
        <p:spPr>
          <a:xfrm>
            <a:off x="4956808" y="2056821"/>
            <a:ext cx="926043" cy="357003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拉取</a:t>
            </a:r>
            <a:r>
              <a:rPr lang="en-US" altLang="zh-CN" sz="900" smtClean="0"/>
              <a:t>MC</a:t>
            </a:r>
            <a:r>
              <a:rPr lang="zh-CN" altLang="en-US" sz="900" smtClean="0"/>
              <a:t>服务</a:t>
            </a:r>
          </a:p>
        </p:txBody>
      </p:sp>
      <p:sp>
        <p:nvSpPr>
          <p:cNvPr id="45" name="Rounded Rectangle 69"/>
          <p:cNvSpPr/>
          <p:nvPr/>
        </p:nvSpPr>
        <p:spPr>
          <a:xfrm>
            <a:off x="3881410" y="2511975"/>
            <a:ext cx="882428" cy="34529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版本管理</a:t>
            </a:r>
          </a:p>
        </p:txBody>
      </p:sp>
      <p:sp>
        <p:nvSpPr>
          <p:cNvPr id="47" name="Rounded Rectangle 69"/>
          <p:cNvSpPr/>
          <p:nvPr/>
        </p:nvSpPr>
        <p:spPr>
          <a:xfrm>
            <a:off x="3836643" y="2068678"/>
            <a:ext cx="933584" cy="351561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smtClean="0"/>
              <a:t>Minio</a:t>
            </a:r>
            <a:r>
              <a:rPr lang="zh-CN" altLang="en-US" sz="900" smtClean="0"/>
              <a:t>文件服务</a:t>
            </a:r>
          </a:p>
        </p:txBody>
      </p:sp>
      <p:sp>
        <p:nvSpPr>
          <p:cNvPr id="49" name="Rounded Rectangle 69"/>
          <p:cNvSpPr/>
          <p:nvPr/>
        </p:nvSpPr>
        <p:spPr>
          <a:xfrm>
            <a:off x="5029436" y="3604784"/>
            <a:ext cx="907074" cy="34921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定时服务</a:t>
            </a:r>
          </a:p>
        </p:txBody>
      </p:sp>
      <p:sp>
        <p:nvSpPr>
          <p:cNvPr id="50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2241256" y="1267011"/>
            <a:ext cx="493587" cy="246221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dirty="0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前端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3516837" y="1277964"/>
            <a:ext cx="943812" cy="318842"/>
          </a:xfrm>
          <a:prstGeom prst="roundRect">
            <a:avLst>
              <a:gd name="adj" fmla="val 60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smtClean="0">
                <a:solidFill>
                  <a:schemeClr val="bg1"/>
                </a:solidFill>
                <a:latin typeface="+mj-ea"/>
                <a:ea typeface="+mj-ea"/>
              </a:rPr>
              <a:t>Vue </a:t>
            </a:r>
            <a:r>
              <a:rPr lang="zh-CN" altLang="en-US" sz="900" kern="0" smtClean="0">
                <a:solidFill>
                  <a:schemeClr val="bg1"/>
                </a:solidFill>
                <a:latin typeface="+mj-ea"/>
                <a:ea typeface="+mj-ea"/>
              </a:rPr>
              <a:t>配置管理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54" name="Straight Connector 120"/>
          <p:cNvCxnSpPr/>
          <p:nvPr/>
        </p:nvCxnSpPr>
        <p:spPr>
          <a:xfrm flipV="1">
            <a:off x="2099684" y="1859708"/>
            <a:ext cx="5119600" cy="34952"/>
          </a:xfrm>
          <a:prstGeom prst="line">
            <a:avLst/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</p:cxnSp>
      <p:sp>
        <p:nvSpPr>
          <p:cNvPr id="55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2175604" y="2348097"/>
            <a:ext cx="471427" cy="400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业务</a:t>
            </a:r>
            <a:endParaRPr kumimoji="1" lang="en-US" altLang="zh-CN" sz="1000" b="1" smtClean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9" name="圆角矩形 48"/>
          <p:cNvSpPr/>
          <p:nvPr/>
        </p:nvSpPr>
        <p:spPr>
          <a:xfrm>
            <a:off x="7428041" y="1057513"/>
            <a:ext cx="1628277" cy="721184"/>
          </a:xfrm>
          <a:prstGeom prst="roundRect">
            <a:avLst>
              <a:gd name="adj" fmla="val 14302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7864789" y="964937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b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单点登录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7732681" y="1234053"/>
            <a:ext cx="966645" cy="281596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SSO</a:t>
            </a:r>
            <a:endParaRPr lang="en-US" altLang="zh-CN" sz="9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204621" y="1077237"/>
            <a:ext cx="1724387" cy="1154411"/>
          </a:xfrm>
          <a:prstGeom prst="roundRect">
            <a:avLst>
              <a:gd name="adj" fmla="val 5718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544532" y="941987"/>
            <a:ext cx="96001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mtClean="0"/>
              <a:t>MC</a:t>
            </a:r>
            <a:r>
              <a:rPr lang="zh-CN" altLang="en-US" smtClean="0"/>
              <a:t>核心</a:t>
            </a:r>
            <a:r>
              <a:rPr lang="zh-CN" altLang="en-US" dirty="0" smtClean="0"/>
              <a:t>服</a:t>
            </a:r>
            <a:r>
              <a:rPr lang="zh-CN" altLang="en-US" dirty="0"/>
              <a:t>务</a:t>
            </a:r>
            <a:endParaRPr lang="en-US" altLang="zh-CN" dirty="0"/>
          </a:p>
        </p:txBody>
      </p:sp>
      <p:sp>
        <p:nvSpPr>
          <p:cNvPr id="71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184125" y="2378109"/>
            <a:ext cx="1726094" cy="2099945"/>
          </a:xfrm>
          <a:prstGeom prst="roundRect">
            <a:avLst>
              <a:gd name="adj" fmla="val 5169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645067" y="2272071"/>
            <a:ext cx="89222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营运服务</a:t>
            </a:r>
            <a:endParaRPr lang="en-US" altLang="zh-CN" dirty="0"/>
          </a:p>
        </p:txBody>
      </p:sp>
      <p:sp>
        <p:nvSpPr>
          <p:cNvPr id="75" name="圆角矩形 43">
            <a:extLst>
              <a:ext uri="{FF2B5EF4-FFF2-40B4-BE49-F238E27FC236}">
                <a16:creationId xmlns="" xmlns:a16="http://schemas.microsoft.com/office/drawing/2014/main" id="{62E748E9-D2D8-4A3A-9D15-C149CB2C97F1}"/>
              </a:ext>
            </a:extLst>
          </p:cNvPr>
          <p:cNvSpPr/>
          <p:nvPr/>
        </p:nvSpPr>
        <p:spPr>
          <a:xfrm>
            <a:off x="522527" y="2779182"/>
            <a:ext cx="1171182" cy="275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通知接口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7459249" y="1972850"/>
            <a:ext cx="1546965" cy="1910218"/>
          </a:xfrm>
          <a:prstGeom prst="roundRect">
            <a:avLst>
              <a:gd name="adj" fmla="val 8376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7749352" y="1830229"/>
            <a:ext cx="7200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中台服务</a:t>
            </a:r>
            <a:endParaRPr lang="en-US" altLang="zh-CN" dirty="0"/>
          </a:p>
        </p:txBody>
      </p:sp>
      <p:sp>
        <p:nvSpPr>
          <p:cNvPr id="96" name="圆角矩形 43">
            <a:extLst>
              <a:ext uri="{FF2B5EF4-FFF2-40B4-BE49-F238E27FC236}">
                <a16:creationId xmlns="" xmlns:a16="http://schemas.microsoft.com/office/drawing/2014/main" id="{8269720F-B98A-4A48-8767-4BDDF17548B3}"/>
              </a:ext>
            </a:extLst>
          </p:cNvPr>
          <p:cNvSpPr/>
          <p:nvPr/>
        </p:nvSpPr>
        <p:spPr>
          <a:xfrm>
            <a:off x="7851284" y="3426055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圆角矩形 43">
            <a:extLst>
              <a:ext uri="{FF2B5EF4-FFF2-40B4-BE49-F238E27FC236}">
                <a16:creationId xmlns="" xmlns:a16="http://schemas.microsoft.com/office/drawing/2014/main" id="{EF0677B3-69B3-45F7-955B-99568A42460C}"/>
              </a:ext>
            </a:extLst>
          </p:cNvPr>
          <p:cNvSpPr/>
          <p:nvPr/>
        </p:nvSpPr>
        <p:spPr>
          <a:xfrm>
            <a:off x="7804714" y="2321122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圆角矩形 43">
            <a:extLst>
              <a:ext uri="{FF2B5EF4-FFF2-40B4-BE49-F238E27FC236}">
                <a16:creationId xmlns="" xmlns:a16="http://schemas.microsoft.com/office/drawing/2014/main" id="{1929F3D6-2552-4E80-B7D0-368B29F4B1F0}"/>
              </a:ext>
            </a:extLst>
          </p:cNvPr>
          <p:cNvSpPr/>
          <p:nvPr/>
        </p:nvSpPr>
        <p:spPr>
          <a:xfrm>
            <a:off x="7824160" y="2892902"/>
            <a:ext cx="864000" cy="288000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en-US" altLang="zh-CN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Rest</a:t>
            </a:r>
            <a:r>
              <a:rPr lang="zh-CN" altLang="en-US" sz="900" kern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900" kern="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2099684" y="1072877"/>
            <a:ext cx="5058942" cy="2265309"/>
          </a:xfrm>
          <a:prstGeom prst="roundRect">
            <a:avLst>
              <a:gd name="adj" fmla="val 7260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/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TextBox 90">
            <a:extLst>
              <a:ext uri="{FF2B5EF4-FFF2-40B4-BE49-F238E27FC236}">
                <a16:creationId xmlns="" xmlns:a16="http://schemas.microsoft.com/office/drawing/2014/main" id="{C156741E-8A17-464C-A7DD-82B98990F10B}"/>
              </a:ext>
            </a:extLst>
          </p:cNvPr>
          <p:cNvSpPr txBox="1"/>
          <p:nvPr/>
        </p:nvSpPr>
        <p:spPr>
          <a:xfrm>
            <a:off x="3872659" y="917429"/>
            <a:ext cx="113919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各品牌使用</a:t>
            </a:r>
            <a:endParaRPr lang="en-US" altLang="zh-CN" dirty="0"/>
          </a:p>
        </p:txBody>
      </p:sp>
      <p:sp>
        <p:nvSpPr>
          <p:cNvPr id="113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503735" y="1272719"/>
            <a:ext cx="1062018" cy="299298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en-US" altLang="zh-CN" sz="9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Rounded Rectangle 64">
            <a:extLst>
              <a:ext uri="{FF2B5EF4-FFF2-40B4-BE49-F238E27FC236}">
                <a16:creationId xmlns="" xmlns:a16="http://schemas.microsoft.com/office/drawing/2014/main" id="{C15045B3-9FEE-4B15-B1DB-EE8C0967101E}"/>
              </a:ext>
            </a:extLst>
          </p:cNvPr>
          <p:cNvSpPr/>
          <p:nvPr/>
        </p:nvSpPr>
        <p:spPr>
          <a:xfrm>
            <a:off x="497899" y="1736307"/>
            <a:ext cx="1101994" cy="350693"/>
          </a:xfrm>
          <a:prstGeom prst="roundRect">
            <a:avLst/>
          </a:prstGeom>
          <a:solidFill>
            <a:srgbClr val="008EAA"/>
          </a:solidFill>
          <a:ln w="25400" cap="flat" cmpd="sng" algn="ctr">
            <a:noFill/>
            <a:prstDash val="solid"/>
          </a:ln>
          <a:effectLst/>
        </p:spPr>
        <p:txBody>
          <a:bodyPr rtlCol="0" anchor="t" anchorCtr="0"/>
          <a:lstStyle/>
          <a:p>
            <a:pPr algn="ctr"/>
            <a:r>
              <a:rPr lang="en-US" altLang="zh-CN" sz="9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</a:t>
            </a:r>
          </a:p>
          <a:p>
            <a:pPr algn="ctr"/>
            <a:r>
              <a:rPr lang="en-US" altLang="zh-CN" sz="900" kern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store/basic</a:t>
            </a:r>
            <a:endParaRPr lang="en-US" altLang="zh-CN" sz="900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圆角矩形 43">
            <a:extLst>
              <a:ext uri="{FF2B5EF4-FFF2-40B4-BE49-F238E27FC236}">
                <a16:creationId xmlns="" xmlns:a16="http://schemas.microsoft.com/office/drawing/2014/main" id="{62E748E9-D2D8-4A3A-9D15-C149CB2C97F1}"/>
              </a:ext>
            </a:extLst>
          </p:cNvPr>
          <p:cNvSpPr/>
          <p:nvPr/>
        </p:nvSpPr>
        <p:spPr>
          <a:xfrm>
            <a:off x="512088" y="3326152"/>
            <a:ext cx="1171182" cy="275333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文件存储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圆角矩形 43">
            <a:extLst>
              <a:ext uri="{FF2B5EF4-FFF2-40B4-BE49-F238E27FC236}">
                <a16:creationId xmlns="" xmlns:a16="http://schemas.microsoft.com/office/drawing/2014/main" id="{62E748E9-D2D8-4A3A-9D15-C149CB2C97F1}"/>
              </a:ext>
            </a:extLst>
          </p:cNvPr>
          <p:cNvSpPr/>
          <p:nvPr/>
        </p:nvSpPr>
        <p:spPr>
          <a:xfrm>
            <a:off x="505825" y="3858508"/>
            <a:ext cx="1171182" cy="275333"/>
          </a:xfrm>
          <a:prstGeom prst="roundRect">
            <a:avLst/>
          </a:prstGeom>
          <a:solidFill>
            <a:srgbClr val="1F497D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defTabSz="685800"/>
            <a:r>
              <a:rPr lang="zh-CN" altLang="en-US" sz="900" kern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图片存储</a:t>
            </a:r>
            <a:endParaRPr lang="en-US" altLang="zh-CN" sz="900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圆角矩形 36">
            <a:extLst>
              <a:ext uri="{FF2B5EF4-FFF2-40B4-BE49-F238E27FC236}">
                <a16:creationId xmlns="" xmlns:a16="http://schemas.microsoft.com/office/drawing/2014/main" id="{9B452C7D-0B4B-4521-BF19-E7AE9B918915}"/>
              </a:ext>
            </a:extLst>
          </p:cNvPr>
          <p:cNvSpPr/>
          <p:nvPr/>
        </p:nvSpPr>
        <p:spPr>
          <a:xfrm>
            <a:off x="5026894" y="1273396"/>
            <a:ext cx="943812" cy="318842"/>
          </a:xfrm>
          <a:prstGeom prst="roundRect">
            <a:avLst>
              <a:gd name="adj" fmla="val 60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900" kern="0" smtClean="0">
                <a:solidFill>
                  <a:schemeClr val="bg1"/>
                </a:solidFill>
                <a:latin typeface="+mj-ea"/>
                <a:ea typeface="+mj-ea"/>
              </a:rPr>
              <a:t>Vue </a:t>
            </a:r>
            <a:r>
              <a:rPr lang="zh-CN" altLang="en-US" sz="900" kern="0" smtClean="0">
                <a:solidFill>
                  <a:schemeClr val="bg1"/>
                </a:solidFill>
                <a:latin typeface="+mj-ea"/>
                <a:ea typeface="+mj-ea"/>
              </a:rPr>
              <a:t>布局管理</a:t>
            </a:r>
            <a:endParaRPr lang="en-US" altLang="zh-CN" sz="900" kern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7" name="Rounded Rectangle 69"/>
          <p:cNvSpPr/>
          <p:nvPr/>
        </p:nvSpPr>
        <p:spPr>
          <a:xfrm>
            <a:off x="2781440" y="2513516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动态属性管理</a:t>
            </a:r>
          </a:p>
        </p:txBody>
      </p:sp>
      <p:sp>
        <p:nvSpPr>
          <p:cNvPr id="38" name="Rounded Rectangle 69"/>
          <p:cNvSpPr/>
          <p:nvPr/>
        </p:nvSpPr>
        <p:spPr>
          <a:xfrm>
            <a:off x="4980052" y="2505925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导入导出</a:t>
            </a:r>
          </a:p>
        </p:txBody>
      </p:sp>
      <p:sp>
        <p:nvSpPr>
          <p:cNvPr id="40" name="Rounded Rectangle 69"/>
          <p:cNvSpPr/>
          <p:nvPr/>
        </p:nvSpPr>
        <p:spPr>
          <a:xfrm>
            <a:off x="6078822" y="2511516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分类</a:t>
            </a:r>
          </a:p>
        </p:txBody>
      </p:sp>
      <p:sp>
        <p:nvSpPr>
          <p:cNvPr id="41" name="Rounded Rectangle 69"/>
          <p:cNvSpPr/>
          <p:nvPr/>
        </p:nvSpPr>
        <p:spPr>
          <a:xfrm>
            <a:off x="6005827" y="2035104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动态布局管理</a:t>
            </a:r>
          </a:p>
        </p:txBody>
      </p:sp>
      <p:sp>
        <p:nvSpPr>
          <p:cNvPr id="42" name="Rounded Rectangle 69"/>
          <p:cNvSpPr/>
          <p:nvPr/>
        </p:nvSpPr>
        <p:spPr>
          <a:xfrm>
            <a:off x="2791368" y="2910385"/>
            <a:ext cx="882428" cy="34529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产品组管理</a:t>
            </a:r>
          </a:p>
        </p:txBody>
      </p:sp>
      <p:sp>
        <p:nvSpPr>
          <p:cNvPr id="44" name="Rounded Rectangle 69"/>
          <p:cNvSpPr/>
          <p:nvPr/>
        </p:nvSpPr>
        <p:spPr>
          <a:xfrm>
            <a:off x="3877223" y="2922994"/>
            <a:ext cx="895193" cy="358825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系统管理</a:t>
            </a:r>
          </a:p>
        </p:txBody>
      </p:sp>
      <p:sp>
        <p:nvSpPr>
          <p:cNvPr id="46" name="Rounded Rectangle 69"/>
          <p:cNvSpPr/>
          <p:nvPr/>
        </p:nvSpPr>
        <p:spPr>
          <a:xfrm>
            <a:off x="3912479" y="3605792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日志管理</a:t>
            </a:r>
          </a:p>
        </p:txBody>
      </p:sp>
      <p:sp>
        <p:nvSpPr>
          <p:cNvPr id="58" name="Rounded Rectangle 69"/>
          <p:cNvSpPr/>
          <p:nvPr/>
        </p:nvSpPr>
        <p:spPr>
          <a:xfrm>
            <a:off x="2757411" y="3620022"/>
            <a:ext cx="912715" cy="3017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 smtClean="0"/>
              <a:t>公共服务</a:t>
            </a:r>
          </a:p>
        </p:txBody>
      </p:sp>
      <p:sp>
        <p:nvSpPr>
          <p:cNvPr id="63" name="圆角矩形 48">
            <a:extLst>
              <a:ext uri="{FF2B5EF4-FFF2-40B4-BE49-F238E27FC236}">
                <a16:creationId xmlns="" xmlns:a16="http://schemas.microsoft.com/office/drawing/2014/main" id="{2704438D-197D-4615-A237-4B7E5AF56A01}"/>
              </a:ext>
            </a:extLst>
          </p:cNvPr>
          <p:cNvSpPr/>
          <p:nvPr/>
        </p:nvSpPr>
        <p:spPr>
          <a:xfrm>
            <a:off x="2085584" y="3457183"/>
            <a:ext cx="5104356" cy="1008345"/>
          </a:xfrm>
          <a:prstGeom prst="roundRect">
            <a:avLst>
              <a:gd name="adj" fmla="val 8376"/>
            </a:avLst>
          </a:prstGeom>
          <a:noFill/>
          <a:ln w="22225" cap="flat" cmpd="sng" algn="ctr">
            <a:solidFill>
              <a:schemeClr val="bg1">
                <a:lumMod val="50000"/>
                <a:alpha val="42000"/>
              </a:schemeClr>
            </a:solidFill>
            <a:prstDash val="dash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000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Rounded Rectangle 69"/>
          <p:cNvSpPr/>
          <p:nvPr/>
        </p:nvSpPr>
        <p:spPr>
          <a:xfrm>
            <a:off x="2765762" y="4035469"/>
            <a:ext cx="912715" cy="301758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角色管理</a:t>
            </a:r>
          </a:p>
        </p:txBody>
      </p:sp>
      <p:sp>
        <p:nvSpPr>
          <p:cNvPr id="66" name="Rounded Rectangle 69"/>
          <p:cNvSpPr/>
          <p:nvPr/>
        </p:nvSpPr>
        <p:spPr>
          <a:xfrm>
            <a:off x="3914567" y="4021239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权限管理</a:t>
            </a:r>
          </a:p>
        </p:txBody>
      </p:sp>
      <p:sp>
        <p:nvSpPr>
          <p:cNvPr id="68" name="Rounded Rectangle 69"/>
          <p:cNvSpPr/>
          <p:nvPr/>
        </p:nvSpPr>
        <p:spPr>
          <a:xfrm>
            <a:off x="5016858" y="4033765"/>
            <a:ext cx="940108" cy="343887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日志管理</a:t>
            </a:r>
          </a:p>
        </p:txBody>
      </p:sp>
      <p:sp>
        <p:nvSpPr>
          <p:cNvPr id="73" name="文本框 117">
            <a:extLst>
              <a:ext uri="{FF2B5EF4-FFF2-40B4-BE49-F238E27FC236}">
                <a16:creationId xmlns="" xmlns:a16="http://schemas.microsoft.com/office/drawing/2014/main" id="{00274F3E-245B-4ED8-AEE3-BF1491E7D060}"/>
              </a:ext>
            </a:extLst>
          </p:cNvPr>
          <p:cNvSpPr txBox="1"/>
          <p:nvPr/>
        </p:nvSpPr>
        <p:spPr>
          <a:xfrm>
            <a:off x="2190217" y="3715521"/>
            <a:ext cx="471427" cy="400110"/>
          </a:xfrm>
          <a:prstGeom prst="rect">
            <a:avLst/>
          </a:prstGeom>
          <a:noFill/>
        </p:spPr>
        <p:txBody>
          <a:bodyPr vert="horz" wrap="square" rtlCol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b="1" smtClean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基础服务</a:t>
            </a:r>
            <a:endParaRPr kumimoji="1" lang="zh-CN" altLang="en-US" sz="1000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6" name="Rounded Rectangle 69"/>
          <p:cNvSpPr/>
          <p:nvPr/>
        </p:nvSpPr>
        <p:spPr>
          <a:xfrm>
            <a:off x="6089973" y="3613135"/>
            <a:ext cx="907074" cy="349216"/>
          </a:xfrm>
          <a:prstGeom prst="roundRect">
            <a:avLst/>
          </a:prstGeom>
          <a:solidFill>
            <a:schemeClr val="accent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smtClean="0"/>
              <a:t>用户管理</a:t>
            </a:r>
          </a:p>
        </p:txBody>
      </p:sp>
      <p:sp>
        <p:nvSpPr>
          <p:cNvPr id="48" name="矩形标注 47"/>
          <p:cNvSpPr/>
          <p:nvPr/>
        </p:nvSpPr>
        <p:spPr>
          <a:xfrm>
            <a:off x="6765978" y="103073"/>
            <a:ext cx="1386542" cy="540519"/>
          </a:xfrm>
          <a:prstGeom prst="wedgeRectCallout">
            <a:avLst>
              <a:gd name="adj1" fmla="val -180200"/>
              <a:gd name="adj2" fmla="val 4341"/>
            </a:avLst>
          </a:prstGeom>
          <a:solidFill>
            <a:srgbClr val="FF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9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这一页是否可以进一步整理？是否可以提现各个服务之间的调用关系，以及使用的中间件？</a:t>
            </a:r>
            <a:endParaRPr lang="zh-CN" altLang="en-US" sz="9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1359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核心数据模型 （</a:t>
            </a:r>
            <a:r>
              <a:rPr lang="en-US" altLang="zh-CN" smtClean="0"/>
              <a:t>visio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894080" y="1879600"/>
            <a:ext cx="869149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文件服务</a:t>
            </a:r>
            <a:endParaRPr lang="en-US" altLang="zh-CN" sz="1000" smtClean="0"/>
          </a:p>
          <a:p>
            <a:pPr algn="l"/>
            <a:r>
              <a:rPr lang="zh-CN" altLang="en-US" sz="1000" smtClean="0"/>
              <a:t>图片服务</a:t>
            </a:r>
            <a:endParaRPr lang="en-US" altLang="zh-CN" sz="1000" smtClean="0"/>
          </a:p>
          <a:p>
            <a:pPr algn="l"/>
            <a:r>
              <a:rPr lang="en-US" altLang="zh-CN" sz="1000" smtClean="0"/>
              <a:t>Mc</a:t>
            </a:r>
            <a:r>
              <a:rPr lang="zh-CN" altLang="en-US" sz="1000" smtClean="0"/>
              <a:t>拉取服务</a:t>
            </a:r>
            <a:endParaRPr lang="en-US" altLang="zh-CN" sz="1000" smtClean="0"/>
          </a:p>
          <a:p>
            <a:pPr algn="l"/>
            <a:endParaRPr lang="zh-CN" altLang="en-US" sz="10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4999" y="918859"/>
            <a:ext cx="5743575" cy="3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3913593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95532" y="2447667"/>
            <a:ext cx="4832145" cy="1193156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/>
              <a:t>文件存储（建议）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162838" y="914400"/>
            <a:ext cx="8904962" cy="404368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07305" y="3726493"/>
            <a:ext cx="5029199" cy="1177448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50310" y="3826699"/>
          <a:ext cx="4924273" cy="965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32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51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2329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077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3375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99737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4703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641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Kfc_preorder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smtClean="0"/>
                        <a:t>Kfc_delivery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美团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,</a:t>
                      </a:r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饿了吗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104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圆角矩形 66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572301" y="1008764"/>
            <a:ext cx="6180838" cy="1340153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7" name="文本框 12"/>
          <p:cNvSpPr txBox="1"/>
          <p:nvPr/>
        </p:nvSpPr>
        <p:spPr>
          <a:xfrm>
            <a:off x="1872476" y="1022906"/>
            <a:ext cx="18678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</a:t>
            </a:r>
            <a:r>
              <a:rPr lang="zh-CN" altLang="en-US" sz="800" smtClean="0"/>
              <a:t>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kfc-preorder-index</a:t>
            </a:r>
            <a:r>
              <a:rPr lang="zh-CN" altLang="en-US" sz="800" smtClean="0"/>
              <a:t>（</a:t>
            </a:r>
            <a:r>
              <a:rPr lang="zh-CN" altLang="en-US" sz="800" smtClean="0"/>
              <a:t>租户）</a:t>
            </a:r>
            <a:endParaRPr lang="zh-CN" altLang="en-US" sz="800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6726802" y="3230682"/>
            <a:ext cx="205376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mtClean="0"/>
              <a:t>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zh-CN" altLang="en-US" sz="1000" dirty="0" smtClean="0"/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663741" y="1279077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5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57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0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" name="文本框 9"/>
          <p:cNvSpPr txBox="1"/>
          <p:nvPr/>
        </p:nvSpPr>
        <p:spPr>
          <a:xfrm>
            <a:off x="6888481" y="985523"/>
            <a:ext cx="2052320" cy="34163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租户键位表按照渠道生成索引文件和实际存储文件</a:t>
            </a:r>
            <a:endParaRPr lang="en-US" altLang="zh-CN" sz="1200" dirty="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smtClean="0"/>
              <a:t>用户通过</a:t>
            </a:r>
            <a:r>
              <a:rPr lang="en-US" altLang="zh-CN" sz="1200" smtClean="0"/>
              <a:t>mmap</a:t>
            </a:r>
            <a:r>
              <a:rPr lang="zh-CN" altLang="en-US" sz="1200" smtClean="0"/>
              <a:t>打开内核共享内存文件，多用户可以读取一份内存映射。根据渠道保存到文件。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smtClean="0"/>
              <a:t>A</a:t>
            </a:r>
            <a:r>
              <a:rPr lang="zh-CN" altLang="en-US" sz="1200" smtClean="0"/>
              <a:t>用户改变了数据，</a:t>
            </a:r>
            <a:r>
              <a:rPr lang="en-US" altLang="zh-CN" sz="1200" smtClean="0"/>
              <a:t>B</a:t>
            </a:r>
            <a:r>
              <a:rPr lang="zh-CN" altLang="en-US" sz="1200" smtClean="0"/>
              <a:t>用户可以读取到改变的数据。</a:t>
            </a:r>
            <a:endParaRPr lang="en-US" altLang="zh-CN" sz="1200" smtClean="0"/>
          </a:p>
          <a:p>
            <a:pPr marL="228600" indent="-228600" algn="l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 smtClean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668323" y="2634872"/>
          <a:ext cx="4726488" cy="95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816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8162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162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689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tenant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文件位置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smtClean="0"/>
                        <a:t>路径图片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98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smtClean="0"/>
                        <a:t>/</a:t>
                      </a:r>
                      <a:r>
                        <a:rPr lang="en-US" altLang="zh-CN" sz="600" smtClean="0"/>
                        <a:t>data/A/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415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smtClean="0"/>
                        <a:t>Kfc_preorder</a:t>
                      </a:r>
                      <a:endParaRPr lang="zh-CN" altLang="en-US" sz="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/data/kfc-preorder-index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smtClean="0"/>
                        <a:t>/</a:t>
                      </a:r>
                      <a:r>
                        <a:rPr lang="en-US" altLang="zh-CN" sz="600" smtClean="0"/>
                        <a:t>data/B/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878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Kfc_delivery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data/kfc-delivery.index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smtClean="0"/>
                        <a:t>/data/C</a:t>
                      </a:r>
                      <a:endParaRPr lang="zh-CN" altLang="en-US" sz="6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6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777455" y="1297253"/>
          <a:ext cx="2838009" cy="95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0597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057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2003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284897"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网上显示名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800" smtClean="0"/>
                        <a:t>味道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.....</a:t>
                      </a:r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263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100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192"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105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本框 12"/>
          <p:cNvSpPr txBox="1"/>
          <p:nvPr/>
        </p:nvSpPr>
        <p:spPr>
          <a:xfrm>
            <a:off x="4457684" y="1032693"/>
            <a:ext cx="19030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" smtClean="0"/>
              <a:t>实际</a:t>
            </a:r>
            <a:r>
              <a:rPr lang="zh-CN" altLang="en-US" sz="800" smtClean="0"/>
              <a:t>文件</a:t>
            </a:r>
            <a:r>
              <a:rPr lang="en-US" altLang="zh-CN" sz="700" b="1" kern="0" smtClean="0">
                <a:latin typeface="微软雅黑" panose="020B0503020204020204" charset="-122"/>
                <a:ea typeface="微软雅黑" panose="020B0503020204020204" charset="-122"/>
              </a:rPr>
              <a:t>kfc-delivery.index </a:t>
            </a:r>
            <a:r>
              <a:rPr lang="zh-CN" altLang="en-US" sz="800" smtClean="0"/>
              <a:t>（</a:t>
            </a:r>
            <a:r>
              <a:rPr lang="zh-CN" altLang="en-US" sz="800" smtClean="0"/>
              <a:t>租户）</a:t>
            </a:r>
            <a:endParaRPr lang="zh-CN" altLang="en-US" sz="8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4160" y="122548"/>
            <a:ext cx="7051040" cy="663006"/>
          </a:xfrm>
        </p:spPr>
        <p:txBody>
          <a:bodyPr>
            <a:normAutofit/>
          </a:bodyPr>
          <a:lstStyle/>
          <a:p>
            <a:r>
              <a:rPr lang="zh-CN" altLang="en-US" smtClean="0"/>
              <a:t>自定义属性动态扩展</a:t>
            </a:r>
            <a:r>
              <a:rPr lang="en-US" altLang="zh-CN" smtClean="0"/>
              <a:t>-</a:t>
            </a:r>
            <a:r>
              <a:rPr lang="zh-CN" altLang="en-US" smtClean="0"/>
              <a:t>数据库存储</a:t>
            </a:r>
            <a:endParaRPr lang="zh-CN" altLang="en-US" sz="2400" dirty="0"/>
          </a:p>
        </p:txBody>
      </p:sp>
      <p:sp>
        <p:nvSpPr>
          <p:cNvPr id="28" name="圆角矩形 27">
            <a:extLst>
              <a:ext uri="{FF2B5EF4-FFF2-40B4-BE49-F238E27FC236}">
                <a16:creationId xmlns="" xmlns:a16="http://schemas.microsoft.com/office/drawing/2014/main" id="{2A60641B-4A78-A047-BB11-8C0CD919ECA9}"/>
              </a:ext>
            </a:extLst>
          </p:cNvPr>
          <p:cNvSpPr/>
          <p:nvPr/>
        </p:nvSpPr>
        <p:spPr>
          <a:xfrm>
            <a:off x="152400" y="1005840"/>
            <a:ext cx="8915400" cy="3952240"/>
          </a:xfrm>
          <a:prstGeom prst="roundRect">
            <a:avLst>
              <a:gd name="adj" fmla="val 2936"/>
            </a:avLst>
          </a:prstGeom>
          <a:noFill/>
          <a:ln w="3175">
            <a:solidFill>
              <a:schemeClr val="tx1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="" xmlns:a16="http://schemas.microsoft.com/office/drawing/2014/main" id="{241C93BB-1B08-0B4B-B2A4-DD00F1DE677A}"/>
              </a:ext>
            </a:extLst>
          </p:cNvPr>
          <p:cNvSpPr/>
          <p:nvPr/>
        </p:nvSpPr>
        <p:spPr>
          <a:xfrm>
            <a:off x="355600" y="1808479"/>
            <a:ext cx="5775890" cy="2256217"/>
          </a:xfrm>
          <a:prstGeom prst="roundRect">
            <a:avLst>
              <a:gd name="adj" fmla="val 3391"/>
            </a:avLst>
          </a:prstGeom>
          <a:solidFill>
            <a:srgbClr val="B3D7FF">
              <a:alpha val="62745"/>
            </a:srgbClr>
          </a:solidFill>
          <a:ln w="3175">
            <a:solidFill>
              <a:srgbClr val="A3C4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endParaRPr kumimoji="1" lang="zh-CN" altLang="en-US" sz="9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528320" y="1981198"/>
          <a:ext cx="5476241" cy="200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3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828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1144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5568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4959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839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784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27432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tenantId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Link_id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Field_key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Field_value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channel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smtClean="0"/>
                        <a:t>Mc_attr_name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15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1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64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2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网上显示中文名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</a:t>
                      </a:r>
                      <a:endParaRPr lang="zh-CN" altLang="en-US" sz="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3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口味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甜酸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4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KFC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00001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700" smtClean="0"/>
                        <a:t>价格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100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02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 smtClean="0"/>
                        <a:t>....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700" smtClean="0"/>
                        <a:t>....</a:t>
                      </a:r>
                      <a:endParaRPr lang="zh-CN" altLang="en-US" sz="7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600" b="1" kern="0" smtClean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....</a:t>
                      </a:r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600" b="1" kern="0" smtClean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80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409146" y="1217552"/>
            <a:ext cx="1847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endParaRPr lang="zh-CN" altLang="en-US" sz="1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315199" y="1609594"/>
            <a:ext cx="1734855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zh-CN" sz="1000" smtClean="0"/>
              <a:t>1:</a:t>
            </a:r>
            <a:r>
              <a:rPr lang="zh-CN" altLang="en-US" sz="1000" smtClean="0"/>
              <a:t>一个键位</a:t>
            </a:r>
            <a:r>
              <a:rPr lang="en-US" altLang="zh-CN" sz="1000" smtClean="0"/>
              <a:t>500</a:t>
            </a:r>
            <a:r>
              <a:rPr lang="zh-CN" altLang="en-US" sz="1000" smtClean="0"/>
              <a:t>个属性，</a:t>
            </a:r>
            <a:r>
              <a:rPr lang="en-US" altLang="zh-CN" sz="1000" smtClean="0"/>
              <a:t>3000</a:t>
            </a:r>
            <a:r>
              <a:rPr lang="zh-CN" altLang="en-US" sz="1000" smtClean="0"/>
              <a:t>个键位</a:t>
            </a:r>
            <a:endParaRPr lang="en-US" altLang="zh-CN" sz="1000" smtClean="0"/>
          </a:p>
          <a:p>
            <a:r>
              <a:rPr lang="en-US" altLang="zh-CN" sz="1000" smtClean="0"/>
              <a:t>2</a:t>
            </a:r>
            <a:r>
              <a:rPr lang="zh-CN" altLang="en-US" sz="1000" smtClean="0"/>
              <a:t>：单租户：</a:t>
            </a:r>
            <a:r>
              <a:rPr lang="en-US" altLang="zh-CN" sz="1000" smtClean="0"/>
              <a:t>500</a:t>
            </a:r>
            <a:r>
              <a:rPr lang="zh-CN" altLang="en-US" sz="1000" smtClean="0"/>
              <a:t>列*</a:t>
            </a:r>
            <a:r>
              <a:rPr lang="en-US" altLang="zh-CN" sz="1000" smtClean="0"/>
              <a:t>30000</a:t>
            </a:r>
            <a:r>
              <a:rPr lang="zh-CN" altLang="en-US" sz="1000" smtClean="0"/>
              <a:t>行</a:t>
            </a:r>
            <a:r>
              <a:rPr lang="en-US" altLang="zh-CN" sz="1000" smtClean="0"/>
              <a:t>=1500</a:t>
            </a:r>
            <a:r>
              <a:rPr lang="zh-CN" altLang="en-US" sz="1000" smtClean="0"/>
              <a:t>万</a:t>
            </a:r>
            <a:endParaRPr lang="en-US" altLang="zh-CN" sz="1000" smtClean="0"/>
          </a:p>
          <a:p>
            <a:r>
              <a:rPr lang="en-US" altLang="zh-CN" sz="1000" smtClean="0"/>
              <a:t>3</a:t>
            </a:r>
            <a:r>
              <a:rPr lang="zh-CN" altLang="en-US" sz="1000" smtClean="0"/>
              <a:t>：</a:t>
            </a:r>
            <a:r>
              <a:rPr lang="en-US" altLang="zh-CN" sz="1000" smtClean="0"/>
              <a:t>20</a:t>
            </a:r>
            <a:r>
              <a:rPr lang="zh-CN" altLang="en-US" sz="1000" smtClean="0"/>
              <a:t>个租户</a:t>
            </a:r>
            <a:endParaRPr lang="en-US" altLang="zh-CN" sz="1000" smtClean="0"/>
          </a:p>
          <a:p>
            <a:r>
              <a:rPr lang="en-US" altLang="zh-CN" sz="1000" smtClean="0"/>
              <a:t> </a:t>
            </a:r>
            <a:r>
              <a:rPr lang="en-US" altLang="zh-CN" sz="1000" smtClean="0"/>
              <a:t> 1500</a:t>
            </a:r>
            <a:r>
              <a:rPr lang="zh-CN" altLang="en-US" sz="1000" smtClean="0"/>
              <a:t>万*</a:t>
            </a:r>
            <a:r>
              <a:rPr lang="en-US" altLang="zh-CN" sz="1000" smtClean="0"/>
              <a:t>20= 3</a:t>
            </a:r>
            <a:r>
              <a:rPr lang="zh-CN" altLang="en-US" sz="1000" smtClean="0"/>
              <a:t>亿</a:t>
            </a:r>
            <a:endParaRPr lang="zh-CN" altLang="en-US" sz="1000" smtClean="0"/>
          </a:p>
          <a:p>
            <a:pPr algn="l"/>
            <a:endParaRPr lang="zh-CN" altLang="en-US" sz="1000" dirty="0" smtClean="0"/>
          </a:p>
        </p:txBody>
      </p:sp>
    </p:spTree>
    <p:extLst>
      <p:ext uri="{BB962C8B-B14F-4D97-AF65-F5344CB8AC3E}">
        <p14:creationId xmlns="" xmlns:p14="http://schemas.microsoft.com/office/powerpoint/2010/main" val="386659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9"/>
</p:tagLst>
</file>

<file path=ppt/theme/theme1.xml><?xml version="1.0" encoding="utf-8"?>
<a:theme xmlns:a="http://schemas.openxmlformats.org/drawingml/2006/main" name="2016 HDS Corporate">
  <a:themeElements>
    <a:clrScheme name="Custom 4">
      <a:dk1>
        <a:srgbClr val="414141"/>
      </a:dk1>
      <a:lt1>
        <a:sysClr val="window" lastClr="FFFFFF"/>
      </a:lt1>
      <a:dk2>
        <a:srgbClr val="003E82"/>
      </a:dk2>
      <a:lt2>
        <a:srgbClr val="999999"/>
      </a:lt2>
      <a:accent1>
        <a:srgbClr val="CC0000"/>
      </a:accent1>
      <a:accent2>
        <a:srgbClr val="CC0000"/>
      </a:accent2>
      <a:accent3>
        <a:srgbClr val="55951B"/>
      </a:accent3>
      <a:accent4>
        <a:srgbClr val="008EAA"/>
      </a:accent4>
      <a:accent5>
        <a:srgbClr val="FFC600"/>
      </a:accent5>
      <a:accent6>
        <a:srgbClr val="F78E1E"/>
      </a:accent6>
      <a:hlink>
        <a:srgbClr val="00C8DC"/>
      </a:hlink>
      <a:folHlink>
        <a:srgbClr val="008EAA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3175">
          <a:solidFill>
            <a:schemeClr val="tx1"/>
          </a:solidFill>
        </a:ln>
      </a:spPr>
      <a:bodyPr vert="eaVert" rtlCol="0" anchor="ctr"/>
      <a:lstStyle>
        <a:defPPr algn="ctr">
          <a:defRPr sz="900" dirty="0">
            <a:solidFill>
              <a:schemeClr val="tx1"/>
            </a:solidFill>
            <a:latin typeface="微软雅黑" panose="020B0503020204020204" charset="-122"/>
            <a:ea typeface="微软雅黑" panose="020B050302020402020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rtlCol="0">
        <a:spAutoFit/>
      </a:bodyPr>
      <a:lstStyle>
        <a:defPPr algn="l">
          <a:defRPr sz="1000" dirty="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DS 2011">
      <a:dk1>
        <a:sysClr val="windowText" lastClr="000000"/>
      </a:dk1>
      <a:lt1>
        <a:sysClr val="window" lastClr="FFFFFF"/>
      </a:lt1>
      <a:dk2>
        <a:srgbClr val="14AF9F"/>
      </a:dk2>
      <a:lt2>
        <a:srgbClr val="6D6E71"/>
      </a:lt2>
      <a:accent1>
        <a:srgbClr val="FD0014"/>
      </a:accent1>
      <a:accent2>
        <a:srgbClr val="C20014"/>
      </a:accent2>
      <a:accent3>
        <a:srgbClr val="009933"/>
      </a:accent3>
      <a:accent4>
        <a:srgbClr val="0073B2"/>
      </a:accent4>
      <a:accent5>
        <a:srgbClr val="DEB408"/>
      </a:accent5>
      <a:accent6>
        <a:srgbClr val="DC7400"/>
      </a:accent6>
      <a:hlink>
        <a:srgbClr val="FD0014"/>
      </a:hlink>
      <a:folHlink>
        <a:srgbClr val="C20014"/>
      </a:folHlink>
    </a:clrScheme>
    <a:fontScheme name="HDS 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2987</TotalTime>
  <Words>1271</Words>
  <Application>Microsoft Office PowerPoint</Application>
  <PresentationFormat>全屏显示(16:9)</PresentationFormat>
  <Paragraphs>494</Paragraphs>
  <Slides>18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2016 HDS Corporate</vt:lpstr>
      <vt:lpstr>产品中心 - 产品配置</vt:lpstr>
      <vt:lpstr>功能架构</vt:lpstr>
      <vt:lpstr>系统关系</vt:lpstr>
      <vt:lpstr>业务场景回顾</vt:lpstr>
      <vt:lpstr>技术框架</vt:lpstr>
      <vt:lpstr>系统架构（服务拆分，服务间调用）</vt:lpstr>
      <vt:lpstr>核心数据模型 （visio）</vt:lpstr>
      <vt:lpstr>自定义属性动态扩展-文件存储（建议）</vt:lpstr>
      <vt:lpstr>自定义属性动态扩展-数据库存储</vt:lpstr>
      <vt:lpstr>版本数据存储文件</vt:lpstr>
      <vt:lpstr>框架 –增量（增加/修改）版本数据存储文件</vt:lpstr>
      <vt:lpstr>文件存储服务器(键位文件和图片)</vt:lpstr>
      <vt:lpstr>主备方案</vt:lpstr>
      <vt:lpstr>监控/部署</vt:lpstr>
      <vt:lpstr>服务器列表 优先级低</vt:lpstr>
      <vt:lpstr>监控</vt:lpstr>
      <vt:lpstr>待验证问题清单</vt:lpstr>
      <vt:lpstr>非功能需求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Derick Murray</dc:creator>
  <cp:lastModifiedBy>dreamsummit</cp:lastModifiedBy>
  <cp:revision>6941</cp:revision>
  <cp:lastPrinted>2016-01-12T17:49:00Z</cp:lastPrinted>
  <dcterms:created xsi:type="dcterms:W3CDTF">2011-02-10T00:52:00Z</dcterms:created>
  <dcterms:modified xsi:type="dcterms:W3CDTF">2020-06-23T14:55:39Z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0x010100C88A9FD7B2663E40A584351DC500058E</vt:lpwstr>
  </property>
  <property fmtid="{D5CDD505-2E9C-101B-9397-08002B2CF9AE}" pid="3" name="KSOProductBuildVer">
    <vt:lpwstr>2052-11.1.0.9584</vt:lpwstr>
  </property>
</Properties>
</file>