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883" r:id="rId2"/>
    <p:sldId id="1039" r:id="rId3"/>
    <p:sldId id="1040" r:id="rId4"/>
    <p:sldId id="1041" r:id="rId5"/>
    <p:sldId id="1018" r:id="rId6"/>
    <p:sldId id="1032" r:id="rId7"/>
    <p:sldId id="1033" r:id="rId8"/>
    <p:sldId id="1027" r:id="rId9"/>
    <p:sldId id="1034" r:id="rId10"/>
    <p:sldId id="1023" r:id="rId11"/>
    <p:sldId id="1024" r:id="rId12"/>
    <p:sldId id="1025" r:id="rId13"/>
    <p:sldId id="1029" r:id="rId14"/>
    <p:sldId id="1035" r:id="rId15"/>
    <p:sldId id="1036" r:id="rId16"/>
    <p:sldId id="1037" r:id="rId17"/>
    <p:sldId id="1038" r:id="rId18"/>
    <p:sldId id="1021" r:id="rId19"/>
  </p:sldIdLst>
  <p:sldSz cx="9144000" cy="5143500" type="screen16x9"/>
  <p:notesSz cx="7077075" cy="9051925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">
          <p15:clr>
            <a:srgbClr val="A4A3A4"/>
          </p15:clr>
        </p15:guide>
        <p15:guide id="2" pos="94">
          <p15:clr>
            <a:srgbClr val="A4A3A4"/>
          </p15:clr>
        </p15:guide>
        <p15:guide id="3" pos="28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733">
          <p15:clr>
            <a:srgbClr val="A4A3A4"/>
          </p15:clr>
        </p15:guide>
        <p15:guide id="2" pos="2182">
          <p15:clr>
            <a:srgbClr val="A4A3A4"/>
          </p15:clr>
        </p15:guide>
        <p15:guide id="3" pos="268">
          <p15:clr>
            <a:srgbClr val="A4A3A4"/>
          </p15:clr>
        </p15:guide>
        <p15:guide id="4" pos="4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孝峰 / Zhu, Xiaofeng" initials="朱孝峰" lastIdx="1" clrIdx="0"/>
  <p:cmAuthor id="2" name="刘隽 / Liu, Jun" initials="刘隽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50005"/>
    <a:srgbClr val="C90007"/>
    <a:srgbClr val="DA6B6B"/>
    <a:srgbClr val="ECCBCB"/>
    <a:srgbClr val="F6E7E7"/>
    <a:srgbClr val="6984A3"/>
    <a:srgbClr val="011739"/>
    <a:srgbClr val="133361"/>
    <a:srgbClr val="737373"/>
    <a:srgbClr val="031B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4" autoAdjust="0"/>
    <p:restoredTop sz="95320" autoAdjust="0"/>
  </p:normalViewPr>
  <p:slideViewPr>
    <p:cSldViewPr snapToGrid="0" showGuides="1">
      <p:cViewPr varScale="1">
        <p:scale>
          <a:sx n="114" d="100"/>
          <a:sy n="114" d="100"/>
        </p:scale>
        <p:origin x="-354" y="-102"/>
      </p:cViewPr>
      <p:guideLst>
        <p:guide orient="horz" pos="33"/>
        <p:guide pos="94"/>
        <p:guide pos="28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34" y="67"/>
      </p:cViewPr>
      <p:guideLst>
        <p:guide orient="horz" pos="2733"/>
        <p:guide pos="2182"/>
        <p:guide pos="268"/>
        <p:guide pos="4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0875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0875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0875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695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0875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087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0875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0875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0875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0875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087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087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Solutions(China).  All rights reserved.</a:t>
            </a: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70" r:id="rId20"/>
    <p:sldLayoutId id="2147483672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zh-CN" altLang="en-US" dirty="0" smtClean="0"/>
              <a:t>产品中心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产品配置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2252990" cy="275590"/>
          </a:xfrm>
        </p:spPr>
        <p:txBody>
          <a:bodyPr/>
          <a:lstStyle/>
          <a:p>
            <a:r>
              <a:rPr lang="zh-CN" altLang="en-US" sz="1200" dirty="0"/>
              <a:t>日立解决</a:t>
            </a:r>
            <a:r>
              <a:rPr lang="zh-CN" altLang="en-US" sz="1200" dirty="0" smtClean="0"/>
              <a:t>方案  </a:t>
            </a:r>
            <a:r>
              <a:rPr lang="en-US" altLang="zh-CN" sz="1200" dirty="0" smtClean="0"/>
              <a:t>June</a:t>
            </a:r>
            <a:r>
              <a:rPr lang="en-US" altLang="zh-CN" sz="1200" b="0" dirty="0" smtClean="0"/>
              <a:t>, 2020</a:t>
            </a:r>
            <a:endParaRPr lang="en-US" sz="1200" b="0" dirty="0"/>
          </a:p>
        </p:txBody>
      </p:sp>
      <p:sp>
        <p:nvSpPr>
          <p:cNvPr id="4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 smtClean="0"/>
              <a:t>架构设计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圆角矩形 141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2286000" y="3972560"/>
            <a:ext cx="1056640" cy="619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版本数据存储文件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xmlns="" id="{2A60641B-4A78-A047-BB11-8C0CD919ECA9}"/>
              </a:ext>
            </a:extLst>
          </p:cNvPr>
          <p:cNvSpPr/>
          <p:nvPr/>
        </p:nvSpPr>
        <p:spPr>
          <a:xfrm>
            <a:off x="386080" y="914398"/>
            <a:ext cx="868172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3590814" y="1034826"/>
            <a:ext cx="1590786" cy="10987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12"/>
          <p:cNvSpPr txBox="1"/>
          <p:nvPr/>
        </p:nvSpPr>
        <p:spPr>
          <a:xfrm>
            <a:off x="3992576" y="10222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文件存储</a:t>
            </a:r>
            <a:endParaRPr lang="zh-CN" altLang="en-US" sz="800" dirty="0" smtClean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2275840" y="2418080"/>
            <a:ext cx="1036320" cy="1127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Rounded Rectangle 69"/>
          <p:cNvSpPr/>
          <p:nvPr/>
        </p:nvSpPr>
        <p:spPr>
          <a:xfrm>
            <a:off x="2356563" y="2486554"/>
            <a:ext cx="887334" cy="45197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自定义字段</a:t>
            </a:r>
          </a:p>
        </p:txBody>
      </p:sp>
      <p:sp>
        <p:nvSpPr>
          <p:cNvPr id="52" name="Rounded Rectangle 69"/>
          <p:cNvSpPr/>
          <p:nvPr/>
        </p:nvSpPr>
        <p:spPr>
          <a:xfrm>
            <a:off x="3657601" y="127348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KFC-20200101-v001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69"/>
          <p:cNvSpPr/>
          <p:nvPr/>
        </p:nvSpPr>
        <p:spPr>
          <a:xfrm>
            <a:off x="3657600" y="187781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PH-20200101-v001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69"/>
          <p:cNvSpPr/>
          <p:nvPr/>
        </p:nvSpPr>
        <p:spPr>
          <a:xfrm>
            <a:off x="3657600" y="157301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KFC-20200101-v002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3525520" y="2386105"/>
            <a:ext cx="3474720" cy="135277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12"/>
          <p:cNvSpPr txBox="1"/>
          <p:nvPr/>
        </p:nvSpPr>
        <p:spPr>
          <a:xfrm>
            <a:off x="5157206" y="2377570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" smtClean="0"/>
              <a:t>mysql</a:t>
            </a:r>
            <a:endParaRPr lang="zh-CN" altLang="en-US" sz="800" dirty="0" smtClean="0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616960" y="2596727"/>
          <a:ext cx="3342640" cy="1055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5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76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tenant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文件位置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图片路径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ver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data/KFC-20200101-v001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/data/C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1.1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PH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/data/PH-20200101-v001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smtClean="0"/>
                        <a:t>/data/B</a:t>
                      </a: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2.1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3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data/KFC-20200101-v001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smtClean="0"/>
                        <a:t>/data/C</a:t>
                      </a: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1.5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7" name="圆角矩形 66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5419614" y="1065306"/>
            <a:ext cx="1539986" cy="10479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12"/>
          <p:cNvSpPr txBox="1"/>
          <p:nvPr/>
        </p:nvSpPr>
        <p:spPr>
          <a:xfrm>
            <a:off x="5658816" y="1032379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复制图片路径文件夹</a:t>
            </a:r>
            <a:endParaRPr lang="zh-CN" altLang="en-US" sz="800" dirty="0" smtClean="0"/>
          </a:p>
        </p:txBody>
      </p:sp>
      <p:sp>
        <p:nvSpPr>
          <p:cNvPr id="78" name="Rounded Rectangle 69"/>
          <p:cNvSpPr/>
          <p:nvPr/>
        </p:nvSpPr>
        <p:spPr>
          <a:xfrm>
            <a:off x="5466081" y="126332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29372376.png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Rounded Rectangle 69"/>
          <p:cNvSpPr/>
          <p:nvPr/>
        </p:nvSpPr>
        <p:spPr>
          <a:xfrm>
            <a:off x="5476240" y="184733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78653467.png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Rounded Rectangle 69"/>
          <p:cNvSpPr/>
          <p:nvPr/>
        </p:nvSpPr>
        <p:spPr>
          <a:xfrm>
            <a:off x="5466080" y="156285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40983876.png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Rounded Rectangle 69"/>
          <p:cNvSpPr/>
          <p:nvPr/>
        </p:nvSpPr>
        <p:spPr>
          <a:xfrm>
            <a:off x="2356563" y="300471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MC</a:t>
            </a:r>
            <a:r>
              <a:rPr lang="zh-CN" altLang="en-US" sz="900" smtClean="0"/>
              <a:t>字段</a:t>
            </a:r>
          </a:p>
        </p:txBody>
      </p:sp>
      <p:cxnSp>
        <p:nvCxnSpPr>
          <p:cNvPr id="87" name="肘形连接符 86"/>
          <p:cNvCxnSpPr>
            <a:stCxn id="34" idx="0"/>
          </p:cNvCxnSpPr>
          <p:nvPr/>
        </p:nvCxnSpPr>
        <p:spPr>
          <a:xfrm rot="5400000" flipH="1" flipV="1">
            <a:off x="2785634" y="1612900"/>
            <a:ext cx="813547" cy="79681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765040" y="2164080"/>
            <a:ext cx="396240" cy="4673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6169287" y="2123440"/>
            <a:ext cx="89273" cy="4978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99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762000" y="1209040"/>
            <a:ext cx="1330960" cy="4165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Rounded Rectangle 69"/>
          <p:cNvSpPr/>
          <p:nvPr/>
        </p:nvSpPr>
        <p:spPr>
          <a:xfrm>
            <a:off x="772160" y="1270000"/>
            <a:ext cx="1259840" cy="3048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自定义产品属性（内存）文件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3" name="肘形连接符 102"/>
          <p:cNvCxnSpPr>
            <a:stCxn id="34" idx="0"/>
            <a:endCxn id="100" idx="2"/>
          </p:cNvCxnSpPr>
          <p:nvPr/>
        </p:nvCxnSpPr>
        <p:spPr>
          <a:xfrm rot="16200000" flipV="1">
            <a:off x="1714500" y="1338580"/>
            <a:ext cx="792480" cy="136652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731520" y="2763520"/>
            <a:ext cx="1026160" cy="4064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Rounded Rectangle 69"/>
          <p:cNvSpPr/>
          <p:nvPr/>
        </p:nvSpPr>
        <p:spPr>
          <a:xfrm>
            <a:off x="792481" y="2827961"/>
            <a:ext cx="914399" cy="3013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产品属性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0" name="直接箭头连接符 109"/>
          <p:cNvCxnSpPr>
            <a:stCxn id="34" idx="1"/>
            <a:endCxn id="105" idx="3"/>
          </p:cNvCxnSpPr>
          <p:nvPr/>
        </p:nvCxnSpPr>
        <p:spPr>
          <a:xfrm flipH="1" flipV="1">
            <a:off x="1757680" y="2966720"/>
            <a:ext cx="518160" cy="152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86560" y="1727200"/>
            <a:ext cx="69762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数据库获取</a:t>
            </a:r>
            <a:endParaRPr lang="zh-CN" altLang="en-US" sz="8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1828801" y="2600960"/>
            <a:ext cx="457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Rest</a:t>
            </a:r>
          </a:p>
          <a:p>
            <a:pPr algn="l"/>
            <a:r>
              <a:rPr lang="zh-CN" altLang="en-US" sz="800" smtClean="0"/>
              <a:t>请求</a:t>
            </a:r>
            <a:endParaRPr lang="zh-CN" altLang="en-US" sz="800" dirty="0" smtClean="0"/>
          </a:p>
        </p:txBody>
      </p:sp>
      <p:sp>
        <p:nvSpPr>
          <p:cNvPr id="125" name="圆角矩形 124">
            <a:extLst>
              <a:ext uri="{FF2B5EF4-FFF2-40B4-BE49-F238E27FC236}">
                <a16:creationId xmlns:a16="http://schemas.microsoft.com/office/drawing/2014/main" xmlns="" id="{2A60641B-4A78-A047-BB11-8C0CD919ECA9}"/>
              </a:ext>
            </a:extLst>
          </p:cNvPr>
          <p:cNvSpPr/>
          <p:nvPr/>
        </p:nvSpPr>
        <p:spPr>
          <a:xfrm>
            <a:off x="3556000" y="985520"/>
            <a:ext cx="3434080" cy="1198880"/>
          </a:xfrm>
          <a:prstGeom prst="roundRect">
            <a:avLst>
              <a:gd name="adj" fmla="val 2936"/>
            </a:avLst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圆角矩形 126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640080" y="4003040"/>
            <a:ext cx="985520" cy="53848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Rounded Rectangle 69"/>
          <p:cNvSpPr/>
          <p:nvPr/>
        </p:nvSpPr>
        <p:spPr>
          <a:xfrm>
            <a:off x="710643" y="4112154"/>
            <a:ext cx="823517" cy="3277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前端</a:t>
            </a:r>
            <a:r>
              <a:rPr lang="en-US" altLang="zh-CN" sz="900" smtClean="0"/>
              <a:t>VUE</a:t>
            </a:r>
            <a:endParaRPr lang="zh-CN" altLang="en-US" sz="900" smtClean="0"/>
          </a:p>
        </p:txBody>
      </p:sp>
      <p:sp>
        <p:nvSpPr>
          <p:cNvPr id="129" name="Rounded Rectangle 69"/>
          <p:cNvSpPr/>
          <p:nvPr/>
        </p:nvSpPr>
        <p:spPr>
          <a:xfrm>
            <a:off x="2376883" y="405119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版本服务</a:t>
            </a:r>
          </a:p>
        </p:txBody>
      </p:sp>
      <p:cxnSp>
        <p:nvCxnSpPr>
          <p:cNvPr id="131" name="肘形连接符 130"/>
          <p:cNvCxnSpPr>
            <a:stCxn id="129" idx="3"/>
            <a:endCxn id="50" idx="2"/>
          </p:cNvCxnSpPr>
          <p:nvPr/>
        </p:nvCxnSpPr>
        <p:spPr>
          <a:xfrm flipV="1">
            <a:off x="3253533" y="3738880"/>
            <a:ext cx="2009347" cy="53107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27" idx="3"/>
            <a:endCxn id="129" idx="1"/>
          </p:cNvCxnSpPr>
          <p:nvPr/>
        </p:nvCxnSpPr>
        <p:spPr>
          <a:xfrm flipV="1">
            <a:off x="1625600" y="4269954"/>
            <a:ext cx="751283" cy="232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00480" y="944880"/>
            <a:ext cx="2053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单租户：</a:t>
            </a:r>
            <a:r>
              <a:rPr lang="en-US" altLang="zh-CN" sz="1000" smtClean="0"/>
              <a:t>500</a:t>
            </a:r>
            <a:r>
              <a:rPr lang="zh-CN" altLang="en-US" sz="1000" smtClean="0"/>
              <a:t>列*</a:t>
            </a:r>
            <a:r>
              <a:rPr lang="en-US" altLang="zh-CN" sz="1000" smtClean="0"/>
              <a:t>30000</a:t>
            </a:r>
            <a:r>
              <a:rPr lang="zh-CN" altLang="en-US" sz="1000" smtClean="0"/>
              <a:t>行</a:t>
            </a:r>
            <a:r>
              <a:rPr lang="en-US" altLang="zh-CN" sz="1000" smtClean="0"/>
              <a:t>=1500</a:t>
            </a:r>
            <a:r>
              <a:rPr lang="zh-CN" altLang="en-US" sz="1000" smtClean="0"/>
              <a:t>万</a:t>
            </a:r>
            <a:endParaRPr lang="zh-CN" altLang="en-US" sz="10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944880" y="2519680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文件接口</a:t>
            </a:r>
            <a:endParaRPr lang="zh-CN" altLang="en-US" sz="800" dirty="0" smtClean="0"/>
          </a:p>
        </p:txBody>
      </p:sp>
      <p:pic>
        <p:nvPicPr>
          <p:cNvPr id="1026" name="Picture 2" descr="C:\Users\ADMINI~1\AppData\Local\Temp\WeChat Files\1035c754a11c0034e9009bea0b7f77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1942" y="3738685"/>
            <a:ext cx="3549645" cy="1202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659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圆角矩形 141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2286000" y="4236720"/>
            <a:ext cx="1056640" cy="619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框架 </a:t>
            </a:r>
            <a:r>
              <a:rPr lang="en-US" altLang="zh-CN" smtClean="0"/>
              <a:t>–</a:t>
            </a:r>
            <a:r>
              <a:rPr lang="zh-CN" altLang="en-US" smtClean="0"/>
              <a:t>增量（增加</a:t>
            </a:r>
            <a:r>
              <a:rPr lang="en-US" altLang="zh-CN" smtClean="0"/>
              <a:t>/</a:t>
            </a:r>
            <a:r>
              <a:rPr lang="zh-CN" altLang="en-US" smtClean="0"/>
              <a:t>修改）版本数据存储文件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xmlns="" id="{2A60641B-4A78-A047-BB11-8C0CD919ECA9}"/>
              </a:ext>
            </a:extLst>
          </p:cNvPr>
          <p:cNvSpPr/>
          <p:nvPr/>
        </p:nvSpPr>
        <p:spPr>
          <a:xfrm>
            <a:off x="386080" y="914398"/>
            <a:ext cx="868172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3590814" y="1034826"/>
            <a:ext cx="1590786" cy="10987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12"/>
          <p:cNvSpPr txBox="1"/>
          <p:nvPr/>
        </p:nvSpPr>
        <p:spPr>
          <a:xfrm>
            <a:off x="3992576" y="10222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文件存储</a:t>
            </a:r>
            <a:endParaRPr lang="zh-CN" altLang="en-US" sz="800" dirty="0" smtClean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2275840" y="2418080"/>
            <a:ext cx="1036320" cy="1127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Rounded Rectangle 69"/>
          <p:cNvSpPr/>
          <p:nvPr/>
        </p:nvSpPr>
        <p:spPr>
          <a:xfrm>
            <a:off x="2356563" y="2486554"/>
            <a:ext cx="887334" cy="45197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自定义字段</a:t>
            </a:r>
          </a:p>
        </p:txBody>
      </p:sp>
      <p:sp>
        <p:nvSpPr>
          <p:cNvPr id="52" name="Rounded Rectangle 69"/>
          <p:cNvSpPr/>
          <p:nvPr/>
        </p:nvSpPr>
        <p:spPr>
          <a:xfrm>
            <a:off x="3657601" y="127348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增量文件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69"/>
          <p:cNvSpPr/>
          <p:nvPr/>
        </p:nvSpPr>
        <p:spPr>
          <a:xfrm>
            <a:off x="3667760" y="186765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最初生效文件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69"/>
          <p:cNvSpPr/>
          <p:nvPr/>
        </p:nvSpPr>
        <p:spPr>
          <a:xfrm>
            <a:off x="3657600" y="157301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合并生效后文件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3535680" y="2386105"/>
            <a:ext cx="3820160" cy="17794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12"/>
          <p:cNvSpPr txBox="1"/>
          <p:nvPr/>
        </p:nvSpPr>
        <p:spPr>
          <a:xfrm>
            <a:off x="5157206" y="2377570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" smtClean="0"/>
              <a:t>mysql</a:t>
            </a:r>
            <a:endParaRPr lang="zh-CN" altLang="en-US" sz="800" dirty="0" smtClean="0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662913" y="2611119"/>
          <a:ext cx="3596640" cy="1411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01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03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68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59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tenant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增量</a:t>
                      </a:r>
                      <a:r>
                        <a:rPr lang="en-US" altLang="zh-CN" sz="800" smtClean="0"/>
                        <a:t>type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文件位置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图片路径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ver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合并生效后文件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/data/A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1.2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增量文件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/data/A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1.1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3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最初生效文件</a:t>
                      </a:r>
                      <a:endParaRPr lang="en-US" altLang="zh-CN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ctr"/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smtClean="0"/>
                        <a:t>/data/A</a:t>
                      </a: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1.0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4" name="Rounded Rectangle 69"/>
          <p:cNvSpPr/>
          <p:nvPr/>
        </p:nvSpPr>
        <p:spPr>
          <a:xfrm>
            <a:off x="2356563" y="300471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MC</a:t>
            </a:r>
            <a:r>
              <a:rPr lang="zh-CN" altLang="en-US" sz="900" smtClean="0"/>
              <a:t>字段</a:t>
            </a:r>
          </a:p>
        </p:txBody>
      </p:sp>
      <p:cxnSp>
        <p:nvCxnSpPr>
          <p:cNvPr id="87" name="肘形连接符 86"/>
          <p:cNvCxnSpPr>
            <a:stCxn id="34" idx="0"/>
          </p:cNvCxnSpPr>
          <p:nvPr/>
        </p:nvCxnSpPr>
        <p:spPr>
          <a:xfrm rot="5400000" flipH="1" flipV="1">
            <a:off x="2785634" y="1612900"/>
            <a:ext cx="813547" cy="79681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765040" y="2164080"/>
            <a:ext cx="396240" cy="4673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6169287" y="2123440"/>
            <a:ext cx="89273" cy="4978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99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762000" y="1209040"/>
            <a:ext cx="1330960" cy="4165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Rounded Rectangle 69"/>
          <p:cNvSpPr/>
          <p:nvPr/>
        </p:nvSpPr>
        <p:spPr>
          <a:xfrm>
            <a:off x="843280" y="1270000"/>
            <a:ext cx="1188720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自定义产品属性表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3" name="肘形连接符 102"/>
          <p:cNvCxnSpPr>
            <a:stCxn id="34" idx="0"/>
            <a:endCxn id="100" idx="2"/>
          </p:cNvCxnSpPr>
          <p:nvPr/>
        </p:nvCxnSpPr>
        <p:spPr>
          <a:xfrm rot="16200000" flipV="1">
            <a:off x="1714500" y="1338580"/>
            <a:ext cx="792480" cy="136652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731520" y="2763520"/>
            <a:ext cx="1026160" cy="4064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Rounded Rectangle 69"/>
          <p:cNvSpPr/>
          <p:nvPr/>
        </p:nvSpPr>
        <p:spPr>
          <a:xfrm>
            <a:off x="792481" y="2827961"/>
            <a:ext cx="914399" cy="3013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产品属性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0" name="直接箭头连接符 109"/>
          <p:cNvCxnSpPr>
            <a:stCxn id="34" idx="1"/>
            <a:endCxn id="105" idx="3"/>
          </p:cNvCxnSpPr>
          <p:nvPr/>
        </p:nvCxnSpPr>
        <p:spPr>
          <a:xfrm flipH="1" flipV="1">
            <a:off x="1757680" y="2966720"/>
            <a:ext cx="518160" cy="152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86560" y="1727200"/>
            <a:ext cx="69762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数据库获取</a:t>
            </a:r>
            <a:endParaRPr lang="zh-CN" altLang="en-US" sz="8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1828801" y="2600960"/>
            <a:ext cx="457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Rest</a:t>
            </a:r>
          </a:p>
          <a:p>
            <a:pPr algn="l"/>
            <a:r>
              <a:rPr lang="zh-CN" altLang="en-US" sz="800" smtClean="0"/>
              <a:t>请求</a:t>
            </a:r>
            <a:endParaRPr lang="zh-CN" altLang="en-US" sz="800" dirty="0" smtClean="0"/>
          </a:p>
        </p:txBody>
      </p:sp>
      <p:sp>
        <p:nvSpPr>
          <p:cNvPr id="125" name="圆角矩形 124">
            <a:extLst>
              <a:ext uri="{FF2B5EF4-FFF2-40B4-BE49-F238E27FC236}">
                <a16:creationId xmlns:a16="http://schemas.microsoft.com/office/drawing/2014/main" xmlns="" id="{2A60641B-4A78-A047-BB11-8C0CD919ECA9}"/>
              </a:ext>
            </a:extLst>
          </p:cNvPr>
          <p:cNvSpPr/>
          <p:nvPr/>
        </p:nvSpPr>
        <p:spPr>
          <a:xfrm>
            <a:off x="3556000" y="985520"/>
            <a:ext cx="3474720" cy="1209040"/>
          </a:xfrm>
          <a:prstGeom prst="roundRect">
            <a:avLst>
              <a:gd name="adj" fmla="val 2936"/>
            </a:avLst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圆角矩形 126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640080" y="4307840"/>
            <a:ext cx="985520" cy="53848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Rounded Rectangle 69"/>
          <p:cNvSpPr/>
          <p:nvPr/>
        </p:nvSpPr>
        <p:spPr>
          <a:xfrm>
            <a:off x="710643" y="4416954"/>
            <a:ext cx="823517" cy="3277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前端</a:t>
            </a:r>
            <a:r>
              <a:rPr lang="en-US" altLang="zh-CN" sz="900" smtClean="0"/>
              <a:t>VUE</a:t>
            </a:r>
            <a:endParaRPr lang="zh-CN" altLang="en-US" sz="900" smtClean="0"/>
          </a:p>
        </p:txBody>
      </p:sp>
      <p:sp>
        <p:nvSpPr>
          <p:cNvPr id="129" name="Rounded Rectangle 69"/>
          <p:cNvSpPr/>
          <p:nvPr/>
        </p:nvSpPr>
        <p:spPr>
          <a:xfrm>
            <a:off x="2376883" y="431535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版本服务</a:t>
            </a:r>
          </a:p>
        </p:txBody>
      </p:sp>
      <p:cxnSp>
        <p:nvCxnSpPr>
          <p:cNvPr id="131" name="肘形连接符 130"/>
          <p:cNvCxnSpPr>
            <a:stCxn id="129" idx="3"/>
            <a:endCxn id="50" idx="2"/>
          </p:cNvCxnSpPr>
          <p:nvPr/>
        </p:nvCxnSpPr>
        <p:spPr>
          <a:xfrm flipV="1">
            <a:off x="3253533" y="4165600"/>
            <a:ext cx="2192227" cy="36851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27" idx="3"/>
            <a:endCxn id="142" idx="1"/>
          </p:cNvCxnSpPr>
          <p:nvPr/>
        </p:nvCxnSpPr>
        <p:spPr>
          <a:xfrm flipV="1">
            <a:off x="1625600" y="4546600"/>
            <a:ext cx="660400" cy="304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00480" y="944880"/>
            <a:ext cx="2053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单租户：</a:t>
            </a:r>
            <a:r>
              <a:rPr lang="en-US" altLang="zh-CN" sz="1000" smtClean="0"/>
              <a:t>500</a:t>
            </a:r>
            <a:r>
              <a:rPr lang="zh-CN" altLang="en-US" sz="1000" smtClean="0"/>
              <a:t>列*</a:t>
            </a:r>
            <a:r>
              <a:rPr lang="en-US" altLang="zh-CN" sz="1000" smtClean="0"/>
              <a:t>30000</a:t>
            </a:r>
            <a:r>
              <a:rPr lang="zh-CN" altLang="en-US" sz="1000" smtClean="0"/>
              <a:t>行</a:t>
            </a:r>
            <a:r>
              <a:rPr lang="en-US" altLang="zh-CN" sz="1000" smtClean="0"/>
              <a:t>=1500</a:t>
            </a:r>
            <a:r>
              <a:rPr lang="zh-CN" altLang="en-US" sz="1000" smtClean="0"/>
              <a:t>万</a:t>
            </a:r>
            <a:endParaRPr lang="zh-CN" altLang="en-US" sz="10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944880" y="2519680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文件接口</a:t>
            </a:r>
            <a:endParaRPr lang="zh-CN" altLang="en-US" sz="800" dirty="0" smtClean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5419614" y="1065306"/>
            <a:ext cx="1539986" cy="10479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12"/>
          <p:cNvSpPr txBox="1"/>
          <p:nvPr/>
        </p:nvSpPr>
        <p:spPr>
          <a:xfrm>
            <a:off x="5658816" y="1032379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复制图片路径文件夹</a:t>
            </a:r>
            <a:endParaRPr lang="zh-CN" altLang="en-US" sz="800" dirty="0" smtClean="0"/>
          </a:p>
        </p:txBody>
      </p:sp>
      <p:sp>
        <p:nvSpPr>
          <p:cNvPr id="42" name="Rounded Rectangle 69"/>
          <p:cNvSpPr/>
          <p:nvPr/>
        </p:nvSpPr>
        <p:spPr>
          <a:xfrm>
            <a:off x="5466081" y="126332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29372376.png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Rounded Rectangle 69"/>
          <p:cNvSpPr/>
          <p:nvPr/>
        </p:nvSpPr>
        <p:spPr>
          <a:xfrm>
            <a:off x="5476240" y="184733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78653467.png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Rounded Rectangle 69"/>
          <p:cNvSpPr/>
          <p:nvPr/>
        </p:nvSpPr>
        <p:spPr>
          <a:xfrm>
            <a:off x="5466080" y="156285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40983876.png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659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矩形 270"/>
          <p:cNvSpPr/>
          <p:nvPr/>
        </p:nvSpPr>
        <p:spPr>
          <a:xfrm>
            <a:off x="2051298" y="1748717"/>
            <a:ext cx="1626622" cy="22340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2" name="圆角矩形 141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457200" y="2946400"/>
            <a:ext cx="1005840" cy="5689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文件存储</a:t>
            </a:r>
            <a:r>
              <a:rPr lang="zh-CN" altLang="en-US"/>
              <a:t>服务器</a:t>
            </a:r>
            <a:r>
              <a:rPr lang="en-US" altLang="zh-CN" smtClean="0"/>
              <a:t>(</a:t>
            </a:r>
            <a:r>
              <a:rPr lang="zh-CN" altLang="en-US" smtClean="0"/>
              <a:t>键位文件和图片</a:t>
            </a:r>
            <a:r>
              <a:rPr lang="en-US" altLang="zh-CN" smtClean="0"/>
              <a:t>)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xmlns="" id="{2A60641B-4A78-A047-BB11-8C0CD919ECA9}"/>
              </a:ext>
            </a:extLst>
          </p:cNvPr>
          <p:cNvSpPr/>
          <p:nvPr/>
        </p:nvSpPr>
        <p:spPr>
          <a:xfrm>
            <a:off x="314960" y="873758"/>
            <a:ext cx="868172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Rounded Rectangle 69"/>
          <p:cNvSpPr/>
          <p:nvPr/>
        </p:nvSpPr>
        <p:spPr>
          <a:xfrm>
            <a:off x="2163522" y="1836314"/>
            <a:ext cx="1392478" cy="4293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文件服务</a:t>
            </a:r>
          </a:p>
        </p:txBody>
      </p:sp>
      <p:sp>
        <p:nvSpPr>
          <p:cNvPr id="84" name="Rounded Rectangle 69"/>
          <p:cNvSpPr/>
          <p:nvPr/>
        </p:nvSpPr>
        <p:spPr>
          <a:xfrm>
            <a:off x="2143202" y="2334154"/>
            <a:ext cx="1422957" cy="45984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图片服务</a:t>
            </a:r>
          </a:p>
        </p:txBody>
      </p:sp>
      <p:sp>
        <p:nvSpPr>
          <p:cNvPr id="129" name="Rounded Rectangle 69"/>
          <p:cNvSpPr/>
          <p:nvPr/>
        </p:nvSpPr>
        <p:spPr>
          <a:xfrm>
            <a:off x="548083" y="302503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自定义属性</a:t>
            </a:r>
          </a:p>
        </p:txBody>
      </p:sp>
      <p:cxnSp>
        <p:nvCxnSpPr>
          <p:cNvPr id="145" name="直接箭头连接符 144"/>
          <p:cNvCxnSpPr>
            <a:stCxn id="271" idx="3"/>
            <a:endCxn id="268" idx="1"/>
          </p:cNvCxnSpPr>
          <p:nvPr/>
        </p:nvCxnSpPr>
        <p:spPr>
          <a:xfrm>
            <a:off x="3677920" y="2865719"/>
            <a:ext cx="670560" cy="95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49058" y="1443917"/>
            <a:ext cx="2236222" cy="31992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4649131" y="1788161"/>
            <a:ext cx="1832949" cy="6638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6" name="组合 20"/>
          <p:cNvGrpSpPr/>
          <p:nvPr/>
        </p:nvGrpSpPr>
        <p:grpSpPr>
          <a:xfrm>
            <a:off x="4754660" y="2008924"/>
            <a:ext cx="1675443" cy="371469"/>
            <a:chOff x="5150900" y="1526584"/>
            <a:chExt cx="1675443" cy="371469"/>
          </a:xfrm>
        </p:grpSpPr>
        <p:sp>
          <p:nvSpPr>
            <p:cNvPr id="57" name="矩形 56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105"/>
          <p:cNvSpPr txBox="1"/>
          <p:nvPr/>
        </p:nvSpPr>
        <p:spPr>
          <a:xfrm>
            <a:off x="4976796" y="1010330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smtClean="0"/>
              <a:t>minio</a:t>
            </a:r>
            <a:r>
              <a:rPr lang="zh-CN" altLang="en-US" sz="1000" smtClean="0"/>
              <a:t>文件</a:t>
            </a:r>
            <a:r>
              <a:rPr lang="en-US" altLang="zh-CN" sz="1000" smtClean="0"/>
              <a:t>/</a:t>
            </a:r>
            <a:r>
              <a:rPr lang="zh-CN" altLang="en-US" sz="1000" smtClean="0"/>
              <a:t>图片存储服务器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↓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4649131" y="2794000"/>
            <a:ext cx="1924389" cy="726706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1" name="组合 227"/>
          <p:cNvGrpSpPr/>
          <p:nvPr/>
        </p:nvGrpSpPr>
        <p:grpSpPr>
          <a:xfrm>
            <a:off x="4757585" y="3039105"/>
            <a:ext cx="1721878" cy="403756"/>
            <a:chOff x="5150900" y="1526584"/>
            <a:chExt cx="1675443" cy="371469"/>
          </a:xfrm>
        </p:grpSpPr>
        <p:sp>
          <p:nvSpPr>
            <p:cNvPr id="92" name="矩形 91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圆角矩形 125"/>
          <p:cNvSpPr/>
          <p:nvPr/>
        </p:nvSpPr>
        <p:spPr>
          <a:xfrm>
            <a:off x="4598331" y="3854096"/>
            <a:ext cx="2025989" cy="65024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400345" y="4065624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400345" y="4155253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400345" y="4251358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400345" y="4350249"/>
            <a:ext cx="494890" cy="86844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996173" y="4065624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996173" y="4155253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996173" y="4251358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5996173" y="4350249"/>
            <a:ext cx="494890" cy="86844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>
            <a:off x="5512179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5647790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5766202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6108007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6243618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6362030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4800905" y="4065624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800905" y="4155253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800905" y="4251358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800905" y="4350249"/>
            <a:ext cx="494890" cy="86844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7" name="直接连接符 166"/>
          <p:cNvCxnSpPr/>
          <p:nvPr/>
        </p:nvCxnSpPr>
        <p:spPr>
          <a:xfrm>
            <a:off x="4912739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5048350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5166762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05"/>
          <p:cNvSpPr txBox="1"/>
          <p:nvPr/>
        </p:nvSpPr>
        <p:spPr>
          <a:xfrm>
            <a:off x="4814236" y="18129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微信</a:t>
            </a:r>
            <a:endParaRPr lang="en-US" altLang="zh-CN" sz="600" dirty="0" smtClean="0"/>
          </a:p>
        </p:txBody>
      </p:sp>
      <p:sp>
        <p:nvSpPr>
          <p:cNvPr id="172" name="文本框 105"/>
          <p:cNvSpPr txBox="1"/>
          <p:nvPr/>
        </p:nvSpPr>
        <p:spPr>
          <a:xfrm>
            <a:off x="5393356" y="181297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支付宝</a:t>
            </a:r>
            <a:endParaRPr lang="en-US" altLang="zh-CN" sz="600" dirty="0" smtClean="0"/>
          </a:p>
        </p:txBody>
      </p:sp>
      <p:sp>
        <p:nvSpPr>
          <p:cNvPr id="173" name="文本框 105"/>
          <p:cNvSpPr txBox="1"/>
          <p:nvPr/>
        </p:nvSpPr>
        <p:spPr>
          <a:xfrm>
            <a:off x="5992796" y="18129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口碑</a:t>
            </a:r>
            <a:endParaRPr lang="en-US" altLang="zh-CN" sz="600" dirty="0" smtClean="0"/>
          </a:p>
        </p:txBody>
      </p:sp>
      <p:sp>
        <p:nvSpPr>
          <p:cNvPr id="174" name="文本框 105"/>
          <p:cNvSpPr txBox="1"/>
          <p:nvPr/>
        </p:nvSpPr>
        <p:spPr>
          <a:xfrm>
            <a:off x="4854876" y="28188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微信</a:t>
            </a:r>
            <a:endParaRPr lang="en-US" altLang="zh-CN" sz="600" dirty="0" smtClean="0"/>
          </a:p>
        </p:txBody>
      </p:sp>
      <p:sp>
        <p:nvSpPr>
          <p:cNvPr id="175" name="文本框 105"/>
          <p:cNvSpPr txBox="1"/>
          <p:nvPr/>
        </p:nvSpPr>
        <p:spPr>
          <a:xfrm>
            <a:off x="5433996" y="281881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支付宝</a:t>
            </a:r>
            <a:endParaRPr lang="en-US" altLang="zh-CN" sz="600" dirty="0" smtClean="0"/>
          </a:p>
        </p:txBody>
      </p:sp>
      <p:sp>
        <p:nvSpPr>
          <p:cNvPr id="176" name="文本框 105"/>
          <p:cNvSpPr txBox="1"/>
          <p:nvPr/>
        </p:nvSpPr>
        <p:spPr>
          <a:xfrm>
            <a:off x="6033436" y="28188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口碑</a:t>
            </a:r>
            <a:endParaRPr lang="en-US" altLang="zh-CN" sz="600" dirty="0" smtClean="0"/>
          </a:p>
        </p:txBody>
      </p:sp>
      <p:sp>
        <p:nvSpPr>
          <p:cNvPr id="177" name="文本框 105"/>
          <p:cNvSpPr txBox="1"/>
          <p:nvPr/>
        </p:nvSpPr>
        <p:spPr>
          <a:xfrm>
            <a:off x="4844716" y="38449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微信</a:t>
            </a:r>
            <a:endParaRPr lang="en-US" altLang="zh-CN" sz="600" dirty="0" smtClean="0"/>
          </a:p>
        </p:txBody>
      </p:sp>
      <p:sp>
        <p:nvSpPr>
          <p:cNvPr id="178" name="文本框 105"/>
          <p:cNvSpPr txBox="1"/>
          <p:nvPr/>
        </p:nvSpPr>
        <p:spPr>
          <a:xfrm>
            <a:off x="5423836" y="384497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支付宝</a:t>
            </a:r>
            <a:endParaRPr lang="en-US" altLang="zh-CN" sz="600" dirty="0" smtClean="0"/>
          </a:p>
        </p:txBody>
      </p:sp>
      <p:sp>
        <p:nvSpPr>
          <p:cNvPr id="179" name="文本框 105"/>
          <p:cNvSpPr txBox="1"/>
          <p:nvPr/>
        </p:nvSpPr>
        <p:spPr>
          <a:xfrm>
            <a:off x="6023276" y="38449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口碑</a:t>
            </a:r>
            <a:endParaRPr lang="en-US" altLang="zh-CN" sz="600" dirty="0" smtClean="0"/>
          </a:p>
        </p:txBody>
      </p:sp>
      <p:sp>
        <p:nvSpPr>
          <p:cNvPr id="180" name="文本框 105"/>
          <p:cNvSpPr txBox="1"/>
          <p:nvPr/>
        </p:nvSpPr>
        <p:spPr>
          <a:xfrm>
            <a:off x="4753276" y="1508170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smtClean="0"/>
              <a:t>MC</a:t>
            </a:r>
            <a:r>
              <a:rPr lang="zh-CN" altLang="en-US" sz="1000" smtClean="0"/>
              <a:t>键位文件</a:t>
            </a:r>
          </a:p>
        </p:txBody>
      </p:sp>
      <p:sp>
        <p:nvSpPr>
          <p:cNvPr id="182" name="文本框 105"/>
          <p:cNvSpPr txBox="1"/>
          <p:nvPr/>
        </p:nvSpPr>
        <p:spPr>
          <a:xfrm>
            <a:off x="4763436" y="2493690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租户：</a:t>
            </a:r>
            <a:r>
              <a:rPr lang="en-US" altLang="zh-CN" sz="1000" smtClean="0"/>
              <a:t>PH</a:t>
            </a:r>
            <a:endParaRPr lang="zh-CN" altLang="en-US" sz="1000" smtClean="0"/>
          </a:p>
        </p:txBody>
      </p:sp>
      <p:sp>
        <p:nvSpPr>
          <p:cNvPr id="183" name="文本框 105"/>
          <p:cNvSpPr txBox="1"/>
          <p:nvPr/>
        </p:nvSpPr>
        <p:spPr>
          <a:xfrm>
            <a:off x="4722796" y="3570650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租户：</a:t>
            </a:r>
            <a:r>
              <a:rPr lang="en-US" altLang="zh-CN" sz="1000" smtClean="0"/>
              <a:t>....</a:t>
            </a:r>
            <a:endParaRPr lang="zh-CN" altLang="en-US" sz="1000" smtClean="0"/>
          </a:p>
        </p:txBody>
      </p:sp>
      <p:sp>
        <p:nvSpPr>
          <p:cNvPr id="268" name="圆角矩形 267">
            <a:extLst>
              <a:ext uri="{FF2B5EF4-FFF2-40B4-BE49-F238E27FC236}">
                <a16:creationId xmlns:a16="http://schemas.microsoft.com/office/drawing/2014/main" xmlns="" id="{2A60641B-4A78-A047-BB11-8C0CD919ECA9}"/>
              </a:ext>
            </a:extLst>
          </p:cNvPr>
          <p:cNvSpPr/>
          <p:nvPr/>
        </p:nvSpPr>
        <p:spPr>
          <a:xfrm>
            <a:off x="4348480" y="1005840"/>
            <a:ext cx="2468880" cy="373888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2377440" y="1473200"/>
            <a:ext cx="8258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应用服务器</a:t>
            </a:r>
            <a:endParaRPr lang="zh-CN" altLang="en-US" sz="1000" dirty="0" smtClean="0"/>
          </a:p>
        </p:txBody>
      </p:sp>
      <p:sp>
        <p:nvSpPr>
          <p:cNvPr id="274" name="Rounded Rectangle 69"/>
          <p:cNvSpPr/>
          <p:nvPr/>
        </p:nvSpPr>
        <p:spPr>
          <a:xfrm>
            <a:off x="2133042" y="2872634"/>
            <a:ext cx="1422957" cy="45984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文件服务</a:t>
            </a:r>
          </a:p>
        </p:txBody>
      </p:sp>
      <p:sp>
        <p:nvSpPr>
          <p:cNvPr id="275" name="Rounded Rectangle 69"/>
          <p:cNvSpPr/>
          <p:nvPr/>
        </p:nvSpPr>
        <p:spPr>
          <a:xfrm>
            <a:off x="2143202" y="3421274"/>
            <a:ext cx="1422957" cy="45984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图片服务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3952240" y="2529840"/>
            <a:ext cx="53893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smtClean="0"/>
              <a:t>mount</a:t>
            </a:r>
            <a:endParaRPr lang="zh-CN" altLang="en-US" sz="1000" dirty="0" smtClean="0"/>
          </a:p>
        </p:txBody>
      </p:sp>
      <p:sp>
        <p:nvSpPr>
          <p:cNvPr id="289" name="圆角矩形 288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477520" y="2174240"/>
            <a:ext cx="975360" cy="5689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0" name="Rounded Rectangle 69"/>
          <p:cNvSpPr/>
          <p:nvPr/>
        </p:nvSpPr>
        <p:spPr>
          <a:xfrm>
            <a:off x="538480" y="2252875"/>
            <a:ext cx="812799" cy="41920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MC</a:t>
            </a:r>
            <a:endParaRPr lang="zh-CN" altLang="en-US" sz="900" smtClean="0"/>
          </a:p>
        </p:txBody>
      </p:sp>
      <p:cxnSp>
        <p:nvCxnSpPr>
          <p:cNvPr id="291" name="直接箭头连接符 290"/>
          <p:cNvCxnSpPr>
            <a:stCxn id="289" idx="3"/>
            <a:endCxn id="271" idx="1"/>
          </p:cNvCxnSpPr>
          <p:nvPr/>
        </p:nvCxnSpPr>
        <p:spPr>
          <a:xfrm>
            <a:off x="1452880" y="2458720"/>
            <a:ext cx="598418" cy="40699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>
            <a:stCxn id="142" idx="3"/>
            <a:endCxn id="271" idx="1"/>
          </p:cNvCxnSpPr>
          <p:nvPr/>
        </p:nvCxnSpPr>
        <p:spPr>
          <a:xfrm flipV="1">
            <a:off x="1463040" y="2865719"/>
            <a:ext cx="588258" cy="3651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>
            <a:stCxn id="271" idx="3"/>
          </p:cNvCxnSpPr>
          <p:nvPr/>
        </p:nvCxnSpPr>
        <p:spPr>
          <a:xfrm flipV="1">
            <a:off x="3677920" y="2042161"/>
            <a:ext cx="812800" cy="82355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>
            <a:stCxn id="271" idx="3"/>
          </p:cNvCxnSpPr>
          <p:nvPr/>
        </p:nvCxnSpPr>
        <p:spPr>
          <a:xfrm>
            <a:off x="3677920" y="2865719"/>
            <a:ext cx="670560" cy="10255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文本框 9"/>
          <p:cNvSpPr txBox="1"/>
          <p:nvPr/>
        </p:nvSpPr>
        <p:spPr>
          <a:xfrm>
            <a:off x="6888481" y="985523"/>
            <a:ext cx="2052320" cy="34163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前端发起版本保存，文件服务会从</a:t>
            </a:r>
            <a:r>
              <a:rPr lang="en-US" altLang="zh-CN" sz="1200" smtClean="0"/>
              <a:t>MC</a:t>
            </a:r>
            <a:r>
              <a:rPr lang="zh-CN" altLang="en-US" sz="1200" smtClean="0"/>
              <a:t>拉取键位文件保存到文件服务器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拉取自定义属性与</a:t>
            </a:r>
            <a:r>
              <a:rPr lang="en-US" altLang="zh-CN" sz="1200" smtClean="0"/>
              <a:t>MC</a:t>
            </a:r>
            <a:r>
              <a:rPr lang="zh-CN" altLang="en-US" sz="1200" smtClean="0"/>
              <a:t>的键位属性合并成一个新文件，并把新文件路径保存到数据库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图片文件同时会全量拷贝一份目录，保存路径到数据库</a:t>
            </a:r>
            <a:endParaRPr lang="en-US" altLang="zh-CN" sz="12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增量文件</a:t>
            </a:r>
            <a:r>
              <a:rPr lang="en-US" altLang="zh-CN" sz="1200" smtClean="0"/>
              <a:t>/</a:t>
            </a:r>
            <a:r>
              <a:rPr lang="zh-CN" altLang="en-US" sz="1200" smtClean="0"/>
              <a:t>图片会单独保存。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386659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主</a:t>
            </a:r>
            <a:r>
              <a:rPr lang="zh-CN" altLang="en-US"/>
              <a:t>备</a:t>
            </a:r>
            <a:r>
              <a:rPr lang="zh-CN" altLang="en-US" smtClean="0"/>
              <a:t>方案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xmlns="" id="{2A60641B-4A78-A047-BB11-8C0CD919ECA9}"/>
              </a:ext>
            </a:extLst>
          </p:cNvPr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582160" y="1361440"/>
            <a:ext cx="1960880" cy="92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4649131" y="1564641"/>
            <a:ext cx="1832949" cy="6638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4754660" y="1785404"/>
            <a:ext cx="1675443" cy="371469"/>
            <a:chOff x="5150900" y="1526584"/>
            <a:chExt cx="1675443" cy="371469"/>
          </a:xfrm>
        </p:grpSpPr>
        <p:sp>
          <p:nvSpPr>
            <p:cNvPr id="57" name="矩形 56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105"/>
          <p:cNvSpPr txBox="1"/>
          <p:nvPr/>
        </p:nvSpPr>
        <p:spPr>
          <a:xfrm>
            <a:off x="4878143" y="1101770"/>
            <a:ext cx="1388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smtClean="0"/>
              <a:t>腾讯</a:t>
            </a:r>
            <a:r>
              <a:rPr lang="en-US" altLang="zh-CN" sz="1000" smtClean="0"/>
              <a:t>minio</a:t>
            </a:r>
            <a:r>
              <a:rPr lang="zh-CN" altLang="en-US" sz="1000" smtClean="0"/>
              <a:t>文件服务器</a:t>
            </a:r>
            <a:endParaRPr lang="zh-CN" altLang="en-US" sz="1000" dirty="0" smtClean="0"/>
          </a:p>
        </p:txBody>
      </p:sp>
      <p:sp>
        <p:nvSpPr>
          <p:cNvPr id="171" name="文本框 105"/>
          <p:cNvSpPr txBox="1"/>
          <p:nvPr/>
        </p:nvSpPr>
        <p:spPr>
          <a:xfrm>
            <a:off x="4814236" y="158945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微信</a:t>
            </a:r>
            <a:endParaRPr lang="en-US" altLang="zh-CN" sz="600" dirty="0" smtClean="0"/>
          </a:p>
        </p:txBody>
      </p:sp>
      <p:sp>
        <p:nvSpPr>
          <p:cNvPr id="172" name="文本框 105"/>
          <p:cNvSpPr txBox="1"/>
          <p:nvPr/>
        </p:nvSpPr>
        <p:spPr>
          <a:xfrm>
            <a:off x="5393356" y="158945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支付宝</a:t>
            </a:r>
            <a:endParaRPr lang="en-US" altLang="zh-CN" sz="600" dirty="0" smtClean="0"/>
          </a:p>
        </p:txBody>
      </p:sp>
      <p:sp>
        <p:nvSpPr>
          <p:cNvPr id="173" name="文本框 105"/>
          <p:cNvSpPr txBox="1"/>
          <p:nvPr/>
        </p:nvSpPr>
        <p:spPr>
          <a:xfrm>
            <a:off x="5992796" y="158945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口碑</a:t>
            </a:r>
            <a:endParaRPr lang="en-US" altLang="zh-CN" sz="600" dirty="0" smtClean="0"/>
          </a:p>
        </p:txBody>
      </p:sp>
      <p:sp>
        <p:nvSpPr>
          <p:cNvPr id="180" name="文本框 105"/>
          <p:cNvSpPr txBox="1"/>
          <p:nvPr/>
        </p:nvSpPr>
        <p:spPr>
          <a:xfrm>
            <a:off x="5210476" y="1325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键位文件</a:t>
            </a:r>
          </a:p>
        </p:txBody>
      </p:sp>
      <p:sp>
        <p:nvSpPr>
          <p:cNvPr id="268" name="圆角矩形 267">
            <a:extLst>
              <a:ext uri="{FF2B5EF4-FFF2-40B4-BE49-F238E27FC236}">
                <a16:creationId xmlns:a16="http://schemas.microsoft.com/office/drawing/2014/main" xmlns="" id="{2A60641B-4A78-A047-BB11-8C0CD919ECA9}"/>
              </a:ext>
            </a:extLst>
          </p:cNvPr>
          <p:cNvSpPr/>
          <p:nvPr/>
        </p:nvSpPr>
        <p:spPr>
          <a:xfrm>
            <a:off x="4500880" y="1127760"/>
            <a:ext cx="2123440" cy="122936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6" name="文本框 9"/>
          <p:cNvSpPr txBox="1"/>
          <p:nvPr/>
        </p:nvSpPr>
        <p:spPr>
          <a:xfrm>
            <a:off x="6888481" y="985523"/>
            <a:ext cx="2052320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腾讯作为主服务，通过文件同步方式把文件同步到金山</a:t>
            </a:r>
            <a:endParaRPr lang="en-US" altLang="zh-CN" sz="12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当腾讯服务不可用时，切换服务到金山</a:t>
            </a:r>
            <a:endParaRPr lang="en-US" altLang="zh-CN" sz="1200" dirty="0" smtClean="0"/>
          </a:p>
        </p:txBody>
      </p:sp>
      <p:sp>
        <p:nvSpPr>
          <p:cNvPr id="105" name="矩形 104"/>
          <p:cNvSpPr/>
          <p:nvPr/>
        </p:nvSpPr>
        <p:spPr>
          <a:xfrm>
            <a:off x="4582160" y="3393440"/>
            <a:ext cx="1960880" cy="934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4649131" y="3606801"/>
            <a:ext cx="1832949" cy="6638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0" name="组合 20"/>
          <p:cNvGrpSpPr/>
          <p:nvPr/>
        </p:nvGrpSpPr>
        <p:grpSpPr>
          <a:xfrm>
            <a:off x="4754660" y="3827564"/>
            <a:ext cx="1675443" cy="371469"/>
            <a:chOff x="5150900" y="1526584"/>
            <a:chExt cx="1675443" cy="371469"/>
          </a:xfrm>
        </p:grpSpPr>
        <p:sp>
          <p:nvSpPr>
            <p:cNvPr id="112" name="矩形 111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文本框 105"/>
          <p:cNvSpPr txBox="1"/>
          <p:nvPr/>
        </p:nvSpPr>
        <p:spPr>
          <a:xfrm>
            <a:off x="4878144" y="3143930"/>
            <a:ext cx="1388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smtClean="0"/>
              <a:t>金山</a:t>
            </a:r>
            <a:r>
              <a:rPr lang="en-US" altLang="zh-CN" sz="1000" smtClean="0"/>
              <a:t>minio</a:t>
            </a:r>
            <a:r>
              <a:rPr lang="zh-CN" altLang="en-US" sz="1000" smtClean="0"/>
              <a:t>文件服务器</a:t>
            </a:r>
            <a:endParaRPr lang="zh-CN" altLang="en-US" sz="1000" dirty="0" smtClean="0"/>
          </a:p>
        </p:txBody>
      </p:sp>
      <p:sp>
        <p:nvSpPr>
          <p:cNvPr id="162" name="文本框 105"/>
          <p:cNvSpPr txBox="1"/>
          <p:nvPr/>
        </p:nvSpPr>
        <p:spPr>
          <a:xfrm>
            <a:off x="4814236" y="36316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微信</a:t>
            </a:r>
            <a:endParaRPr lang="en-US" altLang="zh-CN" sz="600" dirty="0" smtClean="0"/>
          </a:p>
        </p:txBody>
      </p:sp>
      <p:sp>
        <p:nvSpPr>
          <p:cNvPr id="170" name="文本框 105"/>
          <p:cNvSpPr txBox="1"/>
          <p:nvPr/>
        </p:nvSpPr>
        <p:spPr>
          <a:xfrm>
            <a:off x="5393356" y="363161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支付宝</a:t>
            </a:r>
            <a:endParaRPr lang="en-US" altLang="zh-CN" sz="600" dirty="0" smtClean="0"/>
          </a:p>
        </p:txBody>
      </p:sp>
      <p:sp>
        <p:nvSpPr>
          <p:cNvPr id="181" name="文本框 105"/>
          <p:cNvSpPr txBox="1"/>
          <p:nvPr/>
        </p:nvSpPr>
        <p:spPr>
          <a:xfrm>
            <a:off x="5992796" y="36316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口碑</a:t>
            </a:r>
            <a:endParaRPr lang="en-US" altLang="zh-CN" sz="600" dirty="0" smtClean="0"/>
          </a:p>
        </p:txBody>
      </p:sp>
      <p:sp>
        <p:nvSpPr>
          <p:cNvPr id="184" name="文本框 105"/>
          <p:cNvSpPr txBox="1"/>
          <p:nvPr/>
        </p:nvSpPr>
        <p:spPr>
          <a:xfrm>
            <a:off x="5210476" y="33674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键位文件</a:t>
            </a:r>
          </a:p>
        </p:txBody>
      </p:sp>
      <p:sp>
        <p:nvSpPr>
          <p:cNvPr id="185" name="圆角矩形 184">
            <a:extLst>
              <a:ext uri="{FF2B5EF4-FFF2-40B4-BE49-F238E27FC236}">
                <a16:creationId xmlns:a16="http://schemas.microsoft.com/office/drawing/2014/main" xmlns="" id="{2A60641B-4A78-A047-BB11-8C0CD919ECA9}"/>
              </a:ext>
            </a:extLst>
          </p:cNvPr>
          <p:cNvSpPr/>
          <p:nvPr/>
        </p:nvSpPr>
        <p:spPr>
          <a:xfrm>
            <a:off x="4490720" y="3169920"/>
            <a:ext cx="2133600" cy="12192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7" name="直接箭头连接符 186"/>
          <p:cNvCxnSpPr/>
          <p:nvPr/>
        </p:nvCxnSpPr>
        <p:spPr>
          <a:xfrm>
            <a:off x="5527040" y="2387600"/>
            <a:ext cx="0" cy="7823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>
            <a:off x="5852160" y="2387600"/>
            <a:ext cx="0" cy="7823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>
            <a:off x="5181600" y="2377440"/>
            <a:ext cx="0" cy="7823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2813298" y="1473200"/>
            <a:ext cx="1199902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2" name="Rounded Rectangle 69"/>
          <p:cNvSpPr/>
          <p:nvPr/>
        </p:nvSpPr>
        <p:spPr>
          <a:xfrm>
            <a:off x="2925522" y="1554480"/>
            <a:ext cx="99623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文件服务</a:t>
            </a:r>
          </a:p>
        </p:txBody>
      </p:sp>
      <p:sp>
        <p:nvSpPr>
          <p:cNvPr id="193" name="Rounded Rectangle 69"/>
          <p:cNvSpPr/>
          <p:nvPr/>
        </p:nvSpPr>
        <p:spPr>
          <a:xfrm>
            <a:off x="2905202" y="1927754"/>
            <a:ext cx="1006397" cy="29728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图片服务</a:t>
            </a:r>
          </a:p>
        </p:txBody>
      </p:sp>
      <p:sp>
        <p:nvSpPr>
          <p:cNvPr id="196" name="圆角矩形 195">
            <a:extLst>
              <a:ext uri="{FF2B5EF4-FFF2-40B4-BE49-F238E27FC236}">
                <a16:creationId xmlns:a16="http://schemas.microsoft.com/office/drawing/2014/main" xmlns="" id="{2A60641B-4A78-A047-BB11-8C0CD919ECA9}"/>
              </a:ext>
            </a:extLst>
          </p:cNvPr>
          <p:cNvSpPr/>
          <p:nvPr/>
        </p:nvSpPr>
        <p:spPr>
          <a:xfrm>
            <a:off x="2743200" y="1158240"/>
            <a:ext cx="1412240" cy="11684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7" name="文本框 105"/>
          <p:cNvSpPr txBox="1"/>
          <p:nvPr/>
        </p:nvSpPr>
        <p:spPr>
          <a:xfrm>
            <a:off x="2714063" y="1183050"/>
            <a:ext cx="1388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/>
              <a:t>腾讯</a:t>
            </a:r>
            <a:r>
              <a:rPr lang="en-US" altLang="zh-CN" sz="1000" dirty="0" err="1" smtClean="0"/>
              <a:t>minio</a:t>
            </a:r>
            <a:r>
              <a:rPr lang="zh-CN" altLang="en-US" sz="1000" dirty="0" smtClean="0"/>
              <a:t>应用服务器</a:t>
            </a:r>
          </a:p>
        </p:txBody>
      </p:sp>
      <p:sp>
        <p:nvSpPr>
          <p:cNvPr id="198" name="矩形 197"/>
          <p:cNvSpPr/>
          <p:nvPr/>
        </p:nvSpPr>
        <p:spPr>
          <a:xfrm>
            <a:off x="2813298" y="3515360"/>
            <a:ext cx="1199902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9" name="Rounded Rectangle 69"/>
          <p:cNvSpPr/>
          <p:nvPr/>
        </p:nvSpPr>
        <p:spPr>
          <a:xfrm>
            <a:off x="2925522" y="3596640"/>
            <a:ext cx="99623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文件服务</a:t>
            </a:r>
          </a:p>
        </p:txBody>
      </p:sp>
      <p:sp>
        <p:nvSpPr>
          <p:cNvPr id="200" name="Rounded Rectangle 69"/>
          <p:cNvSpPr/>
          <p:nvPr/>
        </p:nvSpPr>
        <p:spPr>
          <a:xfrm>
            <a:off x="2905202" y="3969914"/>
            <a:ext cx="1006397" cy="29728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图片服务</a:t>
            </a:r>
          </a:p>
        </p:txBody>
      </p:sp>
      <p:sp>
        <p:nvSpPr>
          <p:cNvPr id="201" name="圆角矩形 200">
            <a:extLst>
              <a:ext uri="{FF2B5EF4-FFF2-40B4-BE49-F238E27FC236}">
                <a16:creationId xmlns:a16="http://schemas.microsoft.com/office/drawing/2014/main" xmlns="" id="{2A60641B-4A78-A047-BB11-8C0CD919ECA9}"/>
              </a:ext>
            </a:extLst>
          </p:cNvPr>
          <p:cNvSpPr/>
          <p:nvPr/>
        </p:nvSpPr>
        <p:spPr>
          <a:xfrm>
            <a:off x="2743200" y="3200400"/>
            <a:ext cx="1412240" cy="11684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2" name="文本框 105"/>
          <p:cNvSpPr txBox="1"/>
          <p:nvPr/>
        </p:nvSpPr>
        <p:spPr>
          <a:xfrm>
            <a:off x="2714064" y="3225210"/>
            <a:ext cx="1388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/>
              <a:t>金山</a:t>
            </a:r>
            <a:r>
              <a:rPr lang="en-US" altLang="zh-CN" sz="1000" dirty="0" err="1" smtClean="0"/>
              <a:t>minio</a:t>
            </a:r>
            <a:r>
              <a:rPr lang="zh-CN" altLang="en-US" sz="1000" dirty="0" smtClean="0"/>
              <a:t>应用服务器</a:t>
            </a:r>
          </a:p>
        </p:txBody>
      </p:sp>
      <p:cxnSp>
        <p:nvCxnSpPr>
          <p:cNvPr id="204" name="直接箭头连接符 203"/>
          <p:cNvCxnSpPr>
            <a:stCxn id="196" idx="3"/>
            <a:endCxn id="268" idx="1"/>
          </p:cNvCxnSpPr>
          <p:nvPr/>
        </p:nvCxnSpPr>
        <p:spPr>
          <a:xfrm>
            <a:off x="4155440" y="1742440"/>
            <a:ext cx="34544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201" idx="3"/>
            <a:endCxn id="185" idx="1"/>
          </p:cNvCxnSpPr>
          <p:nvPr/>
        </p:nvCxnSpPr>
        <p:spPr>
          <a:xfrm flipV="1">
            <a:off x="4155440" y="3779520"/>
            <a:ext cx="335280" cy="50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矩形 206"/>
          <p:cNvSpPr/>
          <p:nvPr/>
        </p:nvSpPr>
        <p:spPr>
          <a:xfrm>
            <a:off x="70098" y="2387600"/>
            <a:ext cx="1027182" cy="782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8" name="Rounded Rectangle 69"/>
          <p:cNvSpPr/>
          <p:nvPr/>
        </p:nvSpPr>
        <p:spPr>
          <a:xfrm>
            <a:off x="233122" y="2438400"/>
            <a:ext cx="70159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Vue</a:t>
            </a:r>
            <a:r>
              <a:rPr lang="zh-CN" altLang="en-US" sz="900" smtClean="0"/>
              <a:t>应用</a:t>
            </a:r>
          </a:p>
        </p:txBody>
      </p:sp>
      <p:sp>
        <p:nvSpPr>
          <p:cNvPr id="209" name="Rounded Rectangle 69"/>
          <p:cNvSpPr/>
          <p:nvPr/>
        </p:nvSpPr>
        <p:spPr>
          <a:xfrm>
            <a:off x="212803" y="2811674"/>
            <a:ext cx="732077" cy="3277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下游调用</a:t>
            </a:r>
          </a:p>
        </p:txBody>
      </p:sp>
      <p:sp>
        <p:nvSpPr>
          <p:cNvPr id="210" name="圆角矩形 209">
            <a:extLst>
              <a:ext uri="{FF2B5EF4-FFF2-40B4-BE49-F238E27FC236}">
                <a16:creationId xmlns:a16="http://schemas.microsoft.com/office/drawing/2014/main" xmlns="" id="{2A60641B-4A78-A047-BB11-8C0CD919ECA9}"/>
              </a:ext>
            </a:extLst>
          </p:cNvPr>
          <p:cNvSpPr/>
          <p:nvPr/>
        </p:nvSpPr>
        <p:spPr>
          <a:xfrm>
            <a:off x="0" y="2184400"/>
            <a:ext cx="1168400" cy="110744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1" name="文本框 105"/>
          <p:cNvSpPr txBox="1"/>
          <p:nvPr/>
        </p:nvSpPr>
        <p:spPr>
          <a:xfrm>
            <a:off x="254830" y="2158410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client</a:t>
            </a:r>
            <a:r>
              <a:rPr lang="zh-CN" altLang="en-US" sz="1000" smtClean="0"/>
              <a:t>应用</a:t>
            </a:r>
            <a:endParaRPr lang="zh-CN" altLang="en-US" sz="1000" dirty="0" smtClean="0"/>
          </a:p>
        </p:txBody>
      </p:sp>
      <p:sp>
        <p:nvSpPr>
          <p:cNvPr id="220" name="矩形 219"/>
          <p:cNvSpPr/>
          <p:nvPr/>
        </p:nvSpPr>
        <p:spPr>
          <a:xfrm>
            <a:off x="1533138" y="2468880"/>
            <a:ext cx="945902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1" name="Rounded Rectangle 69"/>
          <p:cNvSpPr/>
          <p:nvPr/>
        </p:nvSpPr>
        <p:spPr>
          <a:xfrm>
            <a:off x="1645362" y="2550160"/>
            <a:ext cx="752398" cy="355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Nginx</a:t>
            </a:r>
            <a:endParaRPr lang="zh-CN" altLang="en-US" sz="900" smtClean="0"/>
          </a:p>
        </p:txBody>
      </p:sp>
      <p:cxnSp>
        <p:nvCxnSpPr>
          <p:cNvPr id="226" name="肘形连接符 225"/>
          <p:cNvCxnSpPr>
            <a:stCxn id="220" idx="0"/>
            <a:endCxn id="196" idx="1"/>
          </p:cNvCxnSpPr>
          <p:nvPr/>
        </p:nvCxnSpPr>
        <p:spPr>
          <a:xfrm rot="5400000" flipH="1" flipV="1">
            <a:off x="2011424" y="1737105"/>
            <a:ext cx="726440" cy="737111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210" idx="3"/>
            <a:endCxn id="220" idx="1"/>
          </p:cNvCxnSpPr>
          <p:nvPr/>
        </p:nvCxnSpPr>
        <p:spPr>
          <a:xfrm flipV="1">
            <a:off x="1168400" y="2733040"/>
            <a:ext cx="364738" cy="50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肘形连接符 233"/>
          <p:cNvCxnSpPr>
            <a:stCxn id="220" idx="2"/>
            <a:endCxn id="198" idx="1"/>
          </p:cNvCxnSpPr>
          <p:nvPr/>
        </p:nvCxnSpPr>
        <p:spPr>
          <a:xfrm rot="16200000" flipH="1">
            <a:off x="1947413" y="3055875"/>
            <a:ext cx="924560" cy="807209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939730" y="3527190"/>
            <a:ext cx="172354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腾讯服务挂掉，切换到金山</a:t>
            </a:r>
            <a:endParaRPr lang="zh-CN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xmlns="" val="386659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矩形 213"/>
          <p:cNvSpPr/>
          <p:nvPr/>
        </p:nvSpPr>
        <p:spPr>
          <a:xfrm>
            <a:off x="908137" y="2830882"/>
            <a:ext cx="713984" cy="4258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监控</a:t>
            </a:r>
            <a:r>
              <a:rPr lang="en-US" altLang="zh-CN" smtClean="0"/>
              <a:t>/</a:t>
            </a:r>
            <a:r>
              <a:rPr lang="zh-CN" altLang="en-US" smtClean="0"/>
              <a:t>部署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xmlns="" id="{2A60641B-4A78-A047-BB11-8C0CD919ECA9}"/>
              </a:ext>
            </a:extLst>
          </p:cNvPr>
          <p:cNvSpPr/>
          <p:nvPr/>
        </p:nvSpPr>
        <p:spPr>
          <a:xfrm>
            <a:off x="0" y="873757"/>
            <a:ext cx="9068844" cy="4061497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99550" y="2651760"/>
            <a:ext cx="1960880" cy="92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266521" y="2854961"/>
            <a:ext cx="1832949" cy="6638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6372050" y="3075724"/>
            <a:ext cx="1675443" cy="371469"/>
            <a:chOff x="5150900" y="1526584"/>
            <a:chExt cx="1675443" cy="371469"/>
          </a:xfrm>
        </p:grpSpPr>
        <p:sp>
          <p:nvSpPr>
            <p:cNvPr id="57" name="矩形 56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105"/>
          <p:cNvSpPr txBox="1"/>
          <p:nvPr/>
        </p:nvSpPr>
        <p:spPr>
          <a:xfrm>
            <a:off x="6623773" y="2392090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Minio</a:t>
            </a:r>
            <a:r>
              <a:rPr lang="zh-CN" altLang="en-US" sz="1000" smtClean="0"/>
              <a:t>文件服务器</a:t>
            </a:r>
            <a:endParaRPr lang="zh-CN" altLang="en-US" sz="1000" dirty="0" smtClean="0"/>
          </a:p>
        </p:txBody>
      </p:sp>
      <p:sp>
        <p:nvSpPr>
          <p:cNvPr id="171" name="文本框 105"/>
          <p:cNvSpPr txBox="1"/>
          <p:nvPr/>
        </p:nvSpPr>
        <p:spPr>
          <a:xfrm>
            <a:off x="6431626" y="28797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微信</a:t>
            </a:r>
            <a:endParaRPr lang="en-US" altLang="zh-CN" sz="600" dirty="0" smtClean="0"/>
          </a:p>
        </p:txBody>
      </p:sp>
      <p:sp>
        <p:nvSpPr>
          <p:cNvPr id="172" name="文本框 105"/>
          <p:cNvSpPr txBox="1"/>
          <p:nvPr/>
        </p:nvSpPr>
        <p:spPr>
          <a:xfrm>
            <a:off x="7010746" y="287977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支付宝</a:t>
            </a:r>
            <a:endParaRPr lang="en-US" altLang="zh-CN" sz="600" dirty="0" smtClean="0"/>
          </a:p>
        </p:txBody>
      </p:sp>
      <p:sp>
        <p:nvSpPr>
          <p:cNvPr id="173" name="文本框 105"/>
          <p:cNvSpPr txBox="1"/>
          <p:nvPr/>
        </p:nvSpPr>
        <p:spPr>
          <a:xfrm>
            <a:off x="7610186" y="28797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口碑</a:t>
            </a:r>
            <a:endParaRPr lang="en-US" altLang="zh-CN" sz="600" dirty="0" smtClean="0"/>
          </a:p>
        </p:txBody>
      </p:sp>
      <p:sp>
        <p:nvSpPr>
          <p:cNvPr id="180" name="文本框 105"/>
          <p:cNvSpPr txBox="1"/>
          <p:nvPr/>
        </p:nvSpPr>
        <p:spPr>
          <a:xfrm>
            <a:off x="6827866" y="261561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键位文件</a:t>
            </a:r>
          </a:p>
        </p:txBody>
      </p:sp>
      <p:sp>
        <p:nvSpPr>
          <p:cNvPr id="268" name="圆角矩形 267">
            <a:extLst>
              <a:ext uri="{FF2B5EF4-FFF2-40B4-BE49-F238E27FC236}">
                <a16:creationId xmlns:a16="http://schemas.microsoft.com/office/drawing/2014/main" xmlns="" id="{2A60641B-4A78-A047-BB11-8C0CD919ECA9}"/>
              </a:ext>
            </a:extLst>
          </p:cNvPr>
          <p:cNvSpPr/>
          <p:nvPr/>
        </p:nvSpPr>
        <p:spPr>
          <a:xfrm>
            <a:off x="6118270" y="2418080"/>
            <a:ext cx="2105067" cy="1252046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3209538" y="1330960"/>
            <a:ext cx="1199902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2" name="Rounded Rectangle 69"/>
          <p:cNvSpPr/>
          <p:nvPr/>
        </p:nvSpPr>
        <p:spPr>
          <a:xfrm>
            <a:off x="3321762" y="1412240"/>
            <a:ext cx="99623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apollo</a:t>
            </a:r>
            <a:endParaRPr lang="zh-CN" altLang="en-US" sz="900" smtClean="0"/>
          </a:p>
        </p:txBody>
      </p:sp>
      <p:sp>
        <p:nvSpPr>
          <p:cNvPr id="193" name="Rounded Rectangle 69"/>
          <p:cNvSpPr/>
          <p:nvPr/>
        </p:nvSpPr>
        <p:spPr>
          <a:xfrm>
            <a:off x="3301442" y="1785514"/>
            <a:ext cx="1006397" cy="29728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eureka</a:t>
            </a:r>
            <a:endParaRPr lang="zh-CN" altLang="en-US" sz="900" smtClean="0"/>
          </a:p>
        </p:txBody>
      </p:sp>
      <p:sp>
        <p:nvSpPr>
          <p:cNvPr id="207" name="矩形 206"/>
          <p:cNvSpPr/>
          <p:nvPr/>
        </p:nvSpPr>
        <p:spPr>
          <a:xfrm>
            <a:off x="0" y="893135"/>
            <a:ext cx="754912" cy="40084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8" name="Rounded Rectangle 69"/>
          <p:cNvSpPr/>
          <p:nvPr/>
        </p:nvSpPr>
        <p:spPr>
          <a:xfrm>
            <a:off x="944034" y="2907725"/>
            <a:ext cx="653033" cy="29267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Vue</a:t>
            </a:r>
            <a:r>
              <a:rPr lang="zh-CN" altLang="en-US" sz="900" smtClean="0"/>
              <a:t>应用</a:t>
            </a:r>
          </a:p>
        </p:txBody>
      </p:sp>
      <p:sp>
        <p:nvSpPr>
          <p:cNvPr id="220" name="矩形 219"/>
          <p:cNvSpPr/>
          <p:nvPr/>
        </p:nvSpPr>
        <p:spPr>
          <a:xfrm>
            <a:off x="1970018" y="2798732"/>
            <a:ext cx="929757" cy="489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1" name="Rounded Rectangle 69"/>
          <p:cNvSpPr/>
          <p:nvPr/>
        </p:nvSpPr>
        <p:spPr>
          <a:xfrm>
            <a:off x="2082242" y="2880011"/>
            <a:ext cx="698536" cy="30159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Nginx</a:t>
            </a:r>
            <a:endParaRPr lang="zh-CN" altLang="en-US" sz="900" smtClean="0"/>
          </a:p>
        </p:txBody>
      </p:sp>
      <p:cxnSp>
        <p:nvCxnSpPr>
          <p:cNvPr id="229" name="直接箭头连接符 228"/>
          <p:cNvCxnSpPr>
            <a:stCxn id="94" idx="0"/>
            <a:endCxn id="191" idx="2"/>
          </p:cNvCxnSpPr>
          <p:nvPr/>
        </p:nvCxnSpPr>
        <p:spPr>
          <a:xfrm flipH="1" flipV="1">
            <a:off x="3809489" y="2143760"/>
            <a:ext cx="1469513" cy="6299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806051" y="2773680"/>
            <a:ext cx="945902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Rounded Rectangle 69"/>
          <p:cNvSpPr/>
          <p:nvPr/>
        </p:nvSpPr>
        <p:spPr>
          <a:xfrm>
            <a:off x="4918275" y="2854960"/>
            <a:ext cx="752398" cy="355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文件服务</a:t>
            </a:r>
          </a:p>
        </p:txBody>
      </p:sp>
      <p:sp>
        <p:nvSpPr>
          <p:cNvPr id="96" name="矩形 95"/>
          <p:cNvSpPr/>
          <p:nvPr/>
        </p:nvSpPr>
        <p:spPr>
          <a:xfrm>
            <a:off x="3379336" y="2773680"/>
            <a:ext cx="945902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Rounded Rectangle 69"/>
          <p:cNvSpPr/>
          <p:nvPr/>
        </p:nvSpPr>
        <p:spPr>
          <a:xfrm>
            <a:off x="3491560" y="2854960"/>
            <a:ext cx="752398" cy="355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应用服务</a:t>
            </a:r>
          </a:p>
        </p:txBody>
      </p:sp>
      <p:sp>
        <p:nvSpPr>
          <p:cNvPr id="103" name="矩形 102"/>
          <p:cNvSpPr/>
          <p:nvPr/>
        </p:nvSpPr>
        <p:spPr>
          <a:xfrm>
            <a:off x="3937300" y="3977292"/>
            <a:ext cx="1077982" cy="447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Rounded Rectangle 69"/>
          <p:cNvSpPr/>
          <p:nvPr/>
        </p:nvSpPr>
        <p:spPr>
          <a:xfrm>
            <a:off x="4049524" y="4058572"/>
            <a:ext cx="853998" cy="28448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mysql</a:t>
            </a:r>
            <a:endParaRPr lang="zh-CN" altLang="en-US" sz="900" smtClean="0"/>
          </a:p>
        </p:txBody>
      </p:sp>
      <p:cxnSp>
        <p:nvCxnSpPr>
          <p:cNvPr id="109" name="直接箭头连接符 108"/>
          <p:cNvCxnSpPr>
            <a:stCxn id="96" idx="0"/>
            <a:endCxn id="191" idx="2"/>
          </p:cNvCxnSpPr>
          <p:nvPr/>
        </p:nvCxnSpPr>
        <p:spPr>
          <a:xfrm flipH="1" flipV="1">
            <a:off x="3809489" y="2143760"/>
            <a:ext cx="42798" cy="6299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2667300" y="3977292"/>
            <a:ext cx="1077982" cy="447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Rounded Rectangle 69"/>
          <p:cNvSpPr/>
          <p:nvPr/>
        </p:nvSpPr>
        <p:spPr>
          <a:xfrm>
            <a:off x="2779524" y="4058572"/>
            <a:ext cx="853998" cy="28448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redis</a:t>
            </a:r>
            <a:endParaRPr lang="zh-CN" altLang="en-US" sz="900" smtClean="0"/>
          </a:p>
        </p:txBody>
      </p:sp>
      <p:cxnSp>
        <p:nvCxnSpPr>
          <p:cNvPr id="120" name="直接箭头连接符 119"/>
          <p:cNvCxnSpPr>
            <a:stCxn id="94" idx="3"/>
            <a:endCxn id="268" idx="1"/>
          </p:cNvCxnSpPr>
          <p:nvPr/>
        </p:nvCxnSpPr>
        <p:spPr>
          <a:xfrm>
            <a:off x="5751953" y="3037840"/>
            <a:ext cx="366317" cy="626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96" idx="2"/>
            <a:endCxn id="117" idx="0"/>
          </p:cNvCxnSpPr>
          <p:nvPr/>
        </p:nvCxnSpPr>
        <p:spPr>
          <a:xfrm flipH="1">
            <a:off x="3206291" y="3302000"/>
            <a:ext cx="645996" cy="6752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220" idx="3"/>
            <a:endCxn id="96" idx="1"/>
          </p:cNvCxnSpPr>
          <p:nvPr/>
        </p:nvCxnSpPr>
        <p:spPr>
          <a:xfrm flipV="1">
            <a:off x="2899775" y="3037840"/>
            <a:ext cx="479561" cy="556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214" idx="3"/>
            <a:endCxn id="220" idx="1"/>
          </p:cNvCxnSpPr>
          <p:nvPr/>
        </p:nvCxnSpPr>
        <p:spPr>
          <a:xfrm flipV="1">
            <a:off x="1622121" y="3043407"/>
            <a:ext cx="347897" cy="41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96" idx="2"/>
            <a:endCxn id="103" idx="0"/>
          </p:cNvCxnSpPr>
          <p:nvPr/>
        </p:nvCxnSpPr>
        <p:spPr>
          <a:xfrm>
            <a:off x="3852287" y="3302000"/>
            <a:ext cx="624004" cy="6752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96" idx="3"/>
            <a:endCxn id="94" idx="1"/>
          </p:cNvCxnSpPr>
          <p:nvPr/>
        </p:nvCxnSpPr>
        <p:spPr>
          <a:xfrm>
            <a:off x="4325238" y="3037840"/>
            <a:ext cx="48081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81419" y="2273474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2800" smtClean="0"/>
              <a:t>部署</a:t>
            </a:r>
            <a:endParaRPr lang="zh-CN" altLang="en-US" sz="2800" dirty="0" smtClean="0"/>
          </a:p>
        </p:txBody>
      </p:sp>
      <p:sp>
        <p:nvSpPr>
          <p:cNvPr id="165" name="矩形 164"/>
          <p:cNvSpPr/>
          <p:nvPr/>
        </p:nvSpPr>
        <p:spPr>
          <a:xfrm>
            <a:off x="8263003" y="939064"/>
            <a:ext cx="754912" cy="40084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8331896" y="2363244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2800" smtClean="0"/>
              <a:t>监控</a:t>
            </a:r>
            <a:endParaRPr lang="zh-CN" altLang="en-US" sz="2800" dirty="0" smtClean="0"/>
          </a:p>
        </p:txBody>
      </p:sp>
      <p:sp>
        <p:nvSpPr>
          <p:cNvPr id="167" name="矩形 166"/>
          <p:cNvSpPr/>
          <p:nvPr/>
        </p:nvSpPr>
        <p:spPr>
          <a:xfrm>
            <a:off x="6651321" y="1416693"/>
            <a:ext cx="1037990" cy="531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8" name="Rounded Rectangle 69"/>
          <p:cNvSpPr/>
          <p:nvPr/>
        </p:nvSpPr>
        <p:spPr>
          <a:xfrm>
            <a:off x="6726477" y="1497974"/>
            <a:ext cx="881554" cy="38093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prometheus</a:t>
            </a:r>
            <a:endParaRPr lang="zh-CN" altLang="en-US" sz="900" smtClean="0"/>
          </a:p>
        </p:txBody>
      </p:sp>
      <p:sp>
        <p:nvSpPr>
          <p:cNvPr id="183" name="矩形 182"/>
          <p:cNvSpPr/>
          <p:nvPr/>
        </p:nvSpPr>
        <p:spPr>
          <a:xfrm>
            <a:off x="6678461" y="3936513"/>
            <a:ext cx="1037990" cy="531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6" name="Rounded Rectangle 69"/>
          <p:cNvSpPr/>
          <p:nvPr/>
        </p:nvSpPr>
        <p:spPr>
          <a:xfrm>
            <a:off x="6753617" y="4017794"/>
            <a:ext cx="881554" cy="38093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ELK</a:t>
            </a:r>
            <a:endParaRPr lang="zh-CN" altLang="en-US" sz="900" smtClean="0"/>
          </a:p>
        </p:txBody>
      </p:sp>
      <p:cxnSp>
        <p:nvCxnSpPr>
          <p:cNvPr id="217" name="直接箭头连接符 216"/>
          <p:cNvCxnSpPr/>
          <p:nvPr/>
        </p:nvCxnSpPr>
        <p:spPr>
          <a:xfrm>
            <a:off x="7716033" y="1659699"/>
            <a:ext cx="52609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/>
          <p:nvPr/>
        </p:nvCxnSpPr>
        <p:spPr>
          <a:xfrm>
            <a:off x="7730647" y="4217096"/>
            <a:ext cx="52609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659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服务器列表 优先级低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xmlns="" id="{2A60641B-4A78-A047-BB11-8C0CD919ECA9}"/>
              </a:ext>
            </a:extLst>
          </p:cNvPr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Table 2"/>
          <p:cNvGraphicFramePr>
            <a:graphicFrameLocks noGrp="1"/>
          </p:cNvGraphicFramePr>
          <p:nvPr/>
        </p:nvGraphicFramePr>
        <p:xfrm>
          <a:off x="383318" y="955101"/>
          <a:ext cx="8377051" cy="3670212"/>
        </p:xfrm>
        <a:graphic>
          <a:graphicData uri="http://schemas.openxmlformats.org/drawingml/2006/table">
            <a:tbl>
              <a:tblPr firstRow="1" bandRow="1"/>
              <a:tblGrid>
                <a:gridCol w="1139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33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54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28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492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34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2362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424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主要平台</a:t>
                      </a:r>
                      <a:endParaRPr kumimoji="0" lang="en-US" altLang="zh-CN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服务器功能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数量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CPU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硬盘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是否虚拟机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部署说明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345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生产环境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应用服务器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34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文件服务器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1T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zh-CN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35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Redis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r>
                        <a:rPr lang="zh-CN" altLang="en-US" sz="1000" b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35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nginx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35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Mysql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sz="1000" b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353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测试环境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应用服务器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34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文件服务器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35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Redis</a:t>
                      </a: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35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nginx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35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mysql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altLang="zh-CN" sz="10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6659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监控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xmlns="" id="{2A60641B-4A78-A047-BB11-8C0CD919ECA9}"/>
              </a:ext>
            </a:extLst>
          </p:cNvPr>
          <p:cNvSpPr/>
          <p:nvPr/>
        </p:nvSpPr>
        <p:spPr>
          <a:xfrm>
            <a:off x="0" y="827460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 rot="16200000">
            <a:off x="1381760" y="2971034"/>
            <a:ext cx="503555" cy="1367790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前台展示</a:t>
            </a:r>
            <a:r>
              <a:rPr kumimoji="1"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Grafana</a:t>
            </a:r>
          </a:p>
        </p:txBody>
      </p:sp>
      <p:cxnSp>
        <p:nvCxnSpPr>
          <p:cNvPr id="8" name="Straight Connector 41"/>
          <p:cNvCxnSpPr>
            <a:stCxn id="13" idx="1"/>
            <a:endCxn id="12" idx="3"/>
          </p:cNvCxnSpPr>
          <p:nvPr/>
        </p:nvCxnSpPr>
        <p:spPr>
          <a:xfrm flipH="1">
            <a:off x="1634490" y="1976624"/>
            <a:ext cx="635" cy="45148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圆角矩形 8"/>
          <p:cNvSpPr/>
          <p:nvPr/>
        </p:nvSpPr>
        <p:spPr>
          <a:xfrm>
            <a:off x="3515678" y="1460312"/>
            <a:ext cx="2046223" cy="2105009"/>
          </a:xfrm>
          <a:prstGeom prst="roundRect">
            <a:avLst>
              <a:gd name="adj" fmla="val 4753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63"/>
          <p:cNvSpPr txBox="1"/>
          <p:nvPr/>
        </p:nvSpPr>
        <p:spPr>
          <a:xfrm>
            <a:off x="1663595" y="1986548"/>
            <a:ext cx="1325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dirty="0">
                <a:ea typeface="宋体" charset="0"/>
              </a:rPr>
              <a:t>获取采集服务的信息</a:t>
            </a:r>
          </a:p>
        </p:txBody>
      </p:sp>
      <p:cxnSp>
        <p:nvCxnSpPr>
          <p:cNvPr id="11" name="Straight Connector 41"/>
          <p:cNvCxnSpPr>
            <a:stCxn id="7" idx="3"/>
            <a:endCxn id="12" idx="1"/>
          </p:cNvCxnSpPr>
          <p:nvPr/>
        </p:nvCxnSpPr>
        <p:spPr>
          <a:xfrm flipV="1">
            <a:off x="1633855" y="2944999"/>
            <a:ext cx="635" cy="45847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" name="Rounded Rectangle 106"/>
          <p:cNvSpPr/>
          <p:nvPr/>
        </p:nvSpPr>
        <p:spPr>
          <a:xfrm rot="16200000">
            <a:off x="1376045" y="2071874"/>
            <a:ext cx="516890" cy="1229360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监控采集服务器</a:t>
            </a:r>
          </a:p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</a:p>
        </p:txBody>
      </p:sp>
      <p:sp>
        <p:nvSpPr>
          <p:cNvPr id="13" name="圆角矩形 12"/>
          <p:cNvSpPr/>
          <p:nvPr/>
        </p:nvSpPr>
        <p:spPr>
          <a:xfrm rot="16200000">
            <a:off x="1448435" y="1210179"/>
            <a:ext cx="372745" cy="1160145"/>
          </a:xfrm>
          <a:prstGeom prst="roundRect">
            <a:avLst/>
          </a:prstGeom>
          <a:solidFill>
            <a:srgbClr val="97AD6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Consul</a:t>
            </a:r>
          </a:p>
        </p:txBody>
      </p:sp>
      <p:sp>
        <p:nvSpPr>
          <p:cNvPr id="14" name="文本框 16"/>
          <p:cNvSpPr txBox="1"/>
          <p:nvPr/>
        </p:nvSpPr>
        <p:spPr>
          <a:xfrm>
            <a:off x="1151150" y="1258838"/>
            <a:ext cx="944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dirty="0">
                <a:ea typeface="宋体" charset="0"/>
              </a:rPr>
              <a:t>采集服务注册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064732" y="1781126"/>
            <a:ext cx="1209675" cy="45212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Rounded Rectangle 69"/>
          <p:cNvSpPr/>
          <p:nvPr/>
        </p:nvSpPr>
        <p:spPr>
          <a:xfrm>
            <a:off x="4225548" y="1906698"/>
            <a:ext cx="90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文件服务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Straight Connector 41"/>
          <p:cNvCxnSpPr>
            <a:stCxn id="12" idx="2"/>
            <a:endCxn id="23" idx="1"/>
          </p:cNvCxnSpPr>
          <p:nvPr/>
        </p:nvCxnSpPr>
        <p:spPr>
          <a:xfrm flipV="1">
            <a:off x="2249170" y="2007186"/>
            <a:ext cx="1815562" cy="679368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Connector 41"/>
          <p:cNvCxnSpPr>
            <a:stCxn id="12" idx="2"/>
            <a:endCxn id="31" idx="1"/>
          </p:cNvCxnSpPr>
          <p:nvPr/>
        </p:nvCxnSpPr>
        <p:spPr>
          <a:xfrm flipV="1">
            <a:off x="2249170" y="2592021"/>
            <a:ext cx="1804132" cy="9453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Connector 41"/>
          <p:cNvCxnSpPr>
            <a:stCxn id="37" idx="0"/>
            <a:endCxn id="9" idx="3"/>
          </p:cNvCxnSpPr>
          <p:nvPr/>
        </p:nvCxnSpPr>
        <p:spPr>
          <a:xfrm flipH="1" flipV="1">
            <a:off x="5561901" y="2512817"/>
            <a:ext cx="1136335" cy="2088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Rounded Rectangle 69"/>
          <p:cNvSpPr/>
          <p:nvPr/>
        </p:nvSpPr>
        <p:spPr>
          <a:xfrm>
            <a:off x="5631724" y="2242520"/>
            <a:ext cx="900000" cy="288000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r>
              <a:rPr lang="en-US" altLang="zh-CN" sz="900" kern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/filebeat</a:t>
            </a:r>
            <a:endParaRPr lang="en-US" altLang="zh-CN" sz="900" kern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53302" y="2365961"/>
            <a:ext cx="1209675" cy="45212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Rounded Rectangle 69"/>
          <p:cNvSpPr/>
          <p:nvPr/>
        </p:nvSpPr>
        <p:spPr>
          <a:xfrm>
            <a:off x="4225548" y="2468038"/>
            <a:ext cx="90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应用服务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Rounded Rectangle 106"/>
          <p:cNvSpPr/>
          <p:nvPr/>
        </p:nvSpPr>
        <p:spPr>
          <a:xfrm rot="16200000">
            <a:off x="6897894" y="2099388"/>
            <a:ext cx="469320" cy="868636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ELK</a:t>
            </a:r>
            <a:endParaRPr kumimoji="1"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659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待验证问题清单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xmlns="" id="{2A60641B-4A78-A047-BB11-8C0CD919ECA9}"/>
              </a:ext>
            </a:extLst>
          </p:cNvPr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873760" y="1400960"/>
          <a:ext cx="6374328" cy="2412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2477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62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7261">
                <a:tc>
                  <a:txBody>
                    <a:bodyPr/>
                    <a:lstStyle/>
                    <a:p>
                      <a:r>
                        <a:rPr lang="en-US" altLang="zh-CN" smtClean="0"/>
                        <a:t>Mc</a:t>
                      </a:r>
                      <a:r>
                        <a:rPr lang="zh-CN" altLang="en-US" smtClean="0"/>
                        <a:t>文件格式与给运营的文件格式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2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2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62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6659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非功能需求</a:t>
            </a: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279400" y="1243584"/>
          <a:ext cx="8585199" cy="228514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0716">
                  <a:extLst>
                    <a:ext uri="{9D8B030D-6E8A-4147-A177-3AD203B41FA5}">
                      <a16:colId xmlns:a16="http://schemas.microsoft.com/office/drawing/2014/main" xmlns="" val="3127120779"/>
                    </a:ext>
                  </a:extLst>
                </a:gridCol>
                <a:gridCol w="542443">
                  <a:extLst>
                    <a:ext uri="{9D8B030D-6E8A-4147-A177-3AD203B41FA5}">
                      <a16:colId xmlns:a16="http://schemas.microsoft.com/office/drawing/2014/main" xmlns="" val="1723757458"/>
                    </a:ext>
                  </a:extLst>
                </a:gridCol>
                <a:gridCol w="542443">
                  <a:extLst>
                    <a:ext uri="{9D8B030D-6E8A-4147-A177-3AD203B41FA5}">
                      <a16:colId xmlns:a16="http://schemas.microsoft.com/office/drawing/2014/main" xmlns="" val="2727083633"/>
                    </a:ext>
                  </a:extLst>
                </a:gridCol>
                <a:gridCol w="2018150">
                  <a:extLst>
                    <a:ext uri="{9D8B030D-6E8A-4147-A177-3AD203B41FA5}">
                      <a16:colId xmlns:a16="http://schemas.microsoft.com/office/drawing/2014/main" xmlns="" val="2731811201"/>
                    </a:ext>
                  </a:extLst>
                </a:gridCol>
                <a:gridCol w="2342255">
                  <a:extLst>
                    <a:ext uri="{9D8B030D-6E8A-4147-A177-3AD203B41FA5}">
                      <a16:colId xmlns:a16="http://schemas.microsoft.com/office/drawing/2014/main" xmlns="" val="720710270"/>
                    </a:ext>
                  </a:extLst>
                </a:gridCol>
                <a:gridCol w="1137043">
                  <a:extLst>
                    <a:ext uri="{9D8B030D-6E8A-4147-A177-3AD203B41FA5}">
                      <a16:colId xmlns:a16="http://schemas.microsoft.com/office/drawing/2014/main" xmlns="" val="3677988891"/>
                    </a:ext>
                  </a:extLst>
                </a:gridCol>
                <a:gridCol w="1502149">
                  <a:extLst>
                    <a:ext uri="{9D8B030D-6E8A-4147-A177-3AD203B41FA5}">
                      <a16:colId xmlns:a16="http://schemas.microsoft.com/office/drawing/2014/main" xmlns="" val="962503934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xmlns="" val="538261738"/>
                  </a:ext>
                </a:extLst>
              </a:tr>
              <a:tr h="981027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xmlns="" val="389810223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xmlns="" val="3782326694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xmlns="" val="3569726759"/>
                  </a:ext>
                </a:extLst>
              </a:tr>
            </a:tbl>
          </a:graphicData>
        </a:graphic>
      </p:graphicFrame>
      <p:sp>
        <p:nvSpPr>
          <p:cNvPr id="5" name="矩形标注 4"/>
          <p:cNvSpPr/>
          <p:nvPr/>
        </p:nvSpPr>
        <p:spPr>
          <a:xfrm>
            <a:off x="3185457" y="183791"/>
            <a:ext cx="1386542" cy="540519"/>
          </a:xfrm>
          <a:prstGeom prst="wedgeRectCallout">
            <a:avLst>
              <a:gd name="adj1" fmla="val -148801"/>
              <a:gd name="adj2" fmla="val -4402"/>
            </a:avLst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未整理？？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9408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功能架构</a:t>
            </a:r>
            <a:endParaRPr lang="zh-CN" altLang="en-US" dirty="0"/>
          </a:p>
        </p:txBody>
      </p:sp>
      <p:grpSp>
        <p:nvGrpSpPr>
          <p:cNvPr id="3" name="组合 69"/>
          <p:cNvGrpSpPr/>
          <p:nvPr/>
        </p:nvGrpSpPr>
        <p:grpSpPr>
          <a:xfrm>
            <a:off x="1030237" y="1242345"/>
            <a:ext cx="6576788" cy="3154557"/>
            <a:chOff x="1030237" y="1242345"/>
            <a:chExt cx="6576788" cy="3154557"/>
          </a:xfrm>
        </p:grpSpPr>
        <p:sp>
          <p:nvSpPr>
            <p:cNvPr id="38" name="矩形 37"/>
            <p:cNvSpPr/>
            <p:nvPr/>
          </p:nvSpPr>
          <p:spPr>
            <a:xfrm>
              <a:off x="1092253" y="1776830"/>
              <a:ext cx="6514772" cy="2620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304311" y="2003627"/>
              <a:ext cx="1436697" cy="1617852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17094" y="2153547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05808" y="2208505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租户管理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417094" y="2669237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39454" y="2745332"/>
              <a:ext cx="8517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属性</a:t>
              </a:r>
              <a:r>
                <a:rPr lang="zh-CN" altLang="en-US" sz="1000" dirty="0" smtClean="0"/>
                <a:t>管理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417094" y="3155425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87365" y="3207762"/>
              <a:ext cx="10209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属性</a:t>
              </a:r>
              <a:r>
                <a:rPr lang="zh-CN" altLang="en-US" sz="1000" dirty="0"/>
                <a:t>赋权</a:t>
              </a:r>
              <a:endParaRPr lang="zh-CN" altLang="en-US" sz="10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953322" y="3155425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157859" y="3204460"/>
              <a:ext cx="890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渠道管理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244941" y="2153547"/>
              <a:ext cx="1417090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581016" y="2222610"/>
              <a:ext cx="9498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分组管理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5738674" y="2153547"/>
              <a:ext cx="152835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38674" y="2669237"/>
              <a:ext cx="152835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68588" y="2146661"/>
              <a:ext cx="11846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MC</a:t>
              </a:r>
              <a:r>
                <a:rPr lang="zh-CN" altLang="en-US" sz="1000" dirty="0" smtClean="0"/>
                <a:t>同步数据</a:t>
              </a:r>
              <a:endParaRPr lang="en-US" altLang="zh-CN" sz="1000" dirty="0" smtClean="0"/>
            </a:p>
            <a:p>
              <a:pPr algn="ctr"/>
              <a:r>
                <a:rPr lang="zh-CN" altLang="en-US" sz="1000" dirty="0" smtClean="0"/>
                <a:t>（</a:t>
              </a:r>
              <a:r>
                <a:rPr lang="zh-CN" altLang="en-US" sz="1000" dirty="0"/>
                <a:t>预计算</a:t>
              </a:r>
              <a:r>
                <a:rPr lang="zh-CN" altLang="en-US" sz="1000" dirty="0" smtClean="0"/>
                <a:t>）</a:t>
              </a:r>
              <a:endParaRPr lang="en-US" altLang="zh-CN" sz="1000" dirty="0" smtClean="0"/>
            </a:p>
            <a:p>
              <a:pPr algn="l"/>
              <a:endParaRPr lang="zh-CN" altLang="en-US" sz="1000" dirty="0" smtClean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244941" y="2669237"/>
              <a:ext cx="1417090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385219" y="2731238"/>
              <a:ext cx="1046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图片批量上传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738674" y="3174672"/>
              <a:ext cx="1523455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140618" y="3245111"/>
              <a:ext cx="11372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版本下发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2953322" y="2153547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43738" y="2221817"/>
              <a:ext cx="10223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smtClean="0"/>
                <a:t>键位管理</a:t>
              </a: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2861926" y="2003627"/>
              <a:ext cx="4618638" cy="1617852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030237" y="1748264"/>
              <a:ext cx="13383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>
                  <a:solidFill>
                    <a:srgbClr val="FF0000"/>
                  </a:solidFill>
                </a:rPr>
                <a:t>产品配置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458233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721138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系统菜单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941957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243770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角色管理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4450830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811008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用户管理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5974630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08346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日志</a:t>
              </a:r>
              <a:r>
                <a:rPr lang="zh-CN" altLang="en-US" sz="1000" dirty="0" smtClean="0"/>
                <a:t>管理</a:t>
              </a: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322941" y="3705659"/>
              <a:ext cx="6157623" cy="61913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48821" y="1254872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超级管理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113552" y="1242346"/>
              <a:ext cx="12934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高级管理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787885" y="1242346"/>
              <a:ext cx="16224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普通管理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2943504" y="2648236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148041" y="2697271"/>
              <a:ext cx="890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产品</a:t>
              </a:r>
              <a:r>
                <a:rPr lang="zh-CN" altLang="en-US" sz="1000" dirty="0" smtClean="0"/>
                <a:t>组管理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257479" y="1242346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品牌管理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032269" y="2654445"/>
              <a:ext cx="1121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err="1" smtClean="0"/>
                <a:t>LinkId</a:t>
              </a:r>
              <a:r>
                <a:rPr lang="en-US" altLang="zh-CN" sz="1000" dirty="0" smtClean="0"/>
                <a:t> </a:t>
              </a:r>
            </a:p>
            <a:p>
              <a:pPr algn="l"/>
              <a:r>
                <a:rPr lang="zh-CN" altLang="en-US" sz="1000" dirty="0" smtClean="0"/>
                <a:t>键位名称同步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4244941" y="3165031"/>
              <a:ext cx="1417090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585244" y="3227032"/>
              <a:ext cx="1046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版本管理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265264" y="1242345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只读用户</a:t>
              </a:r>
            </a:p>
          </p:txBody>
        </p:sp>
      </p:grpSp>
      <p:sp>
        <p:nvSpPr>
          <p:cNvPr id="65" name="圆角矩形 64"/>
          <p:cNvSpPr/>
          <p:nvPr/>
        </p:nvSpPr>
        <p:spPr>
          <a:xfrm>
            <a:off x="1102290" y="1152395"/>
            <a:ext cx="6450905" cy="501040"/>
          </a:xfrm>
          <a:prstGeom prst="roundRect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59"/>
          <p:cNvSpPr txBox="1"/>
          <p:nvPr/>
        </p:nvSpPr>
        <p:spPr>
          <a:xfrm>
            <a:off x="4117721" y="1000177"/>
            <a:ext cx="629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smtClean="0"/>
              <a:t>角色</a:t>
            </a:r>
            <a:endParaRPr lang="zh-CN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xmlns="" val="161295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系统关系</a:t>
            </a:r>
            <a:endParaRPr lang="zh-CN" altLang="en-US" dirty="0"/>
          </a:p>
        </p:txBody>
      </p:sp>
      <p:grpSp>
        <p:nvGrpSpPr>
          <p:cNvPr id="2" name="组合 147"/>
          <p:cNvGrpSpPr/>
          <p:nvPr/>
        </p:nvGrpSpPr>
        <p:grpSpPr>
          <a:xfrm>
            <a:off x="857255" y="1690105"/>
            <a:ext cx="6292514" cy="2447420"/>
            <a:chOff x="857255" y="1690105"/>
            <a:chExt cx="6292514" cy="2447420"/>
          </a:xfrm>
        </p:grpSpPr>
        <p:sp>
          <p:nvSpPr>
            <p:cNvPr id="3" name="矩形 2"/>
            <p:cNvSpPr/>
            <p:nvPr/>
          </p:nvSpPr>
          <p:spPr>
            <a:xfrm rot="16200000">
              <a:off x="3267075" y="2400300"/>
              <a:ext cx="914400" cy="1066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产品配置平台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16200000">
              <a:off x="2111496" y="3380288"/>
              <a:ext cx="447675" cy="1066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SSO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统一认证平台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" name="直接箭头连接符 5"/>
            <p:cNvCxnSpPr>
              <a:stCxn id="62" idx="2"/>
              <a:endCxn id="3" idx="1"/>
            </p:cNvCxnSpPr>
            <p:nvPr/>
          </p:nvCxnSpPr>
          <p:spPr>
            <a:xfrm flipV="1">
              <a:off x="2868734" y="3390900"/>
              <a:ext cx="855541" cy="522788"/>
            </a:xfrm>
            <a:prstGeom prst="bentConnector2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 rot="16200000">
              <a:off x="1166817" y="1647563"/>
              <a:ext cx="447675" cy="10668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MC</a:t>
              </a:r>
            </a:p>
          </p:txBody>
        </p:sp>
        <p:sp>
          <p:nvSpPr>
            <p:cNvPr id="73" name="矩形 72"/>
            <p:cNvSpPr/>
            <p:nvPr/>
          </p:nvSpPr>
          <p:spPr>
            <a:xfrm rot="16200000">
              <a:off x="1097923" y="2581649"/>
              <a:ext cx="447675" cy="66675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MQ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196236" y="2423786"/>
              <a:ext cx="6529" cy="26113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73" idx="2"/>
              <a:endCxn id="3" idx="0"/>
            </p:cNvCxnSpPr>
            <p:nvPr/>
          </p:nvCxnSpPr>
          <p:spPr>
            <a:xfrm>
              <a:off x="1655136" y="2915024"/>
              <a:ext cx="1535739" cy="18676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 rot="16200000">
              <a:off x="6454445" y="2117622"/>
              <a:ext cx="447675" cy="94297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产品运营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16200000">
              <a:off x="6454446" y="2679902"/>
              <a:ext cx="447675" cy="94297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>
                  <a:solidFill>
                    <a:sysClr val="windowText" lastClr="000000"/>
                  </a:solidFill>
                </a:rPr>
                <a:t>EC</a:t>
              </a:r>
              <a:r>
                <a:rPr lang="zh-CN" altLang="en-US" sz="900" dirty="0" smtClean="0">
                  <a:solidFill>
                    <a:sysClr val="windowText" lastClr="000000"/>
                  </a:solidFill>
                </a:rPr>
                <a:t>菜单</a:t>
              </a:r>
              <a:endParaRPr lang="zh-CN" altLang="en-US" sz="9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 sz="900" dirty="0" smtClean="0">
                  <a:solidFill>
                    <a:sysClr val="windowText" lastClr="000000"/>
                  </a:solidFill>
                </a:rPr>
                <a:t>系统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660637" y="3052008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800" dirty="0" smtClean="0"/>
                <a:t>版本文件</a:t>
              </a:r>
              <a:r>
                <a:rPr lang="en-US" altLang="zh-CN" sz="800" dirty="0" smtClean="0"/>
                <a:t>By basic</a:t>
              </a:r>
            </a:p>
            <a:p>
              <a:r>
                <a:rPr lang="en-US" altLang="zh-CN" sz="800" dirty="0"/>
                <a:t>By Store</a:t>
              </a:r>
              <a:endParaRPr lang="zh-CN" altLang="en-US" sz="800" dirty="0"/>
            </a:p>
            <a:p>
              <a:pPr algn="l"/>
              <a:r>
                <a:rPr lang="zh-CN" altLang="en-US" sz="800" dirty="0" smtClean="0"/>
                <a:t>图片</a:t>
              </a:r>
            </a:p>
          </p:txBody>
        </p:sp>
        <p:sp>
          <p:nvSpPr>
            <p:cNvPr id="85" name="流程图: 多文档 84"/>
            <p:cNvSpPr/>
            <p:nvPr/>
          </p:nvSpPr>
          <p:spPr>
            <a:xfrm>
              <a:off x="4879327" y="2824981"/>
              <a:ext cx="391109" cy="221986"/>
            </a:xfrm>
            <a:prstGeom prst="flowChartMulti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流程图: 多文档 88"/>
            <p:cNvSpPr/>
            <p:nvPr/>
          </p:nvSpPr>
          <p:spPr>
            <a:xfrm>
              <a:off x="2371718" y="2025139"/>
              <a:ext cx="497015" cy="312987"/>
            </a:xfrm>
            <a:prstGeom prst="flowChartMulti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2271411" y="1690105"/>
              <a:ext cx="7697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MC</a:t>
              </a:r>
              <a:r>
                <a:rPr lang="zh-CN" altLang="en-US" sz="1000" dirty="0" smtClean="0"/>
                <a:t>预计算</a:t>
              </a:r>
              <a:endParaRPr lang="en-US" altLang="zh-CN" sz="1000" dirty="0" smtClean="0"/>
            </a:p>
            <a:p>
              <a:pPr algn="l"/>
              <a:r>
                <a:rPr lang="zh-CN" altLang="en-US" sz="1000" dirty="0" smtClean="0"/>
                <a:t>键位文件</a:t>
              </a:r>
            </a:p>
          </p:txBody>
        </p:sp>
        <p:cxnSp>
          <p:nvCxnSpPr>
            <p:cNvPr id="92" name="直接箭头连接符 91"/>
            <p:cNvCxnSpPr>
              <a:stCxn id="65" idx="2"/>
              <a:endCxn id="89" idx="1"/>
            </p:cNvCxnSpPr>
            <p:nvPr/>
          </p:nvCxnSpPr>
          <p:spPr>
            <a:xfrm>
              <a:off x="1924055" y="2180963"/>
              <a:ext cx="447663" cy="67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9" idx="3"/>
              <a:endCxn id="3" idx="3"/>
            </p:cNvCxnSpPr>
            <p:nvPr/>
          </p:nvCxnSpPr>
          <p:spPr>
            <a:xfrm>
              <a:off x="2868733" y="2181633"/>
              <a:ext cx="855542" cy="294867"/>
            </a:xfrm>
            <a:prstGeom prst="bentConnector2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3" idx="2"/>
              <a:endCxn id="85" idx="1"/>
            </p:cNvCxnSpPr>
            <p:nvPr/>
          </p:nvCxnSpPr>
          <p:spPr>
            <a:xfrm>
              <a:off x="4257675" y="2933700"/>
              <a:ext cx="621652" cy="227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85" idx="3"/>
              <a:endCxn id="81" idx="0"/>
            </p:cNvCxnSpPr>
            <p:nvPr/>
          </p:nvCxnSpPr>
          <p:spPr>
            <a:xfrm flipV="1">
              <a:off x="5270436" y="2589107"/>
              <a:ext cx="936361" cy="34686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85" idx="3"/>
              <a:endCxn id="82" idx="0"/>
            </p:cNvCxnSpPr>
            <p:nvPr/>
          </p:nvCxnSpPr>
          <p:spPr>
            <a:xfrm>
              <a:off x="5270436" y="2935974"/>
              <a:ext cx="936362" cy="21541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/>
            <p:cNvSpPr txBox="1"/>
            <p:nvPr/>
          </p:nvSpPr>
          <p:spPr>
            <a:xfrm>
              <a:off x="3041174" y="3913649"/>
              <a:ext cx="10182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800" dirty="0" smtClean="0"/>
                <a:t>内部用户</a:t>
              </a:r>
              <a:r>
                <a:rPr lang="en-US" altLang="zh-CN" sz="800" dirty="0" smtClean="0"/>
                <a:t>SSO</a:t>
              </a:r>
              <a:r>
                <a:rPr lang="zh-CN" altLang="en-US" sz="800" dirty="0" smtClean="0"/>
                <a:t>登录</a:t>
              </a: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1753234" y="2942094"/>
              <a:ext cx="14125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800" dirty="0" smtClean="0"/>
                <a:t>新增</a:t>
              </a:r>
              <a:r>
                <a:rPr lang="en-US" altLang="zh-CN" sz="800" dirty="0" err="1" smtClean="0"/>
                <a:t>LinkId</a:t>
              </a:r>
              <a:r>
                <a:rPr lang="en-US" altLang="zh-CN" sz="800" dirty="0" smtClean="0"/>
                <a:t> </a:t>
              </a:r>
              <a:r>
                <a:rPr lang="zh-CN" altLang="en-US" sz="800" dirty="0" smtClean="0"/>
                <a:t>、键位名称同步</a:t>
              </a:r>
            </a:p>
          </p:txBody>
        </p:sp>
      </p:grpSp>
      <p:sp>
        <p:nvSpPr>
          <p:cNvPr id="24" name="矩形标注 23"/>
          <p:cNvSpPr/>
          <p:nvPr/>
        </p:nvSpPr>
        <p:spPr>
          <a:xfrm>
            <a:off x="3743536" y="972495"/>
            <a:ext cx="1386542" cy="540519"/>
          </a:xfrm>
          <a:prstGeom prst="wedgeRectCallout">
            <a:avLst>
              <a:gd name="adj1" fmla="val -87384"/>
              <a:gd name="adj2" fmla="val 172258"/>
            </a:avLst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是否有接口调用？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5910865" y="1442572"/>
            <a:ext cx="1386542" cy="540519"/>
          </a:xfrm>
          <a:prstGeom prst="wedgeRectCallout">
            <a:avLst>
              <a:gd name="adj1" fmla="val -80056"/>
              <a:gd name="adj2" fmla="val 222383"/>
            </a:avLst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是否有通知接口？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1436318" y="2419610"/>
            <a:ext cx="6529" cy="26113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35539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业务场景回顾</a:t>
            </a:r>
            <a:endParaRPr lang="zh-CN" altLang="en-US" dirty="0"/>
          </a:p>
        </p:txBody>
      </p:sp>
      <p:grpSp>
        <p:nvGrpSpPr>
          <p:cNvPr id="5" name="组合 154"/>
          <p:cNvGrpSpPr/>
          <p:nvPr/>
        </p:nvGrpSpPr>
        <p:grpSpPr>
          <a:xfrm>
            <a:off x="226595" y="924146"/>
            <a:ext cx="8703458" cy="3966432"/>
            <a:chOff x="226595" y="924146"/>
            <a:chExt cx="8703458" cy="3966432"/>
          </a:xfrm>
        </p:grpSpPr>
        <p:sp>
          <p:nvSpPr>
            <p:cNvPr id="11" name="矩形 10"/>
            <p:cNvSpPr/>
            <p:nvPr/>
          </p:nvSpPr>
          <p:spPr>
            <a:xfrm>
              <a:off x="267102" y="1370885"/>
              <a:ext cx="2049716" cy="3721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0664" y="1433958"/>
              <a:ext cx="14840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MC</a:t>
              </a:r>
              <a:r>
                <a:rPr lang="zh-CN" altLang="en-US" sz="1000" dirty="0" smtClean="0"/>
                <a:t>键位配置管理员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084284" y="1370885"/>
              <a:ext cx="4086951" cy="3721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30438" y="1425193"/>
              <a:ext cx="34998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 </a:t>
              </a:r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高级管理 </a:t>
              </a:r>
              <a:r>
                <a:rPr lang="en-US" altLang="zh-CN" sz="1000" dirty="0" smtClean="0"/>
                <a:t>/ </a:t>
              </a:r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普通管理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2271055" y="1370360"/>
              <a:ext cx="1818294" cy="373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736233" y="1433798"/>
              <a:ext cx="8071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品牌管理</a:t>
              </a:r>
            </a:p>
          </p:txBody>
        </p:sp>
        <p:grpSp>
          <p:nvGrpSpPr>
            <p:cNvPr id="7" name="组合 4"/>
            <p:cNvGrpSpPr/>
            <p:nvPr/>
          </p:nvGrpSpPr>
          <p:grpSpPr>
            <a:xfrm>
              <a:off x="804263" y="1825183"/>
              <a:ext cx="756994" cy="273986"/>
              <a:chOff x="826080" y="1674468"/>
              <a:chExt cx="654299" cy="273986"/>
            </a:xfrm>
            <a:noFill/>
          </p:grpSpPr>
          <p:sp>
            <p:nvSpPr>
              <p:cNvPr id="2" name="流程图: 终止 1"/>
              <p:cNvSpPr/>
              <p:nvPr/>
            </p:nvSpPr>
            <p:spPr>
              <a:xfrm>
                <a:off x="826080" y="1674468"/>
                <a:ext cx="654299" cy="253033"/>
              </a:xfrm>
              <a:prstGeom prst="flowChartTerminator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932583" y="1702233"/>
                <a:ext cx="441146" cy="24622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000" dirty="0" smtClean="0"/>
                  <a:t>开始</a:t>
                </a:r>
              </a:p>
            </p:txBody>
          </p:sp>
        </p:grpSp>
        <p:sp>
          <p:nvSpPr>
            <p:cNvPr id="6" name="矩形 5"/>
            <p:cNvSpPr/>
            <p:nvPr/>
          </p:nvSpPr>
          <p:spPr>
            <a:xfrm rot="16200000">
              <a:off x="1051251" y="1805042"/>
              <a:ext cx="267540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申请</a:t>
              </a: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新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键位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6200000">
              <a:off x="4732945" y="1481039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领取键位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16200000">
              <a:off x="4732944" y="1969555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配置键位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产品组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16200000">
              <a:off x="4732944" y="2429495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键位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产品组添加到分类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16200000">
              <a:off x="6614192" y="1552429"/>
              <a:ext cx="933792" cy="175569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6200000">
              <a:off x="6932479" y="2770606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发布版本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6200000">
              <a:off x="1051441" y="2954038"/>
              <a:ext cx="267540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预计算</a:t>
              </a:r>
            </a:p>
          </p:txBody>
        </p:sp>
        <p:cxnSp>
          <p:nvCxnSpPr>
            <p:cNvPr id="15" name="直接箭头连接符 14"/>
            <p:cNvCxnSpPr>
              <a:stCxn id="2" idx="2"/>
              <a:endCxn id="6" idx="3"/>
            </p:cNvCxnSpPr>
            <p:nvPr/>
          </p:nvCxnSpPr>
          <p:spPr>
            <a:xfrm>
              <a:off x="1182760" y="2078216"/>
              <a:ext cx="2261" cy="22741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 rot="16200000">
              <a:off x="6910439" y="1666980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导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入键位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产品组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16200000">
              <a:off x="6910439" y="2021248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MC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导入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41" name="直接箭头连接符 40"/>
            <p:cNvCxnSpPr>
              <a:stCxn id="58" idx="1"/>
              <a:endCxn id="60" idx="3"/>
            </p:cNvCxnSpPr>
            <p:nvPr/>
          </p:nvCxnSpPr>
          <p:spPr>
            <a:xfrm flipH="1">
              <a:off x="4884959" y="2267410"/>
              <a:ext cx="1" cy="18448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60" idx="1"/>
              <a:endCxn id="65" idx="3"/>
            </p:cNvCxnSpPr>
            <p:nvPr/>
          </p:nvCxnSpPr>
          <p:spPr>
            <a:xfrm>
              <a:off x="4884959" y="2755926"/>
              <a:ext cx="0" cy="15591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65" idx="2"/>
              <a:endCxn id="74" idx="0"/>
            </p:cNvCxnSpPr>
            <p:nvPr/>
          </p:nvCxnSpPr>
          <p:spPr>
            <a:xfrm flipV="1">
              <a:off x="5519314" y="2301337"/>
              <a:ext cx="908784" cy="762515"/>
            </a:xfrm>
            <a:prstGeom prst="bentConnector3">
              <a:avLst>
                <a:gd name="adj1" fmla="val 29386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/>
          </p:nvSpPr>
          <p:spPr>
            <a:xfrm rot="16200000">
              <a:off x="2945015" y="1977451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公共值设置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 rot="16200000">
              <a:off x="2963258" y="1491371"/>
              <a:ext cx="267540" cy="1268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待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领取键位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2" name="直接箭头连接符 101"/>
            <p:cNvCxnSpPr>
              <a:stCxn id="6" idx="2"/>
              <a:endCxn id="101" idx="0"/>
            </p:cNvCxnSpPr>
            <p:nvPr/>
          </p:nvCxnSpPr>
          <p:spPr>
            <a:xfrm flipV="1">
              <a:off x="1819377" y="2125728"/>
              <a:ext cx="643295" cy="31367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01" idx="2"/>
              <a:endCxn id="58" idx="0"/>
            </p:cNvCxnSpPr>
            <p:nvPr/>
          </p:nvCxnSpPr>
          <p:spPr>
            <a:xfrm flipV="1">
              <a:off x="3731384" y="2115396"/>
              <a:ext cx="519219" cy="1033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101" idx="1"/>
              <a:endCxn id="93" idx="3"/>
            </p:cNvCxnSpPr>
            <p:nvPr/>
          </p:nvCxnSpPr>
          <p:spPr>
            <a:xfrm>
              <a:off x="3097029" y="2259498"/>
              <a:ext cx="1" cy="200296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93" idx="2"/>
              <a:endCxn id="60" idx="0"/>
            </p:cNvCxnSpPr>
            <p:nvPr/>
          </p:nvCxnSpPr>
          <p:spPr>
            <a:xfrm flipV="1">
              <a:off x="3731386" y="2603912"/>
              <a:ext cx="519217" cy="7896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68" idx="2"/>
              <a:endCxn id="79" idx="0"/>
            </p:cNvCxnSpPr>
            <p:nvPr/>
          </p:nvCxnSpPr>
          <p:spPr>
            <a:xfrm flipV="1">
              <a:off x="1819567" y="2655604"/>
              <a:ext cx="4608530" cy="932790"/>
            </a:xfrm>
            <a:prstGeom prst="bentConnector3">
              <a:avLst>
                <a:gd name="adj1" fmla="val 91583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66" idx="1"/>
              <a:endCxn id="67" idx="3"/>
            </p:cNvCxnSpPr>
            <p:nvPr/>
          </p:nvCxnSpPr>
          <p:spPr>
            <a:xfrm>
              <a:off x="7081088" y="2897172"/>
              <a:ext cx="3405" cy="355776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121"/>
            <p:cNvGrpSpPr/>
            <p:nvPr/>
          </p:nvGrpSpPr>
          <p:grpSpPr>
            <a:xfrm>
              <a:off x="6738226" y="4223631"/>
              <a:ext cx="719846" cy="253033"/>
              <a:chOff x="996947" y="1732836"/>
              <a:chExt cx="622191" cy="253033"/>
            </a:xfrm>
            <a:noFill/>
          </p:grpSpPr>
          <p:sp>
            <p:nvSpPr>
              <p:cNvPr id="123" name="流程图: 终止 122"/>
              <p:cNvSpPr/>
              <p:nvPr/>
            </p:nvSpPr>
            <p:spPr>
              <a:xfrm>
                <a:off x="996947" y="1732836"/>
                <a:ext cx="622191" cy="253033"/>
              </a:xfrm>
              <a:prstGeom prst="flowChartTerminator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166641" y="1739648"/>
                <a:ext cx="441146" cy="24622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000" dirty="0"/>
                  <a:t>结束</a:t>
                </a:r>
                <a:endParaRPr lang="zh-CN" altLang="en-US" sz="1000" dirty="0" smtClean="0"/>
              </a:p>
            </p:txBody>
          </p:sp>
        </p:grpSp>
        <p:sp>
          <p:nvSpPr>
            <p:cNvPr id="125" name="流程图: 多文档 124"/>
            <p:cNvSpPr/>
            <p:nvPr/>
          </p:nvSpPr>
          <p:spPr>
            <a:xfrm>
              <a:off x="7665328" y="3869229"/>
              <a:ext cx="445132" cy="255725"/>
            </a:xfrm>
            <a:prstGeom prst="flowChartMultidocumen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64163" y="1739110"/>
              <a:ext cx="2006890" cy="31464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264638" y="1738387"/>
              <a:ext cx="1822096" cy="31464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093952" y="1744126"/>
              <a:ext cx="4077282" cy="31464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2262733" y="1143485"/>
              <a:ext cx="5908499" cy="2344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264695" y="1108896"/>
              <a:ext cx="2006358" cy="27267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826073" y="1135141"/>
              <a:ext cx="783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MC </a:t>
              </a:r>
              <a:r>
                <a:rPr lang="zh-CN" altLang="en-US" sz="1000" dirty="0" smtClean="0"/>
                <a:t>系统</a:t>
              </a: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3641044" y="1140627"/>
              <a:ext cx="11038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产品配置平台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64160" y="934054"/>
              <a:ext cx="7907072" cy="2081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6595" y="924146"/>
              <a:ext cx="26693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整体业务场景   前提条件  租户已经创建完毕</a:t>
              </a:r>
            </a:p>
          </p:txBody>
        </p:sp>
        <p:cxnSp>
          <p:nvCxnSpPr>
            <p:cNvPr id="138" name="直接箭头连接符 137"/>
            <p:cNvCxnSpPr>
              <a:stCxn id="67" idx="1"/>
              <a:endCxn id="123" idx="0"/>
            </p:cNvCxnSpPr>
            <p:nvPr/>
          </p:nvCxnSpPr>
          <p:spPr>
            <a:xfrm>
              <a:off x="7084493" y="3556976"/>
              <a:ext cx="13656" cy="66665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>
              <a:stCxn id="67" idx="2"/>
              <a:endCxn id="125" idx="0"/>
            </p:cNvCxnSpPr>
            <p:nvPr/>
          </p:nvCxnSpPr>
          <p:spPr>
            <a:xfrm>
              <a:off x="7718849" y="3404962"/>
              <a:ext cx="199668" cy="464267"/>
            </a:xfrm>
            <a:prstGeom prst="bentConnector2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/>
            <p:cNvSpPr txBox="1"/>
            <p:nvPr/>
          </p:nvSpPr>
          <p:spPr>
            <a:xfrm>
              <a:off x="6593999" y="1921486"/>
              <a:ext cx="8059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 </a:t>
              </a:r>
              <a:r>
                <a:rPr lang="zh-CN" altLang="en-US" sz="1000" dirty="0" smtClean="0"/>
                <a:t>版本管理</a:t>
              </a:r>
            </a:p>
          </p:txBody>
        </p:sp>
        <p:sp>
          <p:nvSpPr>
            <p:cNvPr id="143" name="矩形 142"/>
            <p:cNvSpPr/>
            <p:nvPr/>
          </p:nvSpPr>
          <p:spPr>
            <a:xfrm rot="16200000">
              <a:off x="8470336" y="3741916"/>
              <a:ext cx="414605" cy="50482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运营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45" name="直接箭头连接符 144"/>
            <p:cNvCxnSpPr>
              <a:stCxn id="125" idx="3"/>
              <a:endCxn id="143" idx="0"/>
            </p:cNvCxnSpPr>
            <p:nvPr/>
          </p:nvCxnSpPr>
          <p:spPr>
            <a:xfrm flipV="1">
              <a:off x="8110460" y="3994327"/>
              <a:ext cx="314767" cy="276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文本框 145"/>
            <p:cNvSpPr txBox="1"/>
            <p:nvPr/>
          </p:nvSpPr>
          <p:spPr>
            <a:xfrm>
              <a:off x="7584198" y="4150092"/>
              <a:ext cx="8059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By Store</a:t>
              </a:r>
            </a:p>
            <a:p>
              <a:pPr algn="l"/>
              <a:r>
                <a:rPr lang="en-US" altLang="zh-CN" sz="1000" dirty="0" smtClean="0"/>
                <a:t>By Basic</a:t>
              </a:r>
              <a:endParaRPr lang="zh-CN" altLang="en-US" sz="1000" dirty="0" smtClean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2010645" y="3632192"/>
              <a:ext cx="8059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By Store</a:t>
              </a:r>
            </a:p>
            <a:p>
              <a:pPr algn="l"/>
              <a:r>
                <a:rPr lang="en-US" altLang="zh-CN" sz="1000" dirty="0" smtClean="0"/>
                <a:t>By Basic</a:t>
              </a:r>
              <a:endParaRPr lang="zh-CN" altLang="en-US" sz="1000" dirty="0" smtClean="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798839" y="2467099"/>
              <a:ext cx="8059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err="1" smtClean="0"/>
                <a:t>LinkId</a:t>
              </a:r>
              <a:endParaRPr lang="en-US" altLang="zh-CN" sz="1000" dirty="0" smtClean="0"/>
            </a:p>
            <a:p>
              <a:pPr algn="l"/>
              <a:r>
                <a:rPr lang="zh-CN" altLang="en-US" sz="1000" dirty="0" smtClean="0"/>
                <a:t>键位名称</a:t>
              </a:r>
              <a:endParaRPr lang="en-US" altLang="zh-CN" sz="1000" dirty="0" smtClean="0"/>
            </a:p>
            <a:p>
              <a:pPr algn="l"/>
              <a:r>
                <a:rPr lang="zh-CN" altLang="en-US" sz="1000" dirty="0"/>
                <a:t>品牌</a:t>
              </a:r>
              <a:endParaRPr lang="zh-CN" altLang="en-US" sz="1000" dirty="0" smtClean="0"/>
            </a:p>
          </p:txBody>
        </p:sp>
        <p:sp>
          <p:nvSpPr>
            <p:cNvPr id="151" name="流程图: 多文档 150"/>
            <p:cNvSpPr/>
            <p:nvPr/>
          </p:nvSpPr>
          <p:spPr>
            <a:xfrm>
              <a:off x="2037634" y="3305773"/>
              <a:ext cx="445132" cy="255725"/>
            </a:xfrm>
            <a:prstGeom prst="flowChartMultidocumen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821305" y="2213571"/>
              <a:ext cx="626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MQ</a:t>
              </a:r>
              <a:endParaRPr lang="zh-CN" altLang="en-US" sz="1000" dirty="0" smtClean="0"/>
            </a:p>
          </p:txBody>
        </p:sp>
        <p:sp>
          <p:nvSpPr>
            <p:cNvPr id="154" name="矩形 153"/>
            <p:cNvSpPr/>
            <p:nvPr/>
          </p:nvSpPr>
          <p:spPr>
            <a:xfrm rot="16200000">
              <a:off x="8489715" y="4137142"/>
              <a:ext cx="375850" cy="504826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>
                  <a:solidFill>
                    <a:sysClr val="windowText" lastClr="000000"/>
                  </a:solidFill>
                </a:rPr>
                <a:t>EC</a:t>
              </a:r>
              <a:r>
                <a:rPr lang="zh-CN" altLang="en-US" sz="900" dirty="0" smtClean="0">
                  <a:solidFill>
                    <a:sysClr val="windowText" lastClr="000000"/>
                  </a:solidFill>
                </a:rPr>
                <a:t>菜单</a:t>
              </a:r>
              <a:endParaRPr lang="zh-CN" altLang="en-US" sz="9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 sz="900" dirty="0" smtClean="0">
                  <a:solidFill>
                    <a:sysClr val="windowText" lastClr="000000"/>
                  </a:solidFill>
                </a:rPr>
                <a:t>系统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16200000">
              <a:off x="1050463" y="2263235"/>
              <a:ext cx="267540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配置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MC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属性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9" name="直接箭头连接符 18"/>
          <p:cNvCxnSpPr>
            <a:stCxn id="6" idx="1"/>
            <a:endCxn id="63" idx="3"/>
          </p:cNvCxnSpPr>
          <p:nvPr/>
        </p:nvCxnSpPr>
        <p:spPr>
          <a:xfrm flipH="1">
            <a:off x="1184233" y="2573168"/>
            <a:ext cx="788" cy="19065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3" idx="1"/>
            <a:endCxn id="68" idx="3"/>
          </p:cNvCxnSpPr>
          <p:nvPr/>
        </p:nvCxnSpPr>
        <p:spPr>
          <a:xfrm>
            <a:off x="1184233" y="3031361"/>
            <a:ext cx="978" cy="42326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627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圆角矩形 78"/>
          <p:cNvSpPr/>
          <p:nvPr/>
        </p:nvSpPr>
        <p:spPr>
          <a:xfrm>
            <a:off x="3513550" y="3928999"/>
            <a:ext cx="970768" cy="855944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500646" y="3071693"/>
            <a:ext cx="3952357" cy="704903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494282" y="3926910"/>
            <a:ext cx="2411756" cy="89561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技术框架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059680" y="914402"/>
            <a:ext cx="3996771" cy="6104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前端使用</a:t>
            </a:r>
            <a:r>
              <a:rPr lang="en-US" altLang="zh-CN" sz="1200" dirty="0" err="1" smtClean="0"/>
              <a:t>vue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后台服务使用</a:t>
            </a:r>
            <a:r>
              <a:rPr lang="en-US" altLang="zh-CN" sz="1200" dirty="0" smtClean="0"/>
              <a:t>Spring cloud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xmlns="" id="{2A60641B-4A78-A047-BB11-8C0CD919ECA9}"/>
              </a:ext>
            </a:extLst>
          </p:cNvPr>
          <p:cNvSpPr/>
          <p:nvPr/>
        </p:nvSpPr>
        <p:spPr>
          <a:xfrm>
            <a:off x="81420" y="914399"/>
            <a:ext cx="4578130" cy="3971926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507304" y="939978"/>
            <a:ext cx="3920647" cy="682143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ounded Rectangle 69"/>
          <p:cNvSpPr/>
          <p:nvPr/>
        </p:nvSpPr>
        <p:spPr>
          <a:xfrm>
            <a:off x="642237" y="1034041"/>
            <a:ext cx="895876" cy="211327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Rounded Rectangle 69"/>
          <p:cNvSpPr/>
          <p:nvPr/>
        </p:nvSpPr>
        <p:spPr>
          <a:xfrm>
            <a:off x="640544" y="1324065"/>
            <a:ext cx="895876" cy="211327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bootstrap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Rounded Rectangle 69"/>
          <p:cNvSpPr/>
          <p:nvPr/>
        </p:nvSpPr>
        <p:spPr>
          <a:xfrm>
            <a:off x="2631622" y="1336591"/>
            <a:ext cx="818059" cy="191512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文本框 12"/>
          <p:cNvSpPr txBox="1"/>
          <p:nvPr/>
        </p:nvSpPr>
        <p:spPr>
          <a:xfrm>
            <a:off x="74535" y="416841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文件</a:t>
            </a:r>
            <a:endParaRPr lang="en-US" altLang="zh-CN" sz="1000" smtClean="0"/>
          </a:p>
          <a:p>
            <a:pPr algn="l"/>
            <a:r>
              <a:rPr lang="zh-CN" altLang="en-US" sz="1000" smtClean="0"/>
              <a:t>存储</a:t>
            </a:r>
            <a:endParaRPr lang="zh-CN" altLang="en-US" sz="1000" dirty="0" smtClean="0"/>
          </a:p>
        </p:txBody>
      </p:sp>
      <p:sp>
        <p:nvSpPr>
          <p:cNvPr id="24" name="文本框 9"/>
          <p:cNvSpPr txBox="1"/>
          <p:nvPr/>
        </p:nvSpPr>
        <p:spPr>
          <a:xfrm>
            <a:off x="5060604" y="1579195"/>
            <a:ext cx="4002110" cy="5539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布局配置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提供业务配置的界面布局配置</a:t>
            </a:r>
            <a:endParaRPr lang="en-US" altLang="zh-CN" sz="1200" dirty="0" smtClean="0"/>
          </a:p>
        </p:txBody>
      </p:sp>
      <p:sp>
        <p:nvSpPr>
          <p:cNvPr id="41" name="文本框 9"/>
          <p:cNvSpPr txBox="1"/>
          <p:nvPr/>
        </p:nvSpPr>
        <p:spPr>
          <a:xfrm>
            <a:off x="5054341" y="2255086"/>
            <a:ext cx="4002110" cy="269304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</a:pPr>
            <a:r>
              <a:rPr lang="en-US" altLang="zh-CN" sz="1200" dirty="0" smtClean="0"/>
              <a:t>1.</a:t>
            </a:r>
            <a:r>
              <a:rPr lang="zh-CN" altLang="en-US" sz="1200" dirty="0" smtClean="0"/>
              <a:t>文件采用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mmap</a:t>
            </a:r>
            <a:r>
              <a:rPr lang="zh-CN" altLang="en-US" sz="1200" dirty="0" smtClean="0"/>
              <a:t>共享内核</a:t>
            </a:r>
            <a:endParaRPr lang="en-US" altLang="zh-CN" sz="1200" dirty="0" smtClean="0"/>
          </a:p>
          <a:p>
            <a:r>
              <a:rPr lang="zh-CN" altLang="en-US" sz="1000" dirty="0" smtClean="0"/>
              <a:t>      对</a:t>
            </a:r>
            <a:r>
              <a:rPr lang="en-US" altLang="zh-CN" sz="1000" dirty="0" err="1" smtClean="0"/>
              <a:t>mmap</a:t>
            </a:r>
            <a:r>
              <a:rPr lang="zh-CN" altLang="en-US" sz="1000" dirty="0" smtClean="0"/>
              <a:t>的读性能和原生的</a:t>
            </a:r>
            <a:r>
              <a:rPr lang="en-US" altLang="zh-CN" sz="1000" dirty="0" err="1" smtClean="0"/>
              <a:t>RandomAccessFile</a:t>
            </a:r>
            <a:r>
              <a:rPr lang="zh-CN" altLang="en-US" sz="1000" dirty="0" smtClean="0"/>
              <a:t>的读性能做了一下对比，从时间上比较，耗时不足之前的</a:t>
            </a:r>
            <a:r>
              <a:rPr lang="en-US" altLang="zh-CN" sz="1000" dirty="0" smtClean="0"/>
              <a:t>400</a:t>
            </a:r>
            <a:r>
              <a:rPr lang="zh-CN" altLang="en-US" sz="1000" dirty="0" smtClean="0"/>
              <a:t>分之一。直接读</a:t>
            </a:r>
            <a:r>
              <a:rPr lang="en-US" altLang="zh-CN" sz="1000" dirty="0" smtClean="0"/>
              <a:t>536870910</a:t>
            </a:r>
            <a:r>
              <a:rPr lang="zh-CN" altLang="en-US" sz="1000" dirty="0" smtClean="0"/>
              <a:t>大小的物理文件，耗时</a:t>
            </a:r>
            <a:r>
              <a:rPr lang="en-US" altLang="zh-CN" sz="1000" dirty="0" smtClean="0"/>
              <a:t>199532</a:t>
            </a:r>
            <a:r>
              <a:rPr lang="zh-CN" altLang="en-US" sz="1000" dirty="0" smtClean="0"/>
              <a:t>毫秒。</a:t>
            </a:r>
            <a:r>
              <a:rPr lang="en-US" altLang="zh-CN" sz="1000" dirty="0" err="1" smtClean="0"/>
              <a:t>mmap</a:t>
            </a:r>
            <a:r>
              <a:rPr lang="zh-CN" altLang="en-US" sz="1000" dirty="0" smtClean="0"/>
              <a:t>之后，再按再同的频度读相同的数据，耗时</a:t>
            </a:r>
            <a:r>
              <a:rPr lang="en-US" altLang="zh-CN" sz="1000" dirty="0" smtClean="0"/>
              <a:t>484</a:t>
            </a:r>
            <a:r>
              <a:rPr lang="zh-CN" altLang="en-US" sz="1000" dirty="0" smtClean="0"/>
              <a:t>毫秒。</a:t>
            </a:r>
          </a:p>
          <a:p>
            <a:pPr marL="228600" indent="-228600" algn="l">
              <a:lnSpc>
                <a:spcPct val="150000"/>
              </a:lnSpc>
            </a:pPr>
            <a:r>
              <a:rPr lang="en-US" altLang="zh-CN" sz="1200" dirty="0" smtClean="0"/>
              <a:t>2.Minio </a:t>
            </a:r>
            <a:r>
              <a:rPr lang="zh-CN" altLang="en-US" sz="1200" dirty="0" smtClean="0"/>
              <a:t>对象存储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</a:pPr>
            <a:r>
              <a:rPr lang="en-US" altLang="zh-CN" sz="1200" dirty="0" smtClean="0"/>
              <a:t>	</a:t>
            </a:r>
            <a:r>
              <a:rPr lang="zh-CN" altLang="en-US" sz="1000" dirty="0" smtClean="0"/>
              <a:t>集群扩展存储能力，保证</a:t>
            </a:r>
            <a:r>
              <a:rPr lang="en-US" altLang="zh-CN" sz="1000" dirty="0" smtClean="0"/>
              <a:t>n/2</a:t>
            </a:r>
            <a:r>
              <a:rPr lang="zh-CN" altLang="en-US" sz="1000" dirty="0" smtClean="0"/>
              <a:t>台机器损坏不</a:t>
            </a:r>
            <a:r>
              <a:rPr lang="zh-CN" altLang="en-US" sz="1000" smtClean="0"/>
              <a:t>影响正常读使用</a:t>
            </a:r>
            <a:r>
              <a:rPr lang="zh-CN" altLang="en-US" sz="1000" dirty="0" smtClean="0"/>
              <a:t>，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只要保证</a:t>
            </a:r>
            <a:r>
              <a:rPr lang="en-US" altLang="zh-CN" sz="1000" dirty="0" smtClean="0"/>
              <a:t>n/2+1</a:t>
            </a:r>
            <a:r>
              <a:rPr lang="zh-CN" altLang="en-US" sz="1000" dirty="0" smtClean="0"/>
              <a:t>台机器存活，就</a:t>
            </a:r>
            <a:r>
              <a:rPr lang="zh-CN" altLang="en-US" sz="1000" smtClean="0"/>
              <a:t>可以正常写的操作</a:t>
            </a:r>
            <a:endParaRPr lang="en-US" altLang="zh-CN" sz="1000" dirty="0" smtClean="0"/>
          </a:p>
          <a:p>
            <a:pPr marL="228600" indent="-228600">
              <a:lnSpc>
                <a:spcPct val="150000"/>
              </a:lnSpc>
            </a:pPr>
            <a:r>
              <a:rPr lang="en-US" altLang="zh-CN" sz="1200" dirty="0" smtClean="0"/>
              <a:t>3. S3FS</a:t>
            </a:r>
            <a:r>
              <a:rPr lang="zh-CN" altLang="en-US" sz="1200" smtClean="0"/>
              <a:t>挂载</a:t>
            </a:r>
            <a:r>
              <a:rPr lang="en-US" altLang="zh-CN" sz="1200" smtClean="0"/>
              <a:t>minio</a:t>
            </a:r>
            <a:r>
              <a:rPr lang="zh-CN" altLang="en-US" sz="1200" smtClean="0"/>
              <a:t>读写</a:t>
            </a:r>
            <a:endParaRPr lang="en-US" altLang="zh-CN" sz="1200" dirty="0" smtClean="0"/>
          </a:p>
          <a:p>
            <a:pPr marL="228600" indent="-228600">
              <a:lnSpc>
                <a:spcPct val="150000"/>
              </a:lnSpc>
            </a:pPr>
            <a:r>
              <a:rPr lang="en-US" altLang="zh-CN" sz="1000" dirty="0" smtClean="0"/>
              <a:t>    </a:t>
            </a:r>
            <a:r>
              <a:rPr lang="zh-CN" altLang="en-US" sz="1000" dirty="0" smtClean="0"/>
              <a:t>是</a:t>
            </a:r>
            <a:r>
              <a:rPr lang="en-US" altLang="zh-CN" sz="1000" dirty="0" smtClean="0"/>
              <a:t>google</a:t>
            </a:r>
            <a:r>
              <a:rPr lang="zh-CN" altLang="en-US" sz="1000" dirty="0" smtClean="0"/>
              <a:t>开发的一款支持将对象存储中的</a:t>
            </a:r>
            <a:r>
              <a:rPr lang="en-US" altLang="zh-CN" sz="1000" dirty="0" smtClean="0"/>
              <a:t>bucket</a:t>
            </a:r>
            <a:r>
              <a:rPr lang="zh-CN" altLang="en-US" sz="1000" dirty="0" smtClean="0"/>
              <a:t>以文件的文件系统</a:t>
            </a:r>
            <a:r>
              <a:rPr lang="en-US" altLang="zh-CN" sz="1000" dirty="0" smtClean="0"/>
              <a:t>,</a:t>
            </a:r>
            <a:r>
              <a:rPr lang="zh-CN" altLang="en-US" sz="1000" dirty="0" smtClean="0"/>
              <a:t>可以把</a:t>
            </a:r>
            <a:r>
              <a:rPr lang="en-US" altLang="zh-CN" sz="1000" dirty="0" err="1" smtClean="0"/>
              <a:t>minio</a:t>
            </a:r>
            <a:r>
              <a:rPr lang="zh-CN" altLang="en-US" sz="1000" dirty="0" smtClean="0"/>
              <a:t>挂载到</a:t>
            </a:r>
            <a:r>
              <a:rPr lang="en-US" altLang="zh-CN" sz="1000" dirty="0" smtClean="0"/>
              <a:t>s3fs</a:t>
            </a:r>
            <a:r>
              <a:rPr lang="zh-CN" altLang="en-US" sz="1000" dirty="0" smtClean="0"/>
              <a:t>目录上，提供高可用服务</a:t>
            </a:r>
            <a:endParaRPr lang="en-US" altLang="zh-CN" sz="1000" dirty="0" smtClean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511085" y="1729321"/>
            <a:ext cx="3941917" cy="1258137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Rounded Rectangle 104"/>
          <p:cNvSpPr/>
          <p:nvPr/>
        </p:nvSpPr>
        <p:spPr>
          <a:xfrm rot="16200000">
            <a:off x="1116460" y="2911739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Rounded Rectangle 104"/>
          <p:cNvSpPr/>
          <p:nvPr/>
        </p:nvSpPr>
        <p:spPr>
          <a:xfrm rot="16200000">
            <a:off x="2254052" y="1721767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Eureka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104"/>
          <p:cNvSpPr/>
          <p:nvPr/>
        </p:nvSpPr>
        <p:spPr>
          <a:xfrm rot="16200000">
            <a:off x="1085145" y="1724362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SkyWalking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Rounded Rectangle 104"/>
          <p:cNvSpPr/>
          <p:nvPr/>
        </p:nvSpPr>
        <p:spPr>
          <a:xfrm rot="16200000">
            <a:off x="3393522" y="2030483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Spring S</a:t>
            </a:r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ecurity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Rounded Rectangle 104"/>
          <p:cNvSpPr/>
          <p:nvPr/>
        </p:nvSpPr>
        <p:spPr>
          <a:xfrm rot="16200000">
            <a:off x="3405963" y="1723815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Apollo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12"/>
          <p:cNvSpPr txBox="1"/>
          <p:nvPr/>
        </p:nvSpPr>
        <p:spPr>
          <a:xfrm>
            <a:off x="0" y="327164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中间件</a:t>
            </a:r>
            <a:endParaRPr lang="zh-CN" altLang="en-US" sz="1000" dirty="0" smtClean="0"/>
          </a:p>
        </p:txBody>
      </p:sp>
      <p:sp>
        <p:nvSpPr>
          <p:cNvPr id="98" name="Rounded Rectangle 69"/>
          <p:cNvSpPr/>
          <p:nvPr/>
        </p:nvSpPr>
        <p:spPr>
          <a:xfrm>
            <a:off x="690323" y="1800546"/>
            <a:ext cx="3357336" cy="214655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Rounded Rectangle 69"/>
          <p:cNvSpPr/>
          <p:nvPr/>
        </p:nvSpPr>
        <p:spPr>
          <a:xfrm>
            <a:off x="1639470" y="1034041"/>
            <a:ext cx="895876" cy="211327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-loader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Rounded Rectangle 69"/>
          <p:cNvSpPr/>
          <p:nvPr/>
        </p:nvSpPr>
        <p:spPr>
          <a:xfrm>
            <a:off x="1636083" y="1324065"/>
            <a:ext cx="895876" cy="211327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EventBus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Rounded Rectangle 69"/>
          <p:cNvSpPr/>
          <p:nvPr/>
        </p:nvSpPr>
        <p:spPr>
          <a:xfrm>
            <a:off x="2623601" y="1023528"/>
            <a:ext cx="818059" cy="191512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Less</a:t>
            </a:r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Rounded Rectangle 69"/>
          <p:cNvSpPr/>
          <p:nvPr/>
        </p:nvSpPr>
        <p:spPr>
          <a:xfrm>
            <a:off x="3518540" y="1027778"/>
            <a:ext cx="818059" cy="191512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vuex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Rounded Rectangle 69"/>
          <p:cNvSpPr/>
          <p:nvPr/>
        </p:nvSpPr>
        <p:spPr>
          <a:xfrm>
            <a:off x="876822" y="4045906"/>
            <a:ext cx="770351" cy="28809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mmap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69"/>
          <p:cNvSpPr/>
          <p:nvPr/>
        </p:nvSpPr>
        <p:spPr>
          <a:xfrm>
            <a:off x="886478" y="4431296"/>
            <a:ext cx="766957" cy="322331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minio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69"/>
          <p:cNvSpPr/>
          <p:nvPr/>
        </p:nvSpPr>
        <p:spPr>
          <a:xfrm>
            <a:off x="1865598" y="4433384"/>
            <a:ext cx="746079" cy="288928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rsync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Rounded Rectangle 69"/>
          <p:cNvSpPr/>
          <p:nvPr/>
        </p:nvSpPr>
        <p:spPr>
          <a:xfrm>
            <a:off x="1854143" y="4050110"/>
            <a:ext cx="745008" cy="290158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s3fs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12"/>
          <p:cNvSpPr txBox="1"/>
          <p:nvPr/>
        </p:nvSpPr>
        <p:spPr>
          <a:xfrm>
            <a:off x="80235" y="113321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前端</a:t>
            </a:r>
          </a:p>
        </p:txBody>
      </p:sp>
      <p:sp>
        <p:nvSpPr>
          <p:cNvPr id="66" name="Rounded Rectangle 69"/>
          <p:cNvSpPr/>
          <p:nvPr/>
        </p:nvSpPr>
        <p:spPr>
          <a:xfrm>
            <a:off x="3687878" y="4202482"/>
            <a:ext cx="683706" cy="28809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Rounded Rectangle 104"/>
          <p:cNvSpPr/>
          <p:nvPr/>
        </p:nvSpPr>
        <p:spPr>
          <a:xfrm rot="16200000">
            <a:off x="2374258" y="2903796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Rabbitmq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Rounded Rectangle 104"/>
          <p:cNvSpPr/>
          <p:nvPr/>
        </p:nvSpPr>
        <p:spPr>
          <a:xfrm rot="16200000">
            <a:off x="2252532" y="2045357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Xxl-job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Rounded Rectangle 104"/>
          <p:cNvSpPr/>
          <p:nvPr/>
        </p:nvSpPr>
        <p:spPr>
          <a:xfrm rot="16200000">
            <a:off x="1089699" y="2028655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Feign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文本框 12"/>
          <p:cNvSpPr txBox="1"/>
          <p:nvPr/>
        </p:nvSpPr>
        <p:spPr>
          <a:xfrm>
            <a:off x="0" y="21714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服务端</a:t>
            </a:r>
            <a:endParaRPr lang="zh-CN" altLang="en-US" sz="1000" dirty="0" smtClean="0"/>
          </a:p>
        </p:txBody>
      </p:sp>
      <p:sp>
        <p:nvSpPr>
          <p:cNvPr id="80" name="Rounded Rectangle 104"/>
          <p:cNvSpPr/>
          <p:nvPr/>
        </p:nvSpPr>
        <p:spPr>
          <a:xfrm rot="16200000">
            <a:off x="1085523" y="2318841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Ribbon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文本框 12"/>
          <p:cNvSpPr txBox="1"/>
          <p:nvPr/>
        </p:nvSpPr>
        <p:spPr>
          <a:xfrm>
            <a:off x="3001450" y="4120399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数据库</a:t>
            </a:r>
            <a:endParaRPr lang="en-US" altLang="zh-CN" sz="1000" smtClean="0"/>
          </a:p>
          <a:p>
            <a:pPr algn="l"/>
            <a:r>
              <a:rPr lang="zh-CN" altLang="en-US" sz="1000" smtClean="0"/>
              <a:t>存储</a:t>
            </a:r>
            <a:endParaRPr lang="zh-CN" altLang="en-US" sz="1000" dirty="0" smtClean="0"/>
          </a:p>
        </p:txBody>
      </p:sp>
      <p:sp>
        <p:nvSpPr>
          <p:cNvPr id="83" name="Rounded Rectangle 104"/>
          <p:cNvSpPr/>
          <p:nvPr/>
        </p:nvSpPr>
        <p:spPr>
          <a:xfrm rot="16200000">
            <a:off x="3628949" y="2899620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ginx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659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系统架构（服务拆分，服务间调用）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1359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核心数据模型 （</a:t>
            </a:r>
            <a:r>
              <a:rPr lang="en-US" altLang="zh-CN" smtClean="0"/>
              <a:t>visio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94080" y="1879600"/>
            <a:ext cx="86914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文件服务</a:t>
            </a:r>
            <a:endParaRPr lang="en-US" altLang="zh-CN" sz="1000" smtClean="0"/>
          </a:p>
          <a:p>
            <a:pPr algn="l"/>
            <a:r>
              <a:rPr lang="zh-CN" altLang="en-US" sz="1000" smtClean="0"/>
              <a:t>图片服务</a:t>
            </a:r>
            <a:endParaRPr lang="en-US" altLang="zh-CN" sz="1000" smtClean="0"/>
          </a:p>
          <a:p>
            <a:pPr algn="l"/>
            <a:r>
              <a:rPr lang="en-US" altLang="zh-CN" sz="1000" smtClean="0"/>
              <a:t>Mc</a:t>
            </a:r>
            <a:r>
              <a:rPr lang="zh-CN" altLang="en-US" sz="1000" smtClean="0"/>
              <a:t>拉取服务</a:t>
            </a:r>
            <a:endParaRPr lang="en-US" altLang="zh-CN" sz="1000" smtClean="0"/>
          </a:p>
          <a:p>
            <a:pPr algn="l"/>
            <a:endParaRPr lang="zh-CN" altLang="en-US" sz="1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999" y="918859"/>
            <a:ext cx="5743575" cy="3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91359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595532" y="2447667"/>
            <a:ext cx="4832145" cy="1193156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自定义属性动态扩展</a:t>
            </a:r>
            <a:r>
              <a:rPr lang="en-US" altLang="zh-CN" smtClean="0"/>
              <a:t>-</a:t>
            </a:r>
            <a:r>
              <a:rPr lang="zh-CN" altLang="en-US"/>
              <a:t>文件存储（建议）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xmlns="" id="{2A60641B-4A78-A047-BB11-8C0CD919ECA9}"/>
              </a:ext>
            </a:extLst>
          </p:cNvPr>
          <p:cNvSpPr/>
          <p:nvPr/>
        </p:nvSpPr>
        <p:spPr>
          <a:xfrm>
            <a:off x="162838" y="914400"/>
            <a:ext cx="8904962" cy="404368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507305" y="3726493"/>
            <a:ext cx="5029199" cy="1177448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550310" y="3826699"/>
          <a:ext cx="4924273" cy="96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16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2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7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375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97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4703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641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tenant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channel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LinkId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smtClean="0"/>
                        <a:t>Kfc_preorder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美团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,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饿了吗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...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100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smtClean="0"/>
                        <a:t>Kfc_preorder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美团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,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饿了吗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...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104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3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smtClean="0"/>
                        <a:t>Kfc_delivery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美团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,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饿了吗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...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104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7" name="圆角矩形 66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572301" y="1008764"/>
            <a:ext cx="6180838" cy="1340153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12"/>
          <p:cNvSpPr txBox="1"/>
          <p:nvPr/>
        </p:nvSpPr>
        <p:spPr>
          <a:xfrm>
            <a:off x="1872476" y="1022906"/>
            <a:ext cx="18678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smtClean="0"/>
              <a:t>实际文件</a:t>
            </a:r>
            <a:r>
              <a:rPr lang="en-US" altLang="zh-CN" sz="700" b="1" kern="0" smtClean="0">
                <a:latin typeface="微软雅黑" panose="020B0503020204020204" charset="-122"/>
                <a:ea typeface="微软雅黑" panose="020B0503020204020204" charset="-122"/>
              </a:rPr>
              <a:t>kfc-preorder-index</a:t>
            </a:r>
            <a:r>
              <a:rPr lang="zh-CN" altLang="en-US" sz="800" smtClean="0"/>
              <a:t>（租户）</a:t>
            </a:r>
            <a:endParaRPr lang="zh-CN" altLang="en-US" sz="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6726802" y="3230682"/>
            <a:ext cx="2053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单租户：</a:t>
            </a:r>
            <a:r>
              <a:rPr lang="en-US" altLang="zh-CN" sz="1000" smtClean="0"/>
              <a:t>500</a:t>
            </a:r>
            <a:r>
              <a:rPr lang="zh-CN" altLang="en-US" sz="1000" smtClean="0"/>
              <a:t>列*</a:t>
            </a:r>
            <a:r>
              <a:rPr lang="en-US" altLang="zh-CN" sz="1000" smtClean="0"/>
              <a:t>30000</a:t>
            </a:r>
            <a:r>
              <a:rPr lang="zh-CN" altLang="en-US" sz="1000" smtClean="0"/>
              <a:t>行</a:t>
            </a:r>
            <a:r>
              <a:rPr lang="en-US" altLang="zh-CN" sz="1000" smtClean="0"/>
              <a:t>=1500</a:t>
            </a:r>
            <a:r>
              <a:rPr lang="zh-CN" altLang="en-US" sz="1000" smtClean="0"/>
              <a:t>万</a:t>
            </a:r>
            <a:endParaRPr lang="zh-CN" altLang="en-US" sz="1000" dirty="0" smtClean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663741" y="1279077"/>
          <a:ext cx="2838009" cy="95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59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7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0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4897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smtClean="0"/>
                        <a:t>网上显示名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smtClean="0"/>
                        <a:t>味道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.....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263"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100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8192"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104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192"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105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文本框 9"/>
          <p:cNvSpPr txBox="1"/>
          <p:nvPr/>
        </p:nvSpPr>
        <p:spPr>
          <a:xfrm>
            <a:off x="6888481" y="985523"/>
            <a:ext cx="2052320" cy="34163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租户键位表按照渠道生成索引文件和实际存储文件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用户通过</a:t>
            </a:r>
            <a:r>
              <a:rPr lang="en-US" altLang="zh-CN" sz="1200" smtClean="0"/>
              <a:t>mmap</a:t>
            </a:r>
            <a:r>
              <a:rPr lang="zh-CN" altLang="en-US" sz="1200" smtClean="0"/>
              <a:t>打开内核共享内存文件，多用户可以读取一份内存映射。根据渠道保存到文件。</a:t>
            </a:r>
            <a:endParaRPr lang="en-US" altLang="zh-CN" sz="12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smtClean="0"/>
              <a:t>A</a:t>
            </a:r>
            <a:r>
              <a:rPr lang="zh-CN" altLang="en-US" sz="1200" smtClean="0"/>
              <a:t>用户改变了数据，</a:t>
            </a:r>
            <a:r>
              <a:rPr lang="en-US" altLang="zh-CN" sz="1200" smtClean="0"/>
              <a:t>B</a:t>
            </a:r>
            <a:r>
              <a:rPr lang="zh-CN" altLang="en-US" sz="1200" smtClean="0"/>
              <a:t>用户可以读取到改变的数据。</a:t>
            </a:r>
            <a:endParaRPr lang="en-US" altLang="zh-CN" sz="12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68323" y="2634872"/>
          <a:ext cx="4726488" cy="95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6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1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16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16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8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smtClean="0"/>
                        <a:t>tenant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smtClean="0"/>
                        <a:t>文件位置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smtClean="0"/>
                        <a:t>路径图片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kfc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data/KFC-index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smtClean="0"/>
                        <a:t>/data/A/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4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smtClean="0"/>
                        <a:t>Kfc_preorder</a:t>
                      </a:r>
                      <a:endParaRPr lang="zh-CN" altLang="en-US" sz="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/data/kfc-preorder-index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smtClean="0"/>
                        <a:t>/data/B/</a:t>
                      </a:r>
                      <a:endParaRPr lang="zh-CN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7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Kfc_delivery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data/kfc-delivery.index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smtClean="0"/>
                        <a:t>/data/C</a:t>
                      </a:r>
                      <a:endParaRPr lang="zh-CN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777455" y="1297253"/>
          <a:ext cx="2838009" cy="95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59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7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0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4897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smtClean="0"/>
                        <a:t>网上显示名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smtClean="0"/>
                        <a:t>味道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.....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263"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100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8192"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104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192"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105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5" name="文本框 12"/>
          <p:cNvSpPr txBox="1"/>
          <p:nvPr/>
        </p:nvSpPr>
        <p:spPr>
          <a:xfrm>
            <a:off x="4457684" y="1032693"/>
            <a:ext cx="19030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smtClean="0"/>
              <a:t>实际文件</a:t>
            </a:r>
            <a:r>
              <a:rPr lang="en-US" altLang="zh-CN" sz="700" b="1" kern="0" smtClean="0">
                <a:latin typeface="微软雅黑" panose="020B0503020204020204" charset="-122"/>
                <a:ea typeface="微软雅黑" panose="020B0503020204020204" charset="-122"/>
              </a:rPr>
              <a:t>kfc-delivery.index </a:t>
            </a:r>
            <a:r>
              <a:rPr lang="zh-CN" altLang="en-US" sz="800" smtClean="0"/>
              <a:t>（租户）</a:t>
            </a:r>
            <a:endParaRPr lang="zh-CN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xmlns="" val="386659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自定义属性动态扩展</a:t>
            </a:r>
            <a:r>
              <a:rPr lang="en-US" altLang="zh-CN" smtClean="0"/>
              <a:t>-</a:t>
            </a:r>
            <a:r>
              <a:rPr lang="zh-CN" altLang="en-US" smtClean="0"/>
              <a:t>数据库存储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xmlns="" id="{2A60641B-4A78-A047-BB11-8C0CD919ECA9}"/>
              </a:ext>
            </a:extLst>
          </p:cNvPr>
          <p:cNvSpPr/>
          <p:nvPr/>
        </p:nvSpPr>
        <p:spPr>
          <a:xfrm>
            <a:off x="152400" y="1005840"/>
            <a:ext cx="8915400" cy="395224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355600" y="1808479"/>
            <a:ext cx="5775890" cy="2256217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528320" y="1981198"/>
          <a:ext cx="5476241" cy="2009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28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14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56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5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784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4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tenantId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Link_id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Field_key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Field_value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channel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Mc_attr_name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smtClean="0"/>
                        <a:t>网上显示名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net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smtClean="0"/>
                        <a:t>网上显示中文名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网络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3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smtClean="0"/>
                        <a:t>口味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甜酸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4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smtClean="0"/>
                        <a:t>价格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100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....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....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.....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....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....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409146" y="121755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15199" y="1609594"/>
            <a:ext cx="1734855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smtClean="0"/>
              <a:t>1:</a:t>
            </a:r>
            <a:r>
              <a:rPr lang="zh-CN" altLang="en-US" sz="1000" smtClean="0"/>
              <a:t>一个键位</a:t>
            </a:r>
            <a:r>
              <a:rPr lang="en-US" altLang="zh-CN" sz="1000" smtClean="0"/>
              <a:t>500</a:t>
            </a:r>
            <a:r>
              <a:rPr lang="zh-CN" altLang="en-US" sz="1000" smtClean="0"/>
              <a:t>个属性，</a:t>
            </a:r>
            <a:r>
              <a:rPr lang="en-US" altLang="zh-CN" sz="1000" smtClean="0"/>
              <a:t>3000</a:t>
            </a:r>
            <a:r>
              <a:rPr lang="zh-CN" altLang="en-US" sz="1000" smtClean="0"/>
              <a:t>个键位</a:t>
            </a:r>
            <a:endParaRPr lang="en-US" altLang="zh-CN" sz="1000" smtClean="0"/>
          </a:p>
          <a:p>
            <a:r>
              <a:rPr lang="en-US" altLang="zh-CN" sz="1000" smtClean="0"/>
              <a:t>2</a:t>
            </a:r>
            <a:r>
              <a:rPr lang="zh-CN" altLang="en-US" sz="1000" smtClean="0"/>
              <a:t>：单租户：</a:t>
            </a:r>
            <a:r>
              <a:rPr lang="en-US" altLang="zh-CN" sz="1000" smtClean="0"/>
              <a:t>500</a:t>
            </a:r>
            <a:r>
              <a:rPr lang="zh-CN" altLang="en-US" sz="1000" smtClean="0"/>
              <a:t>列*</a:t>
            </a:r>
            <a:r>
              <a:rPr lang="en-US" altLang="zh-CN" sz="1000" smtClean="0"/>
              <a:t>30000</a:t>
            </a:r>
            <a:r>
              <a:rPr lang="zh-CN" altLang="en-US" sz="1000" smtClean="0"/>
              <a:t>行</a:t>
            </a:r>
            <a:r>
              <a:rPr lang="en-US" altLang="zh-CN" sz="1000" smtClean="0"/>
              <a:t>=1500</a:t>
            </a:r>
            <a:r>
              <a:rPr lang="zh-CN" altLang="en-US" sz="1000" smtClean="0"/>
              <a:t>万</a:t>
            </a:r>
            <a:endParaRPr lang="en-US" altLang="zh-CN" sz="1000" smtClean="0"/>
          </a:p>
          <a:p>
            <a:r>
              <a:rPr lang="en-US" altLang="zh-CN" sz="1000" smtClean="0"/>
              <a:t>3</a:t>
            </a:r>
            <a:r>
              <a:rPr lang="zh-CN" altLang="en-US" sz="1000" smtClean="0"/>
              <a:t>：</a:t>
            </a:r>
            <a:r>
              <a:rPr lang="en-US" altLang="zh-CN" sz="1000" smtClean="0"/>
              <a:t>20</a:t>
            </a:r>
            <a:r>
              <a:rPr lang="zh-CN" altLang="en-US" sz="1000" smtClean="0"/>
              <a:t>个租户</a:t>
            </a:r>
            <a:endParaRPr lang="en-US" altLang="zh-CN" sz="1000" smtClean="0"/>
          </a:p>
          <a:p>
            <a:r>
              <a:rPr lang="en-US" altLang="zh-CN" sz="1000" smtClean="0"/>
              <a:t>  1500</a:t>
            </a:r>
            <a:r>
              <a:rPr lang="zh-CN" altLang="en-US" sz="1000" smtClean="0"/>
              <a:t>万*</a:t>
            </a:r>
            <a:r>
              <a:rPr lang="en-US" altLang="zh-CN" sz="1000" smtClean="0"/>
              <a:t>20= 3</a:t>
            </a:r>
            <a:r>
              <a:rPr lang="zh-CN" altLang="en-US" sz="1000" smtClean="0"/>
              <a:t>亿</a:t>
            </a:r>
          </a:p>
          <a:p>
            <a:pPr algn="l"/>
            <a:endParaRPr lang="zh-CN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xmlns="" val="386659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1159</Words>
  <Application>Microsoft Office PowerPoint</Application>
  <PresentationFormat>全屏显示(16:9)</PresentationFormat>
  <Paragraphs>452</Paragraphs>
  <Slides>18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2016 HDS Corporate</vt:lpstr>
      <vt:lpstr>产品中心 - 产品配置</vt:lpstr>
      <vt:lpstr>功能架构</vt:lpstr>
      <vt:lpstr>系统关系</vt:lpstr>
      <vt:lpstr>业务场景回顾</vt:lpstr>
      <vt:lpstr>技术框架</vt:lpstr>
      <vt:lpstr>系统架构（服务拆分，服务间调用）</vt:lpstr>
      <vt:lpstr>核心数据模型 （visio）</vt:lpstr>
      <vt:lpstr>自定义属性动态扩展-文件存储（建议）</vt:lpstr>
      <vt:lpstr>自定义属性动态扩展-数据库存储</vt:lpstr>
      <vt:lpstr>版本数据存储文件</vt:lpstr>
      <vt:lpstr>框架 –增量（增加/修改）版本数据存储文件</vt:lpstr>
      <vt:lpstr>文件存储服务器(键位文件和图片)</vt:lpstr>
      <vt:lpstr>主备方案</vt:lpstr>
      <vt:lpstr>监控/部署</vt:lpstr>
      <vt:lpstr>服务器列表 优先级低</vt:lpstr>
      <vt:lpstr>监控</vt:lpstr>
      <vt:lpstr>待验证问题清单</vt:lpstr>
      <vt:lpstr>非功能需求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dreamsummit</cp:lastModifiedBy>
  <cp:revision>6942</cp:revision>
  <cp:lastPrinted>2016-01-12T17:49:00Z</cp:lastPrinted>
  <dcterms:created xsi:type="dcterms:W3CDTF">2011-02-10T00:52:00Z</dcterms:created>
  <dcterms:modified xsi:type="dcterms:W3CDTF">2020-06-23T14:56:26Z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2052-11.1.0.9584</vt:lpwstr>
  </property>
</Properties>
</file>