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883" r:id="rId3"/>
    <p:sldId id="1039" r:id="rId5"/>
    <p:sldId id="1040" r:id="rId6"/>
    <p:sldId id="1043" r:id="rId7"/>
    <p:sldId id="1044" r:id="rId8"/>
    <p:sldId id="1045" r:id="rId9"/>
    <p:sldId id="1046" r:id="rId10"/>
    <p:sldId id="1018" r:id="rId11"/>
    <p:sldId id="1032" r:id="rId12"/>
    <p:sldId id="1033" r:id="rId13"/>
    <p:sldId id="1027" r:id="rId14"/>
    <p:sldId id="1034" r:id="rId15"/>
    <p:sldId id="1023" r:id="rId16"/>
    <p:sldId id="1024" r:id="rId17"/>
    <p:sldId id="1042" r:id="rId18"/>
    <p:sldId id="1029" r:id="rId19"/>
    <p:sldId id="1035" r:id="rId20"/>
    <p:sldId id="1036" r:id="rId21"/>
    <p:sldId id="1037" r:id="rId22"/>
    <p:sldId id="1038" r:id="rId23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005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4" autoAdjust="0"/>
    <p:restoredTop sz="95320" autoAdjust="0"/>
  </p:normalViewPr>
  <p:slideViewPr>
    <p:cSldViewPr snapToGrid="0" showGuides="1">
      <p:cViewPr varScale="1">
        <p:scale>
          <a:sx n="98" d="100"/>
          <a:sy n="98" d="100"/>
        </p:scale>
        <p:origin x="816" y="78"/>
      </p:cViewPr>
      <p:guideLst>
        <p:guide orient="horz" pos="33"/>
        <p:guide pos="94"/>
        <p:guide pos="2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93"/>
        <p:guide pos="268"/>
        <p:guide pos="4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6.png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产品配置</a:t>
            </a:r>
            <a:endParaRPr lang="zh-CN" altLang="en-US" dirty="0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lang="en-US" altLang="zh-CN" sz="1200" dirty="0" smtClean="0"/>
              <a:t>June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核心数据模型 （</a:t>
            </a:r>
            <a:r>
              <a:rPr lang="en-US" altLang="zh-CN" smtClean="0"/>
              <a:t>visio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94080" y="1879600"/>
            <a:ext cx="8691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文件服务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图片服务</a:t>
            </a:r>
            <a:endParaRPr lang="en-US" altLang="zh-CN" sz="1000" smtClean="0"/>
          </a:p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拉取服务</a:t>
            </a:r>
            <a:endParaRPr lang="en-US" altLang="zh-CN" sz="1000" smtClean="0"/>
          </a:p>
          <a:p>
            <a:pPr algn="l"/>
            <a:endParaRPr lang="zh-CN" altLang="en-US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4999" y="918859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95532" y="2447667"/>
            <a:ext cx="4832145" cy="119315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/>
              <a:t>文件存储（建议）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162838" y="914400"/>
            <a:ext cx="8904962" cy="40436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07305" y="3726493"/>
            <a:ext cx="5029199" cy="1177448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50310" y="3826699"/>
          <a:ext cx="4924273" cy="9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27"/>
                <a:gridCol w="751619"/>
                <a:gridCol w="823291"/>
                <a:gridCol w="607763"/>
                <a:gridCol w="1337501"/>
                <a:gridCol w="599737"/>
                <a:gridCol w="447035"/>
              </a:tblGrid>
              <a:tr h="264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Kfc_delivery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圆角矩形 66"/>
          <p:cNvSpPr/>
          <p:nvPr/>
        </p:nvSpPr>
        <p:spPr>
          <a:xfrm>
            <a:off x="572301" y="1008764"/>
            <a:ext cx="6180838" cy="13401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1872476" y="1022906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kfc-preorder-index</a:t>
            </a:r>
            <a:r>
              <a:rPr lang="zh-CN" altLang="en-US" sz="800" smtClean="0"/>
              <a:t>（租户）</a:t>
            </a:r>
            <a:endParaRPr lang="zh-CN" alt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726802" y="3230682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63741" y="1279077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/>
                <a:gridCol w="905979"/>
                <a:gridCol w="605711"/>
                <a:gridCol w="820038"/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租户键位表按照渠道生成索引文件和实际存储文件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用户通过</a:t>
            </a:r>
            <a:r>
              <a:rPr lang="en-US" altLang="zh-CN" sz="1200" smtClean="0"/>
              <a:t>mmap</a:t>
            </a:r>
            <a:r>
              <a:rPr lang="zh-CN" altLang="en-US" sz="1200" smtClean="0"/>
              <a:t>打开内核共享内存文件，多用户可以读取一份内存映射。根据渠道保存到文件。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smtClean="0"/>
              <a:t>A</a:t>
            </a:r>
            <a:r>
              <a:rPr lang="zh-CN" altLang="en-US" sz="1200" smtClean="0"/>
              <a:t>用户改变了数据，</a:t>
            </a:r>
            <a:r>
              <a:rPr lang="en-US" altLang="zh-CN" sz="1200" smtClean="0"/>
              <a:t>B</a:t>
            </a:r>
            <a:r>
              <a:rPr lang="zh-CN" altLang="en-US" sz="1200" smtClean="0"/>
              <a:t>用户可以读取到改变的数据。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8323" y="2634872"/>
          <a:ext cx="4726488" cy="95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22"/>
                <a:gridCol w="1181622"/>
                <a:gridCol w="1181622"/>
                <a:gridCol w="1181622"/>
              </a:tblGrid>
              <a:tr h="368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tenant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文件位置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路径图片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199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/data/A/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19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smtClean="0"/>
                        <a:t>Kfc_preorder</a:t>
                      </a:r>
                      <a:endParaRPr lang="zh-CN" altLang="en-US" sz="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/data/kfc-preorder-index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600" smtClean="0"/>
                        <a:t>/data/B/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</a:tr>
              <a:tr h="187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Kfc_delivery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data/kfc-delivery.index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600" smtClean="0"/>
                        <a:t>/data/C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777455" y="1297253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/>
                <a:gridCol w="905979"/>
                <a:gridCol w="605711"/>
                <a:gridCol w="820038"/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2"/>
          <p:cNvSpPr txBox="1"/>
          <p:nvPr/>
        </p:nvSpPr>
        <p:spPr>
          <a:xfrm>
            <a:off x="4457684" y="1032693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kfc-delivery.index </a:t>
            </a:r>
            <a:r>
              <a:rPr lang="zh-CN" altLang="en-US" sz="800" smtClean="0"/>
              <a:t>（租户）</a:t>
            </a:r>
            <a:endParaRPr lang="zh-CN" altLang="en-US" sz="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 smtClean="0"/>
              <a:t>数据库存储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/>
                <a:gridCol w="582848"/>
                <a:gridCol w="711442"/>
                <a:gridCol w="855686"/>
                <a:gridCol w="749594"/>
                <a:gridCol w="863600"/>
                <a:gridCol w="883920"/>
                <a:gridCol w="497841"/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dirty="0" smtClean="0"/>
                        <a:t>00001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dirty="0" smtClean="0"/>
                        <a:t>网上显示名</a:t>
                      </a:r>
                      <a:endParaRPr lang="zh-CN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334690" y="1609594"/>
            <a:ext cx="2715365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/>
              <a:t>1:</a:t>
            </a:r>
            <a:r>
              <a:rPr lang="zh-CN" altLang="en-US" sz="1400" dirty="0" smtClean="0"/>
              <a:t>一个键位</a:t>
            </a:r>
            <a:r>
              <a:rPr lang="en-US" altLang="zh-CN" sz="1400" dirty="0" smtClean="0"/>
              <a:t>300</a:t>
            </a:r>
            <a:r>
              <a:rPr lang="zh-CN" altLang="en-US" sz="1400" dirty="0" smtClean="0"/>
              <a:t>个属性，</a:t>
            </a:r>
            <a:r>
              <a:rPr lang="en-US" altLang="zh-CN" sz="1400" dirty="0" smtClean="0"/>
              <a:t>30000</a:t>
            </a:r>
            <a:r>
              <a:rPr lang="zh-CN" altLang="en-US" sz="1400" dirty="0" smtClean="0"/>
              <a:t>个键位</a:t>
            </a:r>
            <a:endParaRPr lang="en-US" altLang="zh-CN" sz="1400" dirty="0" smtClean="0"/>
          </a:p>
          <a:p>
            <a:r>
              <a:rPr lang="en-US" altLang="zh-CN" sz="1400" dirty="0" smtClean="0"/>
              <a:t>2</a:t>
            </a:r>
            <a:r>
              <a:rPr lang="zh-CN" altLang="en-US" sz="1400" dirty="0" smtClean="0"/>
              <a:t>：单租户：</a:t>
            </a:r>
            <a:r>
              <a:rPr lang="en-US" altLang="zh-CN" sz="1400" dirty="0" smtClean="0"/>
              <a:t>300</a:t>
            </a:r>
            <a:r>
              <a:rPr lang="zh-CN" altLang="en-US" sz="1400" dirty="0"/>
              <a:t>属性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30000</a:t>
            </a:r>
            <a:r>
              <a:rPr lang="zh-CN" altLang="en-US" sz="1400" dirty="0"/>
              <a:t>键位</a:t>
            </a:r>
            <a:r>
              <a:rPr lang="en-US" altLang="zh-CN" sz="1400" dirty="0" smtClean="0"/>
              <a:t>=900</a:t>
            </a:r>
            <a:r>
              <a:rPr lang="zh-CN" altLang="en-US" sz="1400" dirty="0" smtClean="0"/>
              <a:t>万行</a:t>
            </a:r>
            <a:endParaRPr lang="en-US" altLang="zh-CN" sz="1400" dirty="0" smtClean="0"/>
          </a:p>
          <a:p>
            <a:r>
              <a:rPr lang="en-US" altLang="zh-CN" sz="1400" dirty="0" smtClean="0"/>
              <a:t>3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个租户</a:t>
            </a:r>
            <a:endParaRPr lang="en-US" altLang="zh-CN" sz="1400" dirty="0" smtClean="0"/>
          </a:p>
          <a:p>
            <a:r>
              <a:rPr lang="en-US" altLang="zh-CN" sz="1400" dirty="0" smtClean="0"/>
              <a:t>  900</a:t>
            </a:r>
            <a:r>
              <a:rPr lang="zh-CN" altLang="en-US" sz="1400" dirty="0" smtClean="0"/>
              <a:t>万*</a:t>
            </a:r>
            <a:r>
              <a:rPr lang="en-US" altLang="zh-CN" sz="1400" dirty="0" smtClean="0"/>
              <a:t>20= 1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8</a:t>
            </a:r>
            <a:r>
              <a:rPr lang="zh-CN" altLang="en-US" sz="1400" dirty="0" smtClean="0"/>
              <a:t>亿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一个租户一个表</a:t>
            </a:r>
            <a:endParaRPr lang="en-US" altLang="zh-CN" sz="1400" dirty="0" smtClean="0"/>
          </a:p>
          <a:p>
            <a:r>
              <a:rPr lang="zh-CN" altLang="en-US" sz="1400" dirty="0" smtClean="0"/>
              <a:t>创建租户时候自动创建一个表</a:t>
            </a:r>
            <a:endParaRPr lang="en-US" altLang="zh-CN" sz="1400" dirty="0" smtClean="0"/>
          </a:p>
          <a:p>
            <a:endParaRPr lang="zh-CN" altLang="en-US" sz="1400" dirty="0" smtClean="0"/>
          </a:p>
          <a:p>
            <a:pPr algn="l"/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/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自定义字段</a:t>
            </a:r>
            <a:endParaRPr lang="zh-CN" altLang="en-US" sz="900" dirty="0" smtClean="0"/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/>
                <a:gridCol w="515191"/>
                <a:gridCol w="1463040"/>
                <a:gridCol w="548640"/>
                <a:gridCol w="436880"/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KFC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dirty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/data/C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1.1</a:t>
                      </a:r>
                      <a:endParaRPr lang="zh-CN" altLang="en-US" sz="800" dirty="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smtClean="0"/>
                        <a:t>/data/B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2.1</a:t>
                      </a:r>
                      <a:endParaRPr lang="zh-CN" altLang="en-US" sz="800"/>
                    </a:p>
                  </a:txBody>
                  <a:tcPr/>
                </a:tc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KFC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smtClean="0"/>
                        <a:t>/data/C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dirty="0" smtClean="0"/>
                        <a:t>1.5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圆角矩形 66"/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MC</a:t>
            </a:r>
            <a:r>
              <a:rPr lang="zh-CN" altLang="en-US" sz="900" dirty="0" smtClean="0"/>
              <a:t>字段</a:t>
            </a:r>
            <a:endParaRPr lang="zh-CN" altLang="en-US" sz="900" dirty="0" smtClean="0"/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  <a:endParaRPr lang="en-US" altLang="zh-CN" sz="800" smtClean="0"/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/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  <a:endParaRPr lang="zh-CN" altLang="en-US" sz="900" smtClean="0"/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单租户：</a:t>
            </a:r>
            <a:r>
              <a:rPr lang="en-US" altLang="zh-CN" sz="1000" dirty="0" smtClean="0"/>
              <a:t>500</a:t>
            </a:r>
            <a:r>
              <a:rPr lang="zh-CN" altLang="en-US" sz="1000" dirty="0" smtClean="0"/>
              <a:t>列*</a:t>
            </a:r>
            <a:r>
              <a:rPr lang="en-US" altLang="zh-CN" sz="1000" dirty="0" smtClean="0"/>
              <a:t>30000</a:t>
            </a:r>
            <a:r>
              <a:rPr lang="zh-CN" altLang="en-US" sz="1000" dirty="0" smtClean="0"/>
              <a:t>行</a:t>
            </a:r>
            <a:r>
              <a:rPr lang="en-US" altLang="zh-CN" sz="1000" dirty="0" smtClean="0"/>
              <a:t>=1500</a:t>
            </a:r>
            <a:r>
              <a:rPr lang="zh-CN" altLang="en-US" sz="1000" dirty="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pic>
        <p:nvPicPr>
          <p:cNvPr id="1026" name="Picture 2" descr="C:\Users\ADMINI~1\AppData\Local\Temp\WeChat Files\1035c754a11c0034e9009bea0b7f77b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21942" y="3738685"/>
            <a:ext cx="3549645" cy="120243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/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框架 </a:t>
            </a:r>
            <a:r>
              <a:rPr lang="en-US" altLang="zh-CN" smtClean="0"/>
              <a:t>–</a:t>
            </a:r>
            <a:r>
              <a:rPr lang="zh-CN" altLang="en-US" smtClean="0"/>
              <a:t>增量（增加</a:t>
            </a:r>
            <a:r>
              <a:rPr lang="en-US" altLang="zh-CN" smtClean="0"/>
              <a:t>/</a:t>
            </a:r>
            <a:r>
              <a:rPr lang="zh-CN" altLang="en-US" smtClean="0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  <a:endParaRPr lang="zh-CN" altLang="en-US" sz="900" smtClean="0"/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/>
                <a:gridCol w="720587"/>
                <a:gridCol w="520117"/>
                <a:gridCol w="970340"/>
                <a:gridCol w="726877"/>
                <a:gridCol w="352773"/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增量</a:t>
                      </a:r>
                      <a:r>
                        <a:rPr lang="en-US" altLang="zh-CN" sz="800" smtClean="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1.2</a:t>
                      </a:r>
                      <a:endParaRPr lang="zh-CN" altLang="en-US" sz="800"/>
                    </a:p>
                  </a:txBody>
                  <a:tcPr/>
                </a:tc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800" smtClean="0"/>
                        <a:t>/data/A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1.0</a:t>
                      </a:r>
                      <a:endParaRPr lang="zh-CN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  <a:endParaRPr lang="zh-CN" altLang="en-US" sz="900" smtClean="0"/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  <a:endParaRPr lang="en-US" altLang="zh-CN" sz="800" smtClean="0"/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/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  <a:endParaRPr lang="zh-CN" altLang="en-US" sz="900" smtClean="0"/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sp>
        <p:nvSpPr>
          <p:cNvPr id="40" name="圆角矩形 39"/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复制图片路径文件夹</a:t>
            </a:r>
            <a:endParaRPr lang="zh-CN" altLang="en-US" sz="800" dirty="0" smtClean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文件存储</a:t>
            </a:r>
            <a:r>
              <a:rPr lang="zh-CN" altLang="en-US"/>
              <a:t>服务器</a:t>
            </a:r>
            <a:r>
              <a:rPr lang="en-US" altLang="zh-CN" smtClean="0"/>
              <a:t>(</a:t>
            </a:r>
            <a:r>
              <a:rPr lang="zh-CN" altLang="en-US" smtClean="0"/>
              <a:t>键位文件和图片</a:t>
            </a:r>
            <a:r>
              <a:rPr lang="en-US" altLang="zh-CN" smtClean="0"/>
              <a:t>)</a:t>
            </a:r>
            <a:endParaRPr lang="zh-CN" altLang="en-US" sz="2400" dirty="0"/>
          </a:p>
        </p:txBody>
      </p:sp>
      <p:sp>
        <p:nvSpPr>
          <p:cNvPr id="105" name="矩形 104"/>
          <p:cNvSpPr/>
          <p:nvPr/>
        </p:nvSpPr>
        <p:spPr>
          <a:xfrm>
            <a:off x="1387863" y="3375991"/>
            <a:ext cx="1616594" cy="1111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ounded Rectangle 69"/>
          <p:cNvSpPr/>
          <p:nvPr/>
        </p:nvSpPr>
        <p:spPr>
          <a:xfrm>
            <a:off x="1500087" y="3463588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版本服务</a:t>
            </a:r>
            <a:endParaRPr lang="zh-CN" altLang="en-US" sz="900" dirty="0"/>
          </a:p>
        </p:txBody>
      </p:sp>
      <p:sp>
        <p:nvSpPr>
          <p:cNvPr id="112" name="Rounded Rectangle 69"/>
          <p:cNvSpPr/>
          <p:nvPr/>
        </p:nvSpPr>
        <p:spPr>
          <a:xfrm>
            <a:off x="1479767" y="3961428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定时服务</a:t>
            </a:r>
            <a:endParaRPr lang="zh-CN" altLang="en-US" sz="900" dirty="0"/>
          </a:p>
        </p:txBody>
      </p:sp>
      <p:sp>
        <p:nvSpPr>
          <p:cNvPr id="113" name="矩形 112"/>
          <p:cNvSpPr/>
          <p:nvPr/>
        </p:nvSpPr>
        <p:spPr>
          <a:xfrm>
            <a:off x="4491270" y="3419929"/>
            <a:ext cx="2040159" cy="10013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文本框 105"/>
          <p:cNvSpPr txBox="1"/>
          <p:nvPr/>
        </p:nvSpPr>
        <p:spPr>
          <a:xfrm>
            <a:off x="4912104" y="2920707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文件</a:t>
            </a:r>
            <a:r>
              <a:rPr lang="en-US" altLang="zh-CN" sz="1000" dirty="0"/>
              <a:t>/</a:t>
            </a:r>
            <a:r>
              <a:rPr lang="zh-CN" altLang="en-US" sz="1000" dirty="0"/>
              <a:t>图片存储服务器</a:t>
            </a:r>
            <a:endParaRPr lang="en-US" altLang="zh-CN" sz="1000" dirty="0"/>
          </a:p>
          <a:p>
            <a:pPr algn="ctr"/>
            <a:r>
              <a:rPr lang="zh-CN" altLang="en-US" sz="1000" dirty="0"/>
              <a:t>↓</a:t>
            </a:r>
            <a:endParaRPr lang="zh-CN" altLang="en-US" sz="1000" dirty="0"/>
          </a:p>
        </p:txBody>
      </p:sp>
      <p:sp>
        <p:nvSpPr>
          <p:cNvPr id="125" name="圆角矩形 124"/>
          <p:cNvSpPr/>
          <p:nvPr/>
        </p:nvSpPr>
        <p:spPr>
          <a:xfrm>
            <a:off x="4678905" y="3667902"/>
            <a:ext cx="1684082" cy="59703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TextBox 272"/>
          <p:cNvSpPr txBox="1"/>
          <p:nvPr/>
        </p:nvSpPr>
        <p:spPr>
          <a:xfrm>
            <a:off x="1788240" y="289925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应用服务器</a:t>
            </a:r>
            <a:endParaRPr lang="zh-CN" altLang="en-US" sz="1000" dirty="0"/>
          </a:p>
        </p:txBody>
      </p:sp>
      <p:sp>
        <p:nvSpPr>
          <p:cNvPr id="128" name="TextBox 280"/>
          <p:cNvSpPr txBox="1"/>
          <p:nvPr/>
        </p:nvSpPr>
        <p:spPr>
          <a:xfrm>
            <a:off x="3258787" y="359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Samba Mount</a:t>
            </a:r>
            <a:endParaRPr lang="zh-CN" altLang="en-US" sz="1000" dirty="0"/>
          </a:p>
        </p:txBody>
      </p:sp>
      <p:cxnSp>
        <p:nvCxnSpPr>
          <p:cNvPr id="131" name="直接箭头连接符 130"/>
          <p:cNvCxnSpPr>
            <a:stCxn id="105" idx="3"/>
            <a:endCxn id="113" idx="1"/>
          </p:cNvCxnSpPr>
          <p:nvPr/>
        </p:nvCxnSpPr>
        <p:spPr>
          <a:xfrm flipV="1">
            <a:off x="3004457" y="3920602"/>
            <a:ext cx="1486813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9"/>
          <p:cNvSpPr txBox="1"/>
          <p:nvPr/>
        </p:nvSpPr>
        <p:spPr>
          <a:xfrm>
            <a:off x="6857941" y="1648119"/>
            <a:ext cx="2052320" cy="227248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文件服务器安装</a:t>
            </a:r>
            <a:r>
              <a:rPr lang="en-US" altLang="zh-CN" sz="1200" dirty="0"/>
              <a:t>Samba</a:t>
            </a:r>
            <a:r>
              <a:rPr lang="zh-CN" altLang="en-US" sz="1200" dirty="0"/>
              <a:t>服务，共享目录</a:t>
            </a:r>
            <a:r>
              <a:rPr lang="en-US" altLang="zh-CN" sz="1200" dirty="0"/>
              <a:t>/data/file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应用服务通过</a:t>
            </a:r>
            <a:r>
              <a:rPr lang="en-US" altLang="zh-CN" sz="1200" dirty="0"/>
              <a:t>mount</a:t>
            </a:r>
            <a:r>
              <a:rPr lang="zh-CN" altLang="en-US" sz="1200" dirty="0"/>
              <a:t>挂载到</a:t>
            </a:r>
            <a:r>
              <a:rPr lang="en-US" altLang="zh-CN" sz="1200" dirty="0"/>
              <a:t>samba</a:t>
            </a:r>
            <a:r>
              <a:rPr lang="zh-CN" altLang="en-US" sz="1200" dirty="0"/>
              <a:t>服务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/>
              <a:t>http</a:t>
            </a:r>
            <a:r>
              <a:rPr lang="zh-CN" altLang="en-US" sz="1200" dirty="0"/>
              <a:t>文件服务提供接口服务，产品运营平台通过接口拉取文件</a:t>
            </a:r>
            <a:endParaRPr lang="en-US" altLang="zh-CN" sz="1200" dirty="0"/>
          </a:p>
        </p:txBody>
      </p:sp>
      <p:sp>
        <p:nvSpPr>
          <p:cNvPr id="148" name="矩形 147"/>
          <p:cNvSpPr/>
          <p:nvPr/>
        </p:nvSpPr>
        <p:spPr>
          <a:xfrm>
            <a:off x="4808044" y="1729332"/>
            <a:ext cx="1554942" cy="650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" name="Rounded Rectangle 69"/>
          <p:cNvSpPr/>
          <p:nvPr/>
        </p:nvSpPr>
        <p:spPr>
          <a:xfrm>
            <a:off x="4920268" y="1816929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http</a:t>
            </a:r>
            <a:r>
              <a:rPr lang="zh-CN" altLang="en-US" sz="900" dirty="0"/>
              <a:t>文件服务</a:t>
            </a:r>
            <a:endParaRPr lang="zh-CN" altLang="en-US" sz="900" dirty="0"/>
          </a:p>
        </p:txBody>
      </p:sp>
      <p:cxnSp>
        <p:nvCxnSpPr>
          <p:cNvPr id="150" name="直接箭头连接符 149"/>
          <p:cNvCxnSpPr/>
          <p:nvPr/>
        </p:nvCxnSpPr>
        <p:spPr>
          <a:xfrm>
            <a:off x="5585515" y="2419825"/>
            <a:ext cx="0" cy="9231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499755" y="1722240"/>
            <a:ext cx="1554942" cy="6503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2" name="Rounded Rectangle 69"/>
          <p:cNvSpPr/>
          <p:nvPr/>
        </p:nvSpPr>
        <p:spPr>
          <a:xfrm>
            <a:off x="1611979" y="1809837"/>
            <a:ext cx="1392478" cy="429366"/>
          </a:xfrm>
          <a:prstGeom prst="round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产品营运平台</a:t>
            </a:r>
            <a:endParaRPr lang="zh-CN" altLang="en-US" sz="900" dirty="0"/>
          </a:p>
        </p:txBody>
      </p:sp>
      <p:cxnSp>
        <p:nvCxnSpPr>
          <p:cNvPr id="153" name="直接箭头连接符 152"/>
          <p:cNvCxnSpPr>
            <a:stCxn id="151" idx="3"/>
            <a:endCxn id="148" idx="1"/>
          </p:cNvCxnSpPr>
          <p:nvPr/>
        </p:nvCxnSpPr>
        <p:spPr>
          <a:xfrm>
            <a:off x="3054697" y="2047391"/>
            <a:ext cx="1753347" cy="70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280"/>
          <p:cNvSpPr txBox="1"/>
          <p:nvPr/>
        </p:nvSpPr>
        <p:spPr>
          <a:xfrm>
            <a:off x="5120199" y="342768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/>
              <a:t>Samba </a:t>
            </a:r>
            <a:r>
              <a:rPr lang="zh-CN" altLang="en-US" sz="1000" dirty="0"/>
              <a:t>服务</a:t>
            </a:r>
            <a:endParaRPr lang="zh-CN" altLang="en-US" sz="1000" dirty="0"/>
          </a:p>
        </p:txBody>
      </p:sp>
      <p:sp>
        <p:nvSpPr>
          <p:cNvPr id="155" name="TextBox 280"/>
          <p:cNvSpPr txBox="1"/>
          <p:nvPr/>
        </p:nvSpPr>
        <p:spPr>
          <a:xfrm>
            <a:off x="4970736" y="3843892"/>
            <a:ext cx="1213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共享目录 </a:t>
            </a:r>
            <a:r>
              <a:rPr lang="en-US" altLang="zh-CN" sz="1000" dirty="0"/>
              <a:t>/data/file</a:t>
            </a:r>
            <a:endParaRPr lang="zh-CN" alt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3"/>
          <p:cNvSpPr txBox="1"/>
          <p:nvPr/>
        </p:nvSpPr>
        <p:spPr>
          <a:xfrm>
            <a:off x="264160" y="122548"/>
            <a:ext cx="7051040" cy="663006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主备方案</a:t>
            </a:r>
            <a:r>
              <a:rPr lang="en-US" altLang="zh-CN" smtClean="0"/>
              <a:t>/</a:t>
            </a:r>
            <a:r>
              <a:rPr lang="zh-CN" altLang="en-US" smtClean="0"/>
              <a:t>高可用</a:t>
            </a:r>
            <a:endParaRPr lang="zh-CN" altLang="en-US"/>
          </a:p>
        </p:txBody>
      </p:sp>
      <p:sp>
        <p:nvSpPr>
          <p:cNvPr id="93" name="圆角矩形 92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6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97" name="矩形 9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4" name="直接连接符 113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本框 105"/>
          <p:cNvSpPr txBox="1"/>
          <p:nvPr/>
        </p:nvSpPr>
        <p:spPr>
          <a:xfrm>
            <a:off x="5031230" y="110177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腾讯文件服务器</a:t>
            </a:r>
            <a:endParaRPr lang="zh-CN" altLang="en-US" sz="1000" dirty="0"/>
          </a:p>
        </p:txBody>
      </p:sp>
      <p:sp>
        <p:nvSpPr>
          <p:cNvPr id="126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29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30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32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133" name="圆角矩形 132"/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文本框 9"/>
          <p:cNvSpPr txBox="1"/>
          <p:nvPr/>
        </p:nvSpPr>
        <p:spPr>
          <a:xfrm>
            <a:off x="6888481" y="985523"/>
            <a:ext cx="2052320" cy="144148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腾讯文件服务实时同步文件到金山服务器</a:t>
            </a:r>
            <a:endParaRPr lang="en-US" altLang="zh-CN" sz="1200" dirty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产品运营平台通过</a:t>
            </a:r>
            <a:r>
              <a:rPr lang="en-US" altLang="zh-CN" sz="1200" dirty="0" err="1"/>
              <a:t>nginx</a:t>
            </a:r>
            <a:r>
              <a:rPr lang="zh-CN" altLang="en-US" sz="1200" dirty="0"/>
              <a:t>，可以从金山和腾讯拉取文件</a:t>
            </a:r>
            <a:endParaRPr lang="en-US" altLang="zh-CN" sz="1200" dirty="0"/>
          </a:p>
        </p:txBody>
      </p:sp>
      <p:sp>
        <p:nvSpPr>
          <p:cNvPr id="135" name="矩形 134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7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38" name="矩形 137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66" name="直接连接符 165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本框 105"/>
          <p:cNvSpPr txBox="1"/>
          <p:nvPr/>
        </p:nvSpPr>
        <p:spPr>
          <a:xfrm>
            <a:off x="5031231" y="314393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金山文件服务器</a:t>
            </a:r>
            <a:endParaRPr lang="zh-CN" altLang="en-US" sz="1000" dirty="0"/>
          </a:p>
        </p:txBody>
      </p:sp>
      <p:sp>
        <p:nvSpPr>
          <p:cNvPr id="182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微信</a:t>
            </a:r>
            <a:endParaRPr lang="en-US" altLang="zh-CN" sz="600" dirty="0"/>
          </a:p>
        </p:txBody>
      </p:sp>
      <p:sp>
        <p:nvSpPr>
          <p:cNvPr id="183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支付宝</a:t>
            </a:r>
            <a:endParaRPr lang="en-US" altLang="zh-CN" sz="600" dirty="0"/>
          </a:p>
        </p:txBody>
      </p:sp>
      <p:sp>
        <p:nvSpPr>
          <p:cNvPr id="186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/>
              <a:t>口碑</a:t>
            </a:r>
            <a:endParaRPr lang="en-US" altLang="zh-CN" sz="600" dirty="0"/>
          </a:p>
        </p:txBody>
      </p:sp>
      <p:sp>
        <p:nvSpPr>
          <p:cNvPr id="188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键位文件</a:t>
            </a:r>
            <a:endParaRPr lang="zh-CN" altLang="en-US" sz="1000"/>
          </a:p>
        </p:txBody>
      </p:sp>
      <p:sp>
        <p:nvSpPr>
          <p:cNvPr id="194" name="圆角矩形 193"/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5" name="直接箭头连接符 194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矩形 211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3" name="Rounded Rectangle 69"/>
          <p:cNvSpPr/>
          <p:nvPr/>
        </p:nvSpPr>
        <p:spPr>
          <a:xfrm>
            <a:off x="2925522" y="1735351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214" name="圆角矩形 213"/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5" name="文本框 105"/>
          <p:cNvSpPr txBox="1"/>
          <p:nvPr/>
        </p:nvSpPr>
        <p:spPr>
          <a:xfrm>
            <a:off x="2867150" y="118305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腾讯应用服务器</a:t>
            </a:r>
            <a:endParaRPr lang="zh-CN" altLang="en-US" sz="1000" dirty="0"/>
          </a:p>
        </p:txBody>
      </p:sp>
      <p:sp>
        <p:nvSpPr>
          <p:cNvPr id="216" name="矩形 215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7" name="Rounded Rectangle 69"/>
          <p:cNvSpPr/>
          <p:nvPr/>
        </p:nvSpPr>
        <p:spPr>
          <a:xfrm>
            <a:off x="2925522" y="3737312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/>
              <a:t>文件服务</a:t>
            </a:r>
            <a:endParaRPr lang="zh-CN" altLang="en-US" sz="900"/>
          </a:p>
        </p:txBody>
      </p:sp>
      <p:sp>
        <p:nvSpPr>
          <p:cNvPr id="218" name="圆角矩形 217"/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9" name="文本框 105"/>
          <p:cNvSpPr txBox="1"/>
          <p:nvPr/>
        </p:nvSpPr>
        <p:spPr>
          <a:xfrm>
            <a:off x="2867151" y="3225210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/>
              <a:t>金山应用服务器</a:t>
            </a:r>
            <a:endParaRPr lang="zh-CN" altLang="en-US" sz="1000" dirty="0"/>
          </a:p>
        </p:txBody>
      </p:sp>
      <p:cxnSp>
        <p:nvCxnSpPr>
          <p:cNvPr id="222" name="直接箭头连接符 221"/>
          <p:cNvCxnSpPr>
            <a:stCxn id="214" idx="3"/>
            <a:endCxn id="133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箭头连接符 222"/>
          <p:cNvCxnSpPr>
            <a:stCxn id="218" idx="3"/>
            <a:endCxn id="194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" name="Rounded Rectangle 69"/>
          <p:cNvSpPr/>
          <p:nvPr/>
        </p:nvSpPr>
        <p:spPr>
          <a:xfrm>
            <a:off x="246712" y="25908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产品运营平台</a:t>
            </a:r>
            <a:endParaRPr lang="zh-CN" altLang="en-US" sz="900" dirty="0"/>
          </a:p>
        </p:txBody>
      </p:sp>
      <p:sp>
        <p:nvSpPr>
          <p:cNvPr id="227" name="圆角矩形 226"/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8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/>
              <a:t>client</a:t>
            </a:r>
            <a:r>
              <a:rPr lang="zh-CN" altLang="en-US" sz="1000"/>
              <a:t>应用</a:t>
            </a:r>
            <a:endParaRPr lang="zh-CN" altLang="en-US" sz="1000" dirty="0"/>
          </a:p>
        </p:txBody>
      </p:sp>
      <p:sp>
        <p:nvSpPr>
          <p:cNvPr id="230" name="矩形 229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1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/>
              <a:t>Nginx</a:t>
            </a:r>
            <a:endParaRPr lang="zh-CN" altLang="en-US" sz="900" dirty="0"/>
          </a:p>
        </p:txBody>
      </p:sp>
      <p:cxnSp>
        <p:nvCxnSpPr>
          <p:cNvPr id="232" name="肘形连接符 231"/>
          <p:cNvCxnSpPr>
            <a:stCxn id="230" idx="0"/>
            <a:endCxn id="214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27" idx="3"/>
            <a:endCxn id="230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肘形连接符 225"/>
          <p:cNvCxnSpPr>
            <a:stCxn id="230" idx="2"/>
            <a:endCxn id="218" idx="1"/>
          </p:cNvCxnSpPr>
          <p:nvPr/>
        </p:nvCxnSpPr>
        <p:spPr>
          <a:xfrm rot="16200000" flipH="1">
            <a:off x="1980944" y="3022344"/>
            <a:ext cx="78740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r>
              <a:rPr lang="en-US" altLang="zh-CN" smtClean="0"/>
              <a:t>/</a:t>
            </a:r>
            <a:r>
              <a:rPr lang="zh-CN" altLang="en-US" smtClean="0"/>
              <a:t>部署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6623773" y="239209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7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  <a:endParaRPr lang="zh-CN" altLang="en-US" sz="1000" smtClean="0"/>
          </a:p>
        </p:txBody>
      </p:sp>
      <p:sp>
        <p:nvSpPr>
          <p:cNvPr id="268" name="圆角矩形 267"/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209538" y="13309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Rounded Rectangle 69"/>
          <p:cNvSpPr/>
          <p:nvPr/>
        </p:nvSpPr>
        <p:spPr>
          <a:xfrm>
            <a:off x="3321762" y="14122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193" name="Rounded Rectangle 69"/>
          <p:cNvSpPr/>
          <p:nvPr/>
        </p:nvSpPr>
        <p:spPr>
          <a:xfrm>
            <a:off x="3301442" y="1785514"/>
            <a:ext cx="1006397" cy="29728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eureka</a:t>
            </a:r>
            <a:endParaRPr lang="zh-CN" altLang="en-US" sz="900" smtClean="0"/>
          </a:p>
        </p:txBody>
      </p:sp>
      <p:sp>
        <p:nvSpPr>
          <p:cNvPr id="207" name="矩形 206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  <a:endParaRPr lang="zh-CN" altLang="en-US" sz="900" smtClean="0"/>
          </a:p>
        </p:txBody>
      </p:sp>
      <p:sp>
        <p:nvSpPr>
          <p:cNvPr id="220" name="矩形 219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1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229" name="直接箭头连接符 228"/>
          <p:cNvCxnSpPr>
            <a:stCxn id="94" idx="0"/>
            <a:endCxn id="191" idx="2"/>
          </p:cNvCxnSpPr>
          <p:nvPr/>
        </p:nvCxnSpPr>
        <p:spPr>
          <a:xfrm flipH="1" flipV="1">
            <a:off x="3809489" y="2143760"/>
            <a:ext cx="1469513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  <a:endParaRPr lang="zh-CN" altLang="en-US" sz="900" smtClean="0"/>
          </a:p>
        </p:txBody>
      </p:sp>
      <p:sp>
        <p:nvSpPr>
          <p:cNvPr id="96" name="矩形 9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  <a:endParaRPr lang="zh-CN" altLang="en-US" sz="900" smtClean="0"/>
          </a:p>
        </p:txBody>
      </p:sp>
      <p:sp>
        <p:nvSpPr>
          <p:cNvPr id="103" name="矩形 102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109" name="直接箭头连接符 108"/>
          <p:cNvCxnSpPr>
            <a:stCxn id="96" idx="0"/>
            <a:endCxn id="191" idx="2"/>
          </p:cNvCxnSpPr>
          <p:nvPr/>
        </p:nvCxnSpPr>
        <p:spPr>
          <a:xfrm flipH="1" flipV="1">
            <a:off x="3809489" y="2143760"/>
            <a:ext cx="42798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120" name="直接箭头连接符 119"/>
          <p:cNvCxnSpPr>
            <a:stCxn id="94" idx="3"/>
            <a:endCxn id="268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96" idx="2"/>
            <a:endCxn id="117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20" idx="3"/>
            <a:endCxn id="9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14" idx="3"/>
            <a:endCxn id="220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96" idx="2"/>
            <a:endCxn id="103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96" idx="3"/>
            <a:endCxn id="9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165" name="矩形 164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167" name="矩形 166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183" name="矩形 182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服务器列表 优先级低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83318" y="955101"/>
          <a:ext cx="8376920" cy="3973830"/>
        </p:xfrm>
        <a:graphic>
          <a:graphicData uri="http://schemas.openxmlformats.org/drawingml/2006/table">
            <a:tbl>
              <a:tblPr firstRow="1" bandRow="1"/>
              <a:tblGrid>
                <a:gridCol w="1139900"/>
                <a:gridCol w="1563370"/>
                <a:gridCol w="505460"/>
                <a:gridCol w="682864"/>
                <a:gridCol w="619125"/>
                <a:gridCol w="849235"/>
                <a:gridCol w="1093470"/>
                <a:gridCol w="1923627"/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0345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 panose="020B0604030504040204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456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  <a:tr h="303530">
                <a:tc vMerge="1"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</a:tr>
            </a:tbl>
          </a:graphicData>
        </a:graphic>
      </p:graphicFrame>
      <p:sp>
        <p:nvSpPr>
          <p:cNvPr id="2" name="矩形标注 1"/>
          <p:cNvSpPr/>
          <p:nvPr/>
        </p:nvSpPr>
        <p:spPr>
          <a:xfrm>
            <a:off x="7572375" y="2085975"/>
            <a:ext cx="914400" cy="612648"/>
          </a:xfrm>
          <a:prstGeom prst="wedgeRectCallout">
            <a:avLst>
              <a:gd name="adj1" fmla="val -108333"/>
              <a:gd name="adj2" fmla="val 106032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更新新的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0" y="827460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Straight Connector 41"/>
          <p:cNvCxnSpPr>
            <a:stCxn id="13" idx="1"/>
            <a:endCxn id="12" idx="3"/>
          </p:cNvCxnSpPr>
          <p:nvPr/>
        </p:nvCxnSpPr>
        <p:spPr>
          <a:xfrm flipH="1">
            <a:off x="1634490" y="19766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圆角矩形 8"/>
          <p:cNvSpPr/>
          <p:nvPr/>
        </p:nvSpPr>
        <p:spPr>
          <a:xfrm>
            <a:off x="3515678" y="14603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63"/>
          <p:cNvSpPr txBox="1"/>
          <p:nvPr/>
        </p:nvSpPr>
        <p:spPr>
          <a:xfrm>
            <a:off x="1663595" y="19865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  <a:endParaRPr kumimoji="1" lang="zh-CN" altLang="en-US" sz="1000" dirty="0">
              <a:ea typeface="宋体" charset="0"/>
            </a:endParaRPr>
          </a:p>
        </p:txBody>
      </p:sp>
      <p:sp>
        <p:nvSpPr>
          <p:cNvPr id="12" name="Rounded Rectangle 106"/>
          <p:cNvSpPr/>
          <p:nvPr/>
        </p:nvSpPr>
        <p:spPr>
          <a:xfrm rot="16200000">
            <a:off x="1376045" y="20718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6200000">
            <a:off x="1448435" y="12101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kumimoji="1" lang="en-US" altLang="zh-CN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6"/>
          <p:cNvSpPr txBox="1"/>
          <p:nvPr/>
        </p:nvSpPr>
        <p:spPr>
          <a:xfrm>
            <a:off x="1151150" y="12588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  <a:endParaRPr kumimoji="1" lang="zh-CN" altLang="en-US" sz="1000" dirty="0">
              <a:ea typeface="宋体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064732" y="17811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4225548" y="19066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Connector 41"/>
          <p:cNvCxnSpPr>
            <a:stCxn id="12" idx="2"/>
            <a:endCxn id="23" idx="1"/>
          </p:cNvCxnSpPr>
          <p:nvPr/>
        </p:nvCxnSpPr>
        <p:spPr>
          <a:xfrm flipV="1">
            <a:off x="2249170" y="20071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41"/>
          <p:cNvCxnSpPr>
            <a:stCxn id="12" idx="2"/>
            <a:endCxn id="31" idx="1"/>
          </p:cNvCxnSpPr>
          <p:nvPr/>
        </p:nvCxnSpPr>
        <p:spPr>
          <a:xfrm flipV="1">
            <a:off x="2249170" y="25920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41"/>
          <p:cNvCxnSpPr>
            <a:stCxn id="37" idx="0"/>
            <a:endCxn id="9" idx="3"/>
          </p:cNvCxnSpPr>
          <p:nvPr/>
        </p:nvCxnSpPr>
        <p:spPr>
          <a:xfrm flipH="1" flipV="1">
            <a:off x="5561901" y="25128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ounded Rectangle 69"/>
          <p:cNvSpPr/>
          <p:nvPr/>
        </p:nvSpPr>
        <p:spPr>
          <a:xfrm>
            <a:off x="5631724" y="22425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53302" y="23659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225548" y="24680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06"/>
          <p:cNvSpPr/>
          <p:nvPr/>
        </p:nvSpPr>
        <p:spPr>
          <a:xfrm rot="16200000">
            <a:off x="6897894" y="20993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矩形标注 1"/>
          <p:cNvSpPr/>
          <p:nvPr/>
        </p:nvSpPr>
        <p:spPr>
          <a:xfrm rot="16200000">
            <a:off x="6885813" y="1058037"/>
            <a:ext cx="914400" cy="1182624"/>
          </a:xfrm>
          <a:prstGeom prst="wedgeRectCallout">
            <a:avLst>
              <a:gd name="adj1" fmla="val -65625"/>
              <a:gd name="adj2" fmla="val -147876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关键业务埋点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9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待定</a:t>
            </a:r>
            <a:endParaRPr lang="zh-CN" altLang="en-US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  <p:grpSp>
        <p:nvGrpSpPr>
          <p:cNvPr id="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38" name="矩形 37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endParaRPr lang="zh-CN" altLang="en-US" sz="1000" dirty="0" smtClean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  <a:endParaRPr lang="zh-CN" altLang="en-US" sz="1000" dirty="0" smtClean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  <a:endParaRPr lang="zh-CN" altLang="en-US" sz="1000" dirty="0" smtClean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  <a:endParaRPr lang="zh-CN" altLang="en-US" sz="1000" dirty="0" smtClean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  <a:endParaRPr lang="zh-CN" altLang="en-US" sz="1000" dirty="0" smtClean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  <a:endParaRPr lang="zh-CN" altLang="en-US" sz="1000" dirty="0" smtClean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  <a:endParaRPr lang="zh-CN" altLang="en-US" sz="1000" smtClean="0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  <a:endParaRPr lang="zh-CN" altLang="en-US" sz="1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  <a:endParaRPr lang="zh-CN" altLang="en-US" sz="1000" dirty="0" smtClean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  <a:endParaRPr lang="zh-CN" altLang="en-US" sz="1000" dirty="0" smtClean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  <a:endParaRPr lang="zh-CN" altLang="en-US" sz="1000" dirty="0" smtClean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  <a:endParaRPr lang="zh-CN" altLang="en-US" sz="1000" dirty="0" smtClean="0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  <a:endParaRPr lang="zh-CN" altLang="en-US" sz="1000" dirty="0" smtClean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  <a:endParaRPr lang="zh-CN" altLang="en-US" sz="1000" dirty="0" smtClean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  <a:endParaRPr lang="zh-CN" altLang="en-US" sz="1000" dirty="0" smtClean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  <a:endParaRPr lang="zh-CN" altLang="en-US" sz="1000" dirty="0" smtClean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  <a:endParaRPr lang="zh-CN" altLang="en-US" sz="1000" dirty="0" smtClean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键位名称同步</a:t>
              </a:r>
              <a:endParaRPr lang="zh-CN" altLang="en-US" sz="1000" dirty="0" smtClean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  <a:endParaRPr lang="zh-CN" altLang="en-US" sz="1000" dirty="0" smtClean="0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  <a:endParaRPr lang="zh-CN" altLang="en-US" sz="1000" dirty="0" smtClean="0"/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待验证问题清单</a:t>
            </a:r>
            <a:endParaRPr lang="zh-CN" altLang="en-US" sz="2400" dirty="0"/>
          </a:p>
        </p:txBody>
      </p:sp>
      <p:sp>
        <p:nvSpPr>
          <p:cNvPr id="28" name="圆角矩形 27"/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873760" y="1400960"/>
          <a:ext cx="6374328" cy="241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776"/>
                <a:gridCol w="2124776"/>
                <a:gridCol w="2124776"/>
              </a:tblGrid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90726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Mc</a:t>
                      </a:r>
                      <a:r>
                        <a:rPr lang="zh-CN" altLang="en-US" dirty="0" smtClean="0"/>
                        <a:t>文件格式与给运营的文件格式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endParaRPr lang="zh-CN" altLang="en-US" dirty="0"/>
          </a:p>
        </p:txBody>
      </p:sp>
      <p:grpSp>
        <p:nvGrpSpPr>
          <p:cNvPr id="28" name="组合 147"/>
          <p:cNvGrpSpPr/>
          <p:nvPr/>
        </p:nvGrpSpPr>
        <p:grpSpPr>
          <a:xfrm>
            <a:off x="823520" y="1161256"/>
            <a:ext cx="6375064" cy="3086545"/>
            <a:chOff x="774705" y="1050981"/>
            <a:chExt cx="6375064" cy="3086545"/>
          </a:xfrm>
        </p:grpSpPr>
        <p:sp>
          <p:nvSpPr>
            <p:cNvPr id="29" name="矩形 28"/>
            <p:cNvSpPr/>
            <p:nvPr/>
          </p:nvSpPr>
          <p:spPr>
            <a:xfrm rot="16200000">
              <a:off x="3267075" y="2400300"/>
              <a:ext cx="914400" cy="1066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产品配置平台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6200000">
              <a:off x="2255430" y="3380288"/>
              <a:ext cx="447675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SSO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统一认证平台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1" name="直接箭头连接符 5"/>
            <p:cNvCxnSpPr>
              <a:stCxn id="30" idx="2"/>
              <a:endCxn id="29" idx="1"/>
            </p:cNvCxnSpPr>
            <p:nvPr/>
          </p:nvCxnSpPr>
          <p:spPr>
            <a:xfrm flipV="1">
              <a:off x="3012668" y="3390900"/>
              <a:ext cx="711607" cy="522788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 rot="16200000">
              <a:off x="1084267" y="741418"/>
              <a:ext cx="447675" cy="1066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rot="16200000">
              <a:off x="1046488" y="2581649"/>
              <a:ext cx="447675" cy="66675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Kafka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34" name="直接箭头连接符 33"/>
            <p:cNvCxnSpPr>
              <a:stCxn id="33" idx="2"/>
              <a:endCxn id="29" idx="0"/>
            </p:cNvCxnSpPr>
            <p:nvPr/>
          </p:nvCxnSpPr>
          <p:spPr>
            <a:xfrm>
              <a:off x="1603701" y="2915024"/>
              <a:ext cx="1586865" cy="1905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 rot="16200000">
              <a:off x="6454445" y="211762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产品运营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6454446" y="267990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60637" y="3052008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版本文件</a:t>
              </a:r>
              <a:r>
                <a:rPr lang="en-US" altLang="zh-CN" sz="800" dirty="0" smtClean="0"/>
                <a:t>By basic</a:t>
              </a:r>
              <a:endParaRPr lang="en-US" altLang="zh-CN" sz="800" dirty="0" smtClean="0"/>
            </a:p>
            <a:p>
              <a:r>
                <a:rPr lang="en-US" altLang="zh-CN" sz="800" dirty="0"/>
                <a:t>By Store</a:t>
              </a:r>
              <a:endParaRPr lang="zh-CN" altLang="en-US" sz="800" dirty="0"/>
            </a:p>
            <a:p>
              <a:pPr algn="l"/>
              <a:r>
                <a:rPr lang="zh-CN" altLang="en-US" sz="800" dirty="0" smtClean="0"/>
                <a:t>图片</a:t>
              </a:r>
              <a:endParaRPr lang="zh-CN" altLang="en-US" sz="800" dirty="0" smtClean="0"/>
            </a:p>
          </p:txBody>
        </p:sp>
        <p:sp>
          <p:nvSpPr>
            <p:cNvPr id="38" name="流程图: 多文档 37"/>
            <p:cNvSpPr/>
            <p:nvPr/>
          </p:nvSpPr>
          <p:spPr>
            <a:xfrm>
              <a:off x="4879327" y="2824981"/>
              <a:ext cx="391109" cy="221986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流程图: 多文档 38"/>
            <p:cNvSpPr/>
            <p:nvPr/>
          </p:nvSpPr>
          <p:spPr>
            <a:xfrm>
              <a:off x="2978143" y="1118359"/>
              <a:ext cx="497015" cy="31298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37171" y="1431660"/>
              <a:ext cx="944880" cy="245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增量紧急计算</a:t>
              </a:r>
              <a:endParaRPr lang="zh-CN" altLang="en-US" sz="1000" dirty="0" smtClean="0"/>
            </a:p>
          </p:txBody>
        </p:sp>
        <p:cxnSp>
          <p:nvCxnSpPr>
            <p:cNvPr id="42" name="直接箭头连接符 41"/>
            <p:cNvCxnSpPr>
              <a:stCxn id="32" idx="2"/>
              <a:endCxn id="39" idx="1"/>
            </p:cNvCxnSpPr>
            <p:nvPr/>
          </p:nvCxnSpPr>
          <p:spPr>
            <a:xfrm>
              <a:off x="1841505" y="1274818"/>
              <a:ext cx="1136650" cy="63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93"/>
            <p:cNvCxnSpPr>
              <a:stCxn id="39" idx="3"/>
            </p:cNvCxnSpPr>
            <p:nvPr/>
          </p:nvCxnSpPr>
          <p:spPr>
            <a:xfrm>
              <a:off x="3475192" y="1274579"/>
              <a:ext cx="249555" cy="1202055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95"/>
            <p:cNvCxnSpPr>
              <a:stCxn id="29" idx="2"/>
              <a:endCxn id="38" idx="1"/>
            </p:cNvCxnSpPr>
            <p:nvPr/>
          </p:nvCxnSpPr>
          <p:spPr>
            <a:xfrm>
              <a:off x="4257675" y="2933700"/>
              <a:ext cx="621652" cy="22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97"/>
            <p:cNvCxnSpPr>
              <a:stCxn id="38" idx="3"/>
              <a:endCxn id="35" idx="0"/>
            </p:cNvCxnSpPr>
            <p:nvPr/>
          </p:nvCxnSpPr>
          <p:spPr>
            <a:xfrm flipV="1">
              <a:off x="5270436" y="2589107"/>
              <a:ext cx="936361" cy="3468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46"/>
            <p:cNvCxnSpPr>
              <a:stCxn id="38" idx="3"/>
              <a:endCxn id="36" idx="0"/>
            </p:cNvCxnSpPr>
            <p:nvPr/>
          </p:nvCxnSpPr>
          <p:spPr>
            <a:xfrm>
              <a:off x="5270436" y="2935974"/>
              <a:ext cx="936362" cy="21541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041174" y="3913649"/>
              <a:ext cx="1018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内部用户</a:t>
              </a:r>
              <a:r>
                <a:rPr lang="en-US" altLang="zh-CN" sz="800" dirty="0" smtClean="0"/>
                <a:t>SSO</a:t>
              </a:r>
              <a:r>
                <a:rPr lang="zh-CN" altLang="en-US" sz="800" dirty="0" smtClean="0"/>
                <a:t>登录</a:t>
              </a:r>
              <a:endParaRPr lang="zh-CN" altLang="en-US" sz="800" dirty="0" smtClean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753234" y="2942094"/>
              <a:ext cx="14125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新增</a:t>
              </a:r>
              <a:r>
                <a:rPr lang="en-US" altLang="zh-CN" sz="800" dirty="0" err="1" smtClean="0"/>
                <a:t>LinkId</a:t>
              </a:r>
              <a:r>
                <a:rPr lang="en-US" altLang="zh-CN" sz="800" dirty="0" smtClean="0"/>
                <a:t> </a:t>
              </a:r>
              <a:r>
                <a:rPr lang="zh-CN" altLang="en-US" sz="800" dirty="0" smtClean="0"/>
                <a:t>、键位名称同步</a:t>
              </a:r>
              <a:endParaRPr lang="zh-CN" altLang="en-US" sz="800" dirty="0" smtClean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192671" y="1856475"/>
              <a:ext cx="113474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预计算</a:t>
              </a:r>
              <a:r>
                <a:rPr lang="en-US" altLang="zh-CN" sz="1000" dirty="0" smtClean="0"/>
                <a:t>RestApi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紧急计算</a:t>
              </a:r>
              <a:r>
                <a:rPr lang="en-US" altLang="zh-CN" sz="1000" dirty="0" smtClean="0"/>
                <a:t>RestApi</a:t>
              </a:r>
              <a:endParaRPr lang="en-US" altLang="zh-CN" sz="1000" dirty="0" smtClean="0"/>
            </a:p>
          </p:txBody>
        </p:sp>
      </p:grpSp>
      <p:sp>
        <p:nvSpPr>
          <p:cNvPr id="51" name="矩形标注 50"/>
          <p:cNvSpPr/>
          <p:nvPr/>
        </p:nvSpPr>
        <p:spPr>
          <a:xfrm>
            <a:off x="5631646" y="1303506"/>
            <a:ext cx="2948150" cy="662693"/>
          </a:xfrm>
          <a:prstGeom prst="wedgeRectCallout">
            <a:avLst>
              <a:gd name="adj1" fmla="val -65291"/>
              <a:gd name="adj2" fmla="val 191557"/>
            </a:avLst>
          </a:prstGeom>
          <a:solidFill>
            <a:schemeClr val="tx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是否有通知接口？</a:t>
            </a:r>
            <a:endParaRPr lang="en-US" altLang="zh-CN" sz="9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、增量发版通知 （对方提供接口调用）</a:t>
            </a:r>
            <a:endParaRPr lang="en-US" altLang="zh-CN" sz="9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basic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store </a:t>
            </a: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 固定时间的，不需要通知</a:t>
            </a:r>
            <a:endParaRPr lang="en-US" altLang="zh-CN" sz="9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直接箭头连接符 51"/>
          <p:cNvCxnSpPr>
            <a:stCxn id="32" idx="1"/>
            <a:endCxn id="33" idx="3"/>
          </p:cNvCxnSpPr>
          <p:nvPr/>
        </p:nvCxnSpPr>
        <p:spPr>
          <a:xfrm flipH="1">
            <a:off x="1319287" y="1609009"/>
            <a:ext cx="37465" cy="11925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833076" y="983299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全量计算</a:t>
            </a:r>
            <a:endParaRPr lang="zh-CN" sz="1000" dirty="0" smtClean="0"/>
          </a:p>
        </p:txBody>
      </p:sp>
      <p:cxnSp>
        <p:nvCxnSpPr>
          <p:cNvPr id="54" name="直接箭头连接符 5"/>
          <p:cNvCxnSpPr>
            <a:stCxn id="32" idx="2"/>
          </p:cNvCxnSpPr>
          <p:nvPr/>
        </p:nvCxnSpPr>
        <p:spPr>
          <a:xfrm>
            <a:off x="1890152" y="1384854"/>
            <a:ext cx="1350645" cy="1316990"/>
          </a:xfrm>
          <a:prstGeom prst="bentConnector3">
            <a:avLst>
              <a:gd name="adj1" fmla="val 50024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产品配置</a:t>
            </a:r>
            <a:r>
              <a:rPr altLang="zh-CN" dirty="0"/>
              <a:t>-MC</a:t>
            </a:r>
            <a:r>
              <a:rPr lang="zh-CN" altLang="en-US" dirty="0"/>
              <a:t>接口</a:t>
            </a:r>
            <a:r>
              <a:rPr altLang="zh-CN" dirty="0"/>
              <a:t>-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6200000">
            <a:off x="3670935" y="2678430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65" idx="1"/>
            <a:endCxn id="9" idx="1"/>
          </p:cNvCxnSpPr>
          <p:nvPr/>
        </p:nvCxnSpPr>
        <p:spPr>
          <a:xfrm rot="5400000" flipV="1">
            <a:off x="532448" y="2259648"/>
            <a:ext cx="1370965" cy="53340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 rot="16200000">
            <a:off x="727075" y="1083310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流程图: 多文档 88"/>
          <p:cNvSpPr/>
          <p:nvPr/>
        </p:nvSpPr>
        <p:spPr>
          <a:xfrm>
            <a:off x="3911600" y="1444625"/>
            <a:ext cx="497205" cy="313055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272540" y="3423920"/>
            <a:ext cx="944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增量紧急计算</a:t>
            </a:r>
            <a:endParaRPr lang="zh-CN" altLang="en-US" sz="1000" dirty="0" smtClean="0"/>
          </a:p>
        </p:txBody>
      </p:sp>
      <p:cxnSp>
        <p:nvCxnSpPr>
          <p:cNvPr id="92" name="直接箭头连接符 91"/>
          <p:cNvCxnSpPr>
            <a:stCxn id="65" idx="2"/>
            <a:endCxn id="89" idx="1"/>
          </p:cNvCxnSpPr>
          <p:nvPr/>
        </p:nvCxnSpPr>
        <p:spPr>
          <a:xfrm flipV="1">
            <a:off x="1484630" y="1601470"/>
            <a:ext cx="242697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9" idx="2"/>
            <a:endCxn id="3" idx="3"/>
          </p:cNvCxnSpPr>
          <p:nvPr/>
        </p:nvCxnSpPr>
        <p:spPr>
          <a:xfrm rot="5400000" flipV="1">
            <a:off x="3622358" y="2248853"/>
            <a:ext cx="1009015" cy="2540"/>
          </a:xfrm>
          <a:prstGeom prst="bentConnector3">
            <a:avLst>
              <a:gd name="adj1" fmla="val 50566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79394" y="1258335"/>
            <a:ext cx="690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sz="1000" dirty="0" smtClean="0"/>
              <a:t>全量计算</a:t>
            </a:r>
            <a:endParaRPr lang="zh-CN" sz="1000" dirty="0" smtClean="0"/>
          </a:p>
        </p:txBody>
      </p:sp>
      <p:sp>
        <p:nvSpPr>
          <p:cNvPr id="9" name="流程图: 多文档 8"/>
          <p:cNvSpPr/>
          <p:nvPr/>
        </p:nvSpPr>
        <p:spPr>
          <a:xfrm>
            <a:off x="1484630" y="3054985"/>
            <a:ext cx="497205" cy="313055"/>
          </a:xfrm>
          <a:prstGeom prst="flowChartMultidocumen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3"/>
          <p:cNvCxnSpPr>
            <a:stCxn id="9" idx="3"/>
            <a:endCxn id="3" idx="0"/>
          </p:cNvCxnSpPr>
          <p:nvPr/>
        </p:nvCxnSpPr>
        <p:spPr>
          <a:xfrm>
            <a:off x="1981835" y="3211830"/>
            <a:ext cx="1612900" cy="317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标注 10"/>
          <p:cNvSpPr/>
          <p:nvPr/>
        </p:nvSpPr>
        <p:spPr>
          <a:xfrm>
            <a:off x="5470525" y="942340"/>
            <a:ext cx="1439545" cy="1804035"/>
          </a:xfrm>
          <a:prstGeom prst="wedgeRectCallout">
            <a:avLst>
              <a:gd name="adj1" fmla="val -124415"/>
              <a:gd name="adj2" fmla="val -12689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/data/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ALL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----/20200701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---/KFC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---filelist.txt</a:t>
            </a:r>
            <a:endParaRPr lang="en-US" altLang="zh-CN" sz="9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---basic.txt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---WXI011.txt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---SHA037.txt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---PSH005.txt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---.......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---/PHDI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----/20200702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----/20200703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335530" y="3927475"/>
            <a:ext cx="1439545" cy="910590"/>
          </a:xfrm>
          <a:prstGeom prst="wedgeRectCallout">
            <a:avLst>
              <a:gd name="adj1" fmla="val -75363"/>
              <a:gd name="adj2" fmla="val -118200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/data/</a:t>
            </a:r>
            <a:r>
              <a:rPr lang="en-US" altLang="zh-CN" sz="9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ADD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----/requestId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---/KFC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---filelist.txt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---basic.txt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---WXI011.txt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箭头连接符 5"/>
          <p:cNvCxnSpPr/>
          <p:nvPr/>
        </p:nvCxnSpPr>
        <p:spPr>
          <a:xfrm>
            <a:off x="1272540" y="1840865"/>
            <a:ext cx="2308860" cy="1150620"/>
          </a:xfrm>
          <a:prstGeom prst="bentConnector3">
            <a:avLst>
              <a:gd name="adj1" fmla="val -27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440815" y="2746375"/>
            <a:ext cx="1198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增量计算完成通知</a:t>
            </a:r>
            <a:endParaRPr lang="en-US" altLang="zh-CN" sz="1000" dirty="0" smtClean="0"/>
          </a:p>
        </p:txBody>
      </p:sp>
      <p:sp>
        <p:nvSpPr>
          <p:cNvPr id="2" name="矩形标注 1"/>
          <p:cNvSpPr/>
          <p:nvPr/>
        </p:nvSpPr>
        <p:spPr>
          <a:xfrm>
            <a:off x="5607050" y="4271010"/>
            <a:ext cx="1439545" cy="588010"/>
          </a:xfrm>
          <a:prstGeom prst="wedgeRectCallout">
            <a:avLst>
              <a:gd name="adj1" fmla="val -215990"/>
              <a:gd name="adj2" fmla="val -263930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更新：</a:t>
            </a:r>
            <a:endParaRPr lang="zh-CN" altLang="en-US" sz="9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品牌键位信息（名称）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租户的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Draft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键位名称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r>
              <a:rPr altLang="zh-CN">
                <a:sym typeface="+mn-ea"/>
              </a:rPr>
              <a:t>-MC</a:t>
            </a:r>
            <a:r>
              <a:rPr lang="zh-CN" altLang="en-US">
                <a:sym typeface="+mn-ea"/>
              </a:rPr>
              <a:t>接口</a:t>
            </a:r>
            <a:r>
              <a:rPr altLang="zh-CN">
                <a:sym typeface="+mn-ea"/>
              </a:rPr>
              <a:t>-MQ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6200000">
            <a:off x="4729791" y="2783489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1677981" y="1143284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矩形 72"/>
          <p:cNvSpPr/>
          <p:nvPr/>
        </p:nvSpPr>
        <p:spPr>
          <a:xfrm rot="16200000">
            <a:off x="1658931" y="2983514"/>
            <a:ext cx="447675" cy="6667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>
            <a:stCxn id="73" idx="2"/>
            <a:endCxn id="3" idx="0"/>
          </p:cNvCxnSpPr>
          <p:nvPr/>
        </p:nvCxnSpPr>
        <p:spPr>
          <a:xfrm>
            <a:off x="2216461" y="3316889"/>
            <a:ext cx="243713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>
          <a:xfrm>
            <a:off x="2593016" y="3325779"/>
            <a:ext cx="14630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dirty="0" smtClean="0"/>
              <a:t>消费</a:t>
            </a:r>
            <a:r>
              <a:rPr lang="en-US" altLang="zh-CN" sz="800" dirty="0" smtClean="0"/>
              <a:t>MQ</a:t>
            </a:r>
            <a:r>
              <a:rPr lang="zh-CN" altLang="en-US" sz="800" dirty="0" smtClean="0"/>
              <a:t>、</a:t>
            </a:r>
            <a:r>
              <a:rPr lang="en-US" altLang="zh-CN" sz="800" dirty="0" smtClean="0"/>
              <a:t>Merge</a:t>
            </a:r>
            <a:r>
              <a:rPr lang="zh-CN" altLang="en-US" sz="800" dirty="0" smtClean="0"/>
              <a:t>到</a:t>
            </a:r>
            <a:r>
              <a:rPr lang="en-US" altLang="zh-CN" sz="800" dirty="0" smtClean="0"/>
              <a:t>Draft</a:t>
            </a:r>
            <a:r>
              <a:rPr lang="zh-CN" altLang="en-US" sz="800" dirty="0" smtClean="0"/>
              <a:t>键位</a:t>
            </a:r>
            <a:endParaRPr lang="zh-CN" altLang="en-US" sz="800" dirty="0" smtClean="0"/>
          </a:p>
        </p:txBody>
      </p:sp>
      <p:cxnSp>
        <p:nvCxnSpPr>
          <p:cNvPr id="50" name="直接箭头连接符 49"/>
          <p:cNvCxnSpPr>
            <a:stCxn id="65" idx="1"/>
            <a:endCxn id="73" idx="3"/>
          </p:cNvCxnSpPr>
          <p:nvPr/>
        </p:nvCxnSpPr>
        <p:spPr>
          <a:xfrm flipH="1">
            <a:off x="1883086" y="1900839"/>
            <a:ext cx="19050" cy="119253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950396" y="2226594"/>
            <a:ext cx="165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/>
              <a:t>1.</a:t>
            </a:r>
            <a:r>
              <a:rPr lang="zh-CN" altLang="en-US" sz="800" dirty="0" smtClean="0"/>
              <a:t>设键流程产生</a:t>
            </a:r>
            <a:r>
              <a:rPr lang="en-US" altLang="zh-CN" sz="800" dirty="0" smtClean="0"/>
              <a:t>LinkId</a:t>
            </a:r>
            <a:r>
              <a:rPr lang="zh-CN" altLang="en-US" sz="800" dirty="0" smtClean="0"/>
              <a:t>、键位名称</a:t>
            </a:r>
            <a:endParaRPr lang="zh-CN" altLang="en-US" sz="8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1950396" y="2501549"/>
            <a:ext cx="1656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/>
              <a:t>2.</a:t>
            </a:r>
            <a:r>
              <a:rPr lang="zh-CN" altLang="en-US" sz="800" dirty="0" smtClean="0"/>
              <a:t>人工补偿产生</a:t>
            </a:r>
            <a:r>
              <a:rPr lang="en-US" altLang="zh-CN" sz="800" dirty="0" smtClean="0"/>
              <a:t>LinkId</a:t>
            </a:r>
            <a:r>
              <a:rPr lang="zh-CN" altLang="en-US" sz="800" dirty="0" smtClean="0"/>
              <a:t>、键位名称</a:t>
            </a:r>
            <a:endParaRPr lang="zh-CN" altLang="en-US" sz="800" dirty="0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950396" y="2775234"/>
            <a:ext cx="21640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dirty="0" smtClean="0"/>
              <a:t>3.</a:t>
            </a:r>
            <a:r>
              <a:rPr lang="zh-CN" altLang="zh-CN" sz="800" dirty="0" smtClean="0"/>
              <a:t>系统上线批量产生老键位</a:t>
            </a:r>
            <a:r>
              <a:rPr lang="en-US" altLang="zh-CN" sz="800" dirty="0" smtClean="0"/>
              <a:t>LinkId</a:t>
            </a:r>
            <a:r>
              <a:rPr lang="zh-CN" altLang="en-US" sz="800" dirty="0" smtClean="0"/>
              <a:t>、键位名称</a:t>
            </a:r>
            <a:endParaRPr lang="zh-CN" altLang="en-US" sz="8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r>
              <a:rPr altLang="zh-CN">
                <a:sym typeface="+mn-ea"/>
              </a:rPr>
              <a:t>-MC</a:t>
            </a:r>
            <a:r>
              <a:rPr lang="zh-CN" altLang="en-US">
                <a:sym typeface="+mn-ea"/>
              </a:rPr>
              <a:t>接口</a:t>
            </a:r>
            <a:r>
              <a:rPr altLang="zh-CN">
                <a:sym typeface="+mn-ea"/>
              </a:rPr>
              <a:t>-RestAPI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 rot="16200000">
            <a:off x="4275117" y="2567278"/>
            <a:ext cx="9144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产品配置平台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 rot="16200000">
            <a:off x="1463972" y="793088"/>
            <a:ext cx="447675" cy="10668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20382" y="1860523"/>
            <a:ext cx="14947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dirty="0" smtClean="0"/>
              <a:t>basic</a:t>
            </a:r>
            <a:r>
              <a:rPr lang="zh-CN" altLang="en-US" sz="1000" dirty="0" smtClean="0"/>
              <a:t>计算结果拉取</a:t>
            </a:r>
            <a:r>
              <a:rPr lang="zh-CN" sz="1000" dirty="0" smtClean="0"/>
              <a:t>接口</a:t>
            </a:r>
            <a:endParaRPr lang="zh-CN" sz="1000" dirty="0" smtClean="0"/>
          </a:p>
          <a:p>
            <a:pPr algn="l"/>
            <a:r>
              <a:rPr lang="zh-CN" sz="1000" dirty="0" smtClean="0"/>
              <a:t>（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键位</a:t>
            </a:r>
            <a:r>
              <a:rPr lang="en-US" altLang="zh-CN" sz="1000" dirty="0" smtClean="0"/>
              <a:t>linkId</a:t>
            </a:r>
            <a:r>
              <a:rPr lang="zh-CN" altLang="en-US" sz="1000" dirty="0" smtClean="0"/>
              <a:t>）</a:t>
            </a:r>
            <a:endParaRPr lang="zh-CN" altLang="en-US" sz="1000" dirty="0" smtClean="0"/>
          </a:p>
        </p:txBody>
      </p:sp>
      <p:cxnSp>
        <p:nvCxnSpPr>
          <p:cNvPr id="7" name="直接箭头连接符 5"/>
          <p:cNvCxnSpPr>
            <a:stCxn id="65" idx="2"/>
            <a:endCxn id="3" idx="0"/>
          </p:cNvCxnSpPr>
          <p:nvPr/>
        </p:nvCxnSpPr>
        <p:spPr>
          <a:xfrm>
            <a:off x="2221527" y="1326488"/>
            <a:ext cx="1977390" cy="177419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5"/>
          <p:cNvCxnSpPr>
            <a:stCxn id="65" idx="1"/>
            <a:endCxn id="3" idx="0"/>
          </p:cNvCxnSpPr>
          <p:nvPr/>
        </p:nvCxnSpPr>
        <p:spPr>
          <a:xfrm rot="5400000" flipV="1">
            <a:off x="2168505" y="1070266"/>
            <a:ext cx="1550035" cy="251079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417617" y="3152113"/>
            <a:ext cx="1615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dirty="0" smtClean="0"/>
              <a:t>bystore</a:t>
            </a:r>
            <a:r>
              <a:rPr lang="zh-CN" altLang="en-US" sz="1000" dirty="0" smtClean="0"/>
              <a:t>计算结果拉取接口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（</a:t>
            </a:r>
            <a:r>
              <a:rPr lang="en-US" altLang="zh-CN" sz="1000" dirty="0" smtClean="0"/>
              <a:t>by</a:t>
            </a:r>
            <a:r>
              <a:rPr lang="zh-CN" altLang="en-US" sz="1000" dirty="0" smtClean="0"/>
              <a:t>餐厅</a:t>
            </a:r>
            <a:r>
              <a:rPr lang="en-US" altLang="zh-CN" sz="1000" dirty="0" smtClean="0"/>
              <a:t>code</a:t>
            </a:r>
            <a:r>
              <a:rPr lang="zh-CN" altLang="en-US" sz="1000" dirty="0" smtClean="0"/>
              <a:t>）</a:t>
            </a:r>
            <a:endParaRPr lang="zh-CN" altLang="en-US" sz="1000" dirty="0" smtClean="0"/>
          </a:p>
        </p:txBody>
      </p:sp>
      <p:sp>
        <p:nvSpPr>
          <p:cNvPr id="12" name="矩形标注 11"/>
          <p:cNvSpPr/>
          <p:nvPr/>
        </p:nvSpPr>
        <p:spPr>
          <a:xfrm>
            <a:off x="4067472" y="3963643"/>
            <a:ext cx="2040255" cy="910590"/>
          </a:xfrm>
          <a:prstGeom prst="wedgeRectCallout">
            <a:avLst>
              <a:gd name="adj1" fmla="val -78672"/>
              <a:gd name="adj2" fmla="val -144490"/>
            </a:avLst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保持现有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CMS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数据同步方式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1.MC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人工触发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产品配置手工填写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requestId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拉取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适用于：预计算和紧急计算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业务场景回顾</a:t>
            </a:r>
            <a:endParaRPr lang="zh-CN" altLang="en-US" dirty="0"/>
          </a:p>
        </p:txBody>
      </p:sp>
      <p:grpSp>
        <p:nvGrpSpPr>
          <p:cNvPr id="5" name="组合 154"/>
          <p:cNvGrpSpPr/>
          <p:nvPr/>
        </p:nvGrpSpPr>
        <p:grpSpPr>
          <a:xfrm>
            <a:off x="238660" y="916526"/>
            <a:ext cx="8703458" cy="3966432"/>
            <a:chOff x="226595" y="924146"/>
            <a:chExt cx="8703458" cy="3966432"/>
          </a:xfrm>
        </p:grpSpPr>
        <p:sp>
          <p:nvSpPr>
            <p:cNvPr id="11" name="矩形 10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  <a:endParaRPr lang="zh-CN" altLang="en-US" sz="1000" dirty="0" smtClean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  <a:endParaRPr lang="zh-CN" altLang="en-US" sz="1000" dirty="0" smtClean="0"/>
            </a:p>
          </p:txBody>
        </p:sp>
        <p:sp>
          <p:nvSpPr>
            <p:cNvPr id="55" name="矩形 54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  <a:endParaRPr lang="zh-CN" altLang="en-US" sz="1000" dirty="0" smtClean="0"/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2" name="流程图: 终止 1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  <a:endParaRPr lang="zh-CN" altLang="en-US" sz="1000" dirty="0" smtClean="0"/>
              </a:p>
            </p:txBody>
          </p:sp>
        </p:grpSp>
        <p:sp>
          <p:nvSpPr>
            <p:cNvPr id="6" name="矩形 5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6614192" y="1552429"/>
              <a:ext cx="933792" cy="1755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6932479" y="2770606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1049536" y="3475373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每日全量计算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6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3" name="直接箭头连接符 42"/>
            <p:cNvCxnSpPr>
              <a:stCxn id="60" idx="1"/>
              <a:endCxn id="65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5" idx="2"/>
              <a:endCxn id="74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 rot="16200000">
              <a:off x="3126005" y="2158586"/>
              <a:ext cx="304165" cy="90678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2963258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2" name="直接箭头连接符 101"/>
            <p:cNvCxnSpPr>
              <a:stCxn id="6" idx="2"/>
              <a:endCxn id="101" idx="0"/>
            </p:cNvCxnSpPr>
            <p:nvPr/>
          </p:nvCxnSpPr>
          <p:spPr>
            <a:xfrm flipV="1">
              <a:off x="1819377" y="2125728"/>
              <a:ext cx="643295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2"/>
              <a:endCxn id="60" idx="3"/>
            </p:cNvCxnSpPr>
            <p:nvPr/>
          </p:nvCxnSpPr>
          <p:spPr>
            <a:xfrm>
              <a:off x="3731384" y="2125727"/>
              <a:ext cx="1153574" cy="326170"/>
            </a:xfrm>
            <a:prstGeom prst="bentConnector4">
              <a:avLst>
                <a:gd name="adj1" fmla="val 65108"/>
                <a:gd name="adj2" fmla="val 198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endCxn id="93" idx="3"/>
            </p:cNvCxnSpPr>
            <p:nvPr/>
          </p:nvCxnSpPr>
          <p:spPr>
            <a:xfrm>
              <a:off x="3274695" y="2240280"/>
              <a:ext cx="3175" cy="21971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3" idx="2"/>
              <a:endCxn id="60" idx="0"/>
            </p:cNvCxnSpPr>
            <p:nvPr/>
          </p:nvCxnSpPr>
          <p:spPr>
            <a:xfrm flipV="1">
              <a:off x="3731386" y="2603553"/>
              <a:ext cx="519430" cy="82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7" idx="2"/>
              <a:endCxn id="79" idx="0"/>
            </p:cNvCxnSpPr>
            <p:nvPr/>
          </p:nvCxnSpPr>
          <p:spPr>
            <a:xfrm flipV="1">
              <a:off x="1821815" y="2655570"/>
              <a:ext cx="4606290" cy="1012825"/>
            </a:xfrm>
            <a:prstGeom prst="bentConnector3">
              <a:avLst>
                <a:gd name="adj1" fmla="val 89881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6" idx="1"/>
              <a:endCxn id="67" idx="3"/>
            </p:cNvCxnSpPr>
            <p:nvPr/>
          </p:nvCxnSpPr>
          <p:spPr>
            <a:xfrm>
              <a:off x="7081088" y="2897172"/>
              <a:ext cx="3405" cy="3557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21"/>
            <p:cNvGrpSpPr/>
            <p:nvPr/>
          </p:nvGrpSpPr>
          <p:grpSpPr>
            <a:xfrm>
              <a:off x="6731875" y="3728645"/>
              <a:ext cx="719846" cy="253033"/>
              <a:chOff x="991458" y="1237850"/>
              <a:chExt cx="622191" cy="253033"/>
            </a:xfrm>
            <a:noFill/>
          </p:grpSpPr>
          <p:sp>
            <p:nvSpPr>
              <p:cNvPr id="123" name="流程图: 终止 122"/>
              <p:cNvSpPr/>
              <p:nvPr/>
            </p:nvSpPr>
            <p:spPr>
              <a:xfrm>
                <a:off x="991458" y="1237850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161152" y="12443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5" name="流程图: 多文档 124"/>
            <p:cNvSpPr/>
            <p:nvPr/>
          </p:nvSpPr>
          <p:spPr>
            <a:xfrm>
              <a:off x="7665328" y="397717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  <a:endParaRPr lang="zh-CN" altLang="en-US" sz="1000" dirty="0" smtClean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  <a:endParaRPr lang="zh-CN" altLang="en-US" sz="1000" dirty="0" smtClean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  <a:endParaRPr lang="zh-CN" altLang="en-US" sz="1000" dirty="0" smtClean="0"/>
            </a:p>
          </p:txBody>
        </p:sp>
        <p:cxnSp>
          <p:nvCxnSpPr>
            <p:cNvPr id="138" name="直接箭头连接符 137"/>
            <p:cNvCxnSpPr>
              <a:stCxn id="67" idx="1"/>
              <a:endCxn id="123" idx="0"/>
            </p:cNvCxnSpPr>
            <p:nvPr/>
          </p:nvCxnSpPr>
          <p:spPr>
            <a:xfrm>
              <a:off x="7084493" y="3556976"/>
              <a:ext cx="13335" cy="17145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67" idx="2"/>
              <a:endCxn id="125" idx="0"/>
            </p:cNvCxnSpPr>
            <p:nvPr/>
          </p:nvCxnSpPr>
          <p:spPr>
            <a:xfrm>
              <a:off x="7719060" y="3404870"/>
              <a:ext cx="199390" cy="572135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  <a:endParaRPr lang="zh-CN" altLang="en-US" sz="1000" dirty="0" smtClean="0"/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8470336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5" name="直接箭头连接符 144"/>
            <p:cNvCxnSpPr>
              <a:stCxn id="125" idx="3"/>
            </p:cNvCxnSpPr>
            <p:nvPr/>
          </p:nvCxnSpPr>
          <p:spPr>
            <a:xfrm>
              <a:off x="8110220" y="4105275"/>
              <a:ext cx="31940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7584198" y="4150092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  <a:endParaRPr lang="en-US" altLang="zh-CN" sz="1000" dirty="0" smtClean="0"/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5347870" y="3468591"/>
              <a:ext cx="100393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  <a:endParaRPr lang="en-US" altLang="zh-CN" sz="1000" dirty="0" smtClean="0"/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798839" y="2467099"/>
              <a:ext cx="805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/>
                <a:t>品牌</a:t>
              </a:r>
              <a:endParaRPr lang="zh-CN" altLang="en-US" sz="1000" dirty="0" smtClean="0"/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21305" y="2213571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/>
                <a:t>Kafka</a:t>
              </a:r>
              <a:endParaRPr lang="zh-CN" altLang="en-US" sz="1000" dirty="0" smtClean="0"/>
            </a:p>
          </p:txBody>
        </p:sp>
        <p:sp>
          <p:nvSpPr>
            <p:cNvPr id="154" name="矩形 153"/>
            <p:cNvSpPr/>
            <p:nvPr/>
          </p:nvSpPr>
          <p:spPr>
            <a:xfrm rot="16200000">
              <a:off x="8489715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16200000">
              <a:off x="1370230" y="3017106"/>
              <a:ext cx="267335" cy="63690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紧急计算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16200000">
              <a:off x="1274980" y="3255231"/>
              <a:ext cx="267335" cy="8261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预计算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128755" y="3134987"/>
              <a:ext cx="805973" cy="245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键位名称</a:t>
              </a:r>
              <a:endParaRPr lang="zh-CN" altLang="en-US" sz="1000" dirty="0" smtClean="0"/>
            </a:p>
          </p:txBody>
        </p:sp>
        <p:cxnSp>
          <p:nvCxnSpPr>
            <p:cNvPr id="25" name="直接箭头连接符 115"/>
            <p:cNvCxnSpPr>
              <a:stCxn id="68" idx="2"/>
              <a:endCxn id="125" idx="1"/>
            </p:cNvCxnSpPr>
            <p:nvPr/>
          </p:nvCxnSpPr>
          <p:spPr>
            <a:xfrm flipV="1">
              <a:off x="1817370" y="4105275"/>
              <a:ext cx="5847715" cy="4445"/>
            </a:xfrm>
            <a:prstGeom prst="bentConnector3">
              <a:avLst>
                <a:gd name="adj1" fmla="val 50007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箭头连接符 18"/>
          <p:cNvCxnSpPr>
            <a:stCxn id="6" idx="1"/>
            <a:endCxn id="63" idx="3"/>
          </p:cNvCxnSpPr>
          <p:nvPr/>
        </p:nvCxnSpPr>
        <p:spPr>
          <a:xfrm flipH="1">
            <a:off x="1196451" y="2565548"/>
            <a:ext cx="635" cy="19113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822960" y="3030855"/>
            <a:ext cx="4445" cy="9372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503003" y="303163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134745" y="3032125"/>
            <a:ext cx="1270" cy="49530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01"/>
          <p:cNvCxnSpPr>
            <a:stCxn id="13" idx="2"/>
          </p:cNvCxnSpPr>
          <p:nvPr/>
        </p:nvCxnSpPr>
        <p:spPr>
          <a:xfrm flipV="1">
            <a:off x="1834515" y="2218690"/>
            <a:ext cx="916305" cy="1108710"/>
          </a:xfrm>
          <a:prstGeom prst="bentConnector2">
            <a:avLst/>
          </a:prstGeom>
          <a:ln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115"/>
          <p:cNvCxnSpPr>
            <a:stCxn id="13" idx="2"/>
            <a:endCxn id="79" idx="0"/>
          </p:cNvCxnSpPr>
          <p:nvPr/>
        </p:nvCxnSpPr>
        <p:spPr>
          <a:xfrm flipV="1">
            <a:off x="1834515" y="2647950"/>
            <a:ext cx="4605655" cy="680085"/>
          </a:xfrm>
          <a:prstGeom prst="bentConnector3">
            <a:avLst>
              <a:gd name="adj1" fmla="val 89907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01"/>
          <p:cNvCxnSpPr>
            <a:endCxn id="60" idx="0"/>
          </p:cNvCxnSpPr>
          <p:nvPr/>
        </p:nvCxnSpPr>
        <p:spPr>
          <a:xfrm flipV="1">
            <a:off x="1843405" y="2596515"/>
            <a:ext cx="2419350" cy="729615"/>
          </a:xfrm>
          <a:prstGeom prst="bentConnector3">
            <a:avLst>
              <a:gd name="adj1" fmla="val 87847"/>
            </a:avLst>
          </a:prstGeom>
          <a:ln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 78"/>
          <p:cNvSpPr/>
          <p:nvPr/>
        </p:nvSpPr>
        <p:spPr>
          <a:xfrm>
            <a:off x="3513550" y="3928999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500646" y="3071693"/>
            <a:ext cx="3952357" cy="70490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94282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技术框架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1043505"/>
            <a:ext cx="3996771" cy="6104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前端使用</a:t>
            </a:r>
            <a:r>
              <a:rPr lang="en-US" altLang="zh-CN" sz="1200" dirty="0" err="1" smtClean="0"/>
              <a:t>vue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后台服务使用</a:t>
            </a:r>
            <a:r>
              <a:rPr lang="en-US" altLang="zh-CN" sz="1200" dirty="0" smtClean="0"/>
              <a:t>Spring cloud</a:t>
            </a:r>
            <a:endParaRPr lang="en-US" altLang="zh-CN" sz="1200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81420" y="914399"/>
            <a:ext cx="457813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07304" y="939978"/>
            <a:ext cx="3920647" cy="68214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642237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640544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631622" y="1336591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文本框 12"/>
          <p:cNvSpPr txBox="1"/>
          <p:nvPr/>
        </p:nvSpPr>
        <p:spPr>
          <a:xfrm>
            <a:off x="74535" y="4168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24" name="文本框 9"/>
          <p:cNvSpPr txBox="1"/>
          <p:nvPr/>
        </p:nvSpPr>
        <p:spPr>
          <a:xfrm>
            <a:off x="5054341" y="2107564"/>
            <a:ext cx="4002110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布局配置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提供业务配置的界面布局配置</a:t>
            </a:r>
            <a:endParaRPr lang="en-US" altLang="zh-CN" sz="1200" dirty="0" smtClean="0"/>
          </a:p>
        </p:txBody>
      </p:sp>
      <p:sp>
        <p:nvSpPr>
          <p:cNvPr id="41" name="文本框 9"/>
          <p:cNvSpPr txBox="1"/>
          <p:nvPr/>
        </p:nvSpPr>
        <p:spPr>
          <a:xfrm>
            <a:off x="5020691" y="3115133"/>
            <a:ext cx="4002110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文件采用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mmap</a:t>
            </a:r>
            <a:r>
              <a:rPr lang="zh-CN" altLang="en-US" sz="1200" dirty="0" smtClean="0"/>
              <a:t>共享内核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zh-CN" altLang="en-US" sz="1000" dirty="0" smtClean="0"/>
              <a:t>      对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的读性能和原生的</a:t>
            </a:r>
            <a:r>
              <a:rPr lang="en-US" altLang="zh-CN" sz="1000" dirty="0" err="1" smtClean="0"/>
              <a:t>RandomAccessFile</a:t>
            </a:r>
            <a:r>
              <a:rPr lang="zh-CN" altLang="en-US" sz="1000" dirty="0" smtClean="0"/>
              <a:t>的读性能做了一下对比，从时间上比较，耗时不足之前的</a:t>
            </a:r>
            <a:r>
              <a:rPr lang="en-US" altLang="zh-CN" sz="1000" dirty="0" smtClean="0"/>
              <a:t>400</a:t>
            </a:r>
            <a:r>
              <a:rPr lang="zh-CN" altLang="en-US" sz="1000" dirty="0" smtClean="0"/>
              <a:t>分之一。直接读</a:t>
            </a:r>
            <a:r>
              <a:rPr lang="en-US" altLang="zh-CN" sz="1000" dirty="0" smtClean="0"/>
              <a:t>536870910</a:t>
            </a:r>
            <a:r>
              <a:rPr lang="zh-CN" altLang="en-US" sz="1000" dirty="0" smtClean="0"/>
              <a:t>大小的物理文件，耗时</a:t>
            </a:r>
            <a:r>
              <a:rPr lang="en-US" altLang="zh-CN" sz="1000" dirty="0" smtClean="0"/>
              <a:t>199532</a:t>
            </a:r>
            <a:r>
              <a:rPr lang="zh-CN" altLang="en-US" sz="1000" dirty="0" smtClean="0"/>
              <a:t>毫秒。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之后，再按再同的频度读相同的数据，耗时</a:t>
            </a:r>
            <a:r>
              <a:rPr lang="en-US" altLang="zh-CN" sz="1000" dirty="0" smtClean="0"/>
              <a:t>484</a:t>
            </a:r>
            <a:r>
              <a:rPr lang="zh-CN" altLang="en-US" sz="1000" dirty="0" smtClean="0"/>
              <a:t>毫秒。</a:t>
            </a:r>
            <a:endParaRPr lang="zh-CN" altLang="en-US" sz="1000" dirty="0" smtClean="0"/>
          </a:p>
        </p:txBody>
      </p:sp>
      <p:sp>
        <p:nvSpPr>
          <p:cNvPr id="34" name="圆角矩形 33"/>
          <p:cNvSpPr/>
          <p:nvPr/>
        </p:nvSpPr>
        <p:spPr>
          <a:xfrm>
            <a:off x="511085" y="1729321"/>
            <a:ext cx="3941917" cy="125813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ounded Rectangle 104"/>
          <p:cNvSpPr/>
          <p:nvPr/>
        </p:nvSpPr>
        <p:spPr>
          <a:xfrm rot="16200000">
            <a:off x="1116460" y="2911739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104"/>
          <p:cNvSpPr/>
          <p:nvPr/>
        </p:nvSpPr>
        <p:spPr>
          <a:xfrm rot="16200000">
            <a:off x="2254052" y="1721767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1085145" y="1724362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3393522" y="2030483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104"/>
          <p:cNvSpPr/>
          <p:nvPr/>
        </p:nvSpPr>
        <p:spPr>
          <a:xfrm rot="16200000">
            <a:off x="3405963" y="172381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12"/>
          <p:cNvSpPr txBox="1"/>
          <p:nvPr/>
        </p:nvSpPr>
        <p:spPr>
          <a:xfrm>
            <a:off x="0" y="32716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中间件</a:t>
            </a:r>
            <a:endParaRPr lang="zh-CN" altLang="en-US" sz="1000" dirty="0" smtClean="0"/>
          </a:p>
        </p:txBody>
      </p:sp>
      <p:sp>
        <p:nvSpPr>
          <p:cNvPr id="98" name="Rounded Rectangle 69"/>
          <p:cNvSpPr/>
          <p:nvPr/>
        </p:nvSpPr>
        <p:spPr>
          <a:xfrm>
            <a:off x="690323" y="1800546"/>
            <a:ext cx="3357336" cy="21465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69"/>
          <p:cNvSpPr/>
          <p:nvPr/>
        </p:nvSpPr>
        <p:spPr>
          <a:xfrm>
            <a:off x="1639470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1636083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69"/>
          <p:cNvSpPr/>
          <p:nvPr/>
        </p:nvSpPr>
        <p:spPr>
          <a:xfrm>
            <a:off x="2623601" y="102352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69"/>
          <p:cNvSpPr/>
          <p:nvPr/>
        </p:nvSpPr>
        <p:spPr>
          <a:xfrm>
            <a:off x="3518540" y="102777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/>
          <p:cNvSpPr/>
          <p:nvPr/>
        </p:nvSpPr>
        <p:spPr>
          <a:xfrm>
            <a:off x="876822" y="4045906"/>
            <a:ext cx="770351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886478" y="4431296"/>
            <a:ext cx="766957" cy="32233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samba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1865598" y="4433384"/>
            <a:ext cx="746079" cy="28892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1854143" y="4050110"/>
            <a:ext cx="745008" cy="2901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mount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12"/>
          <p:cNvSpPr txBox="1"/>
          <p:nvPr/>
        </p:nvSpPr>
        <p:spPr>
          <a:xfrm>
            <a:off x="80235" y="1133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  <a:endParaRPr lang="zh-CN" altLang="en-US" sz="1000" dirty="0" smtClean="0"/>
          </a:p>
        </p:txBody>
      </p:sp>
      <p:sp>
        <p:nvSpPr>
          <p:cNvPr id="66" name="Rounded Rectangle 69"/>
          <p:cNvSpPr/>
          <p:nvPr/>
        </p:nvSpPr>
        <p:spPr>
          <a:xfrm>
            <a:off x="3687878" y="4202482"/>
            <a:ext cx="683706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04"/>
          <p:cNvSpPr/>
          <p:nvPr/>
        </p:nvSpPr>
        <p:spPr>
          <a:xfrm rot="16200000">
            <a:off x="2374258" y="2903796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Kafka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04"/>
          <p:cNvSpPr/>
          <p:nvPr/>
        </p:nvSpPr>
        <p:spPr>
          <a:xfrm rot="16200000">
            <a:off x="2252532" y="204535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1089699" y="2028655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Feign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12"/>
          <p:cNvSpPr txBox="1"/>
          <p:nvPr/>
        </p:nvSpPr>
        <p:spPr>
          <a:xfrm>
            <a:off x="0" y="21714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服务端</a:t>
            </a:r>
            <a:endParaRPr lang="zh-CN" altLang="en-US" sz="1000" dirty="0" smtClean="0"/>
          </a:p>
        </p:txBody>
      </p:sp>
      <p:sp>
        <p:nvSpPr>
          <p:cNvPr id="80" name="Rounded Rectangle 104"/>
          <p:cNvSpPr/>
          <p:nvPr/>
        </p:nvSpPr>
        <p:spPr>
          <a:xfrm rot="16200000">
            <a:off x="1085523" y="2318841"/>
            <a:ext cx="223519" cy="1013163"/>
          </a:xfrm>
          <a:prstGeom prst="roundRect">
            <a:avLst>
              <a:gd name="adj" fmla="val 6243"/>
            </a:avLst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3001450" y="41203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数据库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83" name="Rounded Rectangle 104"/>
          <p:cNvSpPr/>
          <p:nvPr/>
        </p:nvSpPr>
        <p:spPr>
          <a:xfrm rot="16200000">
            <a:off x="3628949" y="2899620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系统架构（服务拆分，服务间调用）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259" y="945574"/>
            <a:ext cx="7338061" cy="4030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3544</Words>
  <Application>WPS 演示</Application>
  <PresentationFormat>全屏显示(16:9)</PresentationFormat>
  <Paragraphs>932</Paragraphs>
  <Slides>20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Standard Symbols PS [URW ]</vt:lpstr>
      <vt:lpstr>Arial</vt:lpstr>
      <vt:lpstr>HelveticaNeueLT Std</vt:lpstr>
      <vt:lpstr>Microsoft YaHei</vt:lpstr>
      <vt:lpstr>Droid Sans Fallback</vt:lpstr>
      <vt:lpstr>Verdana</vt:lpstr>
      <vt:lpstr>宋体</vt:lpstr>
      <vt:lpstr>Arial Black</vt:lpstr>
      <vt:lpstr>黑体</vt:lpstr>
      <vt:lpstr>Arial Unicode MS</vt:lpstr>
      <vt:lpstr>Abyssinica SIL</vt:lpstr>
      <vt:lpstr>Times New Roman</vt:lpstr>
      <vt:lpstr>2016 HDS Corporate</vt:lpstr>
      <vt:lpstr>产品中心 - 产品配置</vt:lpstr>
      <vt:lpstr>功能架构</vt:lpstr>
      <vt:lpstr>系统关系</vt:lpstr>
      <vt:lpstr>产品配置-MC接口-文件</vt:lpstr>
      <vt:lpstr>系统关系-MC接口-MQ</vt:lpstr>
      <vt:lpstr>系统关系-MC接口-RestAPI</vt:lpstr>
      <vt:lpstr>业务场景回顾</vt:lpstr>
      <vt:lpstr>技术框架</vt:lpstr>
      <vt:lpstr>系统架构（服务拆分，服务间调用）</vt:lpstr>
      <vt:lpstr>核心数据模型 （visio）</vt:lpstr>
      <vt:lpstr>自定义属性动态扩展-文件存储（建议）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PowerPoint 演示文稿</vt:lpstr>
      <vt:lpstr>监控/部署</vt:lpstr>
      <vt:lpstr>服务器列表 优先级低</vt:lpstr>
      <vt:lpstr>监控</vt:lpstr>
      <vt:lpstr>待验证问题清单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7007</cp:revision>
  <cp:lastPrinted>2020-11-18T08:16:02Z</cp:lastPrinted>
  <dcterms:created xsi:type="dcterms:W3CDTF">2020-11-18T08:16:02Z</dcterms:created>
  <dcterms:modified xsi:type="dcterms:W3CDTF">2020-11-18T08:16:02Z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2052-11.1.0.9522</vt:lpwstr>
  </property>
</Properties>
</file>