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866" r:id="rId5"/>
    <p:sldId id="861" r:id="rId6"/>
    <p:sldId id="862" r:id="rId7"/>
    <p:sldId id="858" r:id="rId8"/>
    <p:sldId id="859" r:id="rId9"/>
    <p:sldId id="860" r:id="rId10"/>
    <p:sldId id="853" r:id="rId11"/>
    <p:sldId id="857" r:id="rId12"/>
    <p:sldId id="856" r:id="rId13"/>
    <p:sldId id="864" r:id="rId14"/>
    <p:sldId id="868" r:id="rId15"/>
    <p:sldId id="865" r:id="rId16"/>
    <p:sldId id="867" r:id="rId17"/>
  </p:sldIdLst>
  <p:sldSz cx="9144000" cy="5143500" type="screen16x9"/>
  <p:notesSz cx="7077075" cy="905192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" userDrawn="1">
          <p15:clr>
            <a:srgbClr val="A4A3A4"/>
          </p15:clr>
        </p15:guide>
        <p15:guide id="2" pos="68" userDrawn="1">
          <p15:clr>
            <a:srgbClr val="A4A3A4"/>
          </p15:clr>
        </p15:guide>
        <p15:guide id="3" pos="288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>
    <p:extLst>
      <p:ext uri="{19B8F6BF-5375-455C-9EA6-DF929625EA0E}">
        <p15:presenceInfo xmlns:p15="http://schemas.microsoft.com/office/powerpoint/2012/main" xmlns="" userId="S-1-5-21-1538030363-2816329316-3209690318-1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0000"/>
    <a:srgbClr val="CC0000"/>
    <a:srgbClr val="DA6B6B"/>
    <a:srgbClr val="ECCBCB"/>
    <a:srgbClr val="F6E7E7"/>
    <a:srgbClr val="C90007"/>
    <a:srgbClr val="6984A3"/>
    <a:srgbClr val="011739"/>
    <a:srgbClr val="133361"/>
    <a:srgbClr val="737373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20" autoAdjust="0"/>
  </p:normalViewPr>
  <p:slideViewPr>
    <p:cSldViewPr snapToGrid="0" showGuides="1">
      <p:cViewPr varScale="1">
        <p:scale>
          <a:sx n="94" d="100"/>
          <a:sy n="94" d="100"/>
        </p:scale>
        <p:origin x="-588" y="-96"/>
      </p:cViewPr>
      <p:guideLst>
        <p:guide orient="horz" pos="60"/>
        <p:guide pos="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851"/>
        <p:guide pos="2229"/>
        <p:guide pos="179"/>
        <p:guide pos="428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2856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牟大 网关、读写分离、流量管理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052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41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刘德辉列出表格和大概的工作事项 牟大和孝峰评估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2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zh-CN" altLang="en-US" dirty="0" smtClean="0"/>
              <a:t>主档数据原来需要先同步到</a:t>
            </a:r>
            <a:r>
              <a:rPr lang="en-US" altLang="zh-CN" dirty="0" smtClean="0"/>
              <a:t>ECDC</a:t>
            </a:r>
            <a:r>
              <a:rPr lang="zh-CN" altLang="en-US" dirty="0" smtClean="0"/>
              <a:t>，在同步到数据库，现在直接同步到数据库；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altLang="zh-CN" dirty="0" smtClean="0"/>
              <a:t>PostGRESQL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SQLServer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都替换为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3.StoreInfo</a:t>
            </a:r>
            <a:r>
              <a:rPr lang="zh-CN" altLang="en-US" dirty="0" smtClean="0"/>
              <a:t>数据是否也需要同步到</a:t>
            </a:r>
            <a:r>
              <a:rPr lang="en-US" altLang="zh-CN" dirty="0" smtClean="0"/>
              <a:t>ES</a:t>
            </a:r>
            <a:r>
              <a:rPr lang="zh-CN" altLang="en-US" dirty="0" smtClean="0"/>
              <a:t>中？？？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446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zh-CN" altLang="en-US" dirty="0" smtClean="0"/>
              <a:t>主档数据原来需要先同步到</a:t>
            </a:r>
            <a:r>
              <a:rPr lang="en-US" altLang="zh-CN" dirty="0" smtClean="0"/>
              <a:t>ECDC</a:t>
            </a:r>
            <a:r>
              <a:rPr lang="zh-CN" altLang="en-US" dirty="0" smtClean="0"/>
              <a:t>，在同步到数据库，现在直接同步到数据库；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altLang="zh-CN" dirty="0" smtClean="0"/>
              <a:t>PostGRESQL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SQLServer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都替换为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3.StoreInfo</a:t>
            </a:r>
            <a:r>
              <a:rPr lang="zh-CN" altLang="en-US" dirty="0" smtClean="0"/>
              <a:t>数据是否也需要同步到</a:t>
            </a:r>
            <a:r>
              <a:rPr lang="en-US" altLang="zh-CN" dirty="0" smtClean="0"/>
              <a:t>ES</a:t>
            </a:r>
            <a:r>
              <a:rPr lang="zh-CN" altLang="en-US" dirty="0" smtClean="0"/>
              <a:t>中？？？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170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数据库的数据都在缓存中；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每天主动完成一次缓存同步；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dirty="0" err="1" smtClean="0"/>
              <a:t>StoreInfo</a:t>
            </a:r>
            <a:r>
              <a:rPr lang="zh-CN" altLang="en-US" dirty="0" smtClean="0"/>
              <a:t>调用缓存无结果的时候查询数据库，并将结果同步到缓存中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消息队列信息的执行，比如执行停单操作，会产生消息，</a:t>
            </a:r>
            <a:r>
              <a:rPr lang="en-US" altLang="zh-CN" dirty="0" err="1" smtClean="0"/>
              <a:t>storeinfo</a:t>
            </a:r>
            <a:r>
              <a:rPr lang="zh-CN" altLang="en-US" dirty="0" smtClean="0"/>
              <a:t>会消费这个消息完成更新操作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9431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每天定时更新缓存接口；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并提供接口方便手动更新；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更新内容包括：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err="1" smtClean="0"/>
              <a:t>synRedisCacheTask</a:t>
            </a:r>
            <a:r>
              <a:rPr lang="zh-CN" altLang="en-US" dirty="0" smtClean="0"/>
              <a:t>更新</a:t>
            </a:r>
            <a:r>
              <a:rPr lang="en-US" dirty="0" err="1" smtClean="0"/>
              <a:t>redis</a:t>
            </a:r>
            <a:r>
              <a:rPr lang="zh-CN" altLang="en-US" dirty="0" smtClean="0"/>
              <a:t>缓存内容（同步</a:t>
            </a:r>
            <a:r>
              <a:rPr lang="en-US" dirty="0" err="1" smtClean="0"/>
              <a:t>protal</a:t>
            </a:r>
            <a:r>
              <a:rPr lang="zh-CN" altLang="en-US" dirty="0" smtClean="0"/>
              <a:t>信息、同步</a:t>
            </a:r>
            <a:r>
              <a:rPr lang="en-US" dirty="0" err="1" smtClean="0"/>
              <a:t>dwelling_code</a:t>
            </a:r>
            <a:r>
              <a:rPr lang="zh-CN" altLang="en-US" dirty="0" smtClean="0"/>
              <a:t>信息、同步</a:t>
            </a:r>
            <a:r>
              <a:rPr lang="en-US" dirty="0" err="1" smtClean="0"/>
              <a:t>preorder_store</a:t>
            </a:r>
            <a:r>
              <a:rPr lang="zh-CN" altLang="en-US" dirty="0" smtClean="0"/>
              <a:t>信息、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同步</a:t>
            </a:r>
            <a:r>
              <a:rPr lang="en-US" dirty="0" smtClean="0"/>
              <a:t>store</a:t>
            </a:r>
            <a:r>
              <a:rPr lang="zh-CN" altLang="en-US" dirty="0" smtClean="0"/>
              <a:t>信息）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err="1" smtClean="0"/>
              <a:t>syncNearStoreTask</a:t>
            </a:r>
            <a:r>
              <a:rPr lang="zh-CN" altLang="en-US" dirty="0" smtClean="0"/>
              <a:t>更新附近店铺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err="1" smtClean="0"/>
              <a:t>syncPoddingRelatedTask</a:t>
            </a:r>
            <a:r>
              <a:rPr lang="zh-CN" altLang="en-US" dirty="0" smtClean="0"/>
              <a:t>更新可用</a:t>
            </a:r>
            <a:r>
              <a:rPr lang="en-US" dirty="0" err="1" smtClean="0"/>
              <a:t>podding</a:t>
            </a:r>
            <a:r>
              <a:rPr lang="en-US" dirty="0" smtClean="0"/>
              <a:t>（</a:t>
            </a:r>
            <a:r>
              <a:rPr lang="zh-CN" altLang="en-US" dirty="0" smtClean="0"/>
              <a:t>同步店铺下的任意</a:t>
            </a:r>
            <a:r>
              <a:rPr lang="en-US" dirty="0" err="1" smtClean="0"/>
              <a:t>podding</a:t>
            </a:r>
            <a:r>
              <a:rPr lang="en-US" dirty="0" smtClean="0"/>
              <a:t>，</a:t>
            </a:r>
            <a:r>
              <a:rPr lang="zh-CN" altLang="en-US" dirty="0" smtClean="0"/>
              <a:t>同步店铺下各商圈的任意</a:t>
            </a:r>
            <a:r>
              <a:rPr lang="en-US" dirty="0" err="1" smtClean="0"/>
              <a:t>podding</a:t>
            </a:r>
            <a:r>
              <a:rPr lang="en-US" dirty="0" smtClean="0"/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增量更新（基于</a:t>
            </a:r>
            <a:r>
              <a:rPr lang="en-US" dirty="0" smtClean="0"/>
              <a:t>task</a:t>
            </a:r>
            <a:r>
              <a:rPr lang="zh-CN" altLang="en-US" dirty="0" smtClean="0"/>
              <a:t>方式）：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en-US" dirty="0" smtClean="0"/>
              <a:t>ES</a:t>
            </a:r>
            <a:r>
              <a:rPr lang="zh-CN" altLang="en-US" dirty="0" smtClean="0"/>
              <a:t>更新索引包括</a:t>
            </a:r>
            <a:r>
              <a:rPr lang="en-US" dirty="0" err="1" smtClean="0"/>
              <a:t>store、area、podding</a:t>
            </a:r>
            <a:r>
              <a:rPr lang="zh-CN" altLang="en-US" dirty="0" smtClean="0"/>
              <a:t>和</a:t>
            </a:r>
            <a:r>
              <a:rPr lang="en-US" dirty="0" err="1" smtClean="0"/>
              <a:t>PSStore</a:t>
            </a:r>
            <a:r>
              <a:rPr lang="zh-CN" altLang="en-US" dirty="0" smtClean="0"/>
              <a:t>这四部分数据都更新；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en-US" dirty="0" smtClean="0"/>
              <a:t>Redis</a:t>
            </a:r>
            <a:r>
              <a:rPr lang="zh-CN" altLang="en-US" dirty="0" smtClean="0"/>
              <a:t>更新 </a:t>
            </a:r>
            <a:r>
              <a:rPr lang="en-US" dirty="0" err="1" smtClean="0"/>
              <a:t>podding</a:t>
            </a:r>
            <a:r>
              <a:rPr lang="zh-CN" altLang="en-US" dirty="0" smtClean="0"/>
              <a:t>及相关的数据信息（如果是</a:t>
            </a:r>
            <a:r>
              <a:rPr lang="en-US" dirty="0" smtClean="0"/>
              <a:t>store</a:t>
            </a:r>
            <a:r>
              <a:rPr lang="zh-CN" altLang="en-US" dirty="0" smtClean="0"/>
              <a:t>和</a:t>
            </a:r>
            <a:r>
              <a:rPr lang="en-US" dirty="0" smtClean="0"/>
              <a:t>area</a:t>
            </a:r>
            <a:r>
              <a:rPr lang="zh-CN" altLang="en-US" dirty="0" smtClean="0"/>
              <a:t>的新增，更新</a:t>
            </a:r>
            <a:r>
              <a:rPr lang="en-US" dirty="0" err="1" smtClean="0"/>
              <a:t>redis</a:t>
            </a:r>
            <a:r>
              <a:rPr lang="zh-CN" altLang="en-US" dirty="0" smtClean="0"/>
              <a:t>上的关联可用</a:t>
            </a:r>
            <a:r>
              <a:rPr lang="en-US" dirty="0" err="1" smtClean="0"/>
              <a:t>podding</a:t>
            </a:r>
            <a:r>
              <a:rPr lang="en-US" dirty="0" smtClean="0"/>
              <a:t>，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如果是</a:t>
            </a:r>
            <a:r>
              <a:rPr lang="en-US" dirty="0" err="1" smtClean="0"/>
              <a:t>podding</a:t>
            </a:r>
            <a:r>
              <a:rPr lang="zh-CN" altLang="en-US" dirty="0" smtClean="0"/>
              <a:t>的删除，需要</a:t>
            </a:r>
            <a:r>
              <a:rPr lang="en-US" dirty="0" smtClean="0"/>
              <a:t>check</a:t>
            </a:r>
            <a:r>
              <a:rPr lang="zh-CN" altLang="en-US" dirty="0" smtClean="0"/>
              <a:t>当前</a:t>
            </a:r>
            <a:r>
              <a:rPr lang="en-US" dirty="0" err="1" smtClean="0"/>
              <a:t>podding</a:t>
            </a:r>
            <a:r>
              <a:rPr lang="zh-CN" altLang="en-US" dirty="0" smtClean="0"/>
              <a:t>是否有作为关系</a:t>
            </a:r>
            <a:r>
              <a:rPr lang="en-US" dirty="0" err="1" smtClean="0"/>
              <a:t>podding</a:t>
            </a:r>
            <a:r>
              <a:rPr lang="zh-CN" altLang="en-US" dirty="0" smtClean="0"/>
              <a:t>在</a:t>
            </a:r>
            <a:r>
              <a:rPr lang="en-US" dirty="0" err="1" smtClean="0"/>
              <a:t>redis</a:t>
            </a:r>
            <a:r>
              <a:rPr lang="zh-CN" altLang="en-US" dirty="0" smtClean="0"/>
              <a:t>上存在，如果存在，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需要更新</a:t>
            </a:r>
            <a:r>
              <a:rPr lang="en-US" dirty="0" err="1" smtClean="0"/>
              <a:t>redis</a:t>
            </a:r>
            <a:r>
              <a:rPr lang="zh-CN" altLang="en-US" dirty="0" smtClean="0"/>
              <a:t>上的关联可用</a:t>
            </a:r>
            <a:r>
              <a:rPr lang="en-US" dirty="0" err="1" smtClean="0"/>
              <a:t>podding</a:t>
            </a:r>
            <a:r>
              <a:rPr lang="en-US" dirty="0" smtClean="0"/>
              <a:t>） ；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3.</a:t>
            </a:r>
            <a:r>
              <a:rPr lang="zh-CN" altLang="en-US" dirty="0" smtClean="0"/>
              <a:t>先更新</a:t>
            </a:r>
            <a:r>
              <a:rPr lang="en-US" dirty="0" err="1" smtClean="0"/>
              <a:t>Redis</a:t>
            </a:r>
            <a:r>
              <a:rPr lang="zh-CN" altLang="en-US" dirty="0" smtClean="0"/>
              <a:t>数据，在发送到</a:t>
            </a:r>
            <a:r>
              <a:rPr lang="en-US" dirty="0" smtClean="0"/>
              <a:t>MQ</a:t>
            </a:r>
            <a:r>
              <a:rPr lang="zh-CN" altLang="en-US" dirty="0" smtClean="0"/>
              <a:t>中，</a:t>
            </a:r>
            <a:r>
              <a:rPr lang="en-US" dirty="0" smtClean="0"/>
              <a:t>ES</a:t>
            </a:r>
            <a:r>
              <a:rPr lang="zh-CN" altLang="en-US" dirty="0" smtClean="0"/>
              <a:t>再消费</a:t>
            </a:r>
            <a:r>
              <a:rPr lang="en-US" dirty="0" smtClean="0"/>
              <a:t>MQ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增量更新</a:t>
            </a:r>
            <a:r>
              <a:rPr lang="en-US" dirty="0" smtClean="0"/>
              <a:t>Check：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1.</a:t>
            </a:r>
            <a:r>
              <a:rPr lang="zh-CN" altLang="en-US" dirty="0" smtClean="0"/>
              <a:t>定期比较；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针对店铺、商圈、分块的比较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err="1" smtClean="0"/>
              <a:t>StreetRange</a:t>
            </a:r>
            <a:r>
              <a:rPr lang="zh-CN" altLang="en-US" dirty="0" smtClean="0"/>
              <a:t>这个数据已经废除了，不用了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28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90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116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60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扩容（硬）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09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xmlns="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8149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xmlns="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250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5066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45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5066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xmlns="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xmlns="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xmlns="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xmlns="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87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xmlns="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195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xmlns="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399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7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5148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xmlns="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32" r:id="rId15"/>
    <p:sldLayoutId id="2147483833" r:id="rId16"/>
    <p:sldLayoutId id="2147483834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需求设</a:t>
            </a:r>
            <a:r>
              <a:rPr lang="zh-CN" altLang="en-US" dirty="0"/>
              <a:t>计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新选店服务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6999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lang="en-US" altLang="zh-CN" sz="1200" b="0" dirty="0" smtClean="0"/>
              <a:t>2020-04-29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xmlns="" val="200612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高可用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587940" y="0"/>
            <a:ext cx="348044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zh-CN" altLang="en-US" dirty="0"/>
              <a:t>牟大 网关、读写分离、流量管理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3547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高可用</a:t>
            </a:r>
            <a:endParaRPr lang="en-US" sz="2400" dirty="0"/>
          </a:p>
        </p:txBody>
      </p:sp>
      <p:sp>
        <p:nvSpPr>
          <p:cNvPr id="13" name="圆角矩形 48">
            <a:extLst>
              <a:ext uri="{FF2B5EF4-FFF2-40B4-BE49-F238E27FC236}">
                <a16:creationId xmlns:a16="http://schemas.microsoft.com/office/drawing/2014/main" xmlns="" id="{995ED5FA-5964-9F4F-84B3-79899840E024}"/>
              </a:ext>
            </a:extLst>
          </p:cNvPr>
          <p:cNvSpPr/>
          <p:nvPr/>
        </p:nvSpPr>
        <p:spPr>
          <a:xfrm>
            <a:off x="1520603" y="937245"/>
            <a:ext cx="7373668" cy="1944000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48">
            <a:extLst>
              <a:ext uri="{FF2B5EF4-FFF2-40B4-BE49-F238E27FC236}">
                <a16:creationId xmlns:a16="http://schemas.microsoft.com/office/drawing/2014/main" xmlns="" id="{995ED5FA-5964-9F4F-84B3-79899840E024}"/>
              </a:ext>
            </a:extLst>
          </p:cNvPr>
          <p:cNvSpPr/>
          <p:nvPr/>
        </p:nvSpPr>
        <p:spPr>
          <a:xfrm>
            <a:off x="1520603" y="2942583"/>
            <a:ext cx="7373668" cy="1944000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47330" y="2431892"/>
            <a:ext cx="843517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62932" y="266823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62932" y="296657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Straight Connector 120"/>
          <p:cNvCxnSpPr/>
          <p:nvPr/>
        </p:nvCxnSpPr>
        <p:spPr>
          <a:xfrm>
            <a:off x="2838897" y="937418"/>
            <a:ext cx="9073" cy="194400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1788943" y="1425558"/>
            <a:ext cx="843517" cy="105847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1904545" y="18060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</a:p>
        </p:txBody>
      </p:sp>
      <p:sp>
        <p:nvSpPr>
          <p:cNvPr id="22" name="Rounded Rectangle 69"/>
          <p:cNvSpPr/>
          <p:nvPr/>
        </p:nvSpPr>
        <p:spPr>
          <a:xfrm>
            <a:off x="1904545" y="213610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177215" y="1426424"/>
            <a:ext cx="805505" cy="126597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3271520" y="1667032"/>
            <a:ext cx="633297" cy="212568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Auth2.0</a:t>
            </a:r>
          </a:p>
        </p:txBody>
      </p:sp>
      <p:sp>
        <p:nvSpPr>
          <p:cNvPr id="25" name="Rounded Rectangle 69"/>
          <p:cNvSpPr/>
          <p:nvPr/>
        </p:nvSpPr>
        <p:spPr>
          <a:xfrm>
            <a:off x="3261360" y="2149964"/>
            <a:ext cx="660400" cy="227476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6863640" y="963504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6978712" y="126811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6979241" y="158325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4520586" y="2049696"/>
            <a:ext cx="2357734" cy="81542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4635658" y="22609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</a:t>
            </a:r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69"/>
          <p:cNvSpPr/>
          <p:nvPr/>
        </p:nvSpPr>
        <p:spPr>
          <a:xfrm>
            <a:off x="4636187" y="251228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Xxl-job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7792659" y="1857830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69"/>
          <p:cNvSpPr/>
          <p:nvPr/>
        </p:nvSpPr>
        <p:spPr>
          <a:xfrm>
            <a:off x="7907731" y="217661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7908260" y="245630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</a:p>
        </p:txBody>
      </p:sp>
      <p:sp>
        <p:nvSpPr>
          <p:cNvPr id="50" name="TextBox 130"/>
          <p:cNvSpPr txBox="1"/>
          <p:nvPr/>
        </p:nvSpPr>
        <p:spPr>
          <a:xfrm>
            <a:off x="7754506" y="1908894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 Cluster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7792659" y="3054031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7907731" y="337281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7908260" y="3652509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</a:p>
        </p:txBody>
      </p:sp>
      <p:sp>
        <p:nvSpPr>
          <p:cNvPr id="54" name="TextBox 130"/>
          <p:cNvSpPr txBox="1"/>
          <p:nvPr/>
        </p:nvSpPr>
        <p:spPr>
          <a:xfrm>
            <a:off x="7754506" y="3105095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 Cluster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5" name="Straight Connector 41"/>
          <p:cNvCxnSpPr>
            <a:cxnSpLocks/>
            <a:stCxn id="51" idx="0"/>
            <a:endCxn id="34" idx="2"/>
          </p:cNvCxnSpPr>
          <p:nvPr/>
        </p:nvCxnSpPr>
        <p:spPr>
          <a:xfrm flipV="1">
            <a:off x="8213731" y="2792330"/>
            <a:ext cx="0" cy="261701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56" name="TextBox 130"/>
          <p:cNvSpPr txBox="1"/>
          <p:nvPr/>
        </p:nvSpPr>
        <p:spPr>
          <a:xfrm>
            <a:off x="6816712" y="1008089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管理器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6853480" y="3886526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ounded Rectangle 69"/>
          <p:cNvSpPr/>
          <p:nvPr/>
        </p:nvSpPr>
        <p:spPr>
          <a:xfrm>
            <a:off x="6968552" y="419114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ounded Rectangle 69"/>
          <p:cNvSpPr/>
          <p:nvPr/>
        </p:nvSpPr>
        <p:spPr>
          <a:xfrm>
            <a:off x="6969081" y="450627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130"/>
          <p:cNvSpPr txBox="1"/>
          <p:nvPr/>
        </p:nvSpPr>
        <p:spPr>
          <a:xfrm>
            <a:off x="6806552" y="3931111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8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理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器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TextBox 130"/>
          <p:cNvSpPr txBox="1"/>
          <p:nvPr/>
        </p:nvSpPr>
        <p:spPr>
          <a:xfrm>
            <a:off x="5286362" y="2035470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应用服务集群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ounded Rectangle 69"/>
          <p:cNvSpPr/>
          <p:nvPr/>
        </p:nvSpPr>
        <p:spPr>
          <a:xfrm>
            <a:off x="5323840" y="2265679"/>
            <a:ext cx="701040" cy="2235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StoreInfo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9"/>
          <p:cNvSpPr/>
          <p:nvPr/>
        </p:nvSpPr>
        <p:spPr>
          <a:xfrm>
            <a:off x="5321576" y="2515830"/>
            <a:ext cx="693144" cy="227369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CloudEmap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4520586" y="3031842"/>
            <a:ext cx="2398374" cy="78831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130"/>
          <p:cNvSpPr txBox="1"/>
          <p:nvPr/>
        </p:nvSpPr>
        <p:spPr>
          <a:xfrm>
            <a:off x="5179277" y="3033459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应用服务集群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1" name="Straight Connector 41"/>
          <p:cNvCxnSpPr>
            <a:cxnSpLocks/>
          </p:cNvCxnSpPr>
          <p:nvPr/>
        </p:nvCxnSpPr>
        <p:spPr>
          <a:xfrm flipH="1" flipV="1">
            <a:off x="6409828" y="2763519"/>
            <a:ext cx="68" cy="525377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74" name="圆角矩形 73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4520586" y="3930361"/>
            <a:ext cx="1551226" cy="92145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4657355" y="435660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ounded Rectangle 69"/>
          <p:cNvSpPr/>
          <p:nvPr/>
        </p:nvSpPr>
        <p:spPr>
          <a:xfrm>
            <a:off x="4657355" y="460392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130"/>
          <p:cNvSpPr txBox="1"/>
          <p:nvPr/>
        </p:nvSpPr>
        <p:spPr>
          <a:xfrm>
            <a:off x="4825046" y="3925617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Rounded Rectangle 69"/>
          <p:cNvSpPr/>
          <p:nvPr/>
        </p:nvSpPr>
        <p:spPr>
          <a:xfrm>
            <a:off x="5377761" y="43601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ounded Rectangle 69"/>
          <p:cNvSpPr/>
          <p:nvPr/>
        </p:nvSpPr>
        <p:spPr>
          <a:xfrm>
            <a:off x="5357440" y="4607470"/>
            <a:ext cx="657279" cy="21853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memcache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4657355" y="41120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377761" y="411559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Straight Connector 41"/>
          <p:cNvCxnSpPr>
            <a:cxnSpLocks/>
          </p:cNvCxnSpPr>
          <p:nvPr/>
        </p:nvCxnSpPr>
        <p:spPr>
          <a:xfrm flipV="1">
            <a:off x="5275879" y="3706475"/>
            <a:ext cx="5057" cy="26452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86" name="圆角矩形 85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4520586" y="992230"/>
            <a:ext cx="1859894" cy="98897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Rounded Rectangle 69"/>
          <p:cNvSpPr/>
          <p:nvPr/>
        </p:nvSpPr>
        <p:spPr>
          <a:xfrm>
            <a:off x="4651311" y="141847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69"/>
          <p:cNvSpPr/>
          <p:nvPr/>
        </p:nvSpPr>
        <p:spPr>
          <a:xfrm>
            <a:off x="4651311" y="168611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130"/>
          <p:cNvSpPr txBox="1"/>
          <p:nvPr/>
        </p:nvSpPr>
        <p:spPr>
          <a:xfrm>
            <a:off x="4819002" y="987486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ounded Rectangle 69"/>
          <p:cNvSpPr/>
          <p:nvPr/>
        </p:nvSpPr>
        <p:spPr>
          <a:xfrm>
            <a:off x="5371717" y="14220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ounded Rectangle 69"/>
          <p:cNvSpPr/>
          <p:nvPr/>
        </p:nvSpPr>
        <p:spPr>
          <a:xfrm>
            <a:off x="5371716" y="1679498"/>
            <a:ext cx="653163" cy="23058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memcache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ounded Rectangle 69"/>
          <p:cNvSpPr/>
          <p:nvPr/>
        </p:nvSpPr>
        <p:spPr>
          <a:xfrm>
            <a:off x="4651311" y="117392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69"/>
          <p:cNvSpPr/>
          <p:nvPr/>
        </p:nvSpPr>
        <p:spPr>
          <a:xfrm>
            <a:off x="5371717" y="117746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Straight Connector 41"/>
          <p:cNvCxnSpPr>
            <a:cxnSpLocks/>
          </p:cNvCxnSpPr>
          <p:nvPr/>
        </p:nvCxnSpPr>
        <p:spPr>
          <a:xfrm>
            <a:off x="5344160" y="1940560"/>
            <a:ext cx="4442" cy="18231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9" name="Straight Connector 120"/>
          <p:cNvCxnSpPr/>
          <p:nvPr/>
        </p:nvCxnSpPr>
        <p:spPr>
          <a:xfrm>
            <a:off x="2843433" y="2975092"/>
            <a:ext cx="9073" cy="190800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01" name="TextBox 130"/>
          <p:cNvSpPr txBox="1"/>
          <p:nvPr/>
        </p:nvSpPr>
        <p:spPr>
          <a:xfrm>
            <a:off x="1544031" y="971190"/>
            <a:ext cx="97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腾讯数据中心</a:t>
            </a:r>
            <a:endParaRPr 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Rounded Rectangle 69"/>
          <p:cNvSpPr/>
          <p:nvPr/>
        </p:nvSpPr>
        <p:spPr>
          <a:xfrm>
            <a:off x="3261360" y="1913578"/>
            <a:ext cx="647182" cy="19970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zipkin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TextBox 130"/>
          <p:cNvSpPr txBox="1"/>
          <p:nvPr/>
        </p:nvSpPr>
        <p:spPr>
          <a:xfrm>
            <a:off x="1558077" y="4598225"/>
            <a:ext cx="97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金山</a:t>
            </a:r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数据中心</a:t>
            </a:r>
            <a:endParaRPr 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TextBox 130"/>
          <p:cNvSpPr txBox="1"/>
          <p:nvPr/>
        </p:nvSpPr>
        <p:spPr>
          <a:xfrm>
            <a:off x="3134762" y="1436738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 Gateway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1741376" y="1475545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DMZ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1786835" y="3336938"/>
            <a:ext cx="843517" cy="105847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Rounded Rectangle 69"/>
          <p:cNvSpPr/>
          <p:nvPr/>
        </p:nvSpPr>
        <p:spPr>
          <a:xfrm>
            <a:off x="1902437" y="3723569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</a:p>
        </p:txBody>
      </p:sp>
      <p:sp>
        <p:nvSpPr>
          <p:cNvPr id="108" name="Rounded Rectangle 69"/>
          <p:cNvSpPr/>
          <p:nvPr/>
        </p:nvSpPr>
        <p:spPr>
          <a:xfrm>
            <a:off x="1902437" y="405366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</a:p>
        </p:txBody>
      </p:sp>
      <p:sp>
        <p:nvSpPr>
          <p:cNvPr id="109" name="TextBox 130"/>
          <p:cNvSpPr txBox="1"/>
          <p:nvPr/>
        </p:nvSpPr>
        <p:spPr>
          <a:xfrm>
            <a:off x="1739268" y="3393099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DMZ</a:t>
            </a:r>
            <a:r>
              <a:rPr lang="zh-CN" alt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xmlns="" id="{241C93BB-1B08-0B4B-B2A4-DD00F1DE677A}"/>
              </a:ext>
            </a:extLst>
          </p:cNvPr>
          <p:cNvSpPr/>
          <p:nvPr/>
        </p:nvSpPr>
        <p:spPr>
          <a:xfrm>
            <a:off x="3174480" y="3336938"/>
            <a:ext cx="889520" cy="131634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Rounded Rectangle 69"/>
          <p:cNvSpPr/>
          <p:nvPr/>
        </p:nvSpPr>
        <p:spPr>
          <a:xfrm>
            <a:off x="3290082" y="35775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Auth2.0</a:t>
            </a:r>
          </a:p>
        </p:txBody>
      </p:sp>
      <p:sp>
        <p:nvSpPr>
          <p:cNvPr id="116" name="Rounded Rectangle 69"/>
          <p:cNvSpPr/>
          <p:nvPr/>
        </p:nvSpPr>
        <p:spPr>
          <a:xfrm>
            <a:off x="3271520" y="4080798"/>
            <a:ext cx="656949" cy="24736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Rounded Rectangle 69"/>
          <p:cNvSpPr/>
          <p:nvPr/>
        </p:nvSpPr>
        <p:spPr>
          <a:xfrm>
            <a:off x="3281680" y="3834252"/>
            <a:ext cx="640080" cy="209428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zipkin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TextBox 130"/>
          <p:cNvSpPr txBox="1"/>
          <p:nvPr/>
        </p:nvSpPr>
        <p:spPr>
          <a:xfrm>
            <a:off x="3132027" y="3347252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 Gateway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9" name="Straight Connector 41"/>
          <p:cNvCxnSpPr>
            <a:cxnSpLocks/>
            <a:stCxn id="20" idx="1"/>
            <a:endCxn id="15" idx="3"/>
          </p:cNvCxnSpPr>
          <p:nvPr/>
        </p:nvCxnSpPr>
        <p:spPr>
          <a:xfrm flipH="1">
            <a:off x="1190847" y="1954796"/>
            <a:ext cx="598096" cy="94434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22" name="Straight Connector 41"/>
          <p:cNvCxnSpPr>
            <a:cxnSpLocks/>
            <a:stCxn id="106" idx="1"/>
            <a:endCxn id="15" idx="3"/>
          </p:cNvCxnSpPr>
          <p:nvPr/>
        </p:nvCxnSpPr>
        <p:spPr>
          <a:xfrm flipH="1" flipV="1">
            <a:off x="1190847" y="2899142"/>
            <a:ext cx="595988" cy="967034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5" name="TextBox 130"/>
          <p:cNvSpPr txBox="1"/>
          <p:nvPr/>
        </p:nvSpPr>
        <p:spPr>
          <a:xfrm>
            <a:off x="1093928" y="2241709"/>
            <a:ext cx="508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TextBox 130"/>
          <p:cNvSpPr txBox="1"/>
          <p:nvPr/>
        </p:nvSpPr>
        <p:spPr>
          <a:xfrm>
            <a:off x="2556129" y="1736222"/>
            <a:ext cx="682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https/SSL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7" name="Straight Connector 41"/>
          <p:cNvCxnSpPr>
            <a:cxnSpLocks/>
            <a:stCxn id="23" idx="1"/>
            <a:endCxn id="20" idx="3"/>
          </p:cNvCxnSpPr>
          <p:nvPr/>
        </p:nvCxnSpPr>
        <p:spPr>
          <a:xfrm flipH="1" flipV="1">
            <a:off x="2632460" y="1954796"/>
            <a:ext cx="544755" cy="10461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30" name="TextBox 130"/>
          <p:cNvSpPr txBox="1"/>
          <p:nvPr/>
        </p:nvSpPr>
        <p:spPr>
          <a:xfrm>
            <a:off x="2552487" y="3635013"/>
            <a:ext cx="682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https/SSL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1" name="Straight Connector 41"/>
          <p:cNvCxnSpPr>
            <a:cxnSpLocks/>
            <a:stCxn id="114" idx="1"/>
            <a:endCxn id="106" idx="3"/>
          </p:cNvCxnSpPr>
          <p:nvPr/>
        </p:nvCxnSpPr>
        <p:spPr>
          <a:xfrm flipH="1" flipV="1">
            <a:off x="2630352" y="3866176"/>
            <a:ext cx="544128" cy="12893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4" name="Straight Connector 41"/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982720" y="2059412"/>
            <a:ext cx="537866" cy="39799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7" name="Straight Connector 41"/>
          <p:cNvCxnSpPr>
            <a:cxnSpLocks/>
            <a:stCxn id="64" idx="1"/>
            <a:endCxn id="114" idx="3"/>
          </p:cNvCxnSpPr>
          <p:nvPr/>
        </p:nvCxnSpPr>
        <p:spPr>
          <a:xfrm flipH="1">
            <a:off x="4064000" y="3426001"/>
            <a:ext cx="456586" cy="56910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0" name="Straight Connector 41"/>
          <p:cNvCxnSpPr>
            <a:cxnSpLocks/>
            <a:endCxn id="26" idx="1"/>
          </p:cNvCxnSpPr>
          <p:nvPr/>
        </p:nvCxnSpPr>
        <p:spPr>
          <a:xfrm flipV="1">
            <a:off x="6471920" y="1430754"/>
            <a:ext cx="391720" cy="63172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3" name="Straight Connector 41"/>
          <p:cNvCxnSpPr>
            <a:cxnSpLocks/>
            <a:endCxn id="57" idx="1"/>
          </p:cNvCxnSpPr>
          <p:nvPr/>
        </p:nvCxnSpPr>
        <p:spPr>
          <a:xfrm>
            <a:off x="6360160" y="3789680"/>
            <a:ext cx="493320" cy="56409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7" name="Straight Connector 41"/>
          <p:cNvCxnSpPr>
            <a:cxnSpLocks/>
            <a:stCxn id="34" idx="1"/>
            <a:endCxn id="31" idx="3"/>
          </p:cNvCxnSpPr>
          <p:nvPr/>
        </p:nvCxnSpPr>
        <p:spPr>
          <a:xfrm flipH="1">
            <a:off x="6878320" y="2325080"/>
            <a:ext cx="914339" cy="13232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50" name="Straight Connector 41"/>
          <p:cNvCxnSpPr>
            <a:cxnSpLocks/>
            <a:stCxn id="51" idx="1"/>
            <a:endCxn id="64" idx="3"/>
          </p:cNvCxnSpPr>
          <p:nvPr/>
        </p:nvCxnSpPr>
        <p:spPr>
          <a:xfrm flipH="1" flipV="1">
            <a:off x="6918960" y="3426001"/>
            <a:ext cx="873699" cy="9528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0" name="Rounded Rectangle 69"/>
          <p:cNvSpPr/>
          <p:nvPr/>
        </p:nvSpPr>
        <p:spPr>
          <a:xfrm>
            <a:off x="3265669" y="4375438"/>
            <a:ext cx="676411" cy="23720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Rounded Rectangle 69"/>
          <p:cNvSpPr/>
          <p:nvPr/>
        </p:nvSpPr>
        <p:spPr>
          <a:xfrm>
            <a:off x="3255509" y="2414558"/>
            <a:ext cx="676411" cy="23720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ounded Rectangle 69"/>
          <p:cNvSpPr/>
          <p:nvPr/>
        </p:nvSpPr>
        <p:spPr>
          <a:xfrm>
            <a:off x="4615338" y="329726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</a:t>
            </a:r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4615867" y="354860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Xxl-job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Rounded Rectangle 69"/>
          <p:cNvSpPr/>
          <p:nvPr/>
        </p:nvSpPr>
        <p:spPr>
          <a:xfrm>
            <a:off x="5303520" y="3301999"/>
            <a:ext cx="701040" cy="2235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StoreInfo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Rounded Rectangle 69"/>
          <p:cNvSpPr/>
          <p:nvPr/>
        </p:nvSpPr>
        <p:spPr>
          <a:xfrm>
            <a:off x="5301256" y="3552150"/>
            <a:ext cx="693144" cy="227369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CloudEmap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Rounded Rectangle 69"/>
          <p:cNvSpPr/>
          <p:nvPr/>
        </p:nvSpPr>
        <p:spPr>
          <a:xfrm>
            <a:off x="6065520" y="2275839"/>
            <a:ext cx="701040" cy="2235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Rounded Rectangle 69"/>
          <p:cNvSpPr/>
          <p:nvPr/>
        </p:nvSpPr>
        <p:spPr>
          <a:xfrm>
            <a:off x="6075680" y="2539999"/>
            <a:ext cx="701040" cy="2235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notification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Rounded Rectangle 69"/>
          <p:cNvSpPr/>
          <p:nvPr/>
        </p:nvSpPr>
        <p:spPr>
          <a:xfrm>
            <a:off x="6085840" y="3281679"/>
            <a:ext cx="701040" cy="2235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notification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8" name="Rounded Rectangle 69"/>
          <p:cNvSpPr/>
          <p:nvPr/>
        </p:nvSpPr>
        <p:spPr>
          <a:xfrm>
            <a:off x="6085840" y="3545839"/>
            <a:ext cx="701040" cy="2235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98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工作量评估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840975" y="103512"/>
            <a:ext cx="2882168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zh-CN" altLang="en-US" dirty="0"/>
              <a:t>刘德辉列出表格和大概的工作事项 牟大和孝峰评估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4742007"/>
              </p:ext>
            </p:extLst>
          </p:nvPr>
        </p:nvGraphicFramePr>
        <p:xfrm>
          <a:off x="1059325" y="1421258"/>
          <a:ext cx="64663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575">
                  <a:extLst>
                    <a:ext uri="{9D8B030D-6E8A-4147-A177-3AD203B41FA5}">
                      <a16:colId xmlns:a16="http://schemas.microsoft.com/office/drawing/2014/main" xmlns="" val="2505181966"/>
                    </a:ext>
                  </a:extLst>
                </a:gridCol>
                <a:gridCol w="2374809">
                  <a:extLst>
                    <a:ext uri="{9D8B030D-6E8A-4147-A177-3AD203B41FA5}">
                      <a16:colId xmlns:a16="http://schemas.microsoft.com/office/drawing/2014/main" xmlns="" val="37531254"/>
                    </a:ext>
                  </a:extLst>
                </a:gridCol>
              </a:tblGrid>
              <a:tr h="325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工作量（人天）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2533769"/>
                  </a:ext>
                </a:extLst>
              </a:tr>
              <a:tr h="32559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数据库迁移（</a:t>
                      </a:r>
                      <a:r>
                        <a:rPr lang="en-US" altLang="zh-CN" sz="1400" dirty="0" smtClean="0"/>
                        <a:t>PG-&gt;MySQL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SQLServer</a:t>
                      </a:r>
                      <a:r>
                        <a:rPr lang="en-US" altLang="zh-CN" sz="1400" dirty="0" smtClean="0"/>
                        <a:t>-&gt;MySQL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3817141"/>
                  </a:ext>
                </a:extLst>
              </a:tr>
              <a:tr h="32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接口封装及改造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2046305"/>
                  </a:ext>
                </a:extLst>
              </a:tr>
              <a:tr h="32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网关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熔断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1135961"/>
                  </a:ext>
                </a:extLst>
              </a:tr>
              <a:tr h="32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性能优化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89037816"/>
                  </a:ext>
                </a:extLst>
              </a:tr>
              <a:tr h="32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新老系统并行运行数据一致性保证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885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源端数据采集（主档数据）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1841536"/>
                  </a:ext>
                </a:extLst>
              </a:tr>
              <a:tr h="32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业务方对接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7230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516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9914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数据流向</a:t>
            </a:r>
            <a:endParaRPr lang="en-US" sz="2400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9372" y="2564045"/>
            <a:ext cx="660105" cy="660105"/>
          </a:xfrm>
          <a:prstGeom prst="rect">
            <a:avLst/>
          </a:prstGeom>
        </p:spPr>
      </p:pic>
      <p:sp>
        <p:nvSpPr>
          <p:cNvPr id="133" name="文本框 132"/>
          <p:cNvSpPr txBox="1"/>
          <p:nvPr/>
        </p:nvSpPr>
        <p:spPr>
          <a:xfrm>
            <a:off x="1671939" y="3126873"/>
            <a:ext cx="71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MySQL</a:t>
            </a:r>
            <a:br>
              <a:rPr lang="en-US" altLang="zh-CN" sz="800" dirty="0" smtClean="0">
                <a:latin typeface="+mj-ea"/>
                <a:ea typeface="+mj-ea"/>
              </a:rPr>
            </a:br>
            <a:r>
              <a:rPr lang="en-US" altLang="zh-CN" sz="800" dirty="0" smtClean="0">
                <a:latin typeface="+mj-ea"/>
                <a:ea typeface="+mj-ea"/>
              </a:rPr>
              <a:t>Cluster</a:t>
            </a:r>
          </a:p>
        </p:txBody>
      </p:sp>
      <p:cxnSp>
        <p:nvCxnSpPr>
          <p:cNvPr id="136" name="肘形连接符 135"/>
          <p:cNvCxnSpPr>
            <a:stCxn id="45" idx="3"/>
            <a:endCxn id="72" idx="1"/>
          </p:cNvCxnSpPr>
          <p:nvPr/>
        </p:nvCxnSpPr>
        <p:spPr>
          <a:xfrm flipV="1">
            <a:off x="2359477" y="1516692"/>
            <a:ext cx="2485632" cy="1377406"/>
          </a:xfrm>
          <a:prstGeom prst="bentConnector3">
            <a:avLst>
              <a:gd name="adj1" fmla="val 2685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4824685" y="1757904"/>
            <a:ext cx="60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缓存</a:t>
            </a:r>
            <a:endParaRPr lang="zh-CN" altLang="en-US" sz="800" dirty="0">
              <a:latin typeface="+mj-ea"/>
              <a:ea typeface="+mj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1390" y="2074628"/>
            <a:ext cx="571354" cy="490433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702404" y="2599466"/>
            <a:ext cx="962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Elastic Search</a:t>
            </a:r>
            <a:endParaRPr lang="zh-CN" altLang="en-US" sz="800" dirty="0"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4574" y="1624035"/>
            <a:ext cx="738013" cy="694795"/>
            <a:chOff x="2662265" y="1622887"/>
            <a:chExt cx="738013" cy="69479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71176" y="1622887"/>
              <a:ext cx="495808" cy="495808"/>
            </a:xfrm>
            <a:prstGeom prst="rect">
              <a:avLst/>
            </a:prstGeom>
          </p:spPr>
        </p:pic>
        <p:sp>
          <p:nvSpPr>
            <p:cNvPr id="127" name="文本框 126"/>
            <p:cNvSpPr txBox="1"/>
            <p:nvPr/>
          </p:nvSpPr>
          <p:spPr>
            <a:xfrm>
              <a:off x="2662265" y="2102238"/>
              <a:ext cx="738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sz="800" dirty="0">
                  <a:latin typeface="+mj-ea"/>
                  <a:ea typeface="+mj-ea"/>
                </a:rPr>
                <a:t>任务调度</a:t>
              </a: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5109" y="1225989"/>
            <a:ext cx="581406" cy="581406"/>
          </a:xfrm>
          <a:prstGeom prst="rect">
            <a:avLst/>
          </a:prstGeom>
        </p:spPr>
      </p:pic>
      <p:sp>
        <p:nvSpPr>
          <p:cNvPr id="148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6425637" y="1370252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err="1" smtClean="0">
                <a:solidFill>
                  <a:schemeClr val="bg1"/>
                </a:solidFill>
                <a:latin typeface="+mj-ea"/>
                <a:ea typeface="+mj-ea"/>
              </a:rPr>
              <a:t>StoreInfo</a:t>
            </a:r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应用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5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6425637" y="214409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err="1" smtClean="0">
                <a:solidFill>
                  <a:schemeClr val="bg1"/>
                </a:solidFill>
                <a:latin typeface="+mj-ea"/>
              </a:rPr>
              <a:t>CloudEMap</a:t>
            </a:r>
            <a:endParaRPr lang="en-US" altLang="zh-CN" sz="800" kern="0" dirty="0">
              <a:solidFill>
                <a:schemeClr val="bg1"/>
              </a:solidFill>
              <a:latin typeface="+mj-ea"/>
            </a:endParaRPr>
          </a:p>
          <a:p>
            <a:pPr algn="ctr" defTabSz="685800"/>
            <a:r>
              <a:rPr lang="zh-CN" altLang="en-US" sz="800" kern="0" dirty="0">
                <a:solidFill>
                  <a:schemeClr val="bg1"/>
                </a:solidFill>
                <a:latin typeface="+mj-ea"/>
              </a:rPr>
              <a:t>应用</a:t>
            </a:r>
            <a:endParaRPr lang="en-US" altLang="zh-CN" sz="800" kern="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98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7902149" y="1695744"/>
            <a:ext cx="684000" cy="288000"/>
          </a:xfrm>
          <a:prstGeom prst="roundRect">
            <a:avLst/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 err="1">
                <a:solidFill>
                  <a:schemeClr val="bg1"/>
                </a:solidFill>
                <a:latin typeface="+mj-ea"/>
                <a:ea typeface="+mj-ea"/>
              </a:rPr>
              <a:t>PreOrder</a:t>
            </a:r>
            <a:endParaRPr lang="en-US" altLang="zh-CN" sz="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0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7902149" y="2410111"/>
            <a:ext cx="684000" cy="288000"/>
          </a:xfrm>
          <a:prstGeom prst="roundRect">
            <a:avLst/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 smtClean="0">
                <a:solidFill>
                  <a:schemeClr val="bg1"/>
                </a:solidFill>
                <a:latin typeface="+mj-ea"/>
                <a:ea typeface="+mj-ea"/>
              </a:rPr>
              <a:t>APP</a:t>
            </a:r>
            <a:endParaRPr lang="en-US" altLang="zh-CN" sz="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1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7902149" y="3124478"/>
            <a:ext cx="684000" cy="288000"/>
          </a:xfrm>
          <a:prstGeom prst="roundRect">
            <a:avLst/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 smtClean="0">
                <a:solidFill>
                  <a:schemeClr val="bg1"/>
                </a:solidFill>
                <a:latin typeface="+mj-ea"/>
                <a:ea typeface="+mj-ea"/>
              </a:rPr>
              <a:t>Delivery</a:t>
            </a:r>
            <a:endParaRPr lang="en-US" altLang="zh-CN" sz="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2" name="Rounded Rectangle 64">
            <a:extLst>
              <a:ext uri="{FF2B5EF4-FFF2-40B4-BE49-F238E27FC236}">
                <a16:creationId xmlns:a16="http://schemas.microsoft.com/office/drawing/2014/main" xmlns="" id="{C15045B3-9FEE-4B15-B1DB-EE8C0967101E}"/>
              </a:ext>
            </a:extLst>
          </p:cNvPr>
          <p:cNvSpPr/>
          <p:nvPr/>
        </p:nvSpPr>
        <p:spPr>
          <a:xfrm>
            <a:off x="7902149" y="3838846"/>
            <a:ext cx="684000" cy="288000"/>
          </a:xfrm>
          <a:prstGeom prst="roundRect">
            <a:avLst/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 smtClean="0">
                <a:solidFill>
                  <a:schemeClr val="bg1"/>
                </a:solidFill>
                <a:latin typeface="+mj-ea"/>
                <a:ea typeface="+mj-ea"/>
              </a:rPr>
              <a:t>SAAS</a:t>
            </a:r>
            <a:endParaRPr lang="en-US" altLang="zh-CN" sz="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06" name="肘形连接符 205"/>
          <p:cNvCxnSpPr>
            <a:stCxn id="148" idx="3"/>
            <a:endCxn id="200" idx="1"/>
          </p:cNvCxnSpPr>
          <p:nvPr/>
        </p:nvCxnSpPr>
        <p:spPr>
          <a:xfrm>
            <a:off x="7289637" y="1514252"/>
            <a:ext cx="612512" cy="1039859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48" idx="3"/>
            <a:endCxn id="202" idx="1"/>
          </p:cNvCxnSpPr>
          <p:nvPr/>
        </p:nvCxnSpPr>
        <p:spPr>
          <a:xfrm>
            <a:off x="7289637" y="1514252"/>
            <a:ext cx="612512" cy="2468594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211"/>
          <p:cNvCxnSpPr>
            <a:stCxn id="148" idx="3"/>
            <a:endCxn id="198" idx="1"/>
          </p:cNvCxnSpPr>
          <p:nvPr/>
        </p:nvCxnSpPr>
        <p:spPr>
          <a:xfrm>
            <a:off x="7289637" y="1514252"/>
            <a:ext cx="612512" cy="325492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肘形连接符 217"/>
          <p:cNvCxnSpPr>
            <a:stCxn id="180" idx="3"/>
            <a:endCxn id="202" idx="1"/>
          </p:cNvCxnSpPr>
          <p:nvPr/>
        </p:nvCxnSpPr>
        <p:spPr>
          <a:xfrm flipV="1">
            <a:off x="7294511" y="3982846"/>
            <a:ext cx="607638" cy="311313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179" idx="3"/>
            <a:endCxn id="201" idx="1"/>
          </p:cNvCxnSpPr>
          <p:nvPr/>
        </p:nvCxnSpPr>
        <p:spPr>
          <a:xfrm flipV="1">
            <a:off x="7294511" y="3268478"/>
            <a:ext cx="607638" cy="251843"/>
          </a:xfrm>
          <a:prstGeom prst="bentConnector3">
            <a:avLst>
              <a:gd name="adj1" fmla="val 49686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165" idx="3"/>
            <a:endCxn id="200" idx="1"/>
          </p:cNvCxnSpPr>
          <p:nvPr/>
        </p:nvCxnSpPr>
        <p:spPr>
          <a:xfrm>
            <a:off x="7289637" y="2288090"/>
            <a:ext cx="612512" cy="266021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71655" y="1758040"/>
            <a:ext cx="849003" cy="539796"/>
            <a:chOff x="271655" y="1791060"/>
            <a:chExt cx="849003" cy="539796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1655" y="1791060"/>
              <a:ext cx="849003" cy="539796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385208" y="1974221"/>
              <a:ext cx="6815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>
                  <a:latin typeface="+mj-ea"/>
                  <a:ea typeface="+mj-ea"/>
                </a:rPr>
                <a:t>餐厅</a:t>
              </a:r>
              <a:r>
                <a:rPr lang="en-US" altLang="zh-CN" sz="800" kern="0" dirty="0" smtClean="0">
                  <a:latin typeface="+mj-ea"/>
                  <a:ea typeface="+mj-ea"/>
                </a:rPr>
                <a:t>EMAP</a:t>
              </a:r>
              <a:br>
                <a:rPr lang="en-US" altLang="zh-CN" sz="800" kern="0" dirty="0" smtClean="0">
                  <a:latin typeface="+mj-ea"/>
                  <a:ea typeface="+mj-ea"/>
                </a:rPr>
              </a:br>
              <a:r>
                <a:rPr lang="zh-CN" altLang="en-US" sz="800" kern="0" dirty="0" smtClean="0">
                  <a:latin typeface="+mj-ea"/>
                  <a:ea typeface="+mj-ea"/>
                </a:rPr>
                <a:t>数据</a:t>
              </a:r>
              <a:endParaRPr lang="en-US" altLang="zh-CN" sz="800" kern="0" dirty="0">
                <a:latin typeface="+mj-ea"/>
                <a:ea typeface="+mj-ea"/>
              </a:endParaRPr>
            </a:p>
          </p:txBody>
        </p:sp>
      </p:grpSp>
      <p:cxnSp>
        <p:nvCxnSpPr>
          <p:cNvPr id="96" name="肘形连接符 95"/>
          <p:cNvCxnSpPr>
            <a:stCxn id="86" idx="3"/>
            <a:endCxn id="45" idx="1"/>
          </p:cNvCxnSpPr>
          <p:nvPr/>
        </p:nvCxnSpPr>
        <p:spPr>
          <a:xfrm>
            <a:off x="1120658" y="2027938"/>
            <a:ext cx="578714" cy="866160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109" idx="3"/>
            <a:endCxn id="45" idx="1"/>
          </p:cNvCxnSpPr>
          <p:nvPr/>
        </p:nvCxnSpPr>
        <p:spPr>
          <a:xfrm flipV="1">
            <a:off x="1118496" y="2894098"/>
            <a:ext cx="580876" cy="936045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71655" y="3491421"/>
            <a:ext cx="849003" cy="539796"/>
            <a:chOff x="271655" y="3524441"/>
            <a:chExt cx="849003" cy="539796"/>
          </a:xfrm>
        </p:grpSpPr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1655" y="3524441"/>
              <a:ext cx="849003" cy="539796"/>
            </a:xfrm>
            <a:prstGeom prst="rect">
              <a:avLst/>
            </a:prstGeom>
          </p:spPr>
        </p:pic>
        <p:sp>
          <p:nvSpPr>
            <p:cNvPr id="109" name="矩形 108"/>
            <p:cNvSpPr/>
            <p:nvPr/>
          </p:nvSpPr>
          <p:spPr>
            <a:xfrm>
              <a:off x="318277" y="3693886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>
                  <a:latin typeface="+mj-ea"/>
                </a:rPr>
                <a:t>主档</a:t>
              </a:r>
              <a:r>
                <a:rPr lang="zh-CN" altLang="en-US" sz="800" kern="0" dirty="0" smtClean="0">
                  <a:latin typeface="+mj-ea"/>
                  <a:ea typeface="+mj-ea"/>
                </a:rPr>
                <a:t>数据</a:t>
              </a:r>
              <a:r>
                <a:rPr lang="en-US" altLang="zh-CN" sz="800" kern="0" dirty="0" smtClean="0">
                  <a:latin typeface="+mj-ea"/>
                  <a:ea typeface="+mj-ea"/>
                </a:rPr>
                <a:t/>
              </a:r>
              <a:br>
                <a:rPr lang="en-US" altLang="zh-CN" sz="800" kern="0" dirty="0" smtClean="0">
                  <a:latin typeface="+mj-ea"/>
                  <a:ea typeface="+mj-ea"/>
                </a:rPr>
              </a:br>
              <a:r>
                <a:rPr lang="zh-CN" altLang="en-US" sz="800" kern="0" dirty="0" smtClean="0">
                  <a:latin typeface="+mj-ea"/>
                  <a:ea typeface="+mj-ea"/>
                </a:rPr>
                <a:t>（包含标签）</a:t>
              </a:r>
              <a:endParaRPr lang="en-US" altLang="zh-CN" sz="800" kern="0" dirty="0"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99201" y="1606068"/>
            <a:ext cx="738013" cy="694832"/>
            <a:chOff x="3699201" y="1606068"/>
            <a:chExt cx="738013" cy="694832"/>
          </a:xfrm>
        </p:grpSpPr>
        <p:sp>
          <p:nvSpPr>
            <p:cNvPr id="129" name="文本框 128"/>
            <p:cNvSpPr txBox="1"/>
            <p:nvPr/>
          </p:nvSpPr>
          <p:spPr>
            <a:xfrm>
              <a:off x="3699201" y="2085456"/>
              <a:ext cx="738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sz="800" dirty="0" smtClean="0">
                  <a:latin typeface="+mj-ea"/>
                  <a:ea typeface="+mj-ea"/>
                </a:rPr>
                <a:t>消息队列</a:t>
              </a:r>
              <a:endParaRPr lang="zh-CN" altLang="en-US" sz="800" dirty="0">
                <a:latin typeface="+mj-ea"/>
                <a:ea typeface="+mj-ea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96311" y="1606068"/>
              <a:ext cx="517537" cy="517537"/>
            </a:xfrm>
            <a:prstGeom prst="rect">
              <a:avLst/>
            </a:prstGeom>
          </p:spPr>
        </p:pic>
      </p:grpSp>
      <p:cxnSp>
        <p:nvCxnSpPr>
          <p:cNvPr id="131" name="肘形连接符 130"/>
          <p:cNvCxnSpPr>
            <a:stCxn id="45" idx="3"/>
            <a:endCxn id="36" idx="1"/>
          </p:cNvCxnSpPr>
          <p:nvPr/>
        </p:nvCxnSpPr>
        <p:spPr>
          <a:xfrm flipV="1">
            <a:off x="2359477" y="2319845"/>
            <a:ext cx="2531913" cy="574253"/>
          </a:xfrm>
          <a:prstGeom prst="bentConnector3">
            <a:avLst>
              <a:gd name="adj1" fmla="val 275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72" idx="3"/>
            <a:endCxn id="148" idx="1"/>
          </p:cNvCxnSpPr>
          <p:nvPr/>
        </p:nvCxnSpPr>
        <p:spPr>
          <a:xfrm flipV="1">
            <a:off x="5426515" y="1514252"/>
            <a:ext cx="999122" cy="244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/>
          <p:nvPr/>
        </p:nvCxnSpPr>
        <p:spPr>
          <a:xfrm>
            <a:off x="5419101" y="1692657"/>
            <a:ext cx="1008000" cy="595433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5426515" y="2288787"/>
            <a:ext cx="999122" cy="244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stCxn id="45" idx="0"/>
            <a:endCxn id="148" idx="0"/>
          </p:cNvCxnSpPr>
          <p:nvPr/>
        </p:nvCxnSpPr>
        <p:spPr>
          <a:xfrm rot="5400000" flipH="1" flipV="1">
            <a:off x="3846635" y="-446957"/>
            <a:ext cx="1193793" cy="4828212"/>
          </a:xfrm>
          <a:prstGeom prst="bentConnector3">
            <a:avLst>
              <a:gd name="adj1" fmla="val 114754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95135" y="1439634"/>
            <a:ext cx="1072236" cy="26872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2703" y="1483654"/>
            <a:ext cx="7232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b="1" dirty="0">
                <a:latin typeface="+mj-ea"/>
                <a:ea typeface="+mj-ea"/>
              </a:rPr>
              <a:t>源</a:t>
            </a:r>
            <a:r>
              <a:rPr lang="zh-CN" altLang="en-US" sz="1050" b="1" dirty="0" smtClean="0">
                <a:latin typeface="+mj-ea"/>
                <a:ea typeface="+mj-ea"/>
              </a:rPr>
              <a:t>端数据</a:t>
            </a:r>
            <a:endParaRPr lang="zh-CN" altLang="en-US" sz="1050" b="1" dirty="0">
              <a:latin typeface="+mj-ea"/>
              <a:ea typeface="+mj-ea"/>
            </a:endParaRPr>
          </a:p>
        </p:txBody>
      </p:sp>
      <p:cxnSp>
        <p:nvCxnSpPr>
          <p:cNvPr id="53" name="肘形连接符 52"/>
          <p:cNvCxnSpPr>
            <a:stCxn id="45" idx="3"/>
          </p:cNvCxnSpPr>
          <p:nvPr/>
        </p:nvCxnSpPr>
        <p:spPr>
          <a:xfrm>
            <a:off x="2359477" y="2894098"/>
            <a:ext cx="2485628" cy="630685"/>
          </a:xfrm>
          <a:prstGeom prst="bentConnector3">
            <a:avLst>
              <a:gd name="adj1" fmla="val 2789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672814" y="3240595"/>
            <a:ext cx="962915" cy="740282"/>
            <a:chOff x="4702400" y="4082719"/>
            <a:chExt cx="962915" cy="74028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91386" y="4082719"/>
              <a:ext cx="571354" cy="490433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702400" y="4607557"/>
              <a:ext cx="9629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en-US" altLang="zh-CN" sz="800" dirty="0" smtClean="0">
                  <a:latin typeface="+mj-ea"/>
                  <a:ea typeface="+mj-ea"/>
                </a:rPr>
                <a:t>Elastic Search</a:t>
              </a:r>
              <a:endParaRPr lang="zh-CN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14570" y="3632126"/>
            <a:ext cx="738013" cy="694795"/>
            <a:chOff x="2662265" y="1622887"/>
            <a:chExt cx="738013" cy="69479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71176" y="1622887"/>
              <a:ext cx="495808" cy="495808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2662265" y="2102238"/>
              <a:ext cx="738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sz="800" dirty="0">
                  <a:latin typeface="+mj-ea"/>
                  <a:ea typeface="+mj-ea"/>
                </a:rPr>
                <a:t>任务调度</a:t>
              </a:r>
            </a:p>
          </p:txBody>
        </p:sp>
      </p:grpSp>
      <p:sp>
        <p:nvSpPr>
          <p:cNvPr id="60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6425633" y="3378343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err="1" smtClean="0">
                <a:solidFill>
                  <a:schemeClr val="bg1"/>
                </a:solidFill>
                <a:latin typeface="+mj-ea"/>
                <a:ea typeface="+mj-ea"/>
              </a:rPr>
              <a:t>Cloud</a:t>
            </a:r>
            <a:r>
              <a:rPr lang="en-US" altLang="zh-CN" sz="800" kern="0" dirty="0" err="1">
                <a:solidFill>
                  <a:schemeClr val="bg1"/>
                </a:solidFill>
                <a:latin typeface="+mj-ea"/>
              </a:rPr>
              <a:t>E</a:t>
            </a:r>
            <a:r>
              <a:rPr lang="en-US" altLang="zh-CN" sz="800" kern="0" dirty="0" err="1" smtClean="0">
                <a:solidFill>
                  <a:schemeClr val="bg1"/>
                </a:solidFill>
                <a:latin typeface="+mj-ea"/>
                <a:ea typeface="+mj-ea"/>
              </a:rPr>
              <a:t>Map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应用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6425633" y="4152181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err="1">
                <a:solidFill>
                  <a:schemeClr val="bg1"/>
                </a:solidFill>
                <a:latin typeface="+mj-ea"/>
              </a:rPr>
              <a:t>StoreInfo</a:t>
            </a:r>
            <a:r>
              <a:rPr lang="zh-CN" altLang="en-US" sz="800" kern="0" dirty="0">
                <a:solidFill>
                  <a:schemeClr val="bg1"/>
                </a:solidFill>
                <a:latin typeface="+mj-ea"/>
              </a:rPr>
              <a:t>应用</a:t>
            </a:r>
            <a:endParaRPr lang="en-US" altLang="zh-CN" sz="800" kern="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699197" y="3614159"/>
            <a:ext cx="738013" cy="694832"/>
            <a:chOff x="3699201" y="1606068"/>
            <a:chExt cx="738013" cy="694832"/>
          </a:xfrm>
        </p:grpSpPr>
        <p:sp>
          <p:nvSpPr>
            <p:cNvPr id="63" name="文本框 62"/>
            <p:cNvSpPr txBox="1"/>
            <p:nvPr/>
          </p:nvSpPr>
          <p:spPr>
            <a:xfrm>
              <a:off x="3699201" y="2085456"/>
              <a:ext cx="738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sz="800" dirty="0" smtClean="0">
                  <a:latin typeface="+mj-ea"/>
                  <a:ea typeface="+mj-ea"/>
                </a:rPr>
                <a:t>消息队列</a:t>
              </a:r>
              <a:endParaRPr lang="zh-CN" altLang="en-US" sz="800" dirty="0">
                <a:latin typeface="+mj-ea"/>
                <a:ea typeface="+mj-ea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96311" y="1606068"/>
              <a:ext cx="517537" cy="517537"/>
            </a:xfrm>
            <a:prstGeom prst="rect">
              <a:avLst/>
            </a:prstGeom>
          </p:spPr>
        </p:pic>
      </p:grpSp>
      <p:cxnSp>
        <p:nvCxnSpPr>
          <p:cNvPr id="65" name="肘形连接符 64"/>
          <p:cNvCxnSpPr>
            <a:stCxn id="45" idx="3"/>
            <a:endCxn id="69" idx="1"/>
          </p:cNvCxnSpPr>
          <p:nvPr/>
        </p:nvCxnSpPr>
        <p:spPr>
          <a:xfrm>
            <a:off x="2359477" y="2894098"/>
            <a:ext cx="2483501" cy="1391630"/>
          </a:xfrm>
          <a:prstGeom prst="bentConnector3">
            <a:avLst>
              <a:gd name="adj1" fmla="val 2713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0" idx="1"/>
          </p:cNvCxnSpPr>
          <p:nvPr/>
        </p:nvCxnSpPr>
        <p:spPr>
          <a:xfrm flipV="1">
            <a:off x="5426511" y="3522343"/>
            <a:ext cx="999122" cy="244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endCxn id="60" idx="1"/>
          </p:cNvCxnSpPr>
          <p:nvPr/>
        </p:nvCxnSpPr>
        <p:spPr>
          <a:xfrm flipV="1">
            <a:off x="5433154" y="3522343"/>
            <a:ext cx="992479" cy="571204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426511" y="4296878"/>
            <a:ext cx="999122" cy="244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832405" y="3995025"/>
            <a:ext cx="606813" cy="757011"/>
            <a:chOff x="4824681" y="3224428"/>
            <a:chExt cx="606813" cy="757011"/>
          </a:xfrm>
        </p:grpSpPr>
        <p:sp>
          <p:nvSpPr>
            <p:cNvPr id="54" name="文本框 53"/>
            <p:cNvSpPr txBox="1"/>
            <p:nvPr/>
          </p:nvSpPr>
          <p:spPr>
            <a:xfrm>
              <a:off x="4824681" y="3765995"/>
              <a:ext cx="606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sz="800" dirty="0" smtClean="0">
                  <a:latin typeface="+mj-ea"/>
                  <a:ea typeface="+mj-ea"/>
                </a:rPr>
                <a:t>缓存</a:t>
              </a:r>
              <a:endParaRPr lang="zh-CN" altLang="en-US" sz="800" dirty="0">
                <a:latin typeface="+mj-ea"/>
                <a:ea typeface="+mj-ea"/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35254" y="3224428"/>
              <a:ext cx="581406" cy="581406"/>
            </a:xfrm>
            <a:prstGeom prst="rect">
              <a:avLst/>
            </a:prstGeom>
          </p:spPr>
        </p:pic>
      </p:grpSp>
      <p:cxnSp>
        <p:nvCxnSpPr>
          <p:cNvPr id="87" name="肘形连接符 86"/>
          <p:cNvCxnSpPr>
            <a:stCxn id="133" idx="2"/>
            <a:endCxn id="61" idx="2"/>
          </p:cNvCxnSpPr>
          <p:nvPr/>
        </p:nvCxnSpPr>
        <p:spPr>
          <a:xfrm rot="16200000" flipH="1">
            <a:off x="3956151" y="1538699"/>
            <a:ext cx="974754" cy="4828209"/>
          </a:xfrm>
          <a:prstGeom prst="bentConnector3">
            <a:avLst>
              <a:gd name="adj1" fmla="val 12989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311885" y="981857"/>
            <a:ext cx="5190490" cy="182286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365003" y="976910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b="1" dirty="0">
                <a:latin typeface="+mj-ea"/>
                <a:ea typeface="+mj-ea"/>
              </a:rPr>
              <a:t>腾</a:t>
            </a:r>
            <a:r>
              <a:rPr lang="zh-CN" altLang="en-US" sz="1050" b="1" dirty="0" smtClean="0">
                <a:latin typeface="+mj-ea"/>
                <a:ea typeface="+mj-ea"/>
              </a:rPr>
              <a:t>讯中心</a:t>
            </a:r>
            <a:endParaRPr lang="zh-CN" altLang="en-US" sz="1050" b="1" dirty="0">
              <a:latin typeface="+mj-ea"/>
              <a:ea typeface="+mj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311885" y="3096441"/>
            <a:ext cx="5190490" cy="182286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312872" y="4714425"/>
            <a:ext cx="7232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b="1" dirty="0" smtClean="0">
                <a:latin typeface="+mj-ea"/>
                <a:ea typeface="+mj-ea"/>
              </a:rPr>
              <a:t>金山中心</a:t>
            </a:r>
            <a:endParaRPr lang="zh-CN" altLang="en-US" sz="105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6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/>
              <a:t>数据采集</a:t>
            </a:r>
            <a:endParaRPr lang="en-US" sz="24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305636" y="1782198"/>
            <a:ext cx="849003" cy="539796"/>
            <a:chOff x="1684852" y="4270885"/>
            <a:chExt cx="849003" cy="539796"/>
          </a:xfrm>
        </p:grpSpPr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84852" y="4270885"/>
              <a:ext cx="849003" cy="539796"/>
            </a:xfrm>
            <a:prstGeom prst="rect">
              <a:avLst/>
            </a:prstGeom>
          </p:spPr>
        </p:pic>
        <p:sp>
          <p:nvSpPr>
            <p:cNvPr id="85" name="矩形 84"/>
            <p:cNvSpPr/>
            <p:nvPr/>
          </p:nvSpPr>
          <p:spPr>
            <a:xfrm>
              <a:off x="1798405" y="4454046"/>
              <a:ext cx="6815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>
                  <a:latin typeface="+mj-ea"/>
                  <a:ea typeface="+mj-ea"/>
                </a:rPr>
                <a:t>餐厅</a:t>
              </a:r>
              <a:r>
                <a:rPr lang="en-US" altLang="zh-CN" sz="800" kern="0" dirty="0" smtClean="0">
                  <a:latin typeface="+mj-ea"/>
                  <a:ea typeface="+mj-ea"/>
                </a:rPr>
                <a:t>EMAP</a:t>
              </a:r>
              <a:br>
                <a:rPr lang="en-US" altLang="zh-CN" sz="800" kern="0" dirty="0" smtClean="0">
                  <a:latin typeface="+mj-ea"/>
                  <a:ea typeface="+mj-ea"/>
                </a:rPr>
              </a:br>
              <a:r>
                <a:rPr lang="zh-CN" altLang="en-US" sz="800" kern="0" dirty="0" smtClean="0">
                  <a:latin typeface="+mj-ea"/>
                  <a:ea typeface="+mj-ea"/>
                </a:rPr>
                <a:t>数据</a:t>
              </a:r>
              <a:endParaRPr lang="en-US" altLang="zh-CN" sz="800" kern="0" dirty="0">
                <a:latin typeface="+mj-ea"/>
                <a:ea typeface="+mj-ea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005461" y="1786342"/>
            <a:ext cx="849003" cy="539796"/>
            <a:chOff x="1684852" y="4270885"/>
            <a:chExt cx="849003" cy="539796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84852" y="4270885"/>
              <a:ext cx="849003" cy="539796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885362" y="4507386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 smtClean="0">
                  <a:latin typeface="+mj-ea"/>
                  <a:ea typeface="+mj-ea"/>
                </a:rPr>
                <a:t>中间表</a:t>
              </a:r>
              <a:endParaRPr lang="en-US" altLang="zh-CN" sz="800" kern="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1011" y="2623280"/>
            <a:ext cx="714969" cy="901382"/>
            <a:chOff x="2441559" y="1480031"/>
            <a:chExt cx="714969" cy="901382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68992" y="1480031"/>
              <a:ext cx="660105" cy="660105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2441559" y="2042859"/>
              <a:ext cx="714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>
                  <a:latin typeface="+mj-ea"/>
                  <a:ea typeface="+mj-ea"/>
                </a:rPr>
                <a:t>MySQL</a:t>
              </a:r>
              <a:br>
                <a:rPr lang="en-US" altLang="zh-CN" sz="800" dirty="0" smtClean="0">
                  <a:latin typeface="+mj-ea"/>
                  <a:ea typeface="+mj-ea"/>
                </a:rPr>
              </a:br>
              <a:r>
                <a:rPr lang="en-US" altLang="zh-CN" sz="800" dirty="0" smtClean="0">
                  <a:latin typeface="+mj-ea"/>
                  <a:ea typeface="+mj-ea"/>
                </a:rPr>
                <a:t>Cluster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636" y="3608098"/>
            <a:ext cx="854461" cy="539796"/>
            <a:chOff x="1684852" y="4270885"/>
            <a:chExt cx="854461" cy="539796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84852" y="4270885"/>
              <a:ext cx="849003" cy="539796"/>
            </a:xfrm>
            <a:prstGeom prst="rect">
              <a:avLst/>
            </a:prstGeom>
          </p:spPr>
        </p:pic>
        <p:sp>
          <p:nvSpPr>
            <p:cNvPr id="99" name="矩形 98"/>
            <p:cNvSpPr/>
            <p:nvPr/>
          </p:nvSpPr>
          <p:spPr>
            <a:xfrm>
              <a:off x="1739094" y="4446155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>
                  <a:latin typeface="+mj-ea"/>
                </a:rPr>
                <a:t>主档数据</a:t>
              </a:r>
              <a:r>
                <a:rPr lang="en-US" altLang="zh-CN" sz="800" kern="0" dirty="0">
                  <a:latin typeface="+mj-ea"/>
                </a:rPr>
                <a:t/>
              </a:r>
              <a:br>
                <a:rPr lang="en-US" altLang="zh-CN" sz="800" kern="0" dirty="0">
                  <a:latin typeface="+mj-ea"/>
                </a:rPr>
              </a:br>
              <a:r>
                <a:rPr lang="zh-CN" altLang="en-US" sz="800" kern="0" dirty="0">
                  <a:latin typeface="+mj-ea"/>
                </a:rPr>
                <a:t>（包含标签）</a:t>
              </a:r>
              <a:endParaRPr lang="en-US" altLang="zh-CN" sz="800" kern="0" dirty="0">
                <a:latin typeface="+mj-ea"/>
              </a:endParaRPr>
            </a:p>
          </p:txBody>
        </p:sp>
      </p:grpSp>
      <p:cxnSp>
        <p:nvCxnSpPr>
          <p:cNvPr id="102" name="直接箭头连接符 101"/>
          <p:cNvCxnSpPr>
            <a:stCxn id="84" idx="3"/>
            <a:endCxn id="89" idx="1"/>
          </p:cNvCxnSpPr>
          <p:nvPr/>
        </p:nvCxnSpPr>
        <p:spPr>
          <a:xfrm>
            <a:off x="1154639" y="2052096"/>
            <a:ext cx="850822" cy="414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89" idx="3"/>
            <a:endCxn id="91" idx="0"/>
          </p:cNvCxnSpPr>
          <p:nvPr/>
        </p:nvCxnSpPr>
        <p:spPr>
          <a:xfrm>
            <a:off x="2854464" y="2056240"/>
            <a:ext cx="1044033" cy="567040"/>
          </a:xfrm>
          <a:prstGeom prst="bentConnector2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3"/>
            <a:endCxn id="92" idx="2"/>
          </p:cNvCxnSpPr>
          <p:nvPr/>
        </p:nvCxnSpPr>
        <p:spPr>
          <a:xfrm flipV="1">
            <a:off x="1154639" y="3524662"/>
            <a:ext cx="2743857" cy="353334"/>
          </a:xfrm>
          <a:prstGeom prst="bentConnector2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1" idx="2"/>
          </p:cNvCxnSpPr>
          <p:nvPr/>
        </p:nvCxnSpPr>
        <p:spPr>
          <a:xfrm>
            <a:off x="2437291" y="3744093"/>
            <a:ext cx="0" cy="133903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593529" y="1317391"/>
            <a:ext cx="4172257" cy="1377309"/>
            <a:chOff x="4560263" y="1317391"/>
            <a:chExt cx="4172257" cy="1377309"/>
          </a:xfrm>
        </p:grpSpPr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xmlns="" id="{F32292E9-3FC4-3F40-A46D-1844348AD073}"/>
                </a:ext>
              </a:extLst>
            </p:cNvPr>
            <p:cNvSpPr/>
            <p:nvPr/>
          </p:nvSpPr>
          <p:spPr>
            <a:xfrm>
              <a:off x="4560263" y="1524619"/>
              <a:ext cx="4172257" cy="1170081"/>
            </a:xfrm>
            <a:prstGeom prst="roundRect">
              <a:avLst>
                <a:gd name="adj" fmla="val 3583"/>
              </a:avLst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8" name="Content Placeholder 5">
              <a:extLst>
                <a:ext uri="{FF2B5EF4-FFF2-40B4-BE49-F238E27FC236}">
                  <a16:creationId xmlns:a16="http://schemas.microsoft.com/office/drawing/2014/main" xmlns="" id="{570DAE6B-507E-DC49-B668-F5FE312E24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73526" y="1317391"/>
              <a:ext cx="1345729" cy="414458"/>
            </a:xfrm>
            <a:prstGeom prst="rect">
              <a:avLst/>
            </a:prstGeom>
            <a:solidFill>
              <a:srgbClr val="C00000"/>
            </a:solidFill>
            <a:ln w="25400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0085C3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rgbClr val="FFFFFF"/>
                  </a:solidFill>
                  <a:latin typeface="+mj-ea"/>
                  <a:ea typeface="+mj-ea"/>
                </a:rPr>
                <a:t>餐厅</a:t>
              </a:r>
              <a:r>
                <a:rPr lang="en-US" altLang="zh-CN" sz="1600" b="1" kern="0" dirty="0" smtClean="0">
                  <a:solidFill>
                    <a:srgbClr val="FFFFFF"/>
                  </a:solidFill>
                  <a:latin typeface="+mj-ea"/>
                  <a:ea typeface="+mj-ea"/>
                </a:rPr>
                <a:t>EMAP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132" name="Content Placeholder 5">
              <a:extLst>
                <a:ext uri="{FF2B5EF4-FFF2-40B4-BE49-F238E27FC236}">
                  <a16:creationId xmlns:a16="http://schemas.microsoft.com/office/drawing/2014/main" xmlns="" id="{B593BBC9-1CB6-E04F-A876-378AB56E77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43841" y="1731849"/>
              <a:ext cx="3737219" cy="7193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通过</a:t>
              </a:r>
              <a:r>
                <a:rPr lang="zh-CN" altLang="en-US" sz="1050" b="1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中间表</a:t>
              </a: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完成同步操作；</a:t>
              </a:r>
              <a:endParaRPr lang="en-US" altLang="zh-CN" sz="1050" kern="0" dirty="0" smtClean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基于数据库</a:t>
              </a:r>
              <a:r>
                <a:rPr lang="zh-CN" altLang="en-US" sz="1050" b="1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触发器</a:t>
              </a: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的方式实现；</a:t>
              </a:r>
              <a:endParaRPr lang="en-US" altLang="zh-CN" sz="1050" kern="0" dirty="0" smtClean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同步操作实时触发；</a:t>
              </a:r>
              <a:endParaRPr lang="en-US" sz="1050" kern="0" dirty="0">
                <a:solidFill>
                  <a:srgbClr val="44444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93529" y="3008472"/>
            <a:ext cx="4172257" cy="1617316"/>
            <a:chOff x="4593529" y="3008472"/>
            <a:chExt cx="4172257" cy="1617316"/>
          </a:xfrm>
        </p:grpSpPr>
        <p:sp>
          <p:nvSpPr>
            <p:cNvPr id="142" name="Rounded Rectangle 4">
              <a:extLst>
                <a:ext uri="{FF2B5EF4-FFF2-40B4-BE49-F238E27FC236}">
                  <a16:creationId xmlns:a16="http://schemas.microsoft.com/office/drawing/2014/main" xmlns="" id="{F32292E9-3FC4-3F40-A46D-1844348AD073}"/>
                </a:ext>
              </a:extLst>
            </p:cNvPr>
            <p:cNvSpPr/>
            <p:nvPr/>
          </p:nvSpPr>
          <p:spPr>
            <a:xfrm>
              <a:off x="4593529" y="3215700"/>
              <a:ext cx="4172257" cy="1410088"/>
            </a:xfrm>
            <a:prstGeom prst="roundRect">
              <a:avLst>
                <a:gd name="adj" fmla="val 3583"/>
              </a:avLst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en-US" sz="1600" kern="0">
                <a:solidFill>
                  <a:srgbClr val="444444"/>
                </a:solidFill>
                <a:latin typeface="+mj-ea"/>
                <a:ea typeface="+mj-ea"/>
              </a:endParaRPr>
            </a:p>
          </p:txBody>
        </p:sp>
        <p:sp>
          <p:nvSpPr>
            <p:cNvPr id="143" name="Content Placeholder 5">
              <a:extLst>
                <a:ext uri="{FF2B5EF4-FFF2-40B4-BE49-F238E27FC236}">
                  <a16:creationId xmlns:a16="http://schemas.microsoft.com/office/drawing/2014/main" xmlns="" id="{570DAE6B-507E-DC49-B668-F5FE312E24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06792" y="3008472"/>
              <a:ext cx="1345729" cy="414458"/>
            </a:xfrm>
            <a:prstGeom prst="rect">
              <a:avLst/>
            </a:prstGeom>
            <a:solidFill>
              <a:srgbClr val="C00000"/>
            </a:solidFill>
            <a:ln w="25400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 marL="0" marR="0" lvl="1" indent="0" algn="ctr" fontAlgn="auto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0085C3"/>
                </a:buClr>
                <a:buSzTx/>
                <a:buFont typeface="Arial" pitchFamily="34" charset="0"/>
                <a:buNone/>
                <a:tabLst/>
                <a:defRPr sz="1600" b="1" kern="0">
                  <a:solidFill>
                    <a:srgbClr val="FFFFFF"/>
                  </a:solidFill>
                  <a:ea typeface="Museo Sans For Dell" pitchFamily="2" charset="0"/>
                </a:defRPr>
              </a:lvl2pPr>
            </a:lstStyle>
            <a:p>
              <a:pPr lvl="1"/>
              <a:r>
                <a:rPr lang="zh-CN" altLang="en-US" dirty="0">
                  <a:latin typeface="+mj-ea"/>
                  <a:ea typeface="+mj-ea"/>
                </a:rPr>
                <a:t>主档数据</a:t>
              </a:r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44" name="Content Placeholder 5">
              <a:extLst>
                <a:ext uri="{FF2B5EF4-FFF2-40B4-BE49-F238E27FC236}">
                  <a16:creationId xmlns:a16="http://schemas.microsoft.com/office/drawing/2014/main" xmlns="" id="{B593BBC9-1CB6-E04F-A876-378AB56E77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77107" y="3529610"/>
              <a:ext cx="3737219" cy="9886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主档数据中包含标签数据；</a:t>
              </a:r>
              <a:endParaRPr lang="en-US" altLang="zh-CN" sz="1050" kern="0" dirty="0" smtClean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基于</a:t>
              </a:r>
              <a:r>
                <a:rPr lang="zh-CN" altLang="en-US" sz="1050" b="1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视图</a:t>
              </a: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的方式完成数据同步；</a:t>
              </a:r>
              <a:endParaRPr lang="en-US" altLang="zh-CN" sz="1050" kern="0" dirty="0" smtClean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标签数据每天同步一次；</a:t>
              </a:r>
              <a:endParaRPr lang="en-US" altLang="zh-CN" sz="1050" kern="0" dirty="0" smtClean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dirty="0">
                  <a:latin typeface="+mj-ea"/>
                  <a:ea typeface="+mj-ea"/>
                </a:rPr>
                <a:t>主档数据不再通过</a:t>
              </a:r>
              <a:r>
                <a:rPr lang="en-US" altLang="zh-CN" sz="1050" dirty="0">
                  <a:latin typeface="+mj-ea"/>
                  <a:ea typeface="+mj-ea"/>
                </a:rPr>
                <a:t>ECDC</a:t>
              </a:r>
              <a:r>
                <a:rPr lang="zh-CN" altLang="en-US" sz="1050" dirty="0" smtClean="0">
                  <a:latin typeface="+mj-ea"/>
                  <a:ea typeface="+mj-ea"/>
                </a:rPr>
                <a:t>同步；</a:t>
              </a:r>
              <a:endParaRPr lang="en-US" altLang="zh-CN" sz="1050" dirty="0" smtClean="0"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提供接口支持手动更新；</a:t>
              </a:r>
              <a:endParaRPr lang="en-US" sz="1050" kern="0" dirty="0">
                <a:solidFill>
                  <a:srgbClr val="444444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11" y="3209028"/>
            <a:ext cx="428112" cy="428112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2242366" y="3567915"/>
            <a:ext cx="3898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zh-CN" altLang="en-US" sz="800" kern="0" dirty="0">
                <a:latin typeface="+mj-ea"/>
              </a:rPr>
              <a:t>视图</a:t>
            </a:r>
            <a:endParaRPr lang="en-US" altLang="zh-CN" sz="80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702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StoreInfo</a:t>
            </a:r>
            <a:r>
              <a:rPr lang="zh-CN" altLang="en-US" dirty="0"/>
              <a:t>内部数据流转</a:t>
            </a:r>
            <a:endParaRPr 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27629" y="1419983"/>
            <a:ext cx="4481161" cy="1205070"/>
            <a:chOff x="625841" y="1326996"/>
            <a:chExt cx="4481161" cy="120507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3274" y="1326997"/>
              <a:ext cx="660105" cy="660105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625841" y="1889825"/>
              <a:ext cx="714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+mj-ea"/>
                  <a:ea typeface="+mj-ea"/>
                </a:rPr>
                <a:t>MySQL</a:t>
              </a:r>
              <a:br>
                <a:rPr lang="en-US" altLang="zh-CN" sz="1000" b="1" dirty="0" smtClean="0">
                  <a:latin typeface="+mj-ea"/>
                  <a:ea typeface="+mj-ea"/>
                </a:rPr>
              </a:br>
              <a:r>
                <a:rPr lang="en-US" altLang="zh-CN" sz="1000" b="1" dirty="0" smtClean="0">
                  <a:latin typeface="+mj-ea"/>
                  <a:ea typeface="+mj-ea"/>
                </a:rPr>
                <a:t>Cluster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26228" y="1366990"/>
              <a:ext cx="581406" cy="581406"/>
            </a:xfrm>
            <a:prstGeom prst="rect">
              <a:avLst/>
            </a:prstGeom>
          </p:spPr>
        </p:pic>
        <p:sp>
          <p:nvSpPr>
            <p:cNvPr id="37" name="圆角矩形 43">
              <a:extLst>
                <a:ext uri="{FF2B5EF4-FFF2-40B4-BE49-F238E27FC236}">
                  <a16:creationId xmlns:a16="http://schemas.microsoft.com/office/drawing/2014/main" xmlns="" id="{62E748E9-D2D8-4A3A-9D15-C149CB2C97F1}"/>
                </a:ext>
              </a:extLst>
            </p:cNvPr>
            <p:cNvSpPr/>
            <p:nvPr/>
          </p:nvSpPr>
          <p:spPr>
            <a:xfrm>
              <a:off x="3739296" y="1429742"/>
              <a:ext cx="1367706" cy="455902"/>
            </a:xfrm>
            <a:prstGeom prst="round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/>
              <a:r>
                <a:rPr lang="en-US" altLang="zh-CN" sz="1400" kern="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StoreInfo</a:t>
              </a:r>
              <a:endParaRPr lang="en-US" altLang="zh-CN" sz="1400" kern="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0" name="肘形连接符 39"/>
            <p:cNvCxnSpPr>
              <a:stCxn id="31" idx="0"/>
              <a:endCxn id="37" idx="0"/>
            </p:cNvCxnSpPr>
            <p:nvPr/>
          </p:nvCxnSpPr>
          <p:spPr>
            <a:xfrm rot="16200000" flipH="1">
              <a:off x="2651865" y="-341542"/>
              <a:ext cx="102745" cy="3439822"/>
            </a:xfrm>
            <a:prstGeom prst="bentConnector3">
              <a:avLst>
                <a:gd name="adj1" fmla="val -222493"/>
              </a:avLst>
            </a:prstGeom>
            <a:ln w="63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447924" y="1915982"/>
              <a:ext cx="738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b="1" dirty="0" smtClean="0">
                  <a:latin typeface="+mj-ea"/>
                  <a:ea typeface="+mj-ea"/>
                </a:rPr>
                <a:t>缓存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cxnSp>
          <p:nvCxnSpPr>
            <p:cNvPr id="15" name="直接箭头连接符 14"/>
            <p:cNvCxnSpPr>
              <a:stCxn id="31" idx="3"/>
              <a:endCxn id="35" idx="1"/>
            </p:cNvCxnSpPr>
            <p:nvPr/>
          </p:nvCxnSpPr>
          <p:spPr>
            <a:xfrm>
              <a:off x="1313379" y="1657050"/>
              <a:ext cx="1212849" cy="643"/>
            </a:xfrm>
            <a:prstGeom prst="straightConnector1">
              <a:avLst/>
            </a:prstGeom>
            <a:ln w="63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5" idx="3"/>
              <a:endCxn id="37" idx="1"/>
            </p:cNvCxnSpPr>
            <p:nvPr/>
          </p:nvCxnSpPr>
          <p:spPr>
            <a:xfrm>
              <a:off x="3107634" y="1657693"/>
              <a:ext cx="631662" cy="0"/>
            </a:xfrm>
            <a:prstGeom prst="straightConnector1">
              <a:avLst/>
            </a:prstGeom>
            <a:ln w="63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1546049" y="1653142"/>
              <a:ext cx="738013" cy="878924"/>
              <a:chOff x="3527390" y="1753901"/>
              <a:chExt cx="738013" cy="878924"/>
            </a:xfrm>
          </p:grpSpPr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36301" y="1938030"/>
                <a:ext cx="495808" cy="495808"/>
              </a:xfrm>
              <a:prstGeom prst="rect">
                <a:avLst/>
              </a:prstGeom>
            </p:spPr>
          </p:pic>
          <p:sp>
            <p:nvSpPr>
              <p:cNvPr id="81" name="文本框 80"/>
              <p:cNvSpPr txBox="1"/>
              <p:nvPr/>
            </p:nvSpPr>
            <p:spPr>
              <a:xfrm>
                <a:off x="3527390" y="2417381"/>
                <a:ext cx="7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/>
                </a:lvl1pPr>
              </a:lstStyle>
              <a:p>
                <a:pPr algn="ctr"/>
                <a:r>
                  <a:rPr lang="zh-CN" altLang="en-US" sz="800" dirty="0">
                    <a:latin typeface="+mj-ea"/>
                    <a:ea typeface="+mj-ea"/>
                  </a:rPr>
                  <a:t>任务调度</a:t>
                </a:r>
              </a:p>
            </p:txBody>
          </p:sp>
          <p:cxnSp>
            <p:nvCxnSpPr>
              <p:cNvPr id="85" name="直接箭头连接符 84"/>
              <p:cNvCxnSpPr/>
              <p:nvPr/>
            </p:nvCxnSpPr>
            <p:spPr>
              <a:xfrm rot="16200000">
                <a:off x="3785654" y="1841800"/>
                <a:ext cx="180000" cy="4201"/>
              </a:xfrm>
              <a:prstGeom prst="straightConnector1">
                <a:avLst/>
              </a:prstGeom>
              <a:ln w="63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组合 55"/>
          <p:cNvGrpSpPr/>
          <p:nvPr/>
        </p:nvGrpSpPr>
        <p:grpSpPr>
          <a:xfrm>
            <a:off x="540942" y="2718464"/>
            <a:ext cx="8044258" cy="438912"/>
            <a:chOff x="540942" y="2660798"/>
            <a:chExt cx="8044258" cy="438912"/>
          </a:xfrm>
        </p:grpSpPr>
        <p:sp>
          <p:nvSpPr>
            <p:cNvPr id="89" name="Text Placeholder 6">
              <a:extLst>
                <a:ext uri="{FF2B5EF4-FFF2-40B4-BE49-F238E27FC236}">
                  <a16:creationId xmlns:a16="http://schemas.microsoft.com/office/drawing/2014/main" xmlns="" id="{168A991B-EFBA-2443-8201-17A8EC3A9BA9}"/>
                </a:ext>
              </a:extLst>
            </p:cNvPr>
            <p:cNvSpPr txBox="1">
              <a:spLocks/>
            </p:cNvSpPr>
            <p:nvPr/>
          </p:nvSpPr>
          <p:spPr>
            <a:xfrm>
              <a:off x="1574800" y="2660798"/>
              <a:ext cx="7010400" cy="43891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vert="horz" lIns="91430" tIns="91440" rIns="91430" bIns="91440" anchor="ctr" anchorCtr="0"/>
            <a:lstStyle>
              <a:lvl1pPr marL="0" marR="0" indent="0" algn="l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       数据库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的全量数据都在缓存中</a:t>
              </a:r>
            </a:p>
          </p:txBody>
        </p:sp>
        <p:sp>
          <p:nvSpPr>
            <p:cNvPr id="90" name="Text Placeholder 6">
              <a:extLst>
                <a:ext uri="{FF2B5EF4-FFF2-40B4-BE49-F238E27FC236}">
                  <a16:creationId xmlns:a16="http://schemas.microsoft.com/office/drawing/2014/main" xmlns="" id="{41A73F52-98E3-0B49-A16F-DB13688D3025}"/>
                </a:ext>
              </a:extLst>
            </p:cNvPr>
            <p:cNvSpPr txBox="1">
              <a:spLocks/>
            </p:cNvSpPr>
            <p:nvPr/>
          </p:nvSpPr>
          <p:spPr>
            <a:xfrm>
              <a:off x="540942" y="2660798"/>
              <a:ext cx="1033858" cy="438912"/>
            </a:xfrm>
            <a:prstGeom prst="rect">
              <a:avLst/>
            </a:prstGeom>
            <a:solidFill>
              <a:srgbClr val="C90007"/>
            </a:solidFill>
          </p:spPr>
          <p:txBody>
            <a:bodyPr vert="horz" lIns="91430" tIns="91440" rIns="182880" bIns="91440" anchor="ctr" anchorCtr="0"/>
            <a:lstStyle>
              <a:lvl1pPr marL="0" marR="0" indent="0" algn="ctr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00" dirty="0">
                <a:latin typeface="+mj-ea"/>
                <a:ea typeface="+mj-ea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3045" y="2700254"/>
              <a:ext cx="360000" cy="360000"/>
            </a:xfrm>
            <a:prstGeom prst="rect">
              <a:avLst/>
            </a:prstGeom>
          </p:spPr>
        </p:pic>
      </p:grpSp>
      <p:grpSp>
        <p:nvGrpSpPr>
          <p:cNvPr id="58" name="组合 57"/>
          <p:cNvGrpSpPr/>
          <p:nvPr/>
        </p:nvGrpSpPr>
        <p:grpSpPr>
          <a:xfrm>
            <a:off x="540942" y="3289645"/>
            <a:ext cx="8044258" cy="438912"/>
            <a:chOff x="540942" y="3221096"/>
            <a:chExt cx="8044258" cy="438912"/>
          </a:xfrm>
        </p:grpSpPr>
        <p:sp>
          <p:nvSpPr>
            <p:cNvPr id="91" name="Text Placeholder 6">
              <a:extLst>
                <a:ext uri="{FF2B5EF4-FFF2-40B4-BE49-F238E27FC236}">
                  <a16:creationId xmlns:a16="http://schemas.microsoft.com/office/drawing/2014/main" xmlns="" id="{168A991B-EFBA-2443-8201-17A8EC3A9BA9}"/>
                </a:ext>
              </a:extLst>
            </p:cNvPr>
            <p:cNvSpPr txBox="1">
              <a:spLocks/>
            </p:cNvSpPr>
            <p:nvPr/>
          </p:nvSpPr>
          <p:spPr>
            <a:xfrm>
              <a:off x="1574800" y="3221096"/>
              <a:ext cx="7010400" cy="43891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vert="horz" lIns="91430" tIns="91440" rIns="91430" bIns="91440" anchor="ctr" anchorCtr="0"/>
            <a:lstStyle>
              <a:lvl1pPr marL="0" marR="0" indent="0" algn="l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       缓存查询无果再查询数据库并做缓存同步</a:t>
              </a:r>
            </a:p>
          </p:txBody>
        </p:sp>
        <p:sp>
          <p:nvSpPr>
            <p:cNvPr id="105" name="Text Placeholder 6">
              <a:extLst>
                <a:ext uri="{FF2B5EF4-FFF2-40B4-BE49-F238E27FC236}">
                  <a16:creationId xmlns:a16="http://schemas.microsoft.com/office/drawing/2014/main" xmlns="" id="{41A73F52-98E3-0B49-A16F-DB13688D3025}"/>
                </a:ext>
              </a:extLst>
            </p:cNvPr>
            <p:cNvSpPr txBox="1">
              <a:spLocks/>
            </p:cNvSpPr>
            <p:nvPr/>
          </p:nvSpPr>
          <p:spPr>
            <a:xfrm>
              <a:off x="540942" y="3221096"/>
              <a:ext cx="1033858" cy="438912"/>
            </a:xfrm>
            <a:prstGeom prst="rect">
              <a:avLst/>
            </a:prstGeom>
            <a:solidFill>
              <a:srgbClr val="C90007"/>
            </a:solidFill>
          </p:spPr>
          <p:txBody>
            <a:bodyPr vert="horz" lIns="91430" tIns="91440" rIns="182880" bIns="91440" anchor="ctr" anchorCtr="0"/>
            <a:lstStyle>
              <a:lvl1pPr marL="0" marR="0" indent="0" algn="ctr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00" dirty="0">
                <a:latin typeface="+mj-ea"/>
                <a:ea typeface="+mj-ea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3045" y="3254473"/>
              <a:ext cx="360000" cy="360000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540942" y="3860826"/>
            <a:ext cx="8044258" cy="438912"/>
            <a:chOff x="540942" y="3798953"/>
            <a:chExt cx="8044258" cy="438912"/>
          </a:xfrm>
        </p:grpSpPr>
        <p:sp>
          <p:nvSpPr>
            <p:cNvPr id="106" name="Text Placeholder 6">
              <a:extLst>
                <a:ext uri="{FF2B5EF4-FFF2-40B4-BE49-F238E27FC236}">
                  <a16:creationId xmlns:a16="http://schemas.microsoft.com/office/drawing/2014/main" xmlns="" id="{168A991B-EFBA-2443-8201-17A8EC3A9BA9}"/>
                </a:ext>
              </a:extLst>
            </p:cNvPr>
            <p:cNvSpPr txBox="1">
              <a:spLocks/>
            </p:cNvSpPr>
            <p:nvPr/>
          </p:nvSpPr>
          <p:spPr>
            <a:xfrm>
              <a:off x="1574800" y="3798953"/>
              <a:ext cx="7010400" cy="43891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vert="horz" lIns="91430" tIns="91440" rIns="91430" bIns="91440" anchor="ctr" anchorCtr="0"/>
            <a:lstStyle>
              <a:lvl1pPr marL="0" marR="0" indent="0" algn="l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       每天早上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触发一次缓存更新操作</a:t>
              </a:r>
            </a:p>
          </p:txBody>
        </p:sp>
        <p:sp>
          <p:nvSpPr>
            <p:cNvPr id="107" name="Text Placeholder 6">
              <a:extLst>
                <a:ext uri="{FF2B5EF4-FFF2-40B4-BE49-F238E27FC236}">
                  <a16:creationId xmlns:a16="http://schemas.microsoft.com/office/drawing/2014/main" xmlns="" id="{41A73F52-98E3-0B49-A16F-DB13688D3025}"/>
                </a:ext>
              </a:extLst>
            </p:cNvPr>
            <p:cNvSpPr txBox="1">
              <a:spLocks/>
            </p:cNvSpPr>
            <p:nvPr/>
          </p:nvSpPr>
          <p:spPr>
            <a:xfrm>
              <a:off x="540942" y="3798953"/>
              <a:ext cx="1033858" cy="438912"/>
            </a:xfrm>
            <a:prstGeom prst="rect">
              <a:avLst/>
            </a:prstGeom>
            <a:solidFill>
              <a:srgbClr val="C90007"/>
            </a:solidFill>
          </p:spPr>
          <p:txBody>
            <a:bodyPr vert="horz" lIns="91430" tIns="91440" rIns="182880" bIns="91440" anchor="ctr" anchorCtr="0"/>
            <a:lstStyle>
              <a:lvl1pPr marL="0" marR="0" indent="0" algn="ctr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00" dirty="0">
                <a:latin typeface="+mj-ea"/>
                <a:ea typeface="+mj-ea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3045" y="3839649"/>
              <a:ext cx="360000" cy="360000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540942" y="4432006"/>
            <a:ext cx="8044258" cy="438912"/>
            <a:chOff x="540942" y="4374340"/>
            <a:chExt cx="8044258" cy="438912"/>
          </a:xfrm>
        </p:grpSpPr>
        <p:sp>
          <p:nvSpPr>
            <p:cNvPr id="108" name="Text Placeholder 6">
              <a:extLst>
                <a:ext uri="{FF2B5EF4-FFF2-40B4-BE49-F238E27FC236}">
                  <a16:creationId xmlns:a16="http://schemas.microsoft.com/office/drawing/2014/main" xmlns="" id="{168A991B-EFBA-2443-8201-17A8EC3A9BA9}"/>
                </a:ext>
              </a:extLst>
            </p:cNvPr>
            <p:cNvSpPr txBox="1">
              <a:spLocks/>
            </p:cNvSpPr>
            <p:nvPr/>
          </p:nvSpPr>
          <p:spPr>
            <a:xfrm>
              <a:off x="1574800" y="4374340"/>
              <a:ext cx="7010400" cy="43891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vert="horz" lIns="91430" tIns="91440" rIns="91430" bIns="91440" anchor="ctr" anchorCtr="0"/>
            <a:lstStyle>
              <a:lvl1pPr marL="0" marR="0" indent="0" algn="l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       数据部分更新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-&gt;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接口调用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-&gt;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消息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触发数据库和缓存的更新操作，比如停单</a:t>
              </a:r>
            </a:p>
          </p:txBody>
        </p:sp>
        <p:sp>
          <p:nvSpPr>
            <p:cNvPr id="109" name="Text Placeholder 6">
              <a:extLst>
                <a:ext uri="{FF2B5EF4-FFF2-40B4-BE49-F238E27FC236}">
                  <a16:creationId xmlns:a16="http://schemas.microsoft.com/office/drawing/2014/main" xmlns="" id="{41A73F52-98E3-0B49-A16F-DB13688D3025}"/>
                </a:ext>
              </a:extLst>
            </p:cNvPr>
            <p:cNvSpPr txBox="1">
              <a:spLocks/>
            </p:cNvSpPr>
            <p:nvPr/>
          </p:nvSpPr>
          <p:spPr>
            <a:xfrm>
              <a:off x="540942" y="4374340"/>
              <a:ext cx="1033858" cy="438912"/>
            </a:xfrm>
            <a:prstGeom prst="rect">
              <a:avLst/>
            </a:prstGeom>
            <a:solidFill>
              <a:srgbClr val="C90007"/>
            </a:solidFill>
          </p:spPr>
          <p:txBody>
            <a:bodyPr vert="horz" lIns="91430" tIns="91440" rIns="182880" bIns="91440" anchor="ctr" anchorCtr="0"/>
            <a:lstStyle>
              <a:lvl1pPr marL="0" marR="0" indent="0" algn="ctr" defTabSz="914288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>
                  <a:srgbClr val="CC0000"/>
                </a:buClr>
                <a:buSzTx/>
                <a:buFont typeface="Wingdings" charset="2"/>
                <a:buNone/>
                <a:tabLst/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280952" marR="0" indent="0" algn="l" defTabSz="914288" rtl="0" eaLnBrk="1" fontAlgn="auto" latinLnBrk="0" hangingPunct="1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574605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855557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090478" marR="0" indent="0" algn="l" defTabSz="914288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28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30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573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15" indent="-228570" algn="l" defTabSz="45714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00" dirty="0">
                <a:latin typeface="+mj-ea"/>
                <a:ea typeface="+mj-ea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3045" y="4419892"/>
              <a:ext cx="360000" cy="3600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008790" y="1020422"/>
            <a:ext cx="3406737" cy="1460224"/>
            <a:chOff x="4745321" y="927434"/>
            <a:chExt cx="3406737" cy="1460224"/>
          </a:xfrm>
        </p:grpSpPr>
        <p:grpSp>
          <p:nvGrpSpPr>
            <p:cNvPr id="75" name="组合 74"/>
            <p:cNvGrpSpPr/>
            <p:nvPr/>
          </p:nvGrpSpPr>
          <p:grpSpPr>
            <a:xfrm>
              <a:off x="5081942" y="1405036"/>
              <a:ext cx="738013" cy="727483"/>
              <a:chOff x="419782" y="1288889"/>
              <a:chExt cx="738013" cy="727483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419782" y="1770151"/>
                <a:ext cx="7380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/>
                </a:lvl1pPr>
              </a:lstStyle>
              <a:p>
                <a:pPr algn="ctr"/>
                <a:r>
                  <a:rPr lang="zh-CN" altLang="en-US" b="1" dirty="0" smtClean="0">
                    <a:latin typeface="+mj-ea"/>
                    <a:ea typeface="+mj-ea"/>
                  </a:rPr>
                  <a:t>消息队列</a:t>
                </a:r>
                <a:endParaRPr lang="zh-CN" altLang="en-US" b="1" dirty="0">
                  <a:latin typeface="+mj-ea"/>
                  <a:ea typeface="+mj-ea"/>
                </a:endParaRPr>
              </a:p>
            </p:txBody>
          </p:sp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30019" y="1288889"/>
                <a:ext cx="517537" cy="517537"/>
              </a:xfrm>
              <a:prstGeom prst="rect">
                <a:avLst/>
              </a:prstGeom>
            </p:spPr>
          </p:pic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6187" y="927434"/>
              <a:ext cx="1895871" cy="629747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6187" y="1757911"/>
              <a:ext cx="1895871" cy="629747"/>
            </a:xfrm>
            <a:prstGeom prst="rect">
              <a:avLst/>
            </a:prstGeom>
          </p:spPr>
        </p:pic>
        <p:cxnSp>
          <p:nvCxnSpPr>
            <p:cNvPr id="42" name="直接箭头连接符 41"/>
            <p:cNvCxnSpPr>
              <a:stCxn id="37" idx="3"/>
              <a:endCxn id="66" idx="1"/>
            </p:cNvCxnSpPr>
            <p:nvPr/>
          </p:nvCxnSpPr>
          <p:spPr>
            <a:xfrm flipV="1">
              <a:off x="4745321" y="1663805"/>
              <a:ext cx="446858" cy="1636"/>
            </a:xfrm>
            <a:prstGeom prst="straightConnector1">
              <a:avLst/>
            </a:prstGeom>
            <a:ln w="63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66" idx="3"/>
              <a:endCxn id="6" idx="1"/>
            </p:cNvCxnSpPr>
            <p:nvPr/>
          </p:nvCxnSpPr>
          <p:spPr>
            <a:xfrm flipV="1">
              <a:off x="5709716" y="1242308"/>
              <a:ext cx="546471" cy="42149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66" idx="3"/>
              <a:endCxn id="41" idx="1"/>
            </p:cNvCxnSpPr>
            <p:nvPr/>
          </p:nvCxnSpPr>
          <p:spPr>
            <a:xfrm>
              <a:off x="5709716" y="1663805"/>
              <a:ext cx="546471" cy="408980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4889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CloudEMap</a:t>
            </a:r>
            <a:r>
              <a:rPr lang="zh-CN" altLang="en-US" sz="2400" dirty="0" smtClean="0"/>
              <a:t>内部数据流转</a:t>
            </a:r>
            <a:endParaRPr 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985775" y="3821312"/>
            <a:ext cx="714969" cy="901382"/>
            <a:chOff x="372573" y="1351414"/>
            <a:chExt cx="714969" cy="90138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0006" y="1351414"/>
              <a:ext cx="660105" cy="66010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72573" y="1914242"/>
              <a:ext cx="714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>
                  <a:latin typeface="+mj-ea"/>
                  <a:ea typeface="+mj-ea"/>
                </a:rPr>
                <a:t>MySQL</a:t>
              </a:r>
              <a:br>
                <a:rPr lang="en-US" altLang="zh-CN" sz="800" dirty="0" smtClean="0">
                  <a:latin typeface="+mj-ea"/>
                  <a:ea typeface="+mj-ea"/>
                </a:rPr>
              </a:br>
              <a:r>
                <a:rPr lang="en-US" altLang="zh-CN" sz="800" dirty="0" smtClean="0">
                  <a:latin typeface="+mj-ea"/>
                  <a:ea typeface="+mj-ea"/>
                </a:rPr>
                <a:t>Cluster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09446" y="2144533"/>
            <a:ext cx="962915" cy="740282"/>
            <a:chOff x="3447345" y="2011519"/>
            <a:chExt cx="962915" cy="74028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6331" y="2011519"/>
              <a:ext cx="571354" cy="49043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3447345" y="2536357"/>
              <a:ext cx="9629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en-US" altLang="zh-CN" sz="800" dirty="0" smtClean="0">
                  <a:latin typeface="+mj-ea"/>
                  <a:ea typeface="+mj-ea"/>
                </a:rPr>
                <a:t>Elastic Search</a:t>
              </a:r>
              <a:endParaRPr lang="zh-CN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4138" y="2125449"/>
            <a:ext cx="606813" cy="778101"/>
            <a:chOff x="105314" y="2823801"/>
            <a:chExt cx="606813" cy="778101"/>
          </a:xfrm>
        </p:grpSpPr>
        <p:sp>
          <p:nvSpPr>
            <p:cNvPr id="10" name="文本框 9"/>
            <p:cNvSpPr txBox="1"/>
            <p:nvPr/>
          </p:nvSpPr>
          <p:spPr>
            <a:xfrm>
              <a:off x="105314" y="3386458"/>
              <a:ext cx="606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sz="800" dirty="0" smtClean="0">
                  <a:latin typeface="+mj-ea"/>
                  <a:ea typeface="+mj-ea"/>
                </a:rPr>
                <a:t>缓存</a:t>
              </a:r>
              <a:endParaRPr lang="zh-CN" altLang="en-US" sz="800" dirty="0">
                <a:latin typeface="+mj-ea"/>
                <a:ea typeface="+mj-ea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0721" y="2823801"/>
              <a:ext cx="581406" cy="581406"/>
            </a:xfrm>
            <a:prstGeom prst="rect">
              <a:avLst/>
            </a:prstGeom>
          </p:spPr>
        </p:pic>
      </p:grpSp>
      <p:sp>
        <p:nvSpPr>
          <p:cNvPr id="17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937929" y="1274621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err="1" smtClean="0">
                <a:solidFill>
                  <a:schemeClr val="bg1"/>
                </a:solidFill>
                <a:latin typeface="+mj-ea"/>
              </a:rPr>
              <a:t>CloudEMap</a:t>
            </a:r>
            <a:endParaRPr lang="en-US" altLang="zh-CN" sz="800" kern="0" dirty="0">
              <a:solidFill>
                <a:schemeClr val="bg1"/>
              </a:solidFill>
              <a:latin typeface="+mj-ea"/>
            </a:endParaRPr>
          </a:p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</a:rPr>
              <a:t>应用（</a:t>
            </a:r>
            <a:r>
              <a:rPr lang="en-US" altLang="zh-CN" sz="800" kern="0" dirty="0" smtClean="0">
                <a:solidFill>
                  <a:schemeClr val="bg1"/>
                </a:solidFill>
                <a:latin typeface="+mj-ea"/>
              </a:rPr>
              <a:t>Service</a:t>
            </a:r>
            <a:r>
              <a:rPr lang="zh-CN" altLang="en-US" sz="800" kern="0" dirty="0" smtClean="0">
                <a:solidFill>
                  <a:schemeClr val="bg1"/>
                </a:solidFill>
                <a:latin typeface="+mj-ea"/>
              </a:rPr>
              <a:t>）</a:t>
            </a:r>
            <a:endParaRPr lang="en-US" altLang="zh-CN" sz="800" kern="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23203" y="2082261"/>
            <a:ext cx="738013" cy="694832"/>
            <a:chOff x="3699201" y="1606068"/>
            <a:chExt cx="738013" cy="694832"/>
          </a:xfrm>
        </p:grpSpPr>
        <p:sp>
          <p:nvSpPr>
            <p:cNvPr id="19" name="文本框 18"/>
            <p:cNvSpPr txBox="1"/>
            <p:nvPr/>
          </p:nvSpPr>
          <p:spPr>
            <a:xfrm>
              <a:off x="3699201" y="2085456"/>
              <a:ext cx="738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ctr"/>
              <a:r>
                <a:rPr lang="zh-CN" altLang="en-US" sz="800" dirty="0" smtClean="0">
                  <a:latin typeface="+mj-ea"/>
                  <a:ea typeface="+mj-ea"/>
                </a:rPr>
                <a:t>消息队列</a:t>
              </a:r>
              <a:endParaRPr lang="zh-CN" altLang="en-US" sz="800" dirty="0">
                <a:latin typeface="+mj-ea"/>
                <a:ea typeface="+mj-ea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96311" y="1606068"/>
              <a:ext cx="517537" cy="517537"/>
            </a:xfrm>
            <a:prstGeom prst="rect">
              <a:avLst/>
            </a:prstGeom>
          </p:spPr>
        </p:pic>
      </p:grpSp>
      <p:cxnSp>
        <p:nvCxnSpPr>
          <p:cNvPr id="24" name="肘形连接符 23"/>
          <p:cNvCxnSpPr>
            <a:stCxn id="8" idx="0"/>
            <a:endCxn id="12" idx="2"/>
          </p:cNvCxnSpPr>
          <p:nvPr/>
        </p:nvCxnSpPr>
        <p:spPr>
          <a:xfrm rot="5400000" flipH="1" flipV="1">
            <a:off x="1248834" y="2979243"/>
            <a:ext cx="936497" cy="747643"/>
          </a:xfrm>
          <a:prstGeom prst="bentConnector3">
            <a:avLst>
              <a:gd name="adj1" fmla="val 7441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0"/>
            <a:endCxn id="10" idx="2"/>
          </p:cNvCxnSpPr>
          <p:nvPr/>
        </p:nvCxnSpPr>
        <p:spPr>
          <a:xfrm rot="16200000" flipV="1">
            <a:off x="531522" y="3009573"/>
            <a:ext cx="917762" cy="705716"/>
          </a:xfrm>
          <a:prstGeom prst="bentConnector3">
            <a:avLst>
              <a:gd name="adj1" fmla="val 76015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6" idx="0"/>
            <a:endCxn id="17" idx="2"/>
          </p:cNvCxnSpPr>
          <p:nvPr/>
        </p:nvCxnSpPr>
        <p:spPr>
          <a:xfrm rot="5400000" flipH="1" flipV="1">
            <a:off x="728674" y="1484195"/>
            <a:ext cx="562828" cy="719681"/>
          </a:xfrm>
          <a:prstGeom prst="bentConnector3">
            <a:avLst>
              <a:gd name="adj1" fmla="val 48646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1" idx="0"/>
            <a:endCxn id="17" idx="2"/>
          </p:cNvCxnSpPr>
          <p:nvPr/>
        </p:nvCxnSpPr>
        <p:spPr>
          <a:xfrm rot="16200000" flipV="1">
            <a:off x="1436063" y="1496487"/>
            <a:ext cx="581912" cy="714180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3057241" y="338152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err="1" smtClean="0">
                <a:solidFill>
                  <a:schemeClr val="bg1"/>
                </a:solidFill>
                <a:latin typeface="+mj-ea"/>
              </a:rPr>
              <a:t>CloudEMap</a:t>
            </a:r>
            <a:endParaRPr lang="en-US" altLang="zh-CN" sz="800" kern="0" dirty="0">
              <a:solidFill>
                <a:schemeClr val="bg1"/>
              </a:solidFill>
              <a:latin typeface="+mj-ea"/>
            </a:endParaRPr>
          </a:p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</a:rPr>
              <a:t>应用（</a:t>
            </a:r>
            <a:r>
              <a:rPr lang="en-US" altLang="zh-CN" sz="800" kern="0" dirty="0" smtClean="0">
                <a:solidFill>
                  <a:schemeClr val="bg1"/>
                </a:solidFill>
                <a:latin typeface="+mj-ea"/>
              </a:rPr>
              <a:t>Task</a:t>
            </a:r>
            <a:r>
              <a:rPr lang="zh-CN" altLang="en-US" sz="800" kern="0" dirty="0" smtClean="0">
                <a:solidFill>
                  <a:schemeClr val="bg1"/>
                </a:solidFill>
                <a:latin typeface="+mj-ea"/>
              </a:rPr>
              <a:t>）</a:t>
            </a:r>
            <a:endParaRPr lang="en-US" altLang="zh-CN" sz="800" kern="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45" name="肘形连接符 44"/>
          <p:cNvCxnSpPr>
            <a:stCxn id="17" idx="3"/>
            <a:endCxn id="20" idx="0"/>
          </p:cNvCxnSpPr>
          <p:nvPr/>
        </p:nvCxnSpPr>
        <p:spPr>
          <a:xfrm>
            <a:off x="1801929" y="1418621"/>
            <a:ext cx="1677153" cy="663640"/>
          </a:xfrm>
          <a:prstGeom prst="bentConnector2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4" idx="1"/>
            <a:endCxn id="11" idx="3"/>
          </p:cNvCxnSpPr>
          <p:nvPr/>
        </p:nvCxnSpPr>
        <p:spPr>
          <a:xfrm rot="10800000">
            <a:off x="2369787" y="2389750"/>
            <a:ext cx="687455" cy="1135774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9" idx="2"/>
            <a:endCxn id="44" idx="0"/>
          </p:cNvCxnSpPr>
          <p:nvPr/>
        </p:nvCxnSpPr>
        <p:spPr>
          <a:xfrm flipH="1">
            <a:off x="3489241" y="2777093"/>
            <a:ext cx="2969" cy="60443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4438549" y="1114191"/>
            <a:ext cx="4172257" cy="1519552"/>
            <a:chOff x="4560263" y="1317391"/>
            <a:chExt cx="4172257" cy="1377309"/>
          </a:xfrm>
        </p:grpSpPr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xmlns="" id="{F32292E9-3FC4-3F40-A46D-1844348AD073}"/>
                </a:ext>
              </a:extLst>
            </p:cNvPr>
            <p:cNvSpPr/>
            <p:nvPr/>
          </p:nvSpPr>
          <p:spPr>
            <a:xfrm>
              <a:off x="4560263" y="1524619"/>
              <a:ext cx="4172257" cy="1170081"/>
            </a:xfrm>
            <a:prstGeom prst="roundRect">
              <a:avLst>
                <a:gd name="adj" fmla="val 3583"/>
              </a:avLst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8" name="Content Placeholder 5">
              <a:extLst>
                <a:ext uri="{FF2B5EF4-FFF2-40B4-BE49-F238E27FC236}">
                  <a16:creationId xmlns:a16="http://schemas.microsoft.com/office/drawing/2014/main" xmlns="" id="{570DAE6B-507E-DC49-B668-F5FE312E24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73526" y="1317391"/>
              <a:ext cx="1345729" cy="414458"/>
            </a:xfrm>
            <a:prstGeom prst="rect">
              <a:avLst/>
            </a:prstGeom>
            <a:solidFill>
              <a:srgbClr val="C00000"/>
            </a:solidFill>
            <a:ln w="25400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0085C3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rgbClr val="FFFFFF"/>
                  </a:solidFill>
                  <a:latin typeface="+mj-ea"/>
                  <a:ea typeface="+mj-ea"/>
                </a:rPr>
                <a:t>定时更新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79" name="Content Placeholder 5">
              <a:extLst>
                <a:ext uri="{FF2B5EF4-FFF2-40B4-BE49-F238E27FC236}">
                  <a16:creationId xmlns:a16="http://schemas.microsoft.com/office/drawing/2014/main" xmlns="" id="{B593BBC9-1CB6-E04F-A876-378AB56E77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43841" y="1863929"/>
              <a:ext cx="3988679" cy="7193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每天定时更新</a:t>
              </a: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缓存</a:t>
              </a:r>
              <a:endParaRPr lang="zh-CN" altLang="en-US" sz="1050" kern="0" dirty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提供接口支持手动更新缓存</a:t>
              </a: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更新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内容包括：同步数据（</a:t>
              </a: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 </a:t>
              </a: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protal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、</a:t>
              </a: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dwelling_code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、</a:t>
              </a: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preorder_store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、</a:t>
              </a: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store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）、更新附近店铺、更新可用</a:t>
              </a: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podding</a:t>
              </a:r>
              <a:endParaRPr lang="zh-CN" altLang="en-US" sz="1050" kern="0" dirty="0">
                <a:solidFill>
                  <a:srgbClr val="44444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438549" y="2765823"/>
            <a:ext cx="4172257" cy="1867994"/>
            <a:chOff x="4560263" y="1317391"/>
            <a:chExt cx="4172257" cy="1377309"/>
          </a:xfrm>
        </p:grpSpPr>
        <p:sp>
          <p:nvSpPr>
            <p:cNvPr id="81" name="Rounded Rectangle 4">
              <a:extLst>
                <a:ext uri="{FF2B5EF4-FFF2-40B4-BE49-F238E27FC236}">
                  <a16:creationId xmlns:a16="http://schemas.microsoft.com/office/drawing/2014/main" xmlns="" id="{F32292E9-3FC4-3F40-A46D-1844348AD073}"/>
                </a:ext>
              </a:extLst>
            </p:cNvPr>
            <p:cNvSpPr/>
            <p:nvPr/>
          </p:nvSpPr>
          <p:spPr>
            <a:xfrm>
              <a:off x="4560263" y="1524619"/>
              <a:ext cx="4172257" cy="1170081"/>
            </a:xfrm>
            <a:prstGeom prst="roundRect">
              <a:avLst>
                <a:gd name="adj" fmla="val 3583"/>
              </a:avLst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2" name="Content Placeholder 5">
              <a:extLst>
                <a:ext uri="{FF2B5EF4-FFF2-40B4-BE49-F238E27FC236}">
                  <a16:creationId xmlns:a16="http://schemas.microsoft.com/office/drawing/2014/main" xmlns="" id="{570DAE6B-507E-DC49-B668-F5FE312E24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73526" y="1317391"/>
              <a:ext cx="1345729" cy="414458"/>
            </a:xfrm>
            <a:prstGeom prst="rect">
              <a:avLst/>
            </a:prstGeom>
            <a:solidFill>
              <a:srgbClr val="C00000"/>
            </a:solidFill>
            <a:ln w="25400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0085C3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1600" b="1" kern="0" dirty="0">
                  <a:solidFill>
                    <a:srgbClr val="FFFFFF"/>
                  </a:solidFill>
                  <a:latin typeface="+mj-ea"/>
                  <a:ea typeface="+mj-ea"/>
                </a:rPr>
                <a:t>增量</a:t>
              </a:r>
              <a:r>
                <a:rPr lang="zh-CN" altLang="en-US" sz="1600" b="1" kern="0" dirty="0" smtClean="0">
                  <a:solidFill>
                    <a:srgbClr val="FFFFFF"/>
                  </a:solidFill>
                  <a:latin typeface="+mj-ea"/>
                  <a:ea typeface="+mj-ea"/>
                </a:rPr>
                <a:t>更新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83" name="Content Placeholder 5">
              <a:extLst>
                <a:ext uri="{FF2B5EF4-FFF2-40B4-BE49-F238E27FC236}">
                  <a16:creationId xmlns:a16="http://schemas.microsoft.com/office/drawing/2014/main" xmlns="" id="{B593BBC9-1CB6-E04F-A876-378AB56E77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43841" y="1863929"/>
              <a:ext cx="3737219" cy="7193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ES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更新索引包括</a:t>
              </a: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store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、</a:t>
              </a: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area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、</a:t>
              </a: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podding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和</a:t>
              </a:r>
              <a:r>
                <a:rPr lang="en-US" altLang="zh-CN" sz="1050" kern="0" dirty="0" err="1" smtClean="0">
                  <a:solidFill>
                    <a:srgbClr val="444444"/>
                  </a:solidFill>
                  <a:latin typeface="+mj-ea"/>
                  <a:ea typeface="+mj-ea"/>
                </a:rPr>
                <a:t>PSStore</a:t>
              </a:r>
              <a:endParaRPr lang="en-US" altLang="zh-CN" sz="1050" kern="0" dirty="0" smtClean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Redis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更新 </a:t>
              </a: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podding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及相关的数据</a:t>
              </a: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信息</a:t>
              </a:r>
              <a:endParaRPr lang="en-US" altLang="zh-CN" sz="1050" kern="0" dirty="0" smtClean="0">
                <a:solidFill>
                  <a:srgbClr val="444444"/>
                </a:solidFill>
                <a:latin typeface="+mj-ea"/>
                <a:ea typeface="+mj-ea"/>
              </a:endParaRP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先更新</a:t>
              </a:r>
              <a:r>
                <a:rPr lang="en-US" altLang="zh-CN" sz="1050" kern="0" dirty="0" err="1">
                  <a:solidFill>
                    <a:srgbClr val="444444"/>
                  </a:solidFill>
                  <a:latin typeface="+mj-ea"/>
                  <a:ea typeface="+mj-ea"/>
                </a:rPr>
                <a:t>Redis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数据，在发送到</a:t>
              </a: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MQ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中，</a:t>
              </a: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ES</a:t>
              </a:r>
              <a:r>
                <a:rPr lang="zh-CN" altLang="en-US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再消费</a:t>
              </a:r>
              <a:r>
                <a:rPr lang="en-US" altLang="zh-CN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MQ</a:t>
              </a:r>
            </a:p>
            <a:p>
              <a:pPr marL="200025" lvl="1" indent="-190500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/>
              </a:pPr>
              <a:r>
                <a:rPr lang="zh-CN" altLang="en-US" sz="1050" kern="0" dirty="0" smtClean="0">
                  <a:solidFill>
                    <a:srgbClr val="444444"/>
                  </a:solidFill>
                  <a:latin typeface="+mj-ea"/>
                  <a:ea typeface="+mj-ea"/>
                </a:rPr>
                <a:t>增量定时更新</a:t>
              </a:r>
              <a:r>
                <a:rPr lang="en-US" altLang="zh-CN" sz="1050" kern="0" dirty="0">
                  <a:solidFill>
                    <a:srgbClr val="444444"/>
                  </a:solidFill>
                  <a:latin typeface="+mj-ea"/>
                  <a:ea typeface="+mj-ea"/>
                </a:rPr>
                <a:t>Check</a:t>
              </a:r>
              <a:endParaRPr lang="zh-CN" altLang="en-US" sz="1050" kern="0" dirty="0">
                <a:solidFill>
                  <a:srgbClr val="44444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650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一期满足的场景</a:t>
            </a:r>
            <a:endParaRPr 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01352" y="1296320"/>
            <a:ext cx="2108865" cy="1435757"/>
            <a:chOff x="1029516" y="1239136"/>
            <a:chExt cx="2108865" cy="1435757"/>
          </a:xfrm>
        </p:grpSpPr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7D3100DA-0A33-024D-A678-B0187493EB4B}"/>
                </a:ext>
              </a:extLst>
            </p:cNvPr>
            <p:cNvSpPr/>
            <p:nvPr/>
          </p:nvSpPr>
          <p:spPr>
            <a:xfrm>
              <a:off x="1029516" y="1398861"/>
              <a:ext cx="2108865" cy="1276032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TextBox 46">
              <a:extLst>
                <a:ext uri="{FF2B5EF4-FFF2-40B4-BE49-F238E27FC236}">
                  <a16:creationId xmlns:a16="http://schemas.microsoft.com/office/drawing/2014/main" xmlns="" id="{F6EA207B-5B71-7F4C-9D56-B237CC198440}"/>
                </a:ext>
              </a:extLst>
            </p:cNvPr>
            <p:cNvSpPr txBox="1"/>
            <p:nvPr/>
          </p:nvSpPr>
          <p:spPr>
            <a:xfrm>
              <a:off x="1191254" y="1239136"/>
              <a:ext cx="1778561" cy="230832"/>
            </a:xfrm>
            <a:prstGeom prst="rect">
              <a:avLst/>
            </a:prstGeom>
            <a:solidFill>
              <a:srgbClr val="444444">
                <a:alpha val="9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所在城市</a:t>
              </a:r>
              <a:r>
                <a:rPr lang="en-US" altLang="zh-CN" sz="900" b="1" dirty="0">
                  <a:solidFill>
                    <a:schemeClr val="bg1"/>
                  </a:solidFill>
                  <a:latin typeface="+mj-ea"/>
                  <a:ea typeface="+mj-ea"/>
                </a:rPr>
                <a:t>-&gt;</a:t>
              </a:r>
              <a:r>
                <a:rPr lang="zh-CN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离你最近的一家店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1253" y="1469968"/>
              <a:ext cx="1778561" cy="1135543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217090" y="1674799"/>
              <a:ext cx="952646" cy="325918"/>
            </a:xfrm>
            <a:prstGeom prst="rect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59629" y="1294352"/>
            <a:ext cx="2108865" cy="1437725"/>
            <a:chOff x="3252473" y="1239136"/>
            <a:chExt cx="2108865" cy="1437725"/>
          </a:xfrm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xmlns="" id="{1DB8A6BB-607E-1D47-8CFB-7D33EB1E89F7}"/>
                </a:ext>
              </a:extLst>
            </p:cNvPr>
            <p:cNvSpPr/>
            <p:nvPr/>
          </p:nvSpPr>
          <p:spPr>
            <a:xfrm>
              <a:off x="3252473" y="1398861"/>
              <a:ext cx="2108865" cy="1278000"/>
            </a:xfrm>
            <a:prstGeom prst="rect">
              <a:avLst/>
            </a:prstGeom>
            <a:solidFill>
              <a:srgbClr val="444444"/>
            </a:solidFill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xmlns="" id="{F6EA207B-5B71-7F4C-9D56-B237CC198440}"/>
                </a:ext>
              </a:extLst>
            </p:cNvPr>
            <p:cNvSpPr txBox="1"/>
            <p:nvPr/>
          </p:nvSpPr>
          <p:spPr>
            <a:xfrm>
              <a:off x="3417626" y="1239136"/>
              <a:ext cx="1778561" cy="2308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首页附近门店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功能</a:t>
              </a:r>
              <a:endParaRPr lang="zh-CN" altLang="en-US" sz="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874396" y="1485660"/>
              <a:ext cx="814571" cy="1155972"/>
              <a:chOff x="3874396" y="1485660"/>
              <a:chExt cx="814571" cy="1155972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4396" y="1485660"/>
                <a:ext cx="814571" cy="1155972"/>
              </a:xfrm>
              <a:prstGeom prst="rect">
                <a:avLst/>
              </a:prstGeom>
            </p:spPr>
          </p:pic>
          <p:sp>
            <p:nvSpPr>
              <p:cNvPr id="27" name="矩形 26"/>
              <p:cNvSpPr/>
              <p:nvPr/>
            </p:nvSpPr>
            <p:spPr>
              <a:xfrm>
                <a:off x="4016502" y="2413487"/>
                <a:ext cx="551997" cy="109382"/>
              </a:xfrm>
              <a:prstGeom prst="rect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417907" y="1251202"/>
            <a:ext cx="2108865" cy="1486025"/>
            <a:chOff x="6379807" y="1205482"/>
            <a:chExt cx="2108865" cy="1486025"/>
          </a:xfrm>
        </p:grpSpPr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xmlns="" id="{7D3100DA-0A33-024D-A678-B0187493EB4B}"/>
                </a:ext>
              </a:extLst>
            </p:cNvPr>
            <p:cNvSpPr/>
            <p:nvPr/>
          </p:nvSpPr>
          <p:spPr>
            <a:xfrm>
              <a:off x="6379807" y="1415475"/>
              <a:ext cx="2108865" cy="1276032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TextBox 46">
              <a:extLst>
                <a:ext uri="{FF2B5EF4-FFF2-40B4-BE49-F238E27FC236}">
                  <a16:creationId xmlns:a16="http://schemas.microsoft.com/office/drawing/2014/main" xmlns="" id="{F6EA207B-5B71-7F4C-9D56-B237CC198440}"/>
                </a:ext>
              </a:extLst>
            </p:cNvPr>
            <p:cNvSpPr txBox="1"/>
            <p:nvPr/>
          </p:nvSpPr>
          <p:spPr>
            <a:xfrm>
              <a:off x="6541545" y="1255750"/>
              <a:ext cx="1778561" cy="230832"/>
            </a:xfrm>
            <a:prstGeom prst="rect">
              <a:avLst/>
            </a:prstGeom>
            <a:solidFill>
              <a:srgbClr val="444444">
                <a:alpha val="9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13" y="1487536"/>
              <a:ext cx="899162" cy="1199648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643753" y="1205482"/>
              <a:ext cx="14516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+mj-ea"/>
                  <a:ea typeface="+mj-ea"/>
                </a:rPr>
                <a:t>基于消费者</a:t>
              </a:r>
              <a:r>
                <a:rPr lang="zh-CN" altLang="en-US" sz="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地理位置</a:t>
              </a:r>
              <a:endParaRPr lang="en-US" altLang="zh-CN" sz="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展示</a:t>
              </a:r>
              <a:r>
                <a:rPr lang="zh-CN" altLang="en-US" sz="800" b="1" dirty="0">
                  <a:solidFill>
                    <a:schemeClr val="bg1"/>
                  </a:solidFill>
                  <a:latin typeface="+mj-ea"/>
                  <a:ea typeface="+mj-ea"/>
                </a:rPr>
                <a:t>由近及远的门店列表</a:t>
              </a:r>
            </a:p>
          </p:txBody>
        </p:sp>
      </p:grpSp>
      <p:sp>
        <p:nvSpPr>
          <p:cNvPr id="45" name="Rectangle 29">
            <a:extLst>
              <a:ext uri="{FF2B5EF4-FFF2-40B4-BE49-F238E27FC236}">
                <a16:creationId xmlns:a16="http://schemas.microsoft.com/office/drawing/2014/main" xmlns="" id="{1DB8A6BB-607E-1D47-8CFB-7D33EB1E89F7}"/>
              </a:ext>
            </a:extLst>
          </p:cNvPr>
          <p:cNvSpPr/>
          <p:nvPr/>
        </p:nvSpPr>
        <p:spPr>
          <a:xfrm>
            <a:off x="501352" y="3346366"/>
            <a:ext cx="2108865" cy="1278000"/>
          </a:xfrm>
          <a:prstGeom prst="rect">
            <a:avLst/>
          </a:prstGeom>
          <a:solidFill>
            <a:srgbClr val="444444"/>
          </a:solidFill>
          <a:effectLst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TextBox 46">
            <a:extLst>
              <a:ext uri="{FF2B5EF4-FFF2-40B4-BE49-F238E27FC236}">
                <a16:creationId xmlns:a16="http://schemas.microsoft.com/office/drawing/2014/main" xmlns="" id="{F6EA207B-5B71-7F4C-9D56-B237CC198440}"/>
              </a:ext>
            </a:extLst>
          </p:cNvPr>
          <p:cNvSpPr txBox="1"/>
          <p:nvPr/>
        </p:nvSpPr>
        <p:spPr>
          <a:xfrm>
            <a:off x="666505" y="3186641"/>
            <a:ext cx="1778561" cy="2308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+mj-ea"/>
                <a:ea typeface="+mj-ea"/>
              </a:rPr>
              <a:t>签到，找最近的一家店</a:t>
            </a: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xmlns="" id="{7D3100DA-0A33-024D-A678-B0187493EB4B}"/>
              </a:ext>
            </a:extLst>
          </p:cNvPr>
          <p:cNvSpPr/>
          <p:nvPr/>
        </p:nvSpPr>
        <p:spPr>
          <a:xfrm>
            <a:off x="3459689" y="3346366"/>
            <a:ext cx="2108865" cy="1276032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TextBox 46">
            <a:extLst>
              <a:ext uri="{FF2B5EF4-FFF2-40B4-BE49-F238E27FC236}">
                <a16:creationId xmlns:a16="http://schemas.microsoft.com/office/drawing/2014/main" xmlns="" id="{F6EA207B-5B71-7F4C-9D56-B237CC198440}"/>
              </a:ext>
            </a:extLst>
          </p:cNvPr>
          <p:cNvSpPr txBox="1"/>
          <p:nvPr/>
        </p:nvSpPr>
        <p:spPr>
          <a:xfrm>
            <a:off x="3621427" y="3186641"/>
            <a:ext cx="1778561" cy="230832"/>
          </a:xfrm>
          <a:prstGeom prst="rect">
            <a:avLst/>
          </a:prstGeom>
          <a:solidFill>
            <a:srgbClr val="444444">
              <a:alpha val="9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+mj-ea"/>
                <a:ea typeface="+mj-ea"/>
              </a:rPr>
              <a:t>获取肯德基线下门</a:t>
            </a:r>
            <a:r>
              <a:rPr lang="zh-CN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店基础</a:t>
            </a:r>
            <a:r>
              <a:rPr lang="zh-CN" altLang="en-US" sz="900" b="1" dirty="0">
                <a:solidFill>
                  <a:schemeClr val="bg1"/>
                </a:solidFill>
                <a:latin typeface="+mj-ea"/>
                <a:ea typeface="+mj-ea"/>
              </a:rPr>
              <a:t>信息</a:t>
            </a:r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xmlns="" id="{1DB8A6BB-607E-1D47-8CFB-7D33EB1E89F7}"/>
              </a:ext>
            </a:extLst>
          </p:cNvPr>
          <p:cNvSpPr/>
          <p:nvPr/>
        </p:nvSpPr>
        <p:spPr>
          <a:xfrm>
            <a:off x="6414492" y="3343928"/>
            <a:ext cx="2108865" cy="1278000"/>
          </a:xfrm>
          <a:prstGeom prst="rect">
            <a:avLst/>
          </a:prstGeom>
          <a:solidFill>
            <a:srgbClr val="444444"/>
          </a:solidFill>
          <a:effectLst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TextBox 46">
            <a:extLst>
              <a:ext uri="{FF2B5EF4-FFF2-40B4-BE49-F238E27FC236}">
                <a16:creationId xmlns:a16="http://schemas.microsoft.com/office/drawing/2014/main" xmlns="" id="{F6EA207B-5B71-7F4C-9D56-B237CC198440}"/>
              </a:ext>
            </a:extLst>
          </p:cNvPr>
          <p:cNvSpPr txBox="1"/>
          <p:nvPr/>
        </p:nvSpPr>
        <p:spPr>
          <a:xfrm>
            <a:off x="6579645" y="3184203"/>
            <a:ext cx="1778561" cy="2308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+mj-ea"/>
                <a:ea typeface="+mj-ea"/>
              </a:rPr>
              <a:t>高</a:t>
            </a:r>
            <a:r>
              <a:rPr lang="zh-CN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德云图接口替换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212" y="3415035"/>
            <a:ext cx="1216293" cy="1210271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3588206" y="3636280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提供全量主档数据查询接口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88206" y="4129818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提供增量主档数据查询接口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28859" y="3674539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替换高德云图本地查询接口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28859" y="4168077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替换高德云图周边查询接口</a:t>
            </a:r>
          </a:p>
        </p:txBody>
      </p:sp>
    </p:spTree>
    <p:extLst>
      <p:ext uri="{BB962C8B-B14F-4D97-AF65-F5344CB8AC3E}">
        <p14:creationId xmlns:p14="http://schemas.microsoft.com/office/powerpoint/2010/main" xmlns="" val="283822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功能架构</a:t>
            </a:r>
            <a:endParaRPr lang="en-US" sz="2400" dirty="0"/>
          </a:p>
        </p:txBody>
      </p:sp>
      <p:sp>
        <p:nvSpPr>
          <p:cNvPr id="74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693839" y="1051135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+mj-ea"/>
                <a:ea typeface="+mj-ea"/>
              </a:rPr>
              <a:t>业务应用</a:t>
            </a:r>
            <a:endParaRPr kumimoji="1" lang="zh-CN" altLang="en-US" sz="10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1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1769451" y="102547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>
                <a:solidFill>
                  <a:schemeClr val="bg1"/>
                </a:solidFill>
                <a:latin typeface="+mj-ea"/>
                <a:ea typeface="+mj-ea"/>
              </a:rPr>
              <a:t>APP</a:t>
            </a:r>
          </a:p>
        </p:txBody>
      </p:sp>
      <p:sp>
        <p:nvSpPr>
          <p:cNvPr id="26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3273698" y="102547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 err="1">
                <a:solidFill>
                  <a:schemeClr val="bg1"/>
                </a:solidFill>
                <a:latin typeface="+mj-ea"/>
                <a:ea typeface="+mj-ea"/>
              </a:rPr>
              <a:t>PreOrder</a:t>
            </a:r>
            <a:endParaRPr lang="en-US" altLang="zh-CN" sz="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6282193" y="102547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>
                <a:solidFill>
                  <a:schemeClr val="bg1"/>
                </a:solidFill>
                <a:latin typeface="+mj-ea"/>
                <a:ea typeface="+mj-ea"/>
              </a:rPr>
              <a:t>SAAS</a:t>
            </a:r>
          </a:p>
        </p:txBody>
      </p:sp>
      <p:sp>
        <p:nvSpPr>
          <p:cNvPr id="33" name="圆角矩形 36">
            <a:extLst>
              <a:ext uri="{FF2B5EF4-FFF2-40B4-BE49-F238E27FC236}">
                <a16:creationId xmlns:a16="http://schemas.microsoft.com/office/drawing/2014/main" xmlns="" id="{9B452C7D-0B4B-4521-BF19-E7AE9B918915}"/>
              </a:ext>
            </a:extLst>
          </p:cNvPr>
          <p:cNvSpPr/>
          <p:nvPr/>
        </p:nvSpPr>
        <p:spPr>
          <a:xfrm>
            <a:off x="4777945" y="102547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CC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b="1" kern="0" dirty="0">
                <a:solidFill>
                  <a:schemeClr val="bg1"/>
                </a:solidFill>
                <a:latin typeface="+mj-ea"/>
                <a:ea typeface="+mj-ea"/>
              </a:rPr>
              <a:t>Delivery</a:t>
            </a:r>
          </a:p>
        </p:txBody>
      </p:sp>
      <p:sp>
        <p:nvSpPr>
          <p:cNvPr id="75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693839" y="1886508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+mj-ea"/>
                <a:ea typeface="+mj-ea"/>
              </a:rPr>
              <a:t>选店应用</a:t>
            </a:r>
            <a:endParaRPr kumimoji="1" lang="zh-CN" altLang="en-US" sz="10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8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554614" y="1529227"/>
            <a:ext cx="6760586" cy="893934"/>
          </a:xfrm>
          <a:prstGeom prst="roundRect">
            <a:avLst>
              <a:gd name="adj" fmla="val 4965"/>
            </a:avLst>
          </a:prstGeom>
          <a:noFill/>
          <a:ln w="3175" cap="flat" cmpd="sng" algn="ctr">
            <a:solidFill>
              <a:schemeClr val="tx1"/>
            </a:solidFill>
            <a:prstDash val="sysDash"/>
          </a:ln>
          <a:effectLst/>
        </p:spPr>
        <p:txBody>
          <a:bodyPr anchor="ctr"/>
          <a:lstStyle/>
          <a:p>
            <a:pPr algn="ctr" defTabSz="685800"/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圆角矩形 32">
            <a:extLst>
              <a:ext uri="{FF2B5EF4-FFF2-40B4-BE49-F238E27FC236}">
                <a16:creationId xmlns:a16="http://schemas.microsoft.com/office/drawing/2014/main" xmlns="" id="{A2F49D19-3E8F-4373-BF72-77B08C66ED6C}"/>
              </a:ext>
            </a:extLst>
          </p:cNvPr>
          <p:cNvSpPr/>
          <p:nvPr/>
        </p:nvSpPr>
        <p:spPr>
          <a:xfrm>
            <a:off x="1769450" y="1584472"/>
            <a:ext cx="2549355" cy="774556"/>
          </a:xfrm>
          <a:prstGeom prst="roundRect">
            <a:avLst>
              <a:gd name="adj" fmla="val 2250"/>
            </a:avLst>
          </a:pr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" name="圆角矩形 32">
            <a:extLst>
              <a:ext uri="{FF2B5EF4-FFF2-40B4-BE49-F238E27FC236}">
                <a16:creationId xmlns:a16="http://schemas.microsoft.com/office/drawing/2014/main" xmlns="" id="{A2F49D19-3E8F-4373-BF72-77B08C66ED6C}"/>
              </a:ext>
            </a:extLst>
          </p:cNvPr>
          <p:cNvSpPr/>
          <p:nvPr/>
        </p:nvSpPr>
        <p:spPr>
          <a:xfrm>
            <a:off x="4542325" y="1584472"/>
            <a:ext cx="2549355" cy="774556"/>
          </a:xfrm>
          <a:prstGeom prst="roundRect">
            <a:avLst>
              <a:gd name="adj" fmla="val 2250"/>
            </a:avLst>
          </a:pr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000" kern="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39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1917846" y="160419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根据坐标查询所属城市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79284" y="2188032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900" b="1" kern="0" dirty="0" err="1" smtClean="0">
                <a:latin typeface="+mj-ea"/>
                <a:ea typeface="+mj-ea"/>
              </a:rPr>
              <a:t>StoreInfo</a:t>
            </a:r>
            <a:endParaRPr lang="en-US" altLang="zh-CN" sz="900" b="1" kern="0" dirty="0"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82429" y="2188032"/>
            <a:ext cx="8691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900" b="1" kern="0" dirty="0" err="1" smtClean="0">
                <a:latin typeface="+mj-ea"/>
                <a:ea typeface="+mj-ea"/>
              </a:rPr>
              <a:t>CloudEMAP</a:t>
            </a:r>
            <a:endParaRPr lang="en-US" altLang="zh-CN" sz="900" b="1" kern="0" dirty="0">
              <a:latin typeface="+mj-ea"/>
              <a:ea typeface="+mj-ea"/>
            </a:endParaRPr>
          </a:p>
        </p:txBody>
      </p:sp>
      <p:sp>
        <p:nvSpPr>
          <p:cNvPr id="53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3134124" y="160419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获取餐厅列表信息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693839" y="4165849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+mj-ea"/>
                <a:ea typeface="+mj-ea"/>
              </a:rPr>
              <a:t>数据采集</a:t>
            </a:r>
            <a:endParaRPr kumimoji="1" lang="zh-CN" altLang="en-US" sz="10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7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554614" y="3808568"/>
            <a:ext cx="6760586" cy="893934"/>
          </a:xfrm>
          <a:prstGeom prst="roundRect">
            <a:avLst>
              <a:gd name="adj" fmla="val 4965"/>
            </a:avLst>
          </a:prstGeom>
          <a:noFill/>
          <a:ln w="3175" cap="flat" cmpd="sng" algn="ctr">
            <a:solidFill>
              <a:schemeClr val="tx1"/>
            </a:solidFill>
            <a:prstDash val="sysDash"/>
          </a:ln>
          <a:effectLst/>
        </p:spPr>
        <p:txBody>
          <a:bodyPr anchor="ctr"/>
          <a:lstStyle/>
          <a:p>
            <a:pPr algn="ctr" defTabSz="685800"/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圆角矩形 32">
            <a:extLst>
              <a:ext uri="{FF2B5EF4-FFF2-40B4-BE49-F238E27FC236}">
                <a16:creationId xmlns:a16="http://schemas.microsoft.com/office/drawing/2014/main" xmlns="" id="{A2F49D19-3E8F-4373-BF72-77B08C66ED6C}"/>
              </a:ext>
            </a:extLst>
          </p:cNvPr>
          <p:cNvSpPr/>
          <p:nvPr/>
        </p:nvSpPr>
        <p:spPr>
          <a:xfrm>
            <a:off x="1769450" y="3863813"/>
            <a:ext cx="5322230" cy="774556"/>
          </a:xfrm>
          <a:prstGeom prst="roundRect">
            <a:avLst>
              <a:gd name="adj" fmla="val 2250"/>
            </a:avLst>
          </a:pr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9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4759945" y="4144960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>
                <a:solidFill>
                  <a:schemeClr val="bg1"/>
                </a:solidFill>
                <a:latin typeface="+mj-ea"/>
                <a:ea typeface="+mj-ea"/>
              </a:rPr>
              <a:t>餐厅</a:t>
            </a:r>
            <a:r>
              <a:rPr lang="en-US" altLang="zh-CN" sz="800" kern="0" dirty="0">
                <a:solidFill>
                  <a:schemeClr val="bg1"/>
                </a:solidFill>
                <a:latin typeface="+mj-ea"/>
                <a:ea typeface="+mj-ea"/>
              </a:rPr>
              <a:t>EMAP</a:t>
            </a:r>
          </a:p>
          <a:p>
            <a:pPr algn="ctr" defTabSz="685800"/>
            <a:r>
              <a:rPr lang="zh-CN" altLang="en-US" sz="800" kern="0" dirty="0">
                <a:solidFill>
                  <a:schemeClr val="bg1"/>
                </a:solidFill>
                <a:latin typeface="+mj-ea"/>
                <a:ea typeface="+mj-ea"/>
              </a:rPr>
              <a:t>数据同步</a:t>
            </a:r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2951730" y="4144960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主档数据同步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693839" y="3026179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+mj-ea"/>
                <a:ea typeface="+mj-ea"/>
              </a:rPr>
              <a:t>数据</a:t>
            </a:r>
            <a:r>
              <a:rPr kumimoji="1" lang="zh-CN" altLang="en-US" sz="1000" b="1" dirty="0">
                <a:solidFill>
                  <a:prstClr val="black"/>
                </a:solidFill>
                <a:latin typeface="+mj-ea"/>
                <a:ea typeface="+mj-ea"/>
              </a:rPr>
              <a:t>流转</a:t>
            </a:r>
          </a:p>
        </p:txBody>
      </p:sp>
      <p:sp>
        <p:nvSpPr>
          <p:cNvPr id="57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554614" y="2668898"/>
            <a:ext cx="6760586" cy="893934"/>
          </a:xfrm>
          <a:prstGeom prst="roundRect">
            <a:avLst>
              <a:gd name="adj" fmla="val 4965"/>
            </a:avLst>
          </a:prstGeom>
          <a:noFill/>
          <a:ln w="3175" cap="flat" cmpd="sng" algn="ctr">
            <a:solidFill>
              <a:schemeClr val="tx1"/>
            </a:solidFill>
            <a:prstDash val="sysDash"/>
          </a:ln>
          <a:effectLst/>
        </p:spPr>
        <p:txBody>
          <a:bodyPr anchor="ctr"/>
          <a:lstStyle/>
          <a:p>
            <a:pPr algn="ctr" defTabSz="685800"/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7">
            <a:extLst>
              <a:ext uri="{FF2B5EF4-FFF2-40B4-BE49-F238E27FC236}">
                <a16:creationId xmlns:a16="http://schemas.microsoft.com/office/drawing/2014/main" xmlns="" id="{00274F3E-245B-4ED8-AEE3-BF1491E7D060}"/>
              </a:ext>
            </a:extLst>
          </p:cNvPr>
          <p:cNvSpPr txBox="1"/>
          <p:nvPr/>
        </p:nvSpPr>
        <p:spPr>
          <a:xfrm>
            <a:off x="7761292" y="1549552"/>
            <a:ext cx="720000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+mj-ea"/>
                <a:ea typeface="+mj-ea"/>
              </a:rPr>
              <a:t>技术支撑</a:t>
            </a:r>
            <a:endParaRPr kumimoji="1" lang="zh-CN" altLang="en-US" sz="10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3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414645" y="1529228"/>
            <a:ext cx="1422057" cy="3173274"/>
          </a:xfrm>
          <a:prstGeom prst="roundRect">
            <a:avLst>
              <a:gd name="adj" fmla="val 4965"/>
            </a:avLst>
          </a:prstGeom>
          <a:noFill/>
          <a:ln w="3175" cap="flat" cmpd="sng" algn="ctr">
            <a:solidFill>
              <a:schemeClr val="tx1"/>
            </a:solidFill>
            <a:prstDash val="sysDash"/>
          </a:ln>
          <a:effectLst/>
        </p:spPr>
        <p:txBody>
          <a:bodyPr anchor="ctr"/>
          <a:lstStyle/>
          <a:p>
            <a:pPr algn="ctr" defTabSz="685800"/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1838471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+mj-ea"/>
              </a:rPr>
              <a:t>REST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6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2556157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+mj-ea"/>
              </a:rPr>
              <a:t>Redis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7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3273843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+mj-ea"/>
              </a:rPr>
              <a:t>Elastic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+mj-ea"/>
              </a:rPr>
              <a:t>Search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8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435036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+mj-ea"/>
              </a:rPr>
              <a:t>MySQL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9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399152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+mj-ea"/>
              </a:rPr>
              <a:t>任务调度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0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363268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+mj-ea"/>
              </a:rPr>
              <a:t>消息队列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1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219731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+mj-ea"/>
              </a:rPr>
              <a:t>熔断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9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7689292" y="291500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+mj-ea"/>
              </a:rPr>
              <a:t>MemCached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4" name="圆角矩形 32">
            <a:extLst>
              <a:ext uri="{FF2B5EF4-FFF2-40B4-BE49-F238E27FC236}">
                <a16:creationId xmlns:a16="http://schemas.microsoft.com/office/drawing/2014/main" xmlns="" id="{A2F49D19-3E8F-4373-BF72-77B08C66ED6C}"/>
              </a:ext>
            </a:extLst>
          </p:cNvPr>
          <p:cNvSpPr/>
          <p:nvPr/>
        </p:nvSpPr>
        <p:spPr>
          <a:xfrm>
            <a:off x="1769068" y="2734460"/>
            <a:ext cx="2549355" cy="774556"/>
          </a:xfrm>
          <a:prstGeom prst="roundRect">
            <a:avLst>
              <a:gd name="adj" fmla="val 2250"/>
            </a:avLst>
          </a:pr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5" name="圆角矩形 32">
            <a:extLst>
              <a:ext uri="{FF2B5EF4-FFF2-40B4-BE49-F238E27FC236}">
                <a16:creationId xmlns:a16="http://schemas.microsoft.com/office/drawing/2014/main" xmlns="" id="{A2F49D19-3E8F-4373-BF72-77B08C66ED6C}"/>
              </a:ext>
            </a:extLst>
          </p:cNvPr>
          <p:cNvSpPr/>
          <p:nvPr/>
        </p:nvSpPr>
        <p:spPr>
          <a:xfrm>
            <a:off x="4541943" y="2734460"/>
            <a:ext cx="2549355" cy="774556"/>
          </a:xfrm>
          <a:prstGeom prst="roundRect">
            <a:avLst>
              <a:gd name="adj" fmla="val 2250"/>
            </a:avLst>
          </a:pr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000" kern="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678902" y="3346985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900" b="1" kern="0" dirty="0" err="1" smtClean="0">
                <a:latin typeface="+mj-ea"/>
                <a:ea typeface="+mj-ea"/>
              </a:rPr>
              <a:t>StoreInfo</a:t>
            </a:r>
            <a:endParaRPr lang="en-US" altLang="zh-CN" sz="900" b="1" kern="0" dirty="0">
              <a:latin typeface="+mj-ea"/>
              <a:ea typeface="+mj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82047" y="3346985"/>
            <a:ext cx="8691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zh-CN" sz="900" b="1" kern="0" dirty="0" err="1" smtClean="0">
                <a:latin typeface="+mj-ea"/>
                <a:ea typeface="+mj-ea"/>
              </a:rPr>
              <a:t>CloudEMAP</a:t>
            </a:r>
            <a:endParaRPr lang="en-US" altLang="zh-CN" sz="900" b="1" kern="0" dirty="0">
              <a:latin typeface="+mj-ea"/>
              <a:ea typeface="+mj-ea"/>
            </a:endParaRPr>
          </a:p>
        </p:txBody>
      </p:sp>
      <p:sp>
        <p:nvSpPr>
          <p:cNvPr id="82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1990075" y="2929872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>
                <a:solidFill>
                  <a:schemeClr val="bg1"/>
                </a:solidFill>
                <a:latin typeface="+mj-ea"/>
                <a:ea typeface="+mj-ea"/>
              </a:rPr>
              <a:t>缓存数据同步</a:t>
            </a:r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3203930" y="2929872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局部数据更新</a:t>
            </a:r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4777945" y="2755243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缓存定时更新</a:t>
            </a:r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6002411" y="2755243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缓存手动更新</a:t>
            </a:r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3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4777945" y="3087467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smtClean="0">
                <a:solidFill>
                  <a:schemeClr val="bg1"/>
                </a:solidFill>
                <a:latin typeface="+mj-ea"/>
                <a:ea typeface="+mj-ea"/>
              </a:rPr>
              <a:t>ES</a:t>
            </a:r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增量更新</a:t>
            </a:r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6002411" y="3087467"/>
            <a:ext cx="90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smtClean="0">
                <a:solidFill>
                  <a:schemeClr val="bg1"/>
                </a:solidFill>
                <a:latin typeface="+mj-ea"/>
                <a:ea typeface="+mj-ea"/>
              </a:rPr>
              <a:t>ES</a:t>
            </a:r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定时检查</a:t>
            </a:r>
            <a:endParaRPr lang="en-US" altLang="zh-CN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1917846" y="193185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根据坐标查询所属城市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3134124" y="193185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smtClean="0">
                <a:solidFill>
                  <a:schemeClr val="bg1"/>
                </a:solidFill>
                <a:latin typeface="+mj-ea"/>
                <a:ea typeface="+mj-ea"/>
              </a:rPr>
              <a:t>……</a:t>
            </a:r>
          </a:p>
        </p:txBody>
      </p:sp>
      <p:sp>
        <p:nvSpPr>
          <p:cNvPr id="51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4707318" y="160419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根据经纬度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 defTabSz="685800"/>
            <a:r>
              <a:rPr lang="zh-CN" altLang="en-US" sz="800" kern="0" dirty="0" smtClean="0">
                <a:solidFill>
                  <a:schemeClr val="bg1"/>
                </a:solidFill>
                <a:latin typeface="+mj-ea"/>
                <a:ea typeface="+mj-ea"/>
              </a:rPr>
              <a:t>查询餐厅</a:t>
            </a:r>
            <a:endParaRPr lang="en-US" altLang="zh-CN" sz="800" kern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5923596" y="160419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>
                <a:solidFill>
                  <a:schemeClr val="bg1"/>
                </a:solidFill>
                <a:latin typeface="+mj-ea"/>
                <a:ea typeface="+mj-ea"/>
              </a:rPr>
              <a:t>替换高德云图本地查询接口</a:t>
            </a:r>
          </a:p>
        </p:txBody>
      </p:sp>
      <p:sp>
        <p:nvSpPr>
          <p:cNvPr id="55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4707318" y="193185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800" kern="0" dirty="0">
                <a:solidFill>
                  <a:schemeClr val="bg1"/>
                </a:solidFill>
                <a:latin typeface="+mj-ea"/>
              </a:rPr>
              <a:t>替换高德</a:t>
            </a:r>
            <a:r>
              <a:rPr lang="zh-CN" altLang="en-US" sz="800" kern="0" dirty="0" smtClean="0">
                <a:solidFill>
                  <a:schemeClr val="bg1"/>
                </a:solidFill>
                <a:latin typeface="+mj-ea"/>
              </a:rPr>
              <a:t>云图周边查询</a:t>
            </a:r>
            <a:r>
              <a:rPr lang="zh-CN" altLang="en-US" sz="800" kern="0" dirty="0">
                <a:solidFill>
                  <a:schemeClr val="bg1"/>
                </a:solidFill>
                <a:latin typeface="+mj-ea"/>
              </a:rPr>
              <a:t>接口</a:t>
            </a:r>
          </a:p>
        </p:txBody>
      </p:sp>
      <p:sp>
        <p:nvSpPr>
          <p:cNvPr id="58" name="圆角矩形 43">
            <a:extLst>
              <a:ext uri="{FF2B5EF4-FFF2-40B4-BE49-F238E27FC236}">
                <a16:creationId xmlns:a16="http://schemas.microsoft.com/office/drawing/2014/main" xmlns="" id="{62E748E9-D2D8-4A3A-9D15-C149CB2C97F1}"/>
              </a:ext>
            </a:extLst>
          </p:cNvPr>
          <p:cNvSpPr/>
          <p:nvPr/>
        </p:nvSpPr>
        <p:spPr>
          <a:xfrm>
            <a:off x="5923596" y="1931855"/>
            <a:ext cx="1027402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smtClean="0">
                <a:solidFill>
                  <a:schemeClr val="bg1"/>
                </a:solidFill>
                <a:latin typeface="+mj-ea"/>
                <a:ea typeface="+mj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xmlns="" val="390516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</a:t>
            </a:r>
            <a:endParaRPr lang="en-US" sz="24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3147433" y="994862"/>
            <a:ext cx="627095" cy="568928"/>
            <a:chOff x="3475388" y="1928428"/>
            <a:chExt cx="627095" cy="568928"/>
          </a:xfrm>
        </p:grpSpPr>
        <p:sp>
          <p:nvSpPr>
            <p:cNvPr id="24" name="矩形 23"/>
            <p:cNvSpPr/>
            <p:nvPr/>
          </p:nvSpPr>
          <p:spPr>
            <a:xfrm>
              <a:off x="3475388" y="2281912"/>
              <a:ext cx="62709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err="1">
                  <a:latin typeface="+mj-ea"/>
                </a:rPr>
                <a:t>PreOrder</a:t>
              </a:r>
              <a:endParaRPr lang="en-US" altLang="zh-CN" sz="800" kern="0" dirty="0">
                <a:latin typeface="+mj-ea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3586035" y="1928428"/>
              <a:ext cx="386908" cy="378968"/>
              <a:chOff x="3586035" y="1928428"/>
              <a:chExt cx="386908" cy="378968"/>
            </a:xfrm>
          </p:grpSpPr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586035" y="1928428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8143" y="2002596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73" name="组合 72"/>
          <p:cNvGrpSpPr/>
          <p:nvPr/>
        </p:nvGrpSpPr>
        <p:grpSpPr>
          <a:xfrm>
            <a:off x="3782496" y="994862"/>
            <a:ext cx="393818" cy="568928"/>
            <a:chOff x="3586035" y="1928428"/>
            <a:chExt cx="393818" cy="568928"/>
          </a:xfrm>
        </p:grpSpPr>
        <p:sp>
          <p:nvSpPr>
            <p:cNvPr id="74" name="矩形 73"/>
            <p:cNvSpPr/>
            <p:nvPr/>
          </p:nvSpPr>
          <p:spPr>
            <a:xfrm>
              <a:off x="3598017" y="2281912"/>
              <a:ext cx="3818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>
                  <a:latin typeface="+mj-ea"/>
                </a:rPr>
                <a:t>APP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3586035" y="1928428"/>
              <a:ext cx="386908" cy="378968"/>
              <a:chOff x="3586035" y="1928428"/>
              <a:chExt cx="386908" cy="378968"/>
            </a:xfrm>
          </p:grpSpPr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586035" y="1928428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8143" y="2002596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78" name="组合 77"/>
          <p:cNvGrpSpPr/>
          <p:nvPr/>
        </p:nvGrpSpPr>
        <p:grpSpPr>
          <a:xfrm>
            <a:off x="4219508" y="994862"/>
            <a:ext cx="580608" cy="568928"/>
            <a:chOff x="3498631" y="1928428"/>
            <a:chExt cx="580608" cy="568928"/>
          </a:xfrm>
        </p:grpSpPr>
        <p:sp>
          <p:nvSpPr>
            <p:cNvPr id="79" name="矩形 78"/>
            <p:cNvSpPr/>
            <p:nvPr/>
          </p:nvSpPr>
          <p:spPr>
            <a:xfrm>
              <a:off x="3498631" y="2281912"/>
              <a:ext cx="5806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>
                  <a:latin typeface="+mj-ea"/>
                </a:rPr>
                <a:t>Delivery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3586035" y="1928428"/>
              <a:ext cx="386908" cy="378968"/>
              <a:chOff x="3586035" y="1928428"/>
              <a:chExt cx="386908" cy="378968"/>
            </a:xfrm>
          </p:grpSpPr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586035" y="1928428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8143" y="2002596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83" name="组合 82"/>
          <p:cNvGrpSpPr/>
          <p:nvPr/>
        </p:nvGrpSpPr>
        <p:grpSpPr>
          <a:xfrm>
            <a:off x="4810449" y="994862"/>
            <a:ext cx="447558" cy="568928"/>
            <a:chOff x="3565156" y="1928428"/>
            <a:chExt cx="447558" cy="568928"/>
          </a:xfrm>
        </p:grpSpPr>
        <p:sp>
          <p:nvSpPr>
            <p:cNvPr id="84" name="矩形 83"/>
            <p:cNvSpPr/>
            <p:nvPr/>
          </p:nvSpPr>
          <p:spPr>
            <a:xfrm>
              <a:off x="3565156" y="2281912"/>
              <a:ext cx="4475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>
                  <a:latin typeface="+mj-ea"/>
                </a:rPr>
                <a:t>SAAS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586035" y="1928428"/>
              <a:ext cx="386908" cy="378968"/>
              <a:chOff x="3586035" y="1928428"/>
              <a:chExt cx="386908" cy="378968"/>
            </a:xfrm>
          </p:grpSpPr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586035" y="1928428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8143" y="2002596"/>
                <a:ext cx="304800" cy="304800"/>
              </a:xfrm>
              <a:prstGeom prst="rect">
                <a:avLst/>
              </a:prstGeom>
            </p:spPr>
          </p:pic>
        </p:grpSp>
      </p:grpSp>
      <p:cxnSp>
        <p:nvCxnSpPr>
          <p:cNvPr id="106" name="直接箭头连接符 105"/>
          <p:cNvCxnSpPr>
            <a:stCxn id="24" idx="2"/>
            <a:endCxn id="104" idx="0"/>
          </p:cNvCxnSpPr>
          <p:nvPr/>
        </p:nvCxnSpPr>
        <p:spPr>
          <a:xfrm flipH="1">
            <a:off x="2128156" y="1563790"/>
            <a:ext cx="1332825" cy="324696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4" idx="2"/>
            <a:endCxn id="104" idx="0"/>
          </p:cNvCxnSpPr>
          <p:nvPr/>
        </p:nvCxnSpPr>
        <p:spPr>
          <a:xfrm flipH="1">
            <a:off x="2128156" y="1563790"/>
            <a:ext cx="1857240" cy="324696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9" idx="2"/>
            <a:endCxn id="104" idx="0"/>
          </p:cNvCxnSpPr>
          <p:nvPr/>
        </p:nvCxnSpPr>
        <p:spPr>
          <a:xfrm flipH="1">
            <a:off x="2128156" y="1563790"/>
            <a:ext cx="2381656" cy="324696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84" idx="2"/>
            <a:endCxn id="104" idx="0"/>
          </p:cNvCxnSpPr>
          <p:nvPr/>
        </p:nvCxnSpPr>
        <p:spPr>
          <a:xfrm flipH="1">
            <a:off x="2128156" y="1563790"/>
            <a:ext cx="2906072" cy="324696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006280" y="2307396"/>
            <a:ext cx="638316" cy="558658"/>
            <a:chOff x="456345" y="983947"/>
            <a:chExt cx="638316" cy="558658"/>
          </a:xfrm>
        </p:grpSpPr>
        <p:grpSp>
          <p:nvGrpSpPr>
            <p:cNvPr id="30" name="组合 29"/>
            <p:cNvGrpSpPr/>
            <p:nvPr/>
          </p:nvGrpSpPr>
          <p:grpSpPr>
            <a:xfrm>
              <a:off x="582676" y="983947"/>
              <a:ext cx="377444" cy="378968"/>
              <a:chOff x="1522476" y="1511046"/>
              <a:chExt cx="377444" cy="378968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95120" y="158521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22476" y="1511046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1" name="矩形 30"/>
            <p:cNvSpPr/>
            <p:nvPr/>
          </p:nvSpPr>
          <p:spPr>
            <a:xfrm>
              <a:off x="456345" y="1327161"/>
              <a:ext cx="63831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err="1" smtClean="0">
                  <a:latin typeface="+mj-ea"/>
                </a:rPr>
                <a:t>StoreInfo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643074" y="2307396"/>
            <a:ext cx="753732" cy="558658"/>
            <a:chOff x="398639" y="983947"/>
            <a:chExt cx="753732" cy="558658"/>
          </a:xfrm>
        </p:grpSpPr>
        <p:grpSp>
          <p:nvGrpSpPr>
            <p:cNvPr id="35" name="组合 34"/>
            <p:cNvGrpSpPr/>
            <p:nvPr/>
          </p:nvGrpSpPr>
          <p:grpSpPr>
            <a:xfrm>
              <a:off x="582676" y="983947"/>
              <a:ext cx="377444" cy="378968"/>
              <a:chOff x="1522476" y="1511046"/>
              <a:chExt cx="377444" cy="37896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95120" y="158521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22476" y="1511046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矩形 35"/>
            <p:cNvSpPr/>
            <p:nvPr/>
          </p:nvSpPr>
          <p:spPr>
            <a:xfrm>
              <a:off x="398639" y="1327161"/>
              <a:ext cx="753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err="1" smtClean="0">
                  <a:latin typeface="+mj-ea"/>
                </a:rPr>
                <a:t>CloudEMap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433117" y="3145893"/>
            <a:ext cx="625491" cy="563700"/>
            <a:chOff x="503480" y="3394966"/>
            <a:chExt cx="625491" cy="563700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7376" y="3394966"/>
              <a:ext cx="304800" cy="304800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1736" y="3469981"/>
              <a:ext cx="304800" cy="304800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503480" y="3743222"/>
              <a:ext cx="6254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 smtClean="0">
                  <a:latin typeface="+mj-ea"/>
                </a:rPr>
                <a:t>任务调度</a:t>
              </a:r>
              <a:r>
                <a:rPr lang="en-US" altLang="zh-CN" sz="800" kern="0" dirty="0" smtClean="0">
                  <a:latin typeface="+mj-ea"/>
                </a:rPr>
                <a:t> 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034328" y="3145893"/>
            <a:ext cx="595035" cy="563700"/>
            <a:chOff x="518708" y="3394966"/>
            <a:chExt cx="595035" cy="56370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7376" y="3394966"/>
              <a:ext cx="304800" cy="30480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1736" y="3469981"/>
              <a:ext cx="304800" cy="30480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518708" y="3743222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 smtClean="0">
                  <a:latin typeface="+mj-ea"/>
                </a:rPr>
                <a:t>消息队列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839504" y="3899396"/>
            <a:ext cx="714969" cy="595486"/>
            <a:chOff x="3843616" y="3256537"/>
            <a:chExt cx="714969" cy="595486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77683" y="3256537"/>
              <a:ext cx="306995" cy="306995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3843616" y="3636579"/>
              <a:ext cx="714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>
                  <a:latin typeface="+mj-ea"/>
                  <a:ea typeface="+mj-ea"/>
                </a:rPr>
                <a:t>MySQL</a:t>
              </a: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85544" y="3373113"/>
              <a:ext cx="306995" cy="306995"/>
            </a:xfrm>
            <a:prstGeom prst="rect">
              <a:avLst/>
            </a:prstGeom>
          </p:spPr>
        </p:pic>
      </p:grpSp>
      <p:sp>
        <p:nvSpPr>
          <p:cNvPr id="89" name="矩形 88"/>
          <p:cNvSpPr/>
          <p:nvPr/>
        </p:nvSpPr>
        <p:spPr>
          <a:xfrm>
            <a:off x="647391" y="1758209"/>
            <a:ext cx="3099197" cy="27366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93306" y="3145893"/>
            <a:ext cx="409721" cy="585158"/>
            <a:chOff x="4419600" y="2419350"/>
            <a:chExt cx="409721" cy="585158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9600" y="2419350"/>
              <a:ext cx="304800" cy="30480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6048" y="2498210"/>
              <a:ext cx="304800" cy="304800"/>
            </a:xfrm>
            <a:prstGeom prst="rect">
              <a:avLst/>
            </a:prstGeom>
          </p:spPr>
        </p:pic>
        <p:sp>
          <p:nvSpPr>
            <p:cNvPr id="92" name="矩形 91"/>
            <p:cNvSpPr/>
            <p:nvPr/>
          </p:nvSpPr>
          <p:spPr>
            <a:xfrm>
              <a:off x="4439470" y="2789064"/>
              <a:ext cx="38985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>
                  <a:latin typeface="+mj-ea"/>
                </a:rPr>
                <a:t>缓存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511238" y="3145893"/>
            <a:ext cx="381248" cy="585158"/>
            <a:chOff x="4419600" y="2419350"/>
            <a:chExt cx="381248" cy="58515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9600" y="2419350"/>
              <a:ext cx="304800" cy="304800"/>
            </a:xfrm>
            <a:prstGeom prst="rect">
              <a:avLst/>
            </a:prstGeom>
          </p:spPr>
        </p:pic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6048" y="2498210"/>
              <a:ext cx="304800" cy="304800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4461494" y="2789064"/>
              <a:ext cx="3000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smtClean="0">
                  <a:latin typeface="+mj-ea"/>
                </a:rPr>
                <a:t>ES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865455" y="1888486"/>
            <a:ext cx="606255" cy="558658"/>
            <a:chOff x="472375" y="983947"/>
            <a:chExt cx="606255" cy="55865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582676" y="983947"/>
              <a:ext cx="377444" cy="378968"/>
              <a:chOff x="1522476" y="1511046"/>
              <a:chExt cx="377444" cy="378968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95120" y="158521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22476" y="1511046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02" name="矩形 101"/>
            <p:cNvSpPr/>
            <p:nvPr/>
          </p:nvSpPr>
          <p:spPr>
            <a:xfrm>
              <a:off x="472375" y="1327161"/>
              <a:ext cx="60625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smtClean="0">
                  <a:latin typeface="+mj-ea"/>
                </a:rPr>
                <a:t>Gateway</a:t>
              </a:r>
              <a:endParaRPr lang="en-US" altLang="zh-CN" sz="800" kern="0" dirty="0">
                <a:latin typeface="+mj-ea"/>
              </a:endParaRPr>
            </a:p>
          </p:txBody>
        </p:sp>
      </p:grpSp>
      <p:cxnSp>
        <p:nvCxnSpPr>
          <p:cNvPr id="118" name="直接箭头连接符 117"/>
          <p:cNvCxnSpPr>
            <a:stCxn id="104" idx="1"/>
            <a:endCxn id="33" idx="0"/>
          </p:cNvCxnSpPr>
          <p:nvPr/>
        </p:nvCxnSpPr>
        <p:spPr>
          <a:xfrm flipH="1">
            <a:off x="1285011" y="2040886"/>
            <a:ext cx="690745" cy="266510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3" idx="0"/>
            <a:endCxn id="38" idx="0"/>
          </p:cNvCxnSpPr>
          <p:nvPr/>
        </p:nvCxnSpPr>
        <p:spPr>
          <a:xfrm>
            <a:off x="2200800" y="1962654"/>
            <a:ext cx="778711" cy="34474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1" idx="2"/>
            <a:endCxn id="90" idx="0"/>
          </p:cNvCxnSpPr>
          <p:nvPr/>
        </p:nvCxnSpPr>
        <p:spPr>
          <a:xfrm flipH="1">
            <a:off x="1145706" y="2866054"/>
            <a:ext cx="179732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6" idx="2"/>
            <a:endCxn id="95" idx="0"/>
          </p:cNvCxnSpPr>
          <p:nvPr/>
        </p:nvCxnSpPr>
        <p:spPr>
          <a:xfrm flipH="1">
            <a:off x="1663638" y="2866054"/>
            <a:ext cx="1356302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36" idx="2"/>
            <a:endCxn id="90" idx="0"/>
          </p:cNvCxnSpPr>
          <p:nvPr/>
        </p:nvCxnSpPr>
        <p:spPr>
          <a:xfrm flipH="1">
            <a:off x="1145706" y="2866054"/>
            <a:ext cx="1874234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33" idx="3"/>
            <a:endCxn id="54" idx="0"/>
          </p:cNvCxnSpPr>
          <p:nvPr/>
        </p:nvCxnSpPr>
        <p:spPr>
          <a:xfrm>
            <a:off x="1437411" y="2459796"/>
            <a:ext cx="1252002" cy="686097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33" idx="3"/>
            <a:endCxn id="58" idx="0"/>
          </p:cNvCxnSpPr>
          <p:nvPr/>
        </p:nvCxnSpPr>
        <p:spPr>
          <a:xfrm>
            <a:off x="1437411" y="2459796"/>
            <a:ext cx="1837985" cy="686097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36" idx="2"/>
            <a:endCxn id="54" idx="0"/>
          </p:cNvCxnSpPr>
          <p:nvPr/>
        </p:nvCxnSpPr>
        <p:spPr>
          <a:xfrm flipH="1">
            <a:off x="2689413" y="2866054"/>
            <a:ext cx="330527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36" idx="2"/>
            <a:endCxn id="58" idx="0"/>
          </p:cNvCxnSpPr>
          <p:nvPr/>
        </p:nvCxnSpPr>
        <p:spPr>
          <a:xfrm>
            <a:off x="3019940" y="2866054"/>
            <a:ext cx="255456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36" idx="2"/>
            <a:endCxn id="65" idx="0"/>
          </p:cNvCxnSpPr>
          <p:nvPr/>
        </p:nvCxnSpPr>
        <p:spPr>
          <a:xfrm flipH="1">
            <a:off x="2127069" y="2866054"/>
            <a:ext cx="892871" cy="103334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31" idx="2"/>
            <a:endCxn id="65" idx="0"/>
          </p:cNvCxnSpPr>
          <p:nvPr/>
        </p:nvCxnSpPr>
        <p:spPr>
          <a:xfrm>
            <a:off x="1325438" y="2866054"/>
            <a:ext cx="801631" cy="103334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97" idx="0"/>
            <a:endCxn id="65" idx="0"/>
          </p:cNvCxnSpPr>
          <p:nvPr/>
        </p:nvCxnSpPr>
        <p:spPr>
          <a:xfrm>
            <a:off x="1703173" y="3515607"/>
            <a:ext cx="423896" cy="38378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92" idx="0"/>
            <a:endCxn id="65" idx="0"/>
          </p:cNvCxnSpPr>
          <p:nvPr/>
        </p:nvCxnSpPr>
        <p:spPr>
          <a:xfrm>
            <a:off x="1208102" y="3515607"/>
            <a:ext cx="918967" cy="38378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38" idx="1"/>
            <a:endCxn id="33" idx="3"/>
          </p:cNvCxnSpPr>
          <p:nvPr/>
        </p:nvCxnSpPr>
        <p:spPr>
          <a:xfrm flipH="1">
            <a:off x="1437411" y="2459796"/>
            <a:ext cx="1389700" cy="0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图片 1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7460" y="4584908"/>
            <a:ext cx="279490" cy="252549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1435511" y="4793417"/>
            <a:ext cx="714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主档</a:t>
            </a:r>
            <a:endParaRPr lang="en-US" altLang="zh-CN" sz="800" dirty="0" smtClean="0">
              <a:latin typeface="+mj-ea"/>
              <a:ea typeface="+mj-ea"/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8124" y="4577227"/>
            <a:ext cx="279490" cy="252549"/>
          </a:xfrm>
          <a:prstGeom prst="rect">
            <a:avLst/>
          </a:prstGeom>
        </p:spPr>
      </p:pic>
      <p:sp>
        <p:nvSpPr>
          <p:cNvPr id="167" name="文本框 166"/>
          <p:cNvSpPr txBox="1"/>
          <p:nvPr/>
        </p:nvSpPr>
        <p:spPr>
          <a:xfrm>
            <a:off x="2296175" y="4785736"/>
            <a:ext cx="714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餐厅</a:t>
            </a:r>
            <a:r>
              <a:rPr lang="en-US" altLang="zh-CN" sz="800" dirty="0" smtClean="0">
                <a:latin typeface="+mj-ea"/>
                <a:ea typeface="+mj-ea"/>
              </a:rPr>
              <a:t>EMAP</a:t>
            </a:r>
          </a:p>
        </p:txBody>
      </p:sp>
      <p:cxnSp>
        <p:nvCxnSpPr>
          <p:cNvPr id="168" name="直接箭头连接符 167"/>
          <p:cNvCxnSpPr>
            <a:stCxn id="67" idx="2"/>
            <a:endCxn id="164" idx="0"/>
          </p:cNvCxnSpPr>
          <p:nvPr/>
        </p:nvCxnSpPr>
        <p:spPr>
          <a:xfrm flipH="1">
            <a:off x="1787205" y="4322967"/>
            <a:ext cx="447725" cy="261941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67" idx="2"/>
            <a:endCxn id="166" idx="0"/>
          </p:cNvCxnSpPr>
          <p:nvPr/>
        </p:nvCxnSpPr>
        <p:spPr>
          <a:xfrm>
            <a:off x="2234930" y="4322967"/>
            <a:ext cx="412939" cy="254260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5168833" y="2309862"/>
            <a:ext cx="638316" cy="558658"/>
            <a:chOff x="456345" y="983947"/>
            <a:chExt cx="638316" cy="558658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82676" y="983947"/>
              <a:ext cx="377444" cy="378968"/>
              <a:chOff x="1522476" y="1511046"/>
              <a:chExt cx="377444" cy="378968"/>
            </a:xfrm>
          </p:grpSpPr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95120" y="158521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22476" y="1511046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31" name="矩形 230"/>
            <p:cNvSpPr/>
            <p:nvPr/>
          </p:nvSpPr>
          <p:spPr>
            <a:xfrm>
              <a:off x="456345" y="1327161"/>
              <a:ext cx="63831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err="1" smtClean="0">
                  <a:latin typeface="+mj-ea"/>
                </a:rPr>
                <a:t>StoreInfo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805627" y="2309862"/>
            <a:ext cx="753732" cy="558658"/>
            <a:chOff x="398639" y="983947"/>
            <a:chExt cx="753732" cy="558658"/>
          </a:xfrm>
        </p:grpSpPr>
        <p:grpSp>
          <p:nvGrpSpPr>
            <p:cNvPr id="226" name="组合 225"/>
            <p:cNvGrpSpPr/>
            <p:nvPr/>
          </p:nvGrpSpPr>
          <p:grpSpPr>
            <a:xfrm>
              <a:off x="582676" y="983947"/>
              <a:ext cx="377444" cy="378968"/>
              <a:chOff x="1522476" y="1511046"/>
              <a:chExt cx="377444" cy="378968"/>
            </a:xfrm>
          </p:grpSpPr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95120" y="158521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22476" y="1511046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7" name="矩形 226"/>
            <p:cNvSpPr/>
            <p:nvPr/>
          </p:nvSpPr>
          <p:spPr>
            <a:xfrm>
              <a:off x="398639" y="1327161"/>
              <a:ext cx="753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err="1" smtClean="0">
                  <a:latin typeface="+mj-ea"/>
                </a:rPr>
                <a:t>CloudEMap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595670" y="3148359"/>
            <a:ext cx="625491" cy="563700"/>
            <a:chOff x="503480" y="3394966"/>
            <a:chExt cx="625491" cy="563700"/>
          </a:xfrm>
        </p:grpSpPr>
        <p:pic>
          <p:nvPicPr>
            <p:cNvPr id="223" name="图片 2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7376" y="3394966"/>
              <a:ext cx="304800" cy="304800"/>
            </a:xfrm>
            <a:prstGeom prst="rect">
              <a:avLst/>
            </a:prstGeom>
          </p:spPr>
        </p:pic>
        <p:pic>
          <p:nvPicPr>
            <p:cNvPr id="224" name="图片 2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1736" y="3469981"/>
              <a:ext cx="304800" cy="304800"/>
            </a:xfrm>
            <a:prstGeom prst="rect">
              <a:avLst/>
            </a:prstGeom>
          </p:spPr>
        </p:pic>
        <p:sp>
          <p:nvSpPr>
            <p:cNvPr id="225" name="矩形 224"/>
            <p:cNvSpPr/>
            <p:nvPr/>
          </p:nvSpPr>
          <p:spPr>
            <a:xfrm>
              <a:off x="503480" y="3743222"/>
              <a:ext cx="6254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 smtClean="0">
                  <a:latin typeface="+mj-ea"/>
                </a:rPr>
                <a:t>任务调度</a:t>
              </a:r>
              <a:r>
                <a:rPr lang="en-US" altLang="zh-CN" sz="800" kern="0" dirty="0" smtClean="0">
                  <a:latin typeface="+mj-ea"/>
                </a:rPr>
                <a:t> 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196881" y="3148359"/>
            <a:ext cx="595035" cy="563700"/>
            <a:chOff x="518708" y="3394966"/>
            <a:chExt cx="595035" cy="563700"/>
          </a:xfrm>
        </p:grpSpPr>
        <p:pic>
          <p:nvPicPr>
            <p:cNvPr id="220" name="图片 2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7376" y="3394966"/>
              <a:ext cx="304800" cy="304800"/>
            </a:xfrm>
            <a:prstGeom prst="rect">
              <a:avLst/>
            </a:prstGeom>
          </p:spPr>
        </p:pic>
        <p:pic>
          <p:nvPicPr>
            <p:cNvPr id="221" name="图片 2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1736" y="3469981"/>
              <a:ext cx="304800" cy="304800"/>
            </a:xfrm>
            <a:prstGeom prst="rect">
              <a:avLst/>
            </a:prstGeom>
          </p:spPr>
        </p:pic>
        <p:sp>
          <p:nvSpPr>
            <p:cNvPr id="222" name="矩形 221"/>
            <p:cNvSpPr/>
            <p:nvPr/>
          </p:nvSpPr>
          <p:spPr>
            <a:xfrm>
              <a:off x="518708" y="3743222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 smtClean="0">
                  <a:latin typeface="+mj-ea"/>
                </a:rPr>
                <a:t>消息队列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6002057" y="3901862"/>
            <a:ext cx="714969" cy="595486"/>
            <a:chOff x="3843616" y="3256537"/>
            <a:chExt cx="714969" cy="595486"/>
          </a:xfrm>
        </p:grpSpPr>
        <p:pic>
          <p:nvPicPr>
            <p:cNvPr id="217" name="图片 2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77683" y="3256537"/>
              <a:ext cx="306995" cy="306995"/>
            </a:xfrm>
            <a:prstGeom prst="rect">
              <a:avLst/>
            </a:prstGeom>
          </p:spPr>
        </p:pic>
        <p:sp>
          <p:nvSpPr>
            <p:cNvPr id="218" name="文本框 217"/>
            <p:cNvSpPr txBox="1"/>
            <p:nvPr/>
          </p:nvSpPr>
          <p:spPr>
            <a:xfrm>
              <a:off x="3843616" y="3636579"/>
              <a:ext cx="714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>
                  <a:latin typeface="+mj-ea"/>
                  <a:ea typeface="+mj-ea"/>
                </a:rPr>
                <a:t>MySQL</a:t>
              </a:r>
            </a:p>
          </p:txBody>
        </p:sp>
        <p:pic>
          <p:nvPicPr>
            <p:cNvPr id="219" name="图片 2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85544" y="3373113"/>
              <a:ext cx="306995" cy="306995"/>
            </a:xfrm>
            <a:prstGeom prst="rect">
              <a:avLst/>
            </a:prstGeom>
          </p:spPr>
        </p:pic>
      </p:grpSp>
      <p:sp>
        <p:nvSpPr>
          <p:cNvPr id="183" name="矩形 182"/>
          <p:cNvSpPr/>
          <p:nvPr/>
        </p:nvSpPr>
        <p:spPr>
          <a:xfrm>
            <a:off x="4809944" y="1760675"/>
            <a:ext cx="3099197" cy="27366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5155859" y="3148359"/>
            <a:ext cx="409721" cy="585158"/>
            <a:chOff x="4419600" y="2419350"/>
            <a:chExt cx="409721" cy="585158"/>
          </a:xfrm>
        </p:grpSpPr>
        <p:pic>
          <p:nvPicPr>
            <p:cNvPr id="214" name="图片 2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9600" y="2419350"/>
              <a:ext cx="304800" cy="304800"/>
            </a:xfrm>
            <a:prstGeom prst="rect">
              <a:avLst/>
            </a:prstGeom>
          </p:spPr>
        </p:pic>
        <p:pic>
          <p:nvPicPr>
            <p:cNvPr id="215" name="图片 2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6048" y="2498210"/>
              <a:ext cx="304800" cy="304800"/>
            </a:xfrm>
            <a:prstGeom prst="rect">
              <a:avLst/>
            </a:prstGeom>
          </p:spPr>
        </p:pic>
        <p:sp>
          <p:nvSpPr>
            <p:cNvPr id="216" name="矩形 215"/>
            <p:cNvSpPr/>
            <p:nvPr/>
          </p:nvSpPr>
          <p:spPr>
            <a:xfrm>
              <a:off x="4439470" y="2789064"/>
              <a:ext cx="38985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en-US" sz="800" kern="0" dirty="0">
                  <a:latin typeface="+mj-ea"/>
                </a:rPr>
                <a:t>缓存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673791" y="3148359"/>
            <a:ext cx="381248" cy="585158"/>
            <a:chOff x="4419600" y="2419350"/>
            <a:chExt cx="381248" cy="585158"/>
          </a:xfrm>
        </p:grpSpPr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9600" y="2419350"/>
              <a:ext cx="304800" cy="304800"/>
            </a:xfrm>
            <a:prstGeom prst="rect">
              <a:avLst/>
            </a:prstGeom>
          </p:spPr>
        </p:pic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6048" y="2498210"/>
              <a:ext cx="304800" cy="304800"/>
            </a:xfrm>
            <a:prstGeom prst="rect">
              <a:avLst/>
            </a:prstGeom>
          </p:spPr>
        </p:pic>
        <p:sp>
          <p:nvSpPr>
            <p:cNvPr id="213" name="矩形 212"/>
            <p:cNvSpPr/>
            <p:nvPr/>
          </p:nvSpPr>
          <p:spPr>
            <a:xfrm>
              <a:off x="4461494" y="2789064"/>
              <a:ext cx="3000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smtClean="0">
                  <a:latin typeface="+mj-ea"/>
                </a:rPr>
                <a:t>ES</a:t>
              </a:r>
              <a:endParaRPr lang="en-US" altLang="zh-CN" sz="800" kern="0" dirty="0">
                <a:latin typeface="+mj-ea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6028008" y="1890952"/>
            <a:ext cx="606255" cy="558658"/>
            <a:chOff x="472375" y="983947"/>
            <a:chExt cx="606255" cy="558658"/>
          </a:xfrm>
        </p:grpSpPr>
        <p:grpSp>
          <p:nvGrpSpPr>
            <p:cNvPr id="207" name="组合 206"/>
            <p:cNvGrpSpPr/>
            <p:nvPr/>
          </p:nvGrpSpPr>
          <p:grpSpPr>
            <a:xfrm>
              <a:off x="582676" y="983947"/>
              <a:ext cx="377444" cy="378968"/>
              <a:chOff x="1522476" y="1511046"/>
              <a:chExt cx="377444" cy="378968"/>
            </a:xfrm>
          </p:grpSpPr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95120" y="158521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22476" y="1511046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08" name="矩形 207"/>
            <p:cNvSpPr/>
            <p:nvPr/>
          </p:nvSpPr>
          <p:spPr>
            <a:xfrm>
              <a:off x="472375" y="1327161"/>
              <a:ext cx="60625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altLang="zh-CN" sz="800" kern="0" dirty="0" smtClean="0">
                  <a:latin typeface="+mj-ea"/>
                </a:rPr>
                <a:t>Gateway</a:t>
              </a:r>
              <a:endParaRPr lang="en-US" altLang="zh-CN" sz="800" kern="0" dirty="0">
                <a:latin typeface="+mj-ea"/>
              </a:endParaRPr>
            </a:p>
          </p:txBody>
        </p:sp>
      </p:grpSp>
      <p:cxnSp>
        <p:nvCxnSpPr>
          <p:cNvPr id="187" name="直接箭头连接符 186"/>
          <p:cNvCxnSpPr>
            <a:stCxn id="210" idx="1"/>
            <a:endCxn id="233" idx="0"/>
          </p:cNvCxnSpPr>
          <p:nvPr/>
        </p:nvCxnSpPr>
        <p:spPr>
          <a:xfrm flipH="1">
            <a:off x="5447564" y="2043352"/>
            <a:ext cx="690745" cy="266510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209" idx="0"/>
            <a:endCxn id="229" idx="0"/>
          </p:cNvCxnSpPr>
          <p:nvPr/>
        </p:nvCxnSpPr>
        <p:spPr>
          <a:xfrm>
            <a:off x="6363353" y="1965120"/>
            <a:ext cx="778711" cy="34474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31" idx="2"/>
            <a:endCxn id="214" idx="0"/>
          </p:cNvCxnSpPr>
          <p:nvPr/>
        </p:nvCxnSpPr>
        <p:spPr>
          <a:xfrm flipH="1">
            <a:off x="5308259" y="2868520"/>
            <a:ext cx="179732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227" idx="2"/>
            <a:endCxn id="211" idx="0"/>
          </p:cNvCxnSpPr>
          <p:nvPr/>
        </p:nvCxnSpPr>
        <p:spPr>
          <a:xfrm flipH="1">
            <a:off x="5826191" y="2868520"/>
            <a:ext cx="1356302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227" idx="2"/>
            <a:endCxn id="214" idx="0"/>
          </p:cNvCxnSpPr>
          <p:nvPr/>
        </p:nvCxnSpPr>
        <p:spPr>
          <a:xfrm flipH="1">
            <a:off x="5308259" y="2868520"/>
            <a:ext cx="1874234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233" idx="3"/>
            <a:endCxn id="223" idx="0"/>
          </p:cNvCxnSpPr>
          <p:nvPr/>
        </p:nvCxnSpPr>
        <p:spPr>
          <a:xfrm>
            <a:off x="5599964" y="2462262"/>
            <a:ext cx="1252002" cy="686097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233" idx="3"/>
            <a:endCxn id="220" idx="0"/>
          </p:cNvCxnSpPr>
          <p:nvPr/>
        </p:nvCxnSpPr>
        <p:spPr>
          <a:xfrm>
            <a:off x="5599964" y="2462262"/>
            <a:ext cx="1837985" cy="686097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27" idx="2"/>
            <a:endCxn id="223" idx="0"/>
          </p:cNvCxnSpPr>
          <p:nvPr/>
        </p:nvCxnSpPr>
        <p:spPr>
          <a:xfrm flipH="1">
            <a:off x="6851966" y="2868520"/>
            <a:ext cx="330527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227" idx="2"/>
            <a:endCxn id="220" idx="0"/>
          </p:cNvCxnSpPr>
          <p:nvPr/>
        </p:nvCxnSpPr>
        <p:spPr>
          <a:xfrm>
            <a:off x="7182493" y="2868520"/>
            <a:ext cx="255456" cy="27983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227" idx="2"/>
            <a:endCxn id="217" idx="0"/>
          </p:cNvCxnSpPr>
          <p:nvPr/>
        </p:nvCxnSpPr>
        <p:spPr>
          <a:xfrm flipH="1">
            <a:off x="6289622" y="2868520"/>
            <a:ext cx="892871" cy="103334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31" idx="2"/>
            <a:endCxn id="217" idx="0"/>
          </p:cNvCxnSpPr>
          <p:nvPr/>
        </p:nvCxnSpPr>
        <p:spPr>
          <a:xfrm>
            <a:off x="5487991" y="2868520"/>
            <a:ext cx="801631" cy="103334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213" idx="0"/>
            <a:endCxn id="217" idx="0"/>
          </p:cNvCxnSpPr>
          <p:nvPr/>
        </p:nvCxnSpPr>
        <p:spPr>
          <a:xfrm>
            <a:off x="5865726" y="3518073"/>
            <a:ext cx="423896" cy="38378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216" idx="0"/>
            <a:endCxn id="217" idx="0"/>
          </p:cNvCxnSpPr>
          <p:nvPr/>
        </p:nvCxnSpPr>
        <p:spPr>
          <a:xfrm>
            <a:off x="5370655" y="3518073"/>
            <a:ext cx="918967" cy="383789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229" idx="1"/>
            <a:endCxn id="233" idx="3"/>
          </p:cNvCxnSpPr>
          <p:nvPr/>
        </p:nvCxnSpPr>
        <p:spPr>
          <a:xfrm flipH="1">
            <a:off x="5599964" y="2462262"/>
            <a:ext cx="1389700" cy="0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图片 2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0013" y="4587374"/>
            <a:ext cx="279490" cy="252549"/>
          </a:xfrm>
          <a:prstGeom prst="rect">
            <a:avLst/>
          </a:prstGeom>
        </p:spPr>
      </p:pic>
      <p:sp>
        <p:nvSpPr>
          <p:cNvPr id="202" name="文本框 201"/>
          <p:cNvSpPr txBox="1"/>
          <p:nvPr/>
        </p:nvSpPr>
        <p:spPr>
          <a:xfrm>
            <a:off x="5598064" y="4795883"/>
            <a:ext cx="714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主档</a:t>
            </a:r>
            <a:endParaRPr lang="en-US" altLang="zh-CN" sz="800" dirty="0" smtClean="0">
              <a:latin typeface="+mj-ea"/>
              <a:ea typeface="+mj-ea"/>
            </a:endParaRPr>
          </a:p>
        </p:txBody>
      </p:sp>
      <p:pic>
        <p:nvPicPr>
          <p:cNvPr id="203" name="图片 2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0677" y="4579693"/>
            <a:ext cx="279490" cy="252549"/>
          </a:xfrm>
          <a:prstGeom prst="rect">
            <a:avLst/>
          </a:prstGeom>
        </p:spPr>
      </p:pic>
      <p:sp>
        <p:nvSpPr>
          <p:cNvPr id="204" name="文本框 203"/>
          <p:cNvSpPr txBox="1"/>
          <p:nvPr/>
        </p:nvSpPr>
        <p:spPr>
          <a:xfrm>
            <a:off x="6458728" y="4788202"/>
            <a:ext cx="714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餐厅</a:t>
            </a:r>
            <a:r>
              <a:rPr lang="en-US" altLang="zh-CN" sz="800" dirty="0" smtClean="0">
                <a:latin typeface="+mj-ea"/>
                <a:ea typeface="+mj-ea"/>
              </a:rPr>
              <a:t>EMAP</a:t>
            </a:r>
          </a:p>
        </p:txBody>
      </p:sp>
      <p:cxnSp>
        <p:nvCxnSpPr>
          <p:cNvPr id="205" name="直接箭头连接符 204"/>
          <p:cNvCxnSpPr>
            <a:stCxn id="219" idx="2"/>
            <a:endCxn id="201" idx="0"/>
          </p:cNvCxnSpPr>
          <p:nvPr/>
        </p:nvCxnSpPr>
        <p:spPr>
          <a:xfrm flipH="1">
            <a:off x="5949758" y="4325433"/>
            <a:ext cx="447725" cy="261941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219" idx="2"/>
            <a:endCxn id="203" idx="0"/>
          </p:cNvCxnSpPr>
          <p:nvPr/>
        </p:nvCxnSpPr>
        <p:spPr>
          <a:xfrm>
            <a:off x="6397483" y="4325433"/>
            <a:ext cx="412939" cy="254260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24" idx="2"/>
            <a:endCxn id="210" idx="0"/>
          </p:cNvCxnSpPr>
          <p:nvPr/>
        </p:nvCxnSpPr>
        <p:spPr>
          <a:xfrm>
            <a:off x="3460981" y="1563790"/>
            <a:ext cx="2829728" cy="32716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74" idx="2"/>
            <a:endCxn id="210" idx="0"/>
          </p:cNvCxnSpPr>
          <p:nvPr/>
        </p:nvCxnSpPr>
        <p:spPr>
          <a:xfrm>
            <a:off x="3985396" y="1563790"/>
            <a:ext cx="2305313" cy="32716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stCxn id="79" idx="2"/>
            <a:endCxn id="210" idx="0"/>
          </p:cNvCxnSpPr>
          <p:nvPr/>
        </p:nvCxnSpPr>
        <p:spPr>
          <a:xfrm>
            <a:off x="4509812" y="1563790"/>
            <a:ext cx="1780897" cy="32716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84" idx="2"/>
            <a:endCxn id="210" idx="0"/>
          </p:cNvCxnSpPr>
          <p:nvPr/>
        </p:nvCxnSpPr>
        <p:spPr>
          <a:xfrm>
            <a:off x="5034228" y="1563790"/>
            <a:ext cx="1256481" cy="327162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33" idx="1"/>
            <a:endCxn id="59" idx="3"/>
          </p:cNvCxnSpPr>
          <p:nvPr/>
        </p:nvCxnSpPr>
        <p:spPr>
          <a:xfrm flipH="1">
            <a:off x="3502156" y="2462262"/>
            <a:ext cx="1793008" cy="911046"/>
          </a:xfrm>
          <a:prstGeom prst="straightConnector1">
            <a:avLst/>
          </a:prstGeom>
          <a:ln w="3175"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7930368" y="2855209"/>
            <a:ext cx="736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…..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11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性能保证</a:t>
            </a:r>
            <a:endParaRPr lang="en-US" sz="2400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xmlns="" id="{2B46C97F-9A21-C948-B2E9-5D3543D3300D}"/>
              </a:ext>
            </a:extLst>
          </p:cNvPr>
          <p:cNvGrpSpPr/>
          <p:nvPr/>
        </p:nvGrpSpPr>
        <p:grpSpPr>
          <a:xfrm>
            <a:off x="1659613" y="1657956"/>
            <a:ext cx="2321618" cy="2289257"/>
            <a:chOff x="691755" y="1227763"/>
            <a:chExt cx="2321618" cy="232410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xmlns="" id="{C74AE0CD-DB4C-2A4A-9712-C8D9AABB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668" y="1227763"/>
              <a:ext cx="1203474" cy="2324100"/>
            </a:xfrm>
            <a:custGeom>
              <a:avLst/>
              <a:gdLst>
                <a:gd name="T0" fmla="*/ 236 w 1462"/>
                <a:gd name="T1" fmla="*/ 5 h 2688"/>
                <a:gd name="T2" fmla="*/ 376 w 1462"/>
                <a:gd name="T3" fmla="*/ 24 h 2688"/>
                <a:gd name="T4" fmla="*/ 512 w 1462"/>
                <a:gd name="T5" fmla="*/ 58 h 2688"/>
                <a:gd name="T6" fmla="*/ 644 w 1462"/>
                <a:gd name="T7" fmla="*/ 106 h 2688"/>
                <a:gd name="T8" fmla="*/ 770 w 1462"/>
                <a:gd name="T9" fmla="*/ 169 h 2688"/>
                <a:gd name="T10" fmla="*/ 889 w 1462"/>
                <a:gd name="T11" fmla="*/ 243 h 2688"/>
                <a:gd name="T12" fmla="*/ 1000 w 1462"/>
                <a:gd name="T13" fmla="*/ 329 h 2688"/>
                <a:gd name="T14" fmla="*/ 1101 w 1462"/>
                <a:gd name="T15" fmla="*/ 427 h 2688"/>
                <a:gd name="T16" fmla="*/ 1192 w 1462"/>
                <a:gd name="T17" fmla="*/ 535 h 2688"/>
                <a:gd name="T18" fmla="*/ 1270 w 1462"/>
                <a:gd name="T19" fmla="*/ 652 h 2688"/>
                <a:gd name="T20" fmla="*/ 1336 w 1462"/>
                <a:gd name="T21" fmla="*/ 775 h 2688"/>
                <a:gd name="T22" fmla="*/ 1389 w 1462"/>
                <a:gd name="T23" fmla="*/ 906 h 2688"/>
                <a:gd name="T24" fmla="*/ 1427 w 1462"/>
                <a:gd name="T25" fmla="*/ 1042 h 2688"/>
                <a:gd name="T26" fmla="*/ 1452 w 1462"/>
                <a:gd name="T27" fmla="*/ 1180 h 2688"/>
                <a:gd name="T28" fmla="*/ 1462 w 1462"/>
                <a:gd name="T29" fmla="*/ 1320 h 2688"/>
                <a:gd name="T30" fmla="*/ 1457 w 1462"/>
                <a:gd name="T31" fmla="*/ 1461 h 2688"/>
                <a:gd name="T32" fmla="*/ 1437 w 1462"/>
                <a:gd name="T33" fmla="*/ 1600 h 2688"/>
                <a:gd name="T34" fmla="*/ 1404 w 1462"/>
                <a:gd name="T35" fmla="*/ 1737 h 2688"/>
                <a:gd name="T36" fmla="*/ 1355 w 1462"/>
                <a:gd name="T37" fmla="*/ 1869 h 2688"/>
                <a:gd name="T38" fmla="*/ 1294 w 1462"/>
                <a:gd name="T39" fmla="*/ 1996 h 2688"/>
                <a:gd name="T40" fmla="*/ 1220 w 1462"/>
                <a:gd name="T41" fmla="*/ 2115 h 2688"/>
                <a:gd name="T42" fmla="*/ 1133 w 1462"/>
                <a:gd name="T43" fmla="*/ 2225 h 2688"/>
                <a:gd name="T44" fmla="*/ 1036 w 1462"/>
                <a:gd name="T45" fmla="*/ 2327 h 2688"/>
                <a:gd name="T46" fmla="*/ 928 w 1462"/>
                <a:gd name="T47" fmla="*/ 2417 h 2688"/>
                <a:gd name="T48" fmla="*/ 811 w 1462"/>
                <a:gd name="T49" fmla="*/ 2496 h 2688"/>
                <a:gd name="T50" fmla="*/ 688 w 1462"/>
                <a:gd name="T51" fmla="*/ 2562 h 2688"/>
                <a:gd name="T52" fmla="*/ 557 w 1462"/>
                <a:gd name="T53" fmla="*/ 2615 h 2688"/>
                <a:gd name="T54" fmla="*/ 421 w 1462"/>
                <a:gd name="T55" fmla="*/ 2653 h 2688"/>
                <a:gd name="T56" fmla="*/ 283 w 1462"/>
                <a:gd name="T57" fmla="*/ 2678 h 2688"/>
                <a:gd name="T58" fmla="*/ 143 w 1462"/>
                <a:gd name="T59" fmla="*/ 2688 h 2688"/>
                <a:gd name="T60" fmla="*/ 162 w 1462"/>
                <a:gd name="T61" fmla="*/ 2149 h 2688"/>
                <a:gd name="T62" fmla="*/ 246 w 1462"/>
                <a:gd name="T63" fmla="*/ 2140 h 2688"/>
                <a:gd name="T64" fmla="*/ 328 w 1462"/>
                <a:gd name="T65" fmla="*/ 2122 h 2688"/>
                <a:gd name="T66" fmla="*/ 409 w 1462"/>
                <a:gd name="T67" fmla="*/ 2097 h 2688"/>
                <a:gd name="T68" fmla="*/ 485 w 1462"/>
                <a:gd name="T69" fmla="*/ 2062 h 2688"/>
                <a:gd name="T70" fmla="*/ 558 w 1462"/>
                <a:gd name="T71" fmla="*/ 2020 h 2688"/>
                <a:gd name="T72" fmla="*/ 626 w 1462"/>
                <a:gd name="T73" fmla="*/ 1970 h 2688"/>
                <a:gd name="T74" fmla="*/ 689 w 1462"/>
                <a:gd name="T75" fmla="*/ 1914 h 2688"/>
                <a:gd name="T76" fmla="*/ 745 w 1462"/>
                <a:gd name="T77" fmla="*/ 1851 h 2688"/>
                <a:gd name="T78" fmla="*/ 795 w 1462"/>
                <a:gd name="T79" fmla="*/ 1783 h 2688"/>
                <a:gd name="T80" fmla="*/ 837 w 1462"/>
                <a:gd name="T81" fmla="*/ 1710 h 2688"/>
                <a:gd name="T82" fmla="*/ 872 w 1462"/>
                <a:gd name="T83" fmla="*/ 1632 h 2688"/>
                <a:gd name="T84" fmla="*/ 897 w 1462"/>
                <a:gd name="T85" fmla="*/ 1553 h 2688"/>
                <a:gd name="T86" fmla="*/ 915 w 1462"/>
                <a:gd name="T87" fmla="*/ 1470 h 2688"/>
                <a:gd name="T88" fmla="*/ 923 w 1462"/>
                <a:gd name="T89" fmla="*/ 1386 h 2688"/>
                <a:gd name="T90" fmla="*/ 923 w 1462"/>
                <a:gd name="T91" fmla="*/ 1301 h 2688"/>
                <a:gd name="T92" fmla="*/ 915 w 1462"/>
                <a:gd name="T93" fmla="*/ 1217 h 2688"/>
                <a:gd name="T94" fmla="*/ 897 w 1462"/>
                <a:gd name="T95" fmla="*/ 1135 h 2688"/>
                <a:gd name="T96" fmla="*/ 872 w 1462"/>
                <a:gd name="T97" fmla="*/ 1055 h 2688"/>
                <a:gd name="T98" fmla="*/ 837 w 1462"/>
                <a:gd name="T99" fmla="*/ 978 h 2688"/>
                <a:gd name="T100" fmla="*/ 795 w 1462"/>
                <a:gd name="T101" fmla="*/ 904 h 2688"/>
                <a:gd name="T102" fmla="*/ 745 w 1462"/>
                <a:gd name="T103" fmla="*/ 836 h 2688"/>
                <a:gd name="T104" fmla="*/ 689 w 1462"/>
                <a:gd name="T105" fmla="*/ 774 h 2688"/>
                <a:gd name="T106" fmla="*/ 626 w 1462"/>
                <a:gd name="T107" fmla="*/ 718 h 2688"/>
                <a:gd name="T108" fmla="*/ 558 w 1462"/>
                <a:gd name="T109" fmla="*/ 667 h 2688"/>
                <a:gd name="T110" fmla="*/ 485 w 1462"/>
                <a:gd name="T111" fmla="*/ 625 h 2688"/>
                <a:gd name="T112" fmla="*/ 409 w 1462"/>
                <a:gd name="T113" fmla="*/ 591 h 2688"/>
                <a:gd name="T114" fmla="*/ 328 w 1462"/>
                <a:gd name="T115" fmla="*/ 565 h 2688"/>
                <a:gd name="T116" fmla="*/ 246 w 1462"/>
                <a:gd name="T117" fmla="*/ 547 h 2688"/>
                <a:gd name="T118" fmla="*/ 162 w 1462"/>
                <a:gd name="T119" fmla="*/ 539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62" h="2688">
                  <a:moveTo>
                    <a:pt x="120" y="0"/>
                  </a:moveTo>
                  <a:lnTo>
                    <a:pt x="143" y="0"/>
                  </a:lnTo>
                  <a:lnTo>
                    <a:pt x="167" y="1"/>
                  </a:lnTo>
                  <a:lnTo>
                    <a:pt x="190" y="2"/>
                  </a:lnTo>
                  <a:lnTo>
                    <a:pt x="214" y="3"/>
                  </a:lnTo>
                  <a:lnTo>
                    <a:pt x="236" y="5"/>
                  </a:lnTo>
                  <a:lnTo>
                    <a:pt x="260" y="7"/>
                  </a:lnTo>
                  <a:lnTo>
                    <a:pt x="283" y="9"/>
                  </a:lnTo>
                  <a:lnTo>
                    <a:pt x="307" y="13"/>
                  </a:lnTo>
                  <a:lnTo>
                    <a:pt x="330" y="16"/>
                  </a:lnTo>
                  <a:lnTo>
                    <a:pt x="353" y="20"/>
                  </a:lnTo>
                  <a:lnTo>
                    <a:pt x="376" y="24"/>
                  </a:lnTo>
                  <a:lnTo>
                    <a:pt x="399" y="29"/>
                  </a:lnTo>
                  <a:lnTo>
                    <a:pt x="421" y="35"/>
                  </a:lnTo>
                  <a:lnTo>
                    <a:pt x="445" y="40"/>
                  </a:lnTo>
                  <a:lnTo>
                    <a:pt x="467" y="46"/>
                  </a:lnTo>
                  <a:lnTo>
                    <a:pt x="490" y="52"/>
                  </a:lnTo>
                  <a:lnTo>
                    <a:pt x="512" y="58"/>
                  </a:lnTo>
                  <a:lnTo>
                    <a:pt x="535" y="66"/>
                  </a:lnTo>
                  <a:lnTo>
                    <a:pt x="557" y="72"/>
                  </a:lnTo>
                  <a:lnTo>
                    <a:pt x="579" y="81"/>
                  </a:lnTo>
                  <a:lnTo>
                    <a:pt x="601" y="89"/>
                  </a:lnTo>
                  <a:lnTo>
                    <a:pt x="623" y="98"/>
                  </a:lnTo>
                  <a:lnTo>
                    <a:pt x="644" y="106"/>
                  </a:lnTo>
                  <a:lnTo>
                    <a:pt x="666" y="116"/>
                  </a:lnTo>
                  <a:lnTo>
                    <a:pt x="688" y="125"/>
                  </a:lnTo>
                  <a:lnTo>
                    <a:pt x="708" y="135"/>
                  </a:lnTo>
                  <a:lnTo>
                    <a:pt x="729" y="146"/>
                  </a:lnTo>
                  <a:lnTo>
                    <a:pt x="750" y="157"/>
                  </a:lnTo>
                  <a:lnTo>
                    <a:pt x="770" y="169"/>
                  </a:lnTo>
                  <a:lnTo>
                    <a:pt x="791" y="180"/>
                  </a:lnTo>
                  <a:lnTo>
                    <a:pt x="811" y="192"/>
                  </a:lnTo>
                  <a:lnTo>
                    <a:pt x="831" y="204"/>
                  </a:lnTo>
                  <a:lnTo>
                    <a:pt x="851" y="217"/>
                  </a:lnTo>
                  <a:lnTo>
                    <a:pt x="871" y="230"/>
                  </a:lnTo>
                  <a:lnTo>
                    <a:pt x="889" y="243"/>
                  </a:lnTo>
                  <a:lnTo>
                    <a:pt x="908" y="257"/>
                  </a:lnTo>
                  <a:lnTo>
                    <a:pt x="928" y="270"/>
                  </a:lnTo>
                  <a:lnTo>
                    <a:pt x="946" y="284"/>
                  </a:lnTo>
                  <a:lnTo>
                    <a:pt x="965" y="299"/>
                  </a:lnTo>
                  <a:lnTo>
                    <a:pt x="983" y="314"/>
                  </a:lnTo>
                  <a:lnTo>
                    <a:pt x="1000" y="329"/>
                  </a:lnTo>
                  <a:lnTo>
                    <a:pt x="1018" y="345"/>
                  </a:lnTo>
                  <a:lnTo>
                    <a:pt x="1036" y="360"/>
                  </a:lnTo>
                  <a:lnTo>
                    <a:pt x="1052" y="377"/>
                  </a:lnTo>
                  <a:lnTo>
                    <a:pt x="1069" y="393"/>
                  </a:lnTo>
                  <a:lnTo>
                    <a:pt x="1086" y="410"/>
                  </a:lnTo>
                  <a:lnTo>
                    <a:pt x="1101" y="427"/>
                  </a:lnTo>
                  <a:lnTo>
                    <a:pt x="1118" y="444"/>
                  </a:lnTo>
                  <a:lnTo>
                    <a:pt x="1133" y="462"/>
                  </a:lnTo>
                  <a:lnTo>
                    <a:pt x="1148" y="480"/>
                  </a:lnTo>
                  <a:lnTo>
                    <a:pt x="1162" y="498"/>
                  </a:lnTo>
                  <a:lnTo>
                    <a:pt x="1177" y="516"/>
                  </a:lnTo>
                  <a:lnTo>
                    <a:pt x="1192" y="535"/>
                  </a:lnTo>
                  <a:lnTo>
                    <a:pt x="1206" y="554"/>
                  </a:lnTo>
                  <a:lnTo>
                    <a:pt x="1220" y="573"/>
                  </a:lnTo>
                  <a:lnTo>
                    <a:pt x="1232" y="592"/>
                  </a:lnTo>
                  <a:lnTo>
                    <a:pt x="1245" y="612"/>
                  </a:lnTo>
                  <a:lnTo>
                    <a:pt x="1258" y="631"/>
                  </a:lnTo>
                  <a:lnTo>
                    <a:pt x="1270" y="652"/>
                  </a:lnTo>
                  <a:lnTo>
                    <a:pt x="1283" y="672"/>
                  </a:lnTo>
                  <a:lnTo>
                    <a:pt x="1294" y="692"/>
                  </a:lnTo>
                  <a:lnTo>
                    <a:pt x="1305" y="712"/>
                  </a:lnTo>
                  <a:lnTo>
                    <a:pt x="1315" y="734"/>
                  </a:lnTo>
                  <a:lnTo>
                    <a:pt x="1326" y="755"/>
                  </a:lnTo>
                  <a:lnTo>
                    <a:pt x="1336" y="775"/>
                  </a:lnTo>
                  <a:lnTo>
                    <a:pt x="1346" y="797"/>
                  </a:lnTo>
                  <a:lnTo>
                    <a:pt x="1355" y="819"/>
                  </a:lnTo>
                  <a:lnTo>
                    <a:pt x="1364" y="841"/>
                  </a:lnTo>
                  <a:lnTo>
                    <a:pt x="1373" y="862"/>
                  </a:lnTo>
                  <a:lnTo>
                    <a:pt x="1381" y="885"/>
                  </a:lnTo>
                  <a:lnTo>
                    <a:pt x="1389" y="906"/>
                  </a:lnTo>
                  <a:lnTo>
                    <a:pt x="1396" y="929"/>
                  </a:lnTo>
                  <a:lnTo>
                    <a:pt x="1404" y="951"/>
                  </a:lnTo>
                  <a:lnTo>
                    <a:pt x="1410" y="973"/>
                  </a:lnTo>
                  <a:lnTo>
                    <a:pt x="1416" y="996"/>
                  </a:lnTo>
                  <a:lnTo>
                    <a:pt x="1422" y="1018"/>
                  </a:lnTo>
                  <a:lnTo>
                    <a:pt x="1427" y="1042"/>
                  </a:lnTo>
                  <a:lnTo>
                    <a:pt x="1433" y="1064"/>
                  </a:lnTo>
                  <a:lnTo>
                    <a:pt x="1437" y="1088"/>
                  </a:lnTo>
                  <a:lnTo>
                    <a:pt x="1441" y="1110"/>
                  </a:lnTo>
                  <a:lnTo>
                    <a:pt x="1446" y="1133"/>
                  </a:lnTo>
                  <a:lnTo>
                    <a:pt x="1449" y="1157"/>
                  </a:lnTo>
                  <a:lnTo>
                    <a:pt x="1452" y="1180"/>
                  </a:lnTo>
                  <a:lnTo>
                    <a:pt x="1454" y="1204"/>
                  </a:lnTo>
                  <a:lnTo>
                    <a:pt x="1457" y="1227"/>
                  </a:lnTo>
                  <a:lnTo>
                    <a:pt x="1458" y="1250"/>
                  </a:lnTo>
                  <a:lnTo>
                    <a:pt x="1460" y="1273"/>
                  </a:lnTo>
                  <a:lnTo>
                    <a:pt x="1461" y="1297"/>
                  </a:lnTo>
                  <a:lnTo>
                    <a:pt x="1462" y="1320"/>
                  </a:lnTo>
                  <a:lnTo>
                    <a:pt x="1462" y="1344"/>
                  </a:lnTo>
                  <a:lnTo>
                    <a:pt x="1462" y="1367"/>
                  </a:lnTo>
                  <a:lnTo>
                    <a:pt x="1461" y="1391"/>
                  </a:lnTo>
                  <a:lnTo>
                    <a:pt x="1460" y="1414"/>
                  </a:lnTo>
                  <a:lnTo>
                    <a:pt x="1458" y="1438"/>
                  </a:lnTo>
                  <a:lnTo>
                    <a:pt x="1457" y="1461"/>
                  </a:lnTo>
                  <a:lnTo>
                    <a:pt x="1454" y="1484"/>
                  </a:lnTo>
                  <a:lnTo>
                    <a:pt x="1452" y="1508"/>
                  </a:lnTo>
                  <a:lnTo>
                    <a:pt x="1449" y="1531"/>
                  </a:lnTo>
                  <a:lnTo>
                    <a:pt x="1446" y="1554"/>
                  </a:lnTo>
                  <a:lnTo>
                    <a:pt x="1441" y="1577"/>
                  </a:lnTo>
                  <a:lnTo>
                    <a:pt x="1437" y="1600"/>
                  </a:lnTo>
                  <a:lnTo>
                    <a:pt x="1433" y="1623"/>
                  </a:lnTo>
                  <a:lnTo>
                    <a:pt x="1427" y="1646"/>
                  </a:lnTo>
                  <a:lnTo>
                    <a:pt x="1422" y="1668"/>
                  </a:lnTo>
                  <a:lnTo>
                    <a:pt x="1416" y="1692"/>
                  </a:lnTo>
                  <a:lnTo>
                    <a:pt x="1410" y="1714"/>
                  </a:lnTo>
                  <a:lnTo>
                    <a:pt x="1404" y="1737"/>
                  </a:lnTo>
                  <a:lnTo>
                    <a:pt x="1396" y="1759"/>
                  </a:lnTo>
                  <a:lnTo>
                    <a:pt x="1389" y="1781"/>
                  </a:lnTo>
                  <a:lnTo>
                    <a:pt x="1381" y="1803"/>
                  </a:lnTo>
                  <a:lnTo>
                    <a:pt x="1373" y="1825"/>
                  </a:lnTo>
                  <a:lnTo>
                    <a:pt x="1364" y="1847"/>
                  </a:lnTo>
                  <a:lnTo>
                    <a:pt x="1355" y="1869"/>
                  </a:lnTo>
                  <a:lnTo>
                    <a:pt x="1346" y="1891"/>
                  </a:lnTo>
                  <a:lnTo>
                    <a:pt x="1336" y="1911"/>
                  </a:lnTo>
                  <a:lnTo>
                    <a:pt x="1326" y="1933"/>
                  </a:lnTo>
                  <a:lnTo>
                    <a:pt x="1315" y="1954"/>
                  </a:lnTo>
                  <a:lnTo>
                    <a:pt x="1305" y="1975"/>
                  </a:lnTo>
                  <a:lnTo>
                    <a:pt x="1294" y="1996"/>
                  </a:lnTo>
                  <a:lnTo>
                    <a:pt x="1283" y="2016"/>
                  </a:lnTo>
                  <a:lnTo>
                    <a:pt x="1270" y="2036"/>
                  </a:lnTo>
                  <a:lnTo>
                    <a:pt x="1258" y="2056"/>
                  </a:lnTo>
                  <a:lnTo>
                    <a:pt x="1245" y="2076"/>
                  </a:lnTo>
                  <a:lnTo>
                    <a:pt x="1232" y="2096"/>
                  </a:lnTo>
                  <a:lnTo>
                    <a:pt x="1220" y="2115"/>
                  </a:lnTo>
                  <a:lnTo>
                    <a:pt x="1206" y="2134"/>
                  </a:lnTo>
                  <a:lnTo>
                    <a:pt x="1192" y="2153"/>
                  </a:lnTo>
                  <a:lnTo>
                    <a:pt x="1177" y="2171"/>
                  </a:lnTo>
                  <a:lnTo>
                    <a:pt x="1162" y="2190"/>
                  </a:lnTo>
                  <a:lnTo>
                    <a:pt x="1148" y="2207"/>
                  </a:lnTo>
                  <a:lnTo>
                    <a:pt x="1133" y="2225"/>
                  </a:lnTo>
                  <a:lnTo>
                    <a:pt x="1118" y="2243"/>
                  </a:lnTo>
                  <a:lnTo>
                    <a:pt x="1101" y="2260"/>
                  </a:lnTo>
                  <a:lnTo>
                    <a:pt x="1086" y="2277"/>
                  </a:lnTo>
                  <a:lnTo>
                    <a:pt x="1069" y="2294"/>
                  </a:lnTo>
                  <a:lnTo>
                    <a:pt x="1052" y="2310"/>
                  </a:lnTo>
                  <a:lnTo>
                    <a:pt x="1036" y="2327"/>
                  </a:lnTo>
                  <a:lnTo>
                    <a:pt x="1018" y="2342"/>
                  </a:lnTo>
                  <a:lnTo>
                    <a:pt x="1000" y="2358"/>
                  </a:lnTo>
                  <a:lnTo>
                    <a:pt x="983" y="2373"/>
                  </a:lnTo>
                  <a:lnTo>
                    <a:pt x="965" y="2388"/>
                  </a:lnTo>
                  <a:lnTo>
                    <a:pt x="946" y="2403"/>
                  </a:lnTo>
                  <a:lnTo>
                    <a:pt x="928" y="2417"/>
                  </a:lnTo>
                  <a:lnTo>
                    <a:pt x="908" y="2431"/>
                  </a:lnTo>
                  <a:lnTo>
                    <a:pt x="889" y="2445"/>
                  </a:lnTo>
                  <a:lnTo>
                    <a:pt x="871" y="2458"/>
                  </a:lnTo>
                  <a:lnTo>
                    <a:pt x="851" y="2471"/>
                  </a:lnTo>
                  <a:lnTo>
                    <a:pt x="831" y="2484"/>
                  </a:lnTo>
                  <a:lnTo>
                    <a:pt x="811" y="2496"/>
                  </a:lnTo>
                  <a:lnTo>
                    <a:pt x="791" y="2507"/>
                  </a:lnTo>
                  <a:lnTo>
                    <a:pt x="770" y="2519"/>
                  </a:lnTo>
                  <a:lnTo>
                    <a:pt x="750" y="2531"/>
                  </a:lnTo>
                  <a:lnTo>
                    <a:pt x="729" y="2541"/>
                  </a:lnTo>
                  <a:lnTo>
                    <a:pt x="708" y="2551"/>
                  </a:lnTo>
                  <a:lnTo>
                    <a:pt x="688" y="2562"/>
                  </a:lnTo>
                  <a:lnTo>
                    <a:pt x="666" y="2571"/>
                  </a:lnTo>
                  <a:lnTo>
                    <a:pt x="644" y="2581"/>
                  </a:lnTo>
                  <a:lnTo>
                    <a:pt x="623" y="2590"/>
                  </a:lnTo>
                  <a:lnTo>
                    <a:pt x="601" y="2599"/>
                  </a:lnTo>
                  <a:lnTo>
                    <a:pt x="579" y="2607"/>
                  </a:lnTo>
                  <a:lnTo>
                    <a:pt x="557" y="2615"/>
                  </a:lnTo>
                  <a:lnTo>
                    <a:pt x="535" y="2622"/>
                  </a:lnTo>
                  <a:lnTo>
                    <a:pt x="512" y="2629"/>
                  </a:lnTo>
                  <a:lnTo>
                    <a:pt x="490" y="2636"/>
                  </a:lnTo>
                  <a:lnTo>
                    <a:pt x="467" y="2642"/>
                  </a:lnTo>
                  <a:lnTo>
                    <a:pt x="445" y="2648"/>
                  </a:lnTo>
                  <a:lnTo>
                    <a:pt x="421" y="2653"/>
                  </a:lnTo>
                  <a:lnTo>
                    <a:pt x="399" y="2659"/>
                  </a:lnTo>
                  <a:lnTo>
                    <a:pt x="376" y="2663"/>
                  </a:lnTo>
                  <a:lnTo>
                    <a:pt x="353" y="2667"/>
                  </a:lnTo>
                  <a:lnTo>
                    <a:pt x="330" y="2671"/>
                  </a:lnTo>
                  <a:lnTo>
                    <a:pt x="307" y="2675"/>
                  </a:lnTo>
                  <a:lnTo>
                    <a:pt x="283" y="2678"/>
                  </a:lnTo>
                  <a:lnTo>
                    <a:pt x="260" y="2680"/>
                  </a:lnTo>
                  <a:lnTo>
                    <a:pt x="236" y="2683"/>
                  </a:lnTo>
                  <a:lnTo>
                    <a:pt x="214" y="2684"/>
                  </a:lnTo>
                  <a:lnTo>
                    <a:pt x="190" y="2686"/>
                  </a:lnTo>
                  <a:lnTo>
                    <a:pt x="167" y="2687"/>
                  </a:lnTo>
                  <a:lnTo>
                    <a:pt x="143" y="2688"/>
                  </a:lnTo>
                  <a:lnTo>
                    <a:pt x="120" y="2688"/>
                  </a:lnTo>
                  <a:lnTo>
                    <a:pt x="0" y="2423"/>
                  </a:lnTo>
                  <a:lnTo>
                    <a:pt x="120" y="2150"/>
                  </a:lnTo>
                  <a:lnTo>
                    <a:pt x="134" y="2150"/>
                  </a:lnTo>
                  <a:lnTo>
                    <a:pt x="148" y="2149"/>
                  </a:lnTo>
                  <a:lnTo>
                    <a:pt x="162" y="2149"/>
                  </a:lnTo>
                  <a:lnTo>
                    <a:pt x="176" y="2148"/>
                  </a:lnTo>
                  <a:lnTo>
                    <a:pt x="190" y="2147"/>
                  </a:lnTo>
                  <a:lnTo>
                    <a:pt x="204" y="2146"/>
                  </a:lnTo>
                  <a:lnTo>
                    <a:pt x="218" y="2144"/>
                  </a:lnTo>
                  <a:lnTo>
                    <a:pt x="232" y="2142"/>
                  </a:lnTo>
                  <a:lnTo>
                    <a:pt x="246" y="2140"/>
                  </a:lnTo>
                  <a:lnTo>
                    <a:pt x="260" y="2138"/>
                  </a:lnTo>
                  <a:lnTo>
                    <a:pt x="274" y="2135"/>
                  </a:lnTo>
                  <a:lnTo>
                    <a:pt x="288" y="2132"/>
                  </a:lnTo>
                  <a:lnTo>
                    <a:pt x="301" y="2130"/>
                  </a:lnTo>
                  <a:lnTo>
                    <a:pt x="314" y="2126"/>
                  </a:lnTo>
                  <a:lnTo>
                    <a:pt x="328" y="2122"/>
                  </a:lnTo>
                  <a:lnTo>
                    <a:pt x="342" y="2119"/>
                  </a:lnTo>
                  <a:lnTo>
                    <a:pt x="355" y="2115"/>
                  </a:lnTo>
                  <a:lnTo>
                    <a:pt x="369" y="2110"/>
                  </a:lnTo>
                  <a:lnTo>
                    <a:pt x="382" y="2106"/>
                  </a:lnTo>
                  <a:lnTo>
                    <a:pt x="396" y="2102"/>
                  </a:lnTo>
                  <a:lnTo>
                    <a:pt x="409" y="2097"/>
                  </a:lnTo>
                  <a:lnTo>
                    <a:pt x="421" y="2091"/>
                  </a:lnTo>
                  <a:lnTo>
                    <a:pt x="434" y="2086"/>
                  </a:lnTo>
                  <a:lnTo>
                    <a:pt x="447" y="2080"/>
                  </a:lnTo>
                  <a:lnTo>
                    <a:pt x="460" y="2074"/>
                  </a:lnTo>
                  <a:lnTo>
                    <a:pt x="473" y="2068"/>
                  </a:lnTo>
                  <a:lnTo>
                    <a:pt x="485" y="2062"/>
                  </a:lnTo>
                  <a:lnTo>
                    <a:pt x="497" y="2056"/>
                  </a:lnTo>
                  <a:lnTo>
                    <a:pt x="510" y="2049"/>
                  </a:lnTo>
                  <a:lnTo>
                    <a:pt x="523" y="2042"/>
                  </a:lnTo>
                  <a:lnTo>
                    <a:pt x="535" y="2035"/>
                  </a:lnTo>
                  <a:lnTo>
                    <a:pt x="547" y="2027"/>
                  </a:lnTo>
                  <a:lnTo>
                    <a:pt x="558" y="2020"/>
                  </a:lnTo>
                  <a:lnTo>
                    <a:pt x="570" y="2012"/>
                  </a:lnTo>
                  <a:lnTo>
                    <a:pt x="581" y="2004"/>
                  </a:lnTo>
                  <a:lnTo>
                    <a:pt x="593" y="1996"/>
                  </a:lnTo>
                  <a:lnTo>
                    <a:pt x="604" y="1987"/>
                  </a:lnTo>
                  <a:lnTo>
                    <a:pt x="616" y="1979"/>
                  </a:lnTo>
                  <a:lnTo>
                    <a:pt x="626" y="1970"/>
                  </a:lnTo>
                  <a:lnTo>
                    <a:pt x="637" y="1962"/>
                  </a:lnTo>
                  <a:lnTo>
                    <a:pt x="648" y="1952"/>
                  </a:lnTo>
                  <a:lnTo>
                    <a:pt x="658" y="1943"/>
                  </a:lnTo>
                  <a:lnTo>
                    <a:pt x="668" y="1933"/>
                  </a:lnTo>
                  <a:lnTo>
                    <a:pt x="679" y="1924"/>
                  </a:lnTo>
                  <a:lnTo>
                    <a:pt x="689" y="1914"/>
                  </a:lnTo>
                  <a:lnTo>
                    <a:pt x="699" y="1904"/>
                  </a:lnTo>
                  <a:lnTo>
                    <a:pt x="708" y="1893"/>
                  </a:lnTo>
                  <a:lnTo>
                    <a:pt x="718" y="1883"/>
                  </a:lnTo>
                  <a:lnTo>
                    <a:pt x="727" y="1873"/>
                  </a:lnTo>
                  <a:lnTo>
                    <a:pt x="737" y="1862"/>
                  </a:lnTo>
                  <a:lnTo>
                    <a:pt x="745" y="1851"/>
                  </a:lnTo>
                  <a:lnTo>
                    <a:pt x="754" y="1840"/>
                  </a:lnTo>
                  <a:lnTo>
                    <a:pt x="763" y="1829"/>
                  </a:lnTo>
                  <a:lnTo>
                    <a:pt x="771" y="1817"/>
                  </a:lnTo>
                  <a:lnTo>
                    <a:pt x="779" y="1806"/>
                  </a:lnTo>
                  <a:lnTo>
                    <a:pt x="787" y="1795"/>
                  </a:lnTo>
                  <a:lnTo>
                    <a:pt x="795" y="1783"/>
                  </a:lnTo>
                  <a:lnTo>
                    <a:pt x="802" y="1771"/>
                  </a:lnTo>
                  <a:lnTo>
                    <a:pt x="810" y="1759"/>
                  </a:lnTo>
                  <a:lnTo>
                    <a:pt x="817" y="1747"/>
                  </a:lnTo>
                  <a:lnTo>
                    <a:pt x="824" y="1734"/>
                  </a:lnTo>
                  <a:lnTo>
                    <a:pt x="831" y="1722"/>
                  </a:lnTo>
                  <a:lnTo>
                    <a:pt x="837" y="1710"/>
                  </a:lnTo>
                  <a:lnTo>
                    <a:pt x="843" y="1697"/>
                  </a:lnTo>
                  <a:lnTo>
                    <a:pt x="849" y="1684"/>
                  </a:lnTo>
                  <a:lnTo>
                    <a:pt x="855" y="1672"/>
                  </a:lnTo>
                  <a:lnTo>
                    <a:pt x="861" y="1659"/>
                  </a:lnTo>
                  <a:lnTo>
                    <a:pt x="866" y="1646"/>
                  </a:lnTo>
                  <a:lnTo>
                    <a:pt x="872" y="1632"/>
                  </a:lnTo>
                  <a:lnTo>
                    <a:pt x="876" y="1619"/>
                  </a:lnTo>
                  <a:lnTo>
                    <a:pt x="881" y="1606"/>
                  </a:lnTo>
                  <a:lnTo>
                    <a:pt x="885" y="1592"/>
                  </a:lnTo>
                  <a:lnTo>
                    <a:pt x="889" y="1579"/>
                  </a:lnTo>
                  <a:lnTo>
                    <a:pt x="894" y="1566"/>
                  </a:lnTo>
                  <a:lnTo>
                    <a:pt x="897" y="1553"/>
                  </a:lnTo>
                  <a:lnTo>
                    <a:pt x="901" y="1539"/>
                  </a:lnTo>
                  <a:lnTo>
                    <a:pt x="904" y="1525"/>
                  </a:lnTo>
                  <a:lnTo>
                    <a:pt x="907" y="1511"/>
                  </a:lnTo>
                  <a:lnTo>
                    <a:pt x="910" y="1497"/>
                  </a:lnTo>
                  <a:lnTo>
                    <a:pt x="913" y="1483"/>
                  </a:lnTo>
                  <a:lnTo>
                    <a:pt x="915" y="1470"/>
                  </a:lnTo>
                  <a:lnTo>
                    <a:pt x="917" y="1456"/>
                  </a:lnTo>
                  <a:lnTo>
                    <a:pt x="919" y="1442"/>
                  </a:lnTo>
                  <a:lnTo>
                    <a:pt x="921" y="1428"/>
                  </a:lnTo>
                  <a:lnTo>
                    <a:pt x="921" y="1414"/>
                  </a:lnTo>
                  <a:lnTo>
                    <a:pt x="922" y="1400"/>
                  </a:lnTo>
                  <a:lnTo>
                    <a:pt x="923" y="1386"/>
                  </a:lnTo>
                  <a:lnTo>
                    <a:pt x="924" y="1372"/>
                  </a:lnTo>
                  <a:lnTo>
                    <a:pt x="925" y="1358"/>
                  </a:lnTo>
                  <a:lnTo>
                    <a:pt x="925" y="1344"/>
                  </a:lnTo>
                  <a:lnTo>
                    <a:pt x="925" y="1330"/>
                  </a:lnTo>
                  <a:lnTo>
                    <a:pt x="924" y="1316"/>
                  </a:lnTo>
                  <a:lnTo>
                    <a:pt x="923" y="1301"/>
                  </a:lnTo>
                  <a:lnTo>
                    <a:pt x="922" y="1287"/>
                  </a:lnTo>
                  <a:lnTo>
                    <a:pt x="921" y="1273"/>
                  </a:lnTo>
                  <a:lnTo>
                    <a:pt x="921" y="1259"/>
                  </a:lnTo>
                  <a:lnTo>
                    <a:pt x="919" y="1246"/>
                  </a:lnTo>
                  <a:lnTo>
                    <a:pt x="917" y="1231"/>
                  </a:lnTo>
                  <a:lnTo>
                    <a:pt x="915" y="1217"/>
                  </a:lnTo>
                  <a:lnTo>
                    <a:pt x="913" y="1204"/>
                  </a:lnTo>
                  <a:lnTo>
                    <a:pt x="910" y="1190"/>
                  </a:lnTo>
                  <a:lnTo>
                    <a:pt x="907" y="1176"/>
                  </a:lnTo>
                  <a:lnTo>
                    <a:pt x="904" y="1162"/>
                  </a:lnTo>
                  <a:lnTo>
                    <a:pt x="901" y="1149"/>
                  </a:lnTo>
                  <a:lnTo>
                    <a:pt x="897" y="1135"/>
                  </a:lnTo>
                  <a:lnTo>
                    <a:pt x="894" y="1121"/>
                  </a:lnTo>
                  <a:lnTo>
                    <a:pt x="889" y="1108"/>
                  </a:lnTo>
                  <a:lnTo>
                    <a:pt x="885" y="1094"/>
                  </a:lnTo>
                  <a:lnTo>
                    <a:pt x="881" y="1082"/>
                  </a:lnTo>
                  <a:lnTo>
                    <a:pt x="876" y="1068"/>
                  </a:lnTo>
                  <a:lnTo>
                    <a:pt x="872" y="1055"/>
                  </a:lnTo>
                  <a:lnTo>
                    <a:pt x="866" y="1042"/>
                  </a:lnTo>
                  <a:lnTo>
                    <a:pt x="861" y="1029"/>
                  </a:lnTo>
                  <a:lnTo>
                    <a:pt x="855" y="1016"/>
                  </a:lnTo>
                  <a:lnTo>
                    <a:pt x="849" y="1003"/>
                  </a:lnTo>
                  <a:lnTo>
                    <a:pt x="843" y="990"/>
                  </a:lnTo>
                  <a:lnTo>
                    <a:pt x="837" y="978"/>
                  </a:lnTo>
                  <a:lnTo>
                    <a:pt x="831" y="965"/>
                  </a:lnTo>
                  <a:lnTo>
                    <a:pt x="824" y="953"/>
                  </a:lnTo>
                  <a:lnTo>
                    <a:pt x="817" y="940"/>
                  </a:lnTo>
                  <a:lnTo>
                    <a:pt x="810" y="929"/>
                  </a:lnTo>
                  <a:lnTo>
                    <a:pt x="802" y="917"/>
                  </a:lnTo>
                  <a:lnTo>
                    <a:pt x="795" y="904"/>
                  </a:lnTo>
                  <a:lnTo>
                    <a:pt x="787" y="893"/>
                  </a:lnTo>
                  <a:lnTo>
                    <a:pt x="779" y="881"/>
                  </a:lnTo>
                  <a:lnTo>
                    <a:pt x="771" y="870"/>
                  </a:lnTo>
                  <a:lnTo>
                    <a:pt x="763" y="859"/>
                  </a:lnTo>
                  <a:lnTo>
                    <a:pt x="754" y="847"/>
                  </a:lnTo>
                  <a:lnTo>
                    <a:pt x="745" y="836"/>
                  </a:lnTo>
                  <a:lnTo>
                    <a:pt x="737" y="826"/>
                  </a:lnTo>
                  <a:lnTo>
                    <a:pt x="727" y="814"/>
                  </a:lnTo>
                  <a:lnTo>
                    <a:pt x="718" y="804"/>
                  </a:lnTo>
                  <a:lnTo>
                    <a:pt x="708" y="794"/>
                  </a:lnTo>
                  <a:lnTo>
                    <a:pt x="699" y="783"/>
                  </a:lnTo>
                  <a:lnTo>
                    <a:pt x="689" y="774"/>
                  </a:lnTo>
                  <a:lnTo>
                    <a:pt x="679" y="764"/>
                  </a:lnTo>
                  <a:lnTo>
                    <a:pt x="668" y="754"/>
                  </a:lnTo>
                  <a:lnTo>
                    <a:pt x="658" y="744"/>
                  </a:lnTo>
                  <a:lnTo>
                    <a:pt x="648" y="735"/>
                  </a:lnTo>
                  <a:lnTo>
                    <a:pt x="637" y="726"/>
                  </a:lnTo>
                  <a:lnTo>
                    <a:pt x="626" y="718"/>
                  </a:lnTo>
                  <a:lnTo>
                    <a:pt x="616" y="708"/>
                  </a:lnTo>
                  <a:lnTo>
                    <a:pt x="604" y="700"/>
                  </a:lnTo>
                  <a:lnTo>
                    <a:pt x="593" y="692"/>
                  </a:lnTo>
                  <a:lnTo>
                    <a:pt x="581" y="683"/>
                  </a:lnTo>
                  <a:lnTo>
                    <a:pt x="570" y="675"/>
                  </a:lnTo>
                  <a:lnTo>
                    <a:pt x="558" y="667"/>
                  </a:lnTo>
                  <a:lnTo>
                    <a:pt x="547" y="660"/>
                  </a:lnTo>
                  <a:lnTo>
                    <a:pt x="535" y="653"/>
                  </a:lnTo>
                  <a:lnTo>
                    <a:pt x="523" y="646"/>
                  </a:lnTo>
                  <a:lnTo>
                    <a:pt x="510" y="639"/>
                  </a:lnTo>
                  <a:lnTo>
                    <a:pt x="497" y="632"/>
                  </a:lnTo>
                  <a:lnTo>
                    <a:pt x="485" y="625"/>
                  </a:lnTo>
                  <a:lnTo>
                    <a:pt x="473" y="619"/>
                  </a:lnTo>
                  <a:lnTo>
                    <a:pt x="460" y="613"/>
                  </a:lnTo>
                  <a:lnTo>
                    <a:pt x="447" y="607"/>
                  </a:lnTo>
                  <a:lnTo>
                    <a:pt x="434" y="602"/>
                  </a:lnTo>
                  <a:lnTo>
                    <a:pt x="421" y="597"/>
                  </a:lnTo>
                  <a:lnTo>
                    <a:pt x="409" y="591"/>
                  </a:lnTo>
                  <a:lnTo>
                    <a:pt x="396" y="586"/>
                  </a:lnTo>
                  <a:lnTo>
                    <a:pt x="382" y="582"/>
                  </a:lnTo>
                  <a:lnTo>
                    <a:pt x="369" y="576"/>
                  </a:lnTo>
                  <a:lnTo>
                    <a:pt x="355" y="573"/>
                  </a:lnTo>
                  <a:lnTo>
                    <a:pt x="342" y="569"/>
                  </a:lnTo>
                  <a:lnTo>
                    <a:pt x="328" y="565"/>
                  </a:lnTo>
                  <a:lnTo>
                    <a:pt x="314" y="561"/>
                  </a:lnTo>
                  <a:lnTo>
                    <a:pt x="301" y="558"/>
                  </a:lnTo>
                  <a:lnTo>
                    <a:pt x="288" y="555"/>
                  </a:lnTo>
                  <a:lnTo>
                    <a:pt x="274" y="553"/>
                  </a:lnTo>
                  <a:lnTo>
                    <a:pt x="260" y="550"/>
                  </a:lnTo>
                  <a:lnTo>
                    <a:pt x="246" y="547"/>
                  </a:lnTo>
                  <a:lnTo>
                    <a:pt x="232" y="545"/>
                  </a:lnTo>
                  <a:lnTo>
                    <a:pt x="218" y="544"/>
                  </a:lnTo>
                  <a:lnTo>
                    <a:pt x="204" y="542"/>
                  </a:lnTo>
                  <a:lnTo>
                    <a:pt x="190" y="540"/>
                  </a:lnTo>
                  <a:lnTo>
                    <a:pt x="176" y="539"/>
                  </a:lnTo>
                  <a:lnTo>
                    <a:pt x="162" y="539"/>
                  </a:lnTo>
                  <a:lnTo>
                    <a:pt x="148" y="538"/>
                  </a:lnTo>
                  <a:lnTo>
                    <a:pt x="134" y="538"/>
                  </a:lnTo>
                  <a:lnTo>
                    <a:pt x="120" y="538"/>
                  </a:lnTo>
                  <a:lnTo>
                    <a:pt x="237" y="2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2"/>
            </a:solidFill>
            <a:ln w="952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7D425271-FAB2-AC4F-9F04-E70BE42F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55" y="1227763"/>
              <a:ext cx="1201004" cy="2324100"/>
            </a:xfrm>
            <a:custGeom>
              <a:avLst/>
              <a:gdLst>
                <a:gd name="T0" fmla="*/ 1225 w 1459"/>
                <a:gd name="T1" fmla="*/ 2683 h 2688"/>
                <a:gd name="T2" fmla="*/ 1086 w 1459"/>
                <a:gd name="T3" fmla="*/ 2663 h 2688"/>
                <a:gd name="T4" fmla="*/ 949 w 1459"/>
                <a:gd name="T5" fmla="*/ 2629 h 2688"/>
                <a:gd name="T6" fmla="*/ 818 w 1459"/>
                <a:gd name="T7" fmla="*/ 2581 h 2688"/>
                <a:gd name="T8" fmla="*/ 691 w 1459"/>
                <a:gd name="T9" fmla="*/ 2519 h 2688"/>
                <a:gd name="T10" fmla="*/ 572 w 1459"/>
                <a:gd name="T11" fmla="*/ 2445 h 2688"/>
                <a:gd name="T12" fmla="*/ 461 w 1459"/>
                <a:gd name="T13" fmla="*/ 2358 h 2688"/>
                <a:gd name="T14" fmla="*/ 360 w 1459"/>
                <a:gd name="T15" fmla="*/ 2260 h 2688"/>
                <a:gd name="T16" fmla="*/ 270 w 1459"/>
                <a:gd name="T17" fmla="*/ 2153 h 2688"/>
                <a:gd name="T18" fmla="*/ 192 w 1459"/>
                <a:gd name="T19" fmla="*/ 2036 h 2688"/>
                <a:gd name="T20" fmla="*/ 125 w 1459"/>
                <a:gd name="T21" fmla="*/ 1911 h 2688"/>
                <a:gd name="T22" fmla="*/ 73 w 1459"/>
                <a:gd name="T23" fmla="*/ 1781 h 2688"/>
                <a:gd name="T24" fmla="*/ 35 w 1459"/>
                <a:gd name="T25" fmla="*/ 1646 h 2688"/>
                <a:gd name="T26" fmla="*/ 9 w 1459"/>
                <a:gd name="T27" fmla="*/ 1508 h 2688"/>
                <a:gd name="T28" fmla="*/ 0 w 1459"/>
                <a:gd name="T29" fmla="*/ 1367 h 2688"/>
                <a:gd name="T30" fmla="*/ 5 w 1459"/>
                <a:gd name="T31" fmla="*/ 1227 h 2688"/>
                <a:gd name="T32" fmla="*/ 24 w 1459"/>
                <a:gd name="T33" fmla="*/ 1088 h 2688"/>
                <a:gd name="T34" fmla="*/ 59 w 1459"/>
                <a:gd name="T35" fmla="*/ 951 h 2688"/>
                <a:gd name="T36" fmla="*/ 106 w 1459"/>
                <a:gd name="T37" fmla="*/ 819 h 2688"/>
                <a:gd name="T38" fmla="*/ 169 w 1459"/>
                <a:gd name="T39" fmla="*/ 692 h 2688"/>
                <a:gd name="T40" fmla="*/ 243 w 1459"/>
                <a:gd name="T41" fmla="*/ 573 h 2688"/>
                <a:gd name="T42" fmla="*/ 329 w 1459"/>
                <a:gd name="T43" fmla="*/ 462 h 2688"/>
                <a:gd name="T44" fmla="*/ 427 w 1459"/>
                <a:gd name="T45" fmla="*/ 360 h 2688"/>
                <a:gd name="T46" fmla="*/ 535 w 1459"/>
                <a:gd name="T47" fmla="*/ 270 h 2688"/>
                <a:gd name="T48" fmla="*/ 650 w 1459"/>
                <a:gd name="T49" fmla="*/ 192 h 2688"/>
                <a:gd name="T50" fmla="*/ 775 w 1459"/>
                <a:gd name="T51" fmla="*/ 125 h 2688"/>
                <a:gd name="T52" fmla="*/ 905 w 1459"/>
                <a:gd name="T53" fmla="*/ 72 h 2688"/>
                <a:gd name="T54" fmla="*/ 1040 w 1459"/>
                <a:gd name="T55" fmla="*/ 35 h 2688"/>
                <a:gd name="T56" fmla="*/ 1178 w 1459"/>
                <a:gd name="T57" fmla="*/ 9 h 2688"/>
                <a:gd name="T58" fmla="*/ 1319 w 1459"/>
                <a:gd name="T59" fmla="*/ 0 h 2688"/>
                <a:gd name="T60" fmla="*/ 1300 w 1459"/>
                <a:gd name="T61" fmla="*/ 539 h 2688"/>
                <a:gd name="T62" fmla="*/ 1216 w 1459"/>
                <a:gd name="T63" fmla="*/ 547 h 2688"/>
                <a:gd name="T64" fmla="*/ 1134 w 1459"/>
                <a:gd name="T65" fmla="*/ 565 h 2688"/>
                <a:gd name="T66" fmla="*/ 1054 w 1459"/>
                <a:gd name="T67" fmla="*/ 591 h 2688"/>
                <a:gd name="T68" fmla="*/ 977 w 1459"/>
                <a:gd name="T69" fmla="*/ 625 h 2688"/>
                <a:gd name="T70" fmla="*/ 904 w 1459"/>
                <a:gd name="T71" fmla="*/ 667 h 2688"/>
                <a:gd name="T72" fmla="*/ 835 w 1459"/>
                <a:gd name="T73" fmla="*/ 718 h 2688"/>
                <a:gd name="T74" fmla="*/ 773 w 1459"/>
                <a:gd name="T75" fmla="*/ 774 h 2688"/>
                <a:gd name="T76" fmla="*/ 716 w 1459"/>
                <a:gd name="T77" fmla="*/ 836 h 2688"/>
                <a:gd name="T78" fmla="*/ 667 w 1459"/>
                <a:gd name="T79" fmla="*/ 904 h 2688"/>
                <a:gd name="T80" fmla="*/ 625 w 1459"/>
                <a:gd name="T81" fmla="*/ 978 h 2688"/>
                <a:gd name="T82" fmla="*/ 591 w 1459"/>
                <a:gd name="T83" fmla="*/ 1055 h 2688"/>
                <a:gd name="T84" fmla="*/ 565 w 1459"/>
                <a:gd name="T85" fmla="*/ 1135 h 2688"/>
                <a:gd name="T86" fmla="*/ 547 w 1459"/>
                <a:gd name="T87" fmla="*/ 1217 h 2688"/>
                <a:gd name="T88" fmla="*/ 538 w 1459"/>
                <a:gd name="T89" fmla="*/ 1301 h 2688"/>
                <a:gd name="T90" fmla="*/ 538 w 1459"/>
                <a:gd name="T91" fmla="*/ 1386 h 2688"/>
                <a:gd name="T92" fmla="*/ 547 w 1459"/>
                <a:gd name="T93" fmla="*/ 1470 h 2688"/>
                <a:gd name="T94" fmla="*/ 565 w 1459"/>
                <a:gd name="T95" fmla="*/ 1553 h 2688"/>
                <a:gd name="T96" fmla="*/ 591 w 1459"/>
                <a:gd name="T97" fmla="*/ 1632 h 2688"/>
                <a:gd name="T98" fmla="*/ 625 w 1459"/>
                <a:gd name="T99" fmla="*/ 1710 h 2688"/>
                <a:gd name="T100" fmla="*/ 667 w 1459"/>
                <a:gd name="T101" fmla="*/ 1783 h 2688"/>
                <a:gd name="T102" fmla="*/ 716 w 1459"/>
                <a:gd name="T103" fmla="*/ 1851 h 2688"/>
                <a:gd name="T104" fmla="*/ 773 w 1459"/>
                <a:gd name="T105" fmla="*/ 1914 h 2688"/>
                <a:gd name="T106" fmla="*/ 835 w 1459"/>
                <a:gd name="T107" fmla="*/ 1970 h 2688"/>
                <a:gd name="T108" fmla="*/ 904 w 1459"/>
                <a:gd name="T109" fmla="*/ 2020 h 2688"/>
                <a:gd name="T110" fmla="*/ 977 w 1459"/>
                <a:gd name="T111" fmla="*/ 2062 h 2688"/>
                <a:gd name="T112" fmla="*/ 1054 w 1459"/>
                <a:gd name="T113" fmla="*/ 2097 h 2688"/>
                <a:gd name="T114" fmla="*/ 1134 w 1459"/>
                <a:gd name="T115" fmla="*/ 2122 h 2688"/>
                <a:gd name="T116" fmla="*/ 1216 w 1459"/>
                <a:gd name="T117" fmla="*/ 2140 h 2688"/>
                <a:gd name="T118" fmla="*/ 1300 w 1459"/>
                <a:gd name="T119" fmla="*/ 2149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59" h="2688">
                  <a:moveTo>
                    <a:pt x="1342" y="2688"/>
                  </a:moveTo>
                  <a:lnTo>
                    <a:pt x="1319" y="2688"/>
                  </a:lnTo>
                  <a:lnTo>
                    <a:pt x="1295" y="2687"/>
                  </a:lnTo>
                  <a:lnTo>
                    <a:pt x="1271" y="2686"/>
                  </a:lnTo>
                  <a:lnTo>
                    <a:pt x="1248" y="2684"/>
                  </a:lnTo>
                  <a:lnTo>
                    <a:pt x="1225" y="2683"/>
                  </a:lnTo>
                  <a:lnTo>
                    <a:pt x="1201" y="2680"/>
                  </a:lnTo>
                  <a:lnTo>
                    <a:pt x="1178" y="2678"/>
                  </a:lnTo>
                  <a:lnTo>
                    <a:pt x="1155" y="2675"/>
                  </a:lnTo>
                  <a:lnTo>
                    <a:pt x="1132" y="2671"/>
                  </a:lnTo>
                  <a:lnTo>
                    <a:pt x="1109" y="2667"/>
                  </a:lnTo>
                  <a:lnTo>
                    <a:pt x="1086" y="2663"/>
                  </a:lnTo>
                  <a:lnTo>
                    <a:pt x="1063" y="2659"/>
                  </a:lnTo>
                  <a:lnTo>
                    <a:pt x="1040" y="2653"/>
                  </a:lnTo>
                  <a:lnTo>
                    <a:pt x="1017" y="2648"/>
                  </a:lnTo>
                  <a:lnTo>
                    <a:pt x="995" y="2642"/>
                  </a:lnTo>
                  <a:lnTo>
                    <a:pt x="971" y="2636"/>
                  </a:lnTo>
                  <a:lnTo>
                    <a:pt x="949" y="2629"/>
                  </a:lnTo>
                  <a:lnTo>
                    <a:pt x="928" y="2622"/>
                  </a:lnTo>
                  <a:lnTo>
                    <a:pt x="905" y="2615"/>
                  </a:lnTo>
                  <a:lnTo>
                    <a:pt x="883" y="2607"/>
                  </a:lnTo>
                  <a:lnTo>
                    <a:pt x="861" y="2599"/>
                  </a:lnTo>
                  <a:lnTo>
                    <a:pt x="840" y="2590"/>
                  </a:lnTo>
                  <a:lnTo>
                    <a:pt x="818" y="2581"/>
                  </a:lnTo>
                  <a:lnTo>
                    <a:pt x="796" y="2571"/>
                  </a:lnTo>
                  <a:lnTo>
                    <a:pt x="775" y="2562"/>
                  </a:lnTo>
                  <a:lnTo>
                    <a:pt x="754" y="2551"/>
                  </a:lnTo>
                  <a:lnTo>
                    <a:pt x="733" y="2541"/>
                  </a:lnTo>
                  <a:lnTo>
                    <a:pt x="711" y="2531"/>
                  </a:lnTo>
                  <a:lnTo>
                    <a:pt x="691" y="2519"/>
                  </a:lnTo>
                  <a:lnTo>
                    <a:pt x="671" y="2507"/>
                  </a:lnTo>
                  <a:lnTo>
                    <a:pt x="650" y="2496"/>
                  </a:lnTo>
                  <a:lnTo>
                    <a:pt x="631" y="2484"/>
                  </a:lnTo>
                  <a:lnTo>
                    <a:pt x="611" y="2471"/>
                  </a:lnTo>
                  <a:lnTo>
                    <a:pt x="592" y="2458"/>
                  </a:lnTo>
                  <a:lnTo>
                    <a:pt x="572" y="2445"/>
                  </a:lnTo>
                  <a:lnTo>
                    <a:pt x="553" y="2431"/>
                  </a:lnTo>
                  <a:lnTo>
                    <a:pt x="535" y="2417"/>
                  </a:lnTo>
                  <a:lnTo>
                    <a:pt x="516" y="2403"/>
                  </a:lnTo>
                  <a:lnTo>
                    <a:pt x="497" y="2388"/>
                  </a:lnTo>
                  <a:lnTo>
                    <a:pt x="479" y="2373"/>
                  </a:lnTo>
                  <a:lnTo>
                    <a:pt x="461" y="2358"/>
                  </a:lnTo>
                  <a:lnTo>
                    <a:pt x="444" y="2342"/>
                  </a:lnTo>
                  <a:lnTo>
                    <a:pt x="427" y="2327"/>
                  </a:lnTo>
                  <a:lnTo>
                    <a:pt x="409" y="2310"/>
                  </a:lnTo>
                  <a:lnTo>
                    <a:pt x="393" y="2294"/>
                  </a:lnTo>
                  <a:lnTo>
                    <a:pt x="376" y="2277"/>
                  </a:lnTo>
                  <a:lnTo>
                    <a:pt x="360" y="2260"/>
                  </a:lnTo>
                  <a:lnTo>
                    <a:pt x="344" y="2243"/>
                  </a:lnTo>
                  <a:lnTo>
                    <a:pt x="329" y="2225"/>
                  </a:lnTo>
                  <a:lnTo>
                    <a:pt x="313" y="2207"/>
                  </a:lnTo>
                  <a:lnTo>
                    <a:pt x="299" y="2190"/>
                  </a:lnTo>
                  <a:lnTo>
                    <a:pt x="284" y="2171"/>
                  </a:lnTo>
                  <a:lnTo>
                    <a:pt x="270" y="2153"/>
                  </a:lnTo>
                  <a:lnTo>
                    <a:pt x="257" y="2134"/>
                  </a:lnTo>
                  <a:lnTo>
                    <a:pt x="243" y="2115"/>
                  </a:lnTo>
                  <a:lnTo>
                    <a:pt x="229" y="2096"/>
                  </a:lnTo>
                  <a:lnTo>
                    <a:pt x="216" y="2076"/>
                  </a:lnTo>
                  <a:lnTo>
                    <a:pt x="204" y="2056"/>
                  </a:lnTo>
                  <a:lnTo>
                    <a:pt x="192" y="2036"/>
                  </a:lnTo>
                  <a:lnTo>
                    <a:pt x="180" y="2016"/>
                  </a:lnTo>
                  <a:lnTo>
                    <a:pt x="169" y="1996"/>
                  </a:lnTo>
                  <a:lnTo>
                    <a:pt x="157" y="1975"/>
                  </a:lnTo>
                  <a:lnTo>
                    <a:pt x="146" y="1954"/>
                  </a:lnTo>
                  <a:lnTo>
                    <a:pt x="136" y="1933"/>
                  </a:lnTo>
                  <a:lnTo>
                    <a:pt x="125" y="1911"/>
                  </a:lnTo>
                  <a:lnTo>
                    <a:pt x="116" y="1891"/>
                  </a:lnTo>
                  <a:lnTo>
                    <a:pt x="106" y="1869"/>
                  </a:lnTo>
                  <a:lnTo>
                    <a:pt x="98" y="1847"/>
                  </a:lnTo>
                  <a:lnTo>
                    <a:pt x="89" y="1825"/>
                  </a:lnTo>
                  <a:lnTo>
                    <a:pt x="81" y="1803"/>
                  </a:lnTo>
                  <a:lnTo>
                    <a:pt x="73" y="1781"/>
                  </a:lnTo>
                  <a:lnTo>
                    <a:pt x="66" y="1759"/>
                  </a:lnTo>
                  <a:lnTo>
                    <a:pt x="59" y="1737"/>
                  </a:lnTo>
                  <a:lnTo>
                    <a:pt x="52" y="1714"/>
                  </a:lnTo>
                  <a:lnTo>
                    <a:pt x="46" y="1692"/>
                  </a:lnTo>
                  <a:lnTo>
                    <a:pt x="40" y="1668"/>
                  </a:lnTo>
                  <a:lnTo>
                    <a:pt x="35" y="1646"/>
                  </a:lnTo>
                  <a:lnTo>
                    <a:pt x="30" y="1623"/>
                  </a:lnTo>
                  <a:lnTo>
                    <a:pt x="24" y="1600"/>
                  </a:lnTo>
                  <a:lnTo>
                    <a:pt x="20" y="1577"/>
                  </a:lnTo>
                  <a:lnTo>
                    <a:pt x="17" y="1554"/>
                  </a:lnTo>
                  <a:lnTo>
                    <a:pt x="13" y="1531"/>
                  </a:lnTo>
                  <a:lnTo>
                    <a:pt x="9" y="1508"/>
                  </a:lnTo>
                  <a:lnTo>
                    <a:pt x="7" y="1484"/>
                  </a:lnTo>
                  <a:lnTo>
                    <a:pt x="5" y="1461"/>
                  </a:lnTo>
                  <a:lnTo>
                    <a:pt x="4" y="1438"/>
                  </a:lnTo>
                  <a:lnTo>
                    <a:pt x="2" y="1414"/>
                  </a:lnTo>
                  <a:lnTo>
                    <a:pt x="1" y="1391"/>
                  </a:lnTo>
                  <a:lnTo>
                    <a:pt x="0" y="1367"/>
                  </a:lnTo>
                  <a:lnTo>
                    <a:pt x="0" y="1344"/>
                  </a:lnTo>
                  <a:lnTo>
                    <a:pt x="0" y="1320"/>
                  </a:lnTo>
                  <a:lnTo>
                    <a:pt x="1" y="1297"/>
                  </a:lnTo>
                  <a:lnTo>
                    <a:pt x="2" y="1273"/>
                  </a:lnTo>
                  <a:lnTo>
                    <a:pt x="4" y="1250"/>
                  </a:lnTo>
                  <a:lnTo>
                    <a:pt x="5" y="1227"/>
                  </a:lnTo>
                  <a:lnTo>
                    <a:pt x="7" y="1204"/>
                  </a:lnTo>
                  <a:lnTo>
                    <a:pt x="9" y="1180"/>
                  </a:lnTo>
                  <a:lnTo>
                    <a:pt x="13" y="1157"/>
                  </a:lnTo>
                  <a:lnTo>
                    <a:pt x="17" y="1133"/>
                  </a:lnTo>
                  <a:lnTo>
                    <a:pt x="20" y="1110"/>
                  </a:lnTo>
                  <a:lnTo>
                    <a:pt x="24" y="1088"/>
                  </a:lnTo>
                  <a:lnTo>
                    <a:pt x="30" y="1064"/>
                  </a:lnTo>
                  <a:lnTo>
                    <a:pt x="35" y="1042"/>
                  </a:lnTo>
                  <a:lnTo>
                    <a:pt x="40" y="1018"/>
                  </a:lnTo>
                  <a:lnTo>
                    <a:pt x="46" y="996"/>
                  </a:lnTo>
                  <a:lnTo>
                    <a:pt x="52" y="973"/>
                  </a:lnTo>
                  <a:lnTo>
                    <a:pt x="59" y="951"/>
                  </a:lnTo>
                  <a:lnTo>
                    <a:pt x="66" y="929"/>
                  </a:lnTo>
                  <a:lnTo>
                    <a:pt x="73" y="906"/>
                  </a:lnTo>
                  <a:lnTo>
                    <a:pt x="81" y="885"/>
                  </a:lnTo>
                  <a:lnTo>
                    <a:pt x="89" y="862"/>
                  </a:lnTo>
                  <a:lnTo>
                    <a:pt x="98" y="841"/>
                  </a:lnTo>
                  <a:lnTo>
                    <a:pt x="106" y="819"/>
                  </a:lnTo>
                  <a:lnTo>
                    <a:pt x="116" y="797"/>
                  </a:lnTo>
                  <a:lnTo>
                    <a:pt x="125" y="775"/>
                  </a:lnTo>
                  <a:lnTo>
                    <a:pt x="136" y="755"/>
                  </a:lnTo>
                  <a:lnTo>
                    <a:pt x="146" y="734"/>
                  </a:lnTo>
                  <a:lnTo>
                    <a:pt x="157" y="712"/>
                  </a:lnTo>
                  <a:lnTo>
                    <a:pt x="169" y="692"/>
                  </a:lnTo>
                  <a:lnTo>
                    <a:pt x="180" y="672"/>
                  </a:lnTo>
                  <a:lnTo>
                    <a:pt x="192" y="652"/>
                  </a:lnTo>
                  <a:lnTo>
                    <a:pt x="204" y="631"/>
                  </a:lnTo>
                  <a:lnTo>
                    <a:pt x="216" y="612"/>
                  </a:lnTo>
                  <a:lnTo>
                    <a:pt x="229" y="592"/>
                  </a:lnTo>
                  <a:lnTo>
                    <a:pt x="243" y="573"/>
                  </a:lnTo>
                  <a:lnTo>
                    <a:pt x="257" y="554"/>
                  </a:lnTo>
                  <a:lnTo>
                    <a:pt x="270" y="535"/>
                  </a:lnTo>
                  <a:lnTo>
                    <a:pt x="284" y="516"/>
                  </a:lnTo>
                  <a:lnTo>
                    <a:pt x="299" y="498"/>
                  </a:lnTo>
                  <a:lnTo>
                    <a:pt x="313" y="480"/>
                  </a:lnTo>
                  <a:lnTo>
                    <a:pt x="329" y="462"/>
                  </a:lnTo>
                  <a:lnTo>
                    <a:pt x="344" y="444"/>
                  </a:lnTo>
                  <a:lnTo>
                    <a:pt x="360" y="427"/>
                  </a:lnTo>
                  <a:lnTo>
                    <a:pt x="376" y="410"/>
                  </a:lnTo>
                  <a:lnTo>
                    <a:pt x="393" y="393"/>
                  </a:lnTo>
                  <a:lnTo>
                    <a:pt x="409" y="377"/>
                  </a:lnTo>
                  <a:lnTo>
                    <a:pt x="427" y="360"/>
                  </a:lnTo>
                  <a:lnTo>
                    <a:pt x="444" y="345"/>
                  </a:lnTo>
                  <a:lnTo>
                    <a:pt x="461" y="329"/>
                  </a:lnTo>
                  <a:lnTo>
                    <a:pt x="479" y="314"/>
                  </a:lnTo>
                  <a:lnTo>
                    <a:pt x="497" y="299"/>
                  </a:lnTo>
                  <a:lnTo>
                    <a:pt x="516" y="284"/>
                  </a:lnTo>
                  <a:lnTo>
                    <a:pt x="535" y="270"/>
                  </a:lnTo>
                  <a:lnTo>
                    <a:pt x="553" y="257"/>
                  </a:lnTo>
                  <a:lnTo>
                    <a:pt x="572" y="243"/>
                  </a:lnTo>
                  <a:lnTo>
                    <a:pt x="592" y="230"/>
                  </a:lnTo>
                  <a:lnTo>
                    <a:pt x="611" y="217"/>
                  </a:lnTo>
                  <a:lnTo>
                    <a:pt x="631" y="204"/>
                  </a:lnTo>
                  <a:lnTo>
                    <a:pt x="650" y="192"/>
                  </a:lnTo>
                  <a:lnTo>
                    <a:pt x="671" y="180"/>
                  </a:lnTo>
                  <a:lnTo>
                    <a:pt x="691" y="169"/>
                  </a:lnTo>
                  <a:lnTo>
                    <a:pt x="711" y="157"/>
                  </a:lnTo>
                  <a:lnTo>
                    <a:pt x="733" y="146"/>
                  </a:lnTo>
                  <a:lnTo>
                    <a:pt x="754" y="135"/>
                  </a:lnTo>
                  <a:lnTo>
                    <a:pt x="775" y="125"/>
                  </a:lnTo>
                  <a:lnTo>
                    <a:pt x="796" y="116"/>
                  </a:lnTo>
                  <a:lnTo>
                    <a:pt x="818" y="106"/>
                  </a:lnTo>
                  <a:lnTo>
                    <a:pt x="840" y="98"/>
                  </a:lnTo>
                  <a:lnTo>
                    <a:pt x="861" y="89"/>
                  </a:lnTo>
                  <a:lnTo>
                    <a:pt x="883" y="81"/>
                  </a:lnTo>
                  <a:lnTo>
                    <a:pt x="905" y="72"/>
                  </a:lnTo>
                  <a:lnTo>
                    <a:pt x="928" y="66"/>
                  </a:lnTo>
                  <a:lnTo>
                    <a:pt x="949" y="58"/>
                  </a:lnTo>
                  <a:lnTo>
                    <a:pt x="971" y="52"/>
                  </a:lnTo>
                  <a:lnTo>
                    <a:pt x="995" y="46"/>
                  </a:lnTo>
                  <a:lnTo>
                    <a:pt x="1017" y="40"/>
                  </a:lnTo>
                  <a:lnTo>
                    <a:pt x="1040" y="35"/>
                  </a:lnTo>
                  <a:lnTo>
                    <a:pt x="1063" y="29"/>
                  </a:lnTo>
                  <a:lnTo>
                    <a:pt x="1086" y="24"/>
                  </a:lnTo>
                  <a:lnTo>
                    <a:pt x="1109" y="20"/>
                  </a:lnTo>
                  <a:lnTo>
                    <a:pt x="1132" y="16"/>
                  </a:lnTo>
                  <a:lnTo>
                    <a:pt x="1155" y="13"/>
                  </a:lnTo>
                  <a:lnTo>
                    <a:pt x="1178" y="9"/>
                  </a:lnTo>
                  <a:lnTo>
                    <a:pt x="1201" y="7"/>
                  </a:lnTo>
                  <a:lnTo>
                    <a:pt x="1225" y="5"/>
                  </a:lnTo>
                  <a:lnTo>
                    <a:pt x="1248" y="3"/>
                  </a:lnTo>
                  <a:lnTo>
                    <a:pt x="1271" y="2"/>
                  </a:lnTo>
                  <a:lnTo>
                    <a:pt x="1295" y="1"/>
                  </a:lnTo>
                  <a:lnTo>
                    <a:pt x="1319" y="0"/>
                  </a:lnTo>
                  <a:lnTo>
                    <a:pt x="1342" y="0"/>
                  </a:lnTo>
                  <a:lnTo>
                    <a:pt x="1459" y="263"/>
                  </a:lnTo>
                  <a:lnTo>
                    <a:pt x="1342" y="538"/>
                  </a:lnTo>
                  <a:lnTo>
                    <a:pt x="1328" y="538"/>
                  </a:lnTo>
                  <a:lnTo>
                    <a:pt x="1314" y="538"/>
                  </a:lnTo>
                  <a:lnTo>
                    <a:pt x="1300" y="539"/>
                  </a:lnTo>
                  <a:lnTo>
                    <a:pt x="1286" y="539"/>
                  </a:lnTo>
                  <a:lnTo>
                    <a:pt x="1272" y="540"/>
                  </a:lnTo>
                  <a:lnTo>
                    <a:pt x="1257" y="542"/>
                  </a:lnTo>
                  <a:lnTo>
                    <a:pt x="1244" y="544"/>
                  </a:lnTo>
                  <a:lnTo>
                    <a:pt x="1230" y="545"/>
                  </a:lnTo>
                  <a:lnTo>
                    <a:pt x="1216" y="547"/>
                  </a:lnTo>
                  <a:lnTo>
                    <a:pt x="1202" y="550"/>
                  </a:lnTo>
                  <a:lnTo>
                    <a:pt x="1188" y="553"/>
                  </a:lnTo>
                  <a:lnTo>
                    <a:pt x="1175" y="555"/>
                  </a:lnTo>
                  <a:lnTo>
                    <a:pt x="1161" y="558"/>
                  </a:lnTo>
                  <a:lnTo>
                    <a:pt x="1147" y="561"/>
                  </a:lnTo>
                  <a:lnTo>
                    <a:pt x="1134" y="565"/>
                  </a:lnTo>
                  <a:lnTo>
                    <a:pt x="1120" y="569"/>
                  </a:lnTo>
                  <a:lnTo>
                    <a:pt x="1106" y="573"/>
                  </a:lnTo>
                  <a:lnTo>
                    <a:pt x="1093" y="576"/>
                  </a:lnTo>
                  <a:lnTo>
                    <a:pt x="1079" y="582"/>
                  </a:lnTo>
                  <a:lnTo>
                    <a:pt x="1067" y="586"/>
                  </a:lnTo>
                  <a:lnTo>
                    <a:pt x="1054" y="591"/>
                  </a:lnTo>
                  <a:lnTo>
                    <a:pt x="1041" y="597"/>
                  </a:lnTo>
                  <a:lnTo>
                    <a:pt x="1028" y="602"/>
                  </a:lnTo>
                  <a:lnTo>
                    <a:pt x="1015" y="607"/>
                  </a:lnTo>
                  <a:lnTo>
                    <a:pt x="1002" y="613"/>
                  </a:lnTo>
                  <a:lnTo>
                    <a:pt x="989" y="619"/>
                  </a:lnTo>
                  <a:lnTo>
                    <a:pt x="977" y="625"/>
                  </a:lnTo>
                  <a:lnTo>
                    <a:pt x="964" y="632"/>
                  </a:lnTo>
                  <a:lnTo>
                    <a:pt x="952" y="639"/>
                  </a:lnTo>
                  <a:lnTo>
                    <a:pt x="939" y="646"/>
                  </a:lnTo>
                  <a:lnTo>
                    <a:pt x="928" y="653"/>
                  </a:lnTo>
                  <a:lnTo>
                    <a:pt x="916" y="660"/>
                  </a:lnTo>
                  <a:lnTo>
                    <a:pt x="904" y="667"/>
                  </a:lnTo>
                  <a:lnTo>
                    <a:pt x="892" y="675"/>
                  </a:lnTo>
                  <a:lnTo>
                    <a:pt x="880" y="683"/>
                  </a:lnTo>
                  <a:lnTo>
                    <a:pt x="869" y="692"/>
                  </a:lnTo>
                  <a:lnTo>
                    <a:pt x="858" y="700"/>
                  </a:lnTo>
                  <a:lnTo>
                    <a:pt x="846" y="708"/>
                  </a:lnTo>
                  <a:lnTo>
                    <a:pt x="835" y="718"/>
                  </a:lnTo>
                  <a:lnTo>
                    <a:pt x="825" y="726"/>
                  </a:lnTo>
                  <a:lnTo>
                    <a:pt x="814" y="735"/>
                  </a:lnTo>
                  <a:lnTo>
                    <a:pt x="803" y="744"/>
                  </a:lnTo>
                  <a:lnTo>
                    <a:pt x="793" y="754"/>
                  </a:lnTo>
                  <a:lnTo>
                    <a:pt x="783" y="764"/>
                  </a:lnTo>
                  <a:lnTo>
                    <a:pt x="773" y="774"/>
                  </a:lnTo>
                  <a:lnTo>
                    <a:pt x="763" y="783"/>
                  </a:lnTo>
                  <a:lnTo>
                    <a:pt x="753" y="794"/>
                  </a:lnTo>
                  <a:lnTo>
                    <a:pt x="744" y="804"/>
                  </a:lnTo>
                  <a:lnTo>
                    <a:pt x="734" y="814"/>
                  </a:lnTo>
                  <a:lnTo>
                    <a:pt x="725" y="826"/>
                  </a:lnTo>
                  <a:lnTo>
                    <a:pt x="716" y="836"/>
                  </a:lnTo>
                  <a:lnTo>
                    <a:pt x="707" y="847"/>
                  </a:lnTo>
                  <a:lnTo>
                    <a:pt x="699" y="859"/>
                  </a:lnTo>
                  <a:lnTo>
                    <a:pt x="691" y="870"/>
                  </a:lnTo>
                  <a:lnTo>
                    <a:pt x="682" y="881"/>
                  </a:lnTo>
                  <a:lnTo>
                    <a:pt x="675" y="893"/>
                  </a:lnTo>
                  <a:lnTo>
                    <a:pt x="667" y="904"/>
                  </a:lnTo>
                  <a:lnTo>
                    <a:pt x="659" y="917"/>
                  </a:lnTo>
                  <a:lnTo>
                    <a:pt x="652" y="929"/>
                  </a:lnTo>
                  <a:lnTo>
                    <a:pt x="645" y="940"/>
                  </a:lnTo>
                  <a:lnTo>
                    <a:pt x="638" y="953"/>
                  </a:lnTo>
                  <a:lnTo>
                    <a:pt x="631" y="965"/>
                  </a:lnTo>
                  <a:lnTo>
                    <a:pt x="625" y="978"/>
                  </a:lnTo>
                  <a:lnTo>
                    <a:pt x="618" y="990"/>
                  </a:lnTo>
                  <a:lnTo>
                    <a:pt x="613" y="1003"/>
                  </a:lnTo>
                  <a:lnTo>
                    <a:pt x="606" y="1016"/>
                  </a:lnTo>
                  <a:lnTo>
                    <a:pt x="601" y="1029"/>
                  </a:lnTo>
                  <a:lnTo>
                    <a:pt x="596" y="1042"/>
                  </a:lnTo>
                  <a:lnTo>
                    <a:pt x="591" y="1055"/>
                  </a:lnTo>
                  <a:lnTo>
                    <a:pt x="586" y="1068"/>
                  </a:lnTo>
                  <a:lnTo>
                    <a:pt x="582" y="1082"/>
                  </a:lnTo>
                  <a:lnTo>
                    <a:pt x="576" y="1094"/>
                  </a:lnTo>
                  <a:lnTo>
                    <a:pt x="572" y="1108"/>
                  </a:lnTo>
                  <a:lnTo>
                    <a:pt x="568" y="1121"/>
                  </a:lnTo>
                  <a:lnTo>
                    <a:pt x="565" y="1135"/>
                  </a:lnTo>
                  <a:lnTo>
                    <a:pt x="560" y="1149"/>
                  </a:lnTo>
                  <a:lnTo>
                    <a:pt x="558" y="1162"/>
                  </a:lnTo>
                  <a:lnTo>
                    <a:pt x="555" y="1176"/>
                  </a:lnTo>
                  <a:lnTo>
                    <a:pt x="552" y="1190"/>
                  </a:lnTo>
                  <a:lnTo>
                    <a:pt x="550" y="1204"/>
                  </a:lnTo>
                  <a:lnTo>
                    <a:pt x="547" y="1217"/>
                  </a:lnTo>
                  <a:lnTo>
                    <a:pt x="545" y="1231"/>
                  </a:lnTo>
                  <a:lnTo>
                    <a:pt x="543" y="1246"/>
                  </a:lnTo>
                  <a:lnTo>
                    <a:pt x="541" y="1259"/>
                  </a:lnTo>
                  <a:lnTo>
                    <a:pt x="540" y="1273"/>
                  </a:lnTo>
                  <a:lnTo>
                    <a:pt x="539" y="1287"/>
                  </a:lnTo>
                  <a:lnTo>
                    <a:pt x="538" y="1301"/>
                  </a:lnTo>
                  <a:lnTo>
                    <a:pt x="537" y="1316"/>
                  </a:lnTo>
                  <a:lnTo>
                    <a:pt x="537" y="1330"/>
                  </a:lnTo>
                  <a:lnTo>
                    <a:pt x="537" y="1344"/>
                  </a:lnTo>
                  <a:lnTo>
                    <a:pt x="537" y="1358"/>
                  </a:lnTo>
                  <a:lnTo>
                    <a:pt x="537" y="1372"/>
                  </a:lnTo>
                  <a:lnTo>
                    <a:pt x="538" y="1386"/>
                  </a:lnTo>
                  <a:lnTo>
                    <a:pt x="539" y="1400"/>
                  </a:lnTo>
                  <a:lnTo>
                    <a:pt x="540" y="1414"/>
                  </a:lnTo>
                  <a:lnTo>
                    <a:pt x="541" y="1428"/>
                  </a:lnTo>
                  <a:lnTo>
                    <a:pt x="543" y="1442"/>
                  </a:lnTo>
                  <a:lnTo>
                    <a:pt x="545" y="1456"/>
                  </a:lnTo>
                  <a:lnTo>
                    <a:pt x="547" y="1470"/>
                  </a:lnTo>
                  <a:lnTo>
                    <a:pt x="550" y="1483"/>
                  </a:lnTo>
                  <a:lnTo>
                    <a:pt x="552" y="1497"/>
                  </a:lnTo>
                  <a:lnTo>
                    <a:pt x="555" y="1511"/>
                  </a:lnTo>
                  <a:lnTo>
                    <a:pt x="558" y="1525"/>
                  </a:lnTo>
                  <a:lnTo>
                    <a:pt x="560" y="1539"/>
                  </a:lnTo>
                  <a:lnTo>
                    <a:pt x="565" y="1553"/>
                  </a:lnTo>
                  <a:lnTo>
                    <a:pt x="568" y="1566"/>
                  </a:lnTo>
                  <a:lnTo>
                    <a:pt x="572" y="1579"/>
                  </a:lnTo>
                  <a:lnTo>
                    <a:pt x="576" y="1592"/>
                  </a:lnTo>
                  <a:lnTo>
                    <a:pt x="582" y="1606"/>
                  </a:lnTo>
                  <a:lnTo>
                    <a:pt x="586" y="1619"/>
                  </a:lnTo>
                  <a:lnTo>
                    <a:pt x="591" y="1632"/>
                  </a:lnTo>
                  <a:lnTo>
                    <a:pt x="596" y="1646"/>
                  </a:lnTo>
                  <a:lnTo>
                    <a:pt x="601" y="1659"/>
                  </a:lnTo>
                  <a:lnTo>
                    <a:pt x="606" y="1672"/>
                  </a:lnTo>
                  <a:lnTo>
                    <a:pt x="613" y="1684"/>
                  </a:lnTo>
                  <a:lnTo>
                    <a:pt x="618" y="1697"/>
                  </a:lnTo>
                  <a:lnTo>
                    <a:pt x="625" y="1710"/>
                  </a:lnTo>
                  <a:lnTo>
                    <a:pt x="631" y="1722"/>
                  </a:lnTo>
                  <a:lnTo>
                    <a:pt x="638" y="1734"/>
                  </a:lnTo>
                  <a:lnTo>
                    <a:pt x="645" y="1747"/>
                  </a:lnTo>
                  <a:lnTo>
                    <a:pt x="652" y="1759"/>
                  </a:lnTo>
                  <a:lnTo>
                    <a:pt x="659" y="1771"/>
                  </a:lnTo>
                  <a:lnTo>
                    <a:pt x="667" y="1783"/>
                  </a:lnTo>
                  <a:lnTo>
                    <a:pt x="675" y="1795"/>
                  </a:lnTo>
                  <a:lnTo>
                    <a:pt x="682" y="1806"/>
                  </a:lnTo>
                  <a:lnTo>
                    <a:pt x="691" y="1817"/>
                  </a:lnTo>
                  <a:lnTo>
                    <a:pt x="699" y="1829"/>
                  </a:lnTo>
                  <a:lnTo>
                    <a:pt x="707" y="1840"/>
                  </a:lnTo>
                  <a:lnTo>
                    <a:pt x="716" y="1851"/>
                  </a:lnTo>
                  <a:lnTo>
                    <a:pt x="725" y="1862"/>
                  </a:lnTo>
                  <a:lnTo>
                    <a:pt x="734" y="1873"/>
                  </a:lnTo>
                  <a:lnTo>
                    <a:pt x="744" y="1883"/>
                  </a:lnTo>
                  <a:lnTo>
                    <a:pt x="753" y="1893"/>
                  </a:lnTo>
                  <a:lnTo>
                    <a:pt x="763" y="1904"/>
                  </a:lnTo>
                  <a:lnTo>
                    <a:pt x="773" y="1914"/>
                  </a:lnTo>
                  <a:lnTo>
                    <a:pt x="783" y="1924"/>
                  </a:lnTo>
                  <a:lnTo>
                    <a:pt x="793" y="1933"/>
                  </a:lnTo>
                  <a:lnTo>
                    <a:pt x="803" y="1943"/>
                  </a:lnTo>
                  <a:lnTo>
                    <a:pt x="814" y="1952"/>
                  </a:lnTo>
                  <a:lnTo>
                    <a:pt x="825" y="1962"/>
                  </a:lnTo>
                  <a:lnTo>
                    <a:pt x="835" y="1970"/>
                  </a:lnTo>
                  <a:lnTo>
                    <a:pt x="846" y="1979"/>
                  </a:lnTo>
                  <a:lnTo>
                    <a:pt x="858" y="1987"/>
                  </a:lnTo>
                  <a:lnTo>
                    <a:pt x="869" y="1996"/>
                  </a:lnTo>
                  <a:lnTo>
                    <a:pt x="880" y="2004"/>
                  </a:lnTo>
                  <a:lnTo>
                    <a:pt x="892" y="2012"/>
                  </a:lnTo>
                  <a:lnTo>
                    <a:pt x="904" y="2020"/>
                  </a:lnTo>
                  <a:lnTo>
                    <a:pt x="916" y="2027"/>
                  </a:lnTo>
                  <a:lnTo>
                    <a:pt x="928" y="2035"/>
                  </a:lnTo>
                  <a:lnTo>
                    <a:pt x="939" y="2042"/>
                  </a:lnTo>
                  <a:lnTo>
                    <a:pt x="952" y="2049"/>
                  </a:lnTo>
                  <a:lnTo>
                    <a:pt x="964" y="2056"/>
                  </a:lnTo>
                  <a:lnTo>
                    <a:pt x="977" y="2062"/>
                  </a:lnTo>
                  <a:lnTo>
                    <a:pt x="989" y="2068"/>
                  </a:lnTo>
                  <a:lnTo>
                    <a:pt x="1002" y="2074"/>
                  </a:lnTo>
                  <a:lnTo>
                    <a:pt x="1015" y="2080"/>
                  </a:lnTo>
                  <a:lnTo>
                    <a:pt x="1028" y="2086"/>
                  </a:lnTo>
                  <a:lnTo>
                    <a:pt x="1041" y="2091"/>
                  </a:lnTo>
                  <a:lnTo>
                    <a:pt x="1054" y="2097"/>
                  </a:lnTo>
                  <a:lnTo>
                    <a:pt x="1067" y="2102"/>
                  </a:lnTo>
                  <a:lnTo>
                    <a:pt x="1079" y="2106"/>
                  </a:lnTo>
                  <a:lnTo>
                    <a:pt x="1093" y="2110"/>
                  </a:lnTo>
                  <a:lnTo>
                    <a:pt x="1106" y="2115"/>
                  </a:lnTo>
                  <a:lnTo>
                    <a:pt x="1120" y="2119"/>
                  </a:lnTo>
                  <a:lnTo>
                    <a:pt x="1134" y="2122"/>
                  </a:lnTo>
                  <a:lnTo>
                    <a:pt x="1147" y="2126"/>
                  </a:lnTo>
                  <a:lnTo>
                    <a:pt x="1161" y="2130"/>
                  </a:lnTo>
                  <a:lnTo>
                    <a:pt x="1175" y="2132"/>
                  </a:lnTo>
                  <a:lnTo>
                    <a:pt x="1188" y="2135"/>
                  </a:lnTo>
                  <a:lnTo>
                    <a:pt x="1202" y="2138"/>
                  </a:lnTo>
                  <a:lnTo>
                    <a:pt x="1216" y="2140"/>
                  </a:lnTo>
                  <a:lnTo>
                    <a:pt x="1230" y="2142"/>
                  </a:lnTo>
                  <a:lnTo>
                    <a:pt x="1244" y="2144"/>
                  </a:lnTo>
                  <a:lnTo>
                    <a:pt x="1257" y="2146"/>
                  </a:lnTo>
                  <a:lnTo>
                    <a:pt x="1272" y="2147"/>
                  </a:lnTo>
                  <a:lnTo>
                    <a:pt x="1286" y="2148"/>
                  </a:lnTo>
                  <a:lnTo>
                    <a:pt x="1300" y="2149"/>
                  </a:lnTo>
                  <a:lnTo>
                    <a:pt x="1314" y="2149"/>
                  </a:lnTo>
                  <a:lnTo>
                    <a:pt x="1328" y="2150"/>
                  </a:lnTo>
                  <a:lnTo>
                    <a:pt x="1342" y="2150"/>
                  </a:lnTo>
                  <a:lnTo>
                    <a:pt x="1222" y="2423"/>
                  </a:lnTo>
                  <a:lnTo>
                    <a:pt x="1342" y="2688"/>
                  </a:lnTo>
                  <a:close/>
                </a:path>
              </a:pathLst>
            </a:custGeom>
            <a:solidFill>
              <a:schemeClr val="accent2"/>
            </a:solidFill>
            <a:ln w="952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xmlns="" id="{2A510985-0CC6-6C42-B87F-DCF23B6EA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04" y="2231854"/>
              <a:ext cx="470030" cy="312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缓存</a:t>
              </a:r>
              <a:endParaRPr 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xmlns="" id="{17CE2A4F-4819-6C40-AB93-BA2492193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343" y="2231853"/>
              <a:ext cx="470030" cy="312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ES</a:t>
              </a:r>
              <a:endParaRPr 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xmlns="" id="{7C997431-E006-B84A-BF2A-C4BA821698AD}"/>
              </a:ext>
            </a:extLst>
          </p:cNvPr>
          <p:cNvGrpSpPr/>
          <p:nvPr/>
        </p:nvGrpSpPr>
        <p:grpSpPr>
          <a:xfrm>
            <a:off x="4899691" y="1689142"/>
            <a:ext cx="2189162" cy="2287962"/>
            <a:chOff x="3430251" y="1206853"/>
            <a:chExt cx="2189162" cy="2322785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584814D8-5DB6-4443-826B-899D4F70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251" y="1803232"/>
              <a:ext cx="1094581" cy="1726406"/>
            </a:xfrm>
            <a:custGeom>
              <a:avLst/>
              <a:gdLst>
                <a:gd name="T0" fmla="*/ 1277 w 1348"/>
                <a:gd name="T1" fmla="*/ 2023 h 2025"/>
                <a:gd name="T2" fmla="*/ 1183 w 1348"/>
                <a:gd name="T3" fmla="*/ 2015 h 2025"/>
                <a:gd name="T4" fmla="*/ 1091 w 1348"/>
                <a:gd name="T5" fmla="*/ 2000 h 2025"/>
                <a:gd name="T6" fmla="*/ 999 w 1348"/>
                <a:gd name="T7" fmla="*/ 1979 h 2025"/>
                <a:gd name="T8" fmla="*/ 909 w 1348"/>
                <a:gd name="T9" fmla="*/ 1951 h 2025"/>
                <a:gd name="T10" fmla="*/ 822 w 1348"/>
                <a:gd name="T11" fmla="*/ 1917 h 2025"/>
                <a:gd name="T12" fmla="*/ 736 w 1348"/>
                <a:gd name="T13" fmla="*/ 1877 h 2025"/>
                <a:gd name="T14" fmla="*/ 653 w 1348"/>
                <a:gd name="T15" fmla="*/ 1832 h 2025"/>
                <a:gd name="T16" fmla="*/ 574 w 1348"/>
                <a:gd name="T17" fmla="*/ 1781 h 2025"/>
                <a:gd name="T18" fmla="*/ 500 w 1348"/>
                <a:gd name="T19" fmla="*/ 1724 h 2025"/>
                <a:gd name="T20" fmla="*/ 429 w 1348"/>
                <a:gd name="T21" fmla="*/ 1662 h 2025"/>
                <a:gd name="T22" fmla="*/ 362 w 1348"/>
                <a:gd name="T23" fmla="*/ 1595 h 2025"/>
                <a:gd name="T24" fmla="*/ 300 w 1348"/>
                <a:gd name="T25" fmla="*/ 1525 h 2025"/>
                <a:gd name="T26" fmla="*/ 244 w 1348"/>
                <a:gd name="T27" fmla="*/ 1449 h 2025"/>
                <a:gd name="T28" fmla="*/ 193 w 1348"/>
                <a:gd name="T29" fmla="*/ 1370 h 2025"/>
                <a:gd name="T30" fmla="*/ 147 w 1348"/>
                <a:gd name="T31" fmla="*/ 1287 h 2025"/>
                <a:gd name="T32" fmla="*/ 107 w 1348"/>
                <a:gd name="T33" fmla="*/ 1203 h 2025"/>
                <a:gd name="T34" fmla="*/ 73 w 1348"/>
                <a:gd name="T35" fmla="*/ 1114 h 2025"/>
                <a:gd name="T36" fmla="*/ 46 w 1348"/>
                <a:gd name="T37" fmla="*/ 1024 h 2025"/>
                <a:gd name="T38" fmla="*/ 24 w 1348"/>
                <a:gd name="T39" fmla="*/ 933 h 2025"/>
                <a:gd name="T40" fmla="*/ 9 w 1348"/>
                <a:gd name="T41" fmla="*/ 840 h 2025"/>
                <a:gd name="T42" fmla="*/ 2 w 1348"/>
                <a:gd name="T43" fmla="*/ 746 h 2025"/>
                <a:gd name="T44" fmla="*/ 0 w 1348"/>
                <a:gd name="T45" fmla="*/ 651 h 2025"/>
                <a:gd name="T46" fmla="*/ 5 w 1348"/>
                <a:gd name="T47" fmla="*/ 557 h 2025"/>
                <a:gd name="T48" fmla="*/ 17 w 1348"/>
                <a:gd name="T49" fmla="*/ 464 h 2025"/>
                <a:gd name="T50" fmla="*/ 35 w 1348"/>
                <a:gd name="T51" fmla="*/ 371 h 2025"/>
                <a:gd name="T52" fmla="*/ 59 w 1348"/>
                <a:gd name="T53" fmla="*/ 281 h 2025"/>
                <a:gd name="T54" fmla="*/ 89 w 1348"/>
                <a:gd name="T55" fmla="*/ 191 h 2025"/>
                <a:gd name="T56" fmla="*/ 126 w 1348"/>
                <a:gd name="T57" fmla="*/ 104 h 2025"/>
                <a:gd name="T58" fmla="*/ 169 w 1348"/>
                <a:gd name="T59" fmla="*/ 21 h 2025"/>
                <a:gd name="T60" fmla="*/ 641 w 1348"/>
                <a:gd name="T61" fmla="*/ 282 h 2025"/>
                <a:gd name="T62" fmla="*/ 615 w 1348"/>
                <a:gd name="T63" fmla="*/ 333 h 2025"/>
                <a:gd name="T64" fmla="*/ 594 w 1348"/>
                <a:gd name="T65" fmla="*/ 385 h 2025"/>
                <a:gd name="T66" fmla="*/ 574 w 1348"/>
                <a:gd name="T67" fmla="*/ 438 h 2025"/>
                <a:gd name="T68" fmla="*/ 561 w 1348"/>
                <a:gd name="T69" fmla="*/ 492 h 2025"/>
                <a:gd name="T70" fmla="*/ 549 w 1348"/>
                <a:gd name="T71" fmla="*/ 548 h 2025"/>
                <a:gd name="T72" fmla="*/ 542 w 1348"/>
                <a:gd name="T73" fmla="*/ 604 h 2025"/>
                <a:gd name="T74" fmla="*/ 540 w 1348"/>
                <a:gd name="T75" fmla="*/ 661 h 2025"/>
                <a:gd name="T76" fmla="*/ 541 w 1348"/>
                <a:gd name="T77" fmla="*/ 717 h 2025"/>
                <a:gd name="T78" fmla="*/ 546 w 1348"/>
                <a:gd name="T79" fmla="*/ 774 h 2025"/>
                <a:gd name="T80" fmla="*/ 554 w 1348"/>
                <a:gd name="T81" fmla="*/ 829 h 2025"/>
                <a:gd name="T82" fmla="*/ 567 w 1348"/>
                <a:gd name="T83" fmla="*/ 885 h 2025"/>
                <a:gd name="T84" fmla="*/ 584 w 1348"/>
                <a:gd name="T85" fmla="*/ 939 h 2025"/>
                <a:gd name="T86" fmla="*/ 604 w 1348"/>
                <a:gd name="T87" fmla="*/ 991 h 2025"/>
                <a:gd name="T88" fmla="*/ 627 w 1348"/>
                <a:gd name="T89" fmla="*/ 1043 h 2025"/>
                <a:gd name="T90" fmla="*/ 655 w 1348"/>
                <a:gd name="T91" fmla="*/ 1092 h 2025"/>
                <a:gd name="T92" fmla="*/ 685 w 1348"/>
                <a:gd name="T93" fmla="*/ 1139 h 2025"/>
                <a:gd name="T94" fmla="*/ 719 w 1348"/>
                <a:gd name="T95" fmla="*/ 1184 h 2025"/>
                <a:gd name="T96" fmla="*/ 757 w 1348"/>
                <a:gd name="T97" fmla="*/ 1227 h 2025"/>
                <a:gd name="T98" fmla="*/ 796 w 1348"/>
                <a:gd name="T99" fmla="*/ 1267 h 2025"/>
                <a:gd name="T100" fmla="*/ 839 w 1348"/>
                <a:gd name="T101" fmla="*/ 1304 h 2025"/>
                <a:gd name="T102" fmla="*/ 884 w 1348"/>
                <a:gd name="T103" fmla="*/ 1338 h 2025"/>
                <a:gd name="T104" fmla="*/ 932 w 1348"/>
                <a:gd name="T105" fmla="*/ 1369 h 2025"/>
                <a:gd name="T106" fmla="*/ 981 w 1348"/>
                <a:gd name="T107" fmla="*/ 1396 h 2025"/>
                <a:gd name="T108" fmla="*/ 1032 w 1348"/>
                <a:gd name="T109" fmla="*/ 1420 h 2025"/>
                <a:gd name="T110" fmla="*/ 1084 w 1348"/>
                <a:gd name="T111" fmla="*/ 1441 h 2025"/>
                <a:gd name="T112" fmla="*/ 1139 w 1348"/>
                <a:gd name="T113" fmla="*/ 1457 h 2025"/>
                <a:gd name="T114" fmla="*/ 1194 w 1348"/>
                <a:gd name="T115" fmla="*/ 1470 h 2025"/>
                <a:gd name="T116" fmla="*/ 1249 w 1348"/>
                <a:gd name="T117" fmla="*/ 1479 h 2025"/>
                <a:gd name="T118" fmla="*/ 1306 w 1348"/>
                <a:gd name="T119" fmla="*/ 1483 h 2025"/>
                <a:gd name="T120" fmla="*/ 1228 w 1348"/>
                <a:gd name="T121" fmla="*/ 175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" h="2025">
                  <a:moveTo>
                    <a:pt x="1348" y="2025"/>
                  </a:moveTo>
                  <a:lnTo>
                    <a:pt x="1325" y="2025"/>
                  </a:lnTo>
                  <a:lnTo>
                    <a:pt x="1301" y="2024"/>
                  </a:lnTo>
                  <a:lnTo>
                    <a:pt x="1277" y="2023"/>
                  </a:lnTo>
                  <a:lnTo>
                    <a:pt x="1254" y="2021"/>
                  </a:lnTo>
                  <a:lnTo>
                    <a:pt x="1230" y="2020"/>
                  </a:lnTo>
                  <a:lnTo>
                    <a:pt x="1207" y="2017"/>
                  </a:lnTo>
                  <a:lnTo>
                    <a:pt x="1183" y="2015"/>
                  </a:lnTo>
                  <a:lnTo>
                    <a:pt x="1160" y="2012"/>
                  </a:lnTo>
                  <a:lnTo>
                    <a:pt x="1137" y="2008"/>
                  </a:lnTo>
                  <a:lnTo>
                    <a:pt x="1114" y="2004"/>
                  </a:lnTo>
                  <a:lnTo>
                    <a:pt x="1091" y="2000"/>
                  </a:lnTo>
                  <a:lnTo>
                    <a:pt x="1068" y="1996"/>
                  </a:lnTo>
                  <a:lnTo>
                    <a:pt x="1044" y="1990"/>
                  </a:lnTo>
                  <a:lnTo>
                    <a:pt x="1022" y="1985"/>
                  </a:lnTo>
                  <a:lnTo>
                    <a:pt x="999" y="1979"/>
                  </a:lnTo>
                  <a:lnTo>
                    <a:pt x="976" y="1973"/>
                  </a:lnTo>
                  <a:lnTo>
                    <a:pt x="954" y="1966"/>
                  </a:lnTo>
                  <a:lnTo>
                    <a:pt x="932" y="1959"/>
                  </a:lnTo>
                  <a:lnTo>
                    <a:pt x="909" y="1951"/>
                  </a:lnTo>
                  <a:lnTo>
                    <a:pt x="887" y="1943"/>
                  </a:lnTo>
                  <a:lnTo>
                    <a:pt x="865" y="1936"/>
                  </a:lnTo>
                  <a:lnTo>
                    <a:pt x="843" y="1927"/>
                  </a:lnTo>
                  <a:lnTo>
                    <a:pt x="822" y="1917"/>
                  </a:lnTo>
                  <a:lnTo>
                    <a:pt x="800" y="1908"/>
                  </a:lnTo>
                  <a:lnTo>
                    <a:pt x="778" y="1898"/>
                  </a:lnTo>
                  <a:lnTo>
                    <a:pt x="758" y="1888"/>
                  </a:lnTo>
                  <a:lnTo>
                    <a:pt x="736" y="1877"/>
                  </a:lnTo>
                  <a:lnTo>
                    <a:pt x="715" y="1867"/>
                  </a:lnTo>
                  <a:lnTo>
                    <a:pt x="694" y="1856"/>
                  </a:lnTo>
                  <a:lnTo>
                    <a:pt x="674" y="1843"/>
                  </a:lnTo>
                  <a:lnTo>
                    <a:pt x="653" y="1832"/>
                  </a:lnTo>
                  <a:lnTo>
                    <a:pt x="633" y="1820"/>
                  </a:lnTo>
                  <a:lnTo>
                    <a:pt x="613" y="1807"/>
                  </a:lnTo>
                  <a:lnTo>
                    <a:pt x="594" y="1794"/>
                  </a:lnTo>
                  <a:lnTo>
                    <a:pt x="574" y="1781"/>
                  </a:lnTo>
                  <a:lnTo>
                    <a:pt x="555" y="1767"/>
                  </a:lnTo>
                  <a:lnTo>
                    <a:pt x="537" y="1753"/>
                  </a:lnTo>
                  <a:lnTo>
                    <a:pt x="518" y="1738"/>
                  </a:lnTo>
                  <a:lnTo>
                    <a:pt x="500" y="1724"/>
                  </a:lnTo>
                  <a:lnTo>
                    <a:pt x="482" y="1709"/>
                  </a:lnTo>
                  <a:lnTo>
                    <a:pt x="463" y="1693"/>
                  </a:lnTo>
                  <a:lnTo>
                    <a:pt x="446" y="1677"/>
                  </a:lnTo>
                  <a:lnTo>
                    <a:pt x="429" y="1662"/>
                  </a:lnTo>
                  <a:lnTo>
                    <a:pt x="411" y="1645"/>
                  </a:lnTo>
                  <a:lnTo>
                    <a:pt x="395" y="1629"/>
                  </a:lnTo>
                  <a:lnTo>
                    <a:pt x="378" y="1612"/>
                  </a:lnTo>
                  <a:lnTo>
                    <a:pt x="362" y="1595"/>
                  </a:lnTo>
                  <a:lnTo>
                    <a:pt x="346" y="1578"/>
                  </a:lnTo>
                  <a:lnTo>
                    <a:pt x="331" y="1560"/>
                  </a:lnTo>
                  <a:lnTo>
                    <a:pt x="315" y="1542"/>
                  </a:lnTo>
                  <a:lnTo>
                    <a:pt x="300" y="1525"/>
                  </a:lnTo>
                  <a:lnTo>
                    <a:pt x="286" y="1506"/>
                  </a:lnTo>
                  <a:lnTo>
                    <a:pt x="271" y="1487"/>
                  </a:lnTo>
                  <a:lnTo>
                    <a:pt x="258" y="1468"/>
                  </a:lnTo>
                  <a:lnTo>
                    <a:pt x="244" y="1449"/>
                  </a:lnTo>
                  <a:lnTo>
                    <a:pt x="230" y="1430"/>
                  </a:lnTo>
                  <a:lnTo>
                    <a:pt x="217" y="1410"/>
                  </a:lnTo>
                  <a:lnTo>
                    <a:pt x="205" y="1390"/>
                  </a:lnTo>
                  <a:lnTo>
                    <a:pt x="193" y="1370"/>
                  </a:lnTo>
                  <a:lnTo>
                    <a:pt x="181" y="1350"/>
                  </a:lnTo>
                  <a:lnTo>
                    <a:pt x="169" y="1330"/>
                  </a:lnTo>
                  <a:lnTo>
                    <a:pt x="158" y="1309"/>
                  </a:lnTo>
                  <a:lnTo>
                    <a:pt x="147" y="1287"/>
                  </a:lnTo>
                  <a:lnTo>
                    <a:pt x="136" y="1267"/>
                  </a:lnTo>
                  <a:lnTo>
                    <a:pt x="126" y="1245"/>
                  </a:lnTo>
                  <a:lnTo>
                    <a:pt x="117" y="1224"/>
                  </a:lnTo>
                  <a:lnTo>
                    <a:pt x="107" y="1203"/>
                  </a:lnTo>
                  <a:lnTo>
                    <a:pt x="98" y="1181"/>
                  </a:lnTo>
                  <a:lnTo>
                    <a:pt x="89" y="1158"/>
                  </a:lnTo>
                  <a:lnTo>
                    <a:pt x="81" y="1137"/>
                  </a:lnTo>
                  <a:lnTo>
                    <a:pt x="73" y="1114"/>
                  </a:lnTo>
                  <a:lnTo>
                    <a:pt x="66" y="1092"/>
                  </a:lnTo>
                  <a:lnTo>
                    <a:pt x="59" y="1070"/>
                  </a:lnTo>
                  <a:lnTo>
                    <a:pt x="52" y="1047"/>
                  </a:lnTo>
                  <a:lnTo>
                    <a:pt x="46" y="1024"/>
                  </a:lnTo>
                  <a:lnTo>
                    <a:pt x="40" y="1001"/>
                  </a:lnTo>
                  <a:lnTo>
                    <a:pt x="35" y="978"/>
                  </a:lnTo>
                  <a:lnTo>
                    <a:pt x="30" y="955"/>
                  </a:lnTo>
                  <a:lnTo>
                    <a:pt x="24" y="933"/>
                  </a:lnTo>
                  <a:lnTo>
                    <a:pt x="20" y="909"/>
                  </a:lnTo>
                  <a:lnTo>
                    <a:pt x="17" y="886"/>
                  </a:lnTo>
                  <a:lnTo>
                    <a:pt x="13" y="863"/>
                  </a:lnTo>
                  <a:lnTo>
                    <a:pt x="9" y="840"/>
                  </a:lnTo>
                  <a:lnTo>
                    <a:pt x="7" y="816"/>
                  </a:lnTo>
                  <a:lnTo>
                    <a:pt x="5" y="793"/>
                  </a:lnTo>
                  <a:lnTo>
                    <a:pt x="4" y="769"/>
                  </a:lnTo>
                  <a:lnTo>
                    <a:pt x="2" y="746"/>
                  </a:lnTo>
                  <a:lnTo>
                    <a:pt x="1" y="723"/>
                  </a:lnTo>
                  <a:lnTo>
                    <a:pt x="0" y="698"/>
                  </a:lnTo>
                  <a:lnTo>
                    <a:pt x="0" y="675"/>
                  </a:lnTo>
                  <a:lnTo>
                    <a:pt x="0" y="651"/>
                  </a:lnTo>
                  <a:lnTo>
                    <a:pt x="1" y="628"/>
                  </a:lnTo>
                  <a:lnTo>
                    <a:pt x="2" y="604"/>
                  </a:lnTo>
                  <a:lnTo>
                    <a:pt x="4" y="581"/>
                  </a:lnTo>
                  <a:lnTo>
                    <a:pt x="5" y="557"/>
                  </a:lnTo>
                  <a:lnTo>
                    <a:pt x="7" y="534"/>
                  </a:lnTo>
                  <a:lnTo>
                    <a:pt x="9" y="511"/>
                  </a:lnTo>
                  <a:lnTo>
                    <a:pt x="13" y="487"/>
                  </a:lnTo>
                  <a:lnTo>
                    <a:pt x="17" y="464"/>
                  </a:lnTo>
                  <a:lnTo>
                    <a:pt x="20" y="440"/>
                  </a:lnTo>
                  <a:lnTo>
                    <a:pt x="24" y="418"/>
                  </a:lnTo>
                  <a:lnTo>
                    <a:pt x="30" y="394"/>
                  </a:lnTo>
                  <a:lnTo>
                    <a:pt x="35" y="371"/>
                  </a:lnTo>
                  <a:lnTo>
                    <a:pt x="40" y="348"/>
                  </a:lnTo>
                  <a:lnTo>
                    <a:pt x="46" y="325"/>
                  </a:lnTo>
                  <a:lnTo>
                    <a:pt x="52" y="303"/>
                  </a:lnTo>
                  <a:lnTo>
                    <a:pt x="59" y="281"/>
                  </a:lnTo>
                  <a:lnTo>
                    <a:pt x="66" y="258"/>
                  </a:lnTo>
                  <a:lnTo>
                    <a:pt x="73" y="235"/>
                  </a:lnTo>
                  <a:lnTo>
                    <a:pt x="81" y="214"/>
                  </a:lnTo>
                  <a:lnTo>
                    <a:pt x="89" y="191"/>
                  </a:lnTo>
                  <a:lnTo>
                    <a:pt x="98" y="169"/>
                  </a:lnTo>
                  <a:lnTo>
                    <a:pt x="107" y="148"/>
                  </a:lnTo>
                  <a:lnTo>
                    <a:pt x="117" y="126"/>
                  </a:lnTo>
                  <a:lnTo>
                    <a:pt x="126" y="104"/>
                  </a:lnTo>
                  <a:lnTo>
                    <a:pt x="136" y="83"/>
                  </a:lnTo>
                  <a:lnTo>
                    <a:pt x="147" y="62"/>
                  </a:lnTo>
                  <a:lnTo>
                    <a:pt x="158" y="41"/>
                  </a:lnTo>
                  <a:lnTo>
                    <a:pt x="169" y="21"/>
                  </a:lnTo>
                  <a:lnTo>
                    <a:pt x="181" y="0"/>
                  </a:lnTo>
                  <a:lnTo>
                    <a:pt x="490" y="15"/>
                  </a:lnTo>
                  <a:lnTo>
                    <a:pt x="648" y="270"/>
                  </a:lnTo>
                  <a:lnTo>
                    <a:pt x="641" y="282"/>
                  </a:lnTo>
                  <a:lnTo>
                    <a:pt x="634" y="294"/>
                  </a:lnTo>
                  <a:lnTo>
                    <a:pt x="627" y="307"/>
                  </a:lnTo>
                  <a:lnTo>
                    <a:pt x="621" y="319"/>
                  </a:lnTo>
                  <a:lnTo>
                    <a:pt x="615" y="333"/>
                  </a:lnTo>
                  <a:lnTo>
                    <a:pt x="609" y="346"/>
                  </a:lnTo>
                  <a:lnTo>
                    <a:pt x="604" y="358"/>
                  </a:lnTo>
                  <a:lnTo>
                    <a:pt x="599" y="371"/>
                  </a:lnTo>
                  <a:lnTo>
                    <a:pt x="594" y="385"/>
                  </a:lnTo>
                  <a:lnTo>
                    <a:pt x="588" y="398"/>
                  </a:lnTo>
                  <a:lnTo>
                    <a:pt x="584" y="412"/>
                  </a:lnTo>
                  <a:lnTo>
                    <a:pt x="579" y="424"/>
                  </a:lnTo>
                  <a:lnTo>
                    <a:pt x="574" y="438"/>
                  </a:lnTo>
                  <a:lnTo>
                    <a:pt x="571" y="451"/>
                  </a:lnTo>
                  <a:lnTo>
                    <a:pt x="567" y="465"/>
                  </a:lnTo>
                  <a:lnTo>
                    <a:pt x="563" y="479"/>
                  </a:lnTo>
                  <a:lnTo>
                    <a:pt x="561" y="492"/>
                  </a:lnTo>
                  <a:lnTo>
                    <a:pt x="557" y="506"/>
                  </a:lnTo>
                  <a:lnTo>
                    <a:pt x="554" y="520"/>
                  </a:lnTo>
                  <a:lnTo>
                    <a:pt x="552" y="534"/>
                  </a:lnTo>
                  <a:lnTo>
                    <a:pt x="549" y="548"/>
                  </a:lnTo>
                  <a:lnTo>
                    <a:pt x="548" y="562"/>
                  </a:lnTo>
                  <a:lnTo>
                    <a:pt x="546" y="577"/>
                  </a:lnTo>
                  <a:lnTo>
                    <a:pt x="544" y="590"/>
                  </a:lnTo>
                  <a:lnTo>
                    <a:pt x="542" y="604"/>
                  </a:lnTo>
                  <a:lnTo>
                    <a:pt x="541" y="618"/>
                  </a:lnTo>
                  <a:lnTo>
                    <a:pt x="541" y="632"/>
                  </a:lnTo>
                  <a:lnTo>
                    <a:pt x="540" y="647"/>
                  </a:lnTo>
                  <a:lnTo>
                    <a:pt x="540" y="661"/>
                  </a:lnTo>
                  <a:lnTo>
                    <a:pt x="540" y="675"/>
                  </a:lnTo>
                  <a:lnTo>
                    <a:pt x="540" y="690"/>
                  </a:lnTo>
                  <a:lnTo>
                    <a:pt x="540" y="703"/>
                  </a:lnTo>
                  <a:lnTo>
                    <a:pt x="541" y="717"/>
                  </a:lnTo>
                  <a:lnTo>
                    <a:pt x="541" y="731"/>
                  </a:lnTo>
                  <a:lnTo>
                    <a:pt x="542" y="746"/>
                  </a:lnTo>
                  <a:lnTo>
                    <a:pt x="544" y="760"/>
                  </a:lnTo>
                  <a:lnTo>
                    <a:pt x="546" y="774"/>
                  </a:lnTo>
                  <a:lnTo>
                    <a:pt x="548" y="788"/>
                  </a:lnTo>
                  <a:lnTo>
                    <a:pt x="549" y="801"/>
                  </a:lnTo>
                  <a:lnTo>
                    <a:pt x="552" y="815"/>
                  </a:lnTo>
                  <a:lnTo>
                    <a:pt x="554" y="829"/>
                  </a:lnTo>
                  <a:lnTo>
                    <a:pt x="557" y="843"/>
                  </a:lnTo>
                  <a:lnTo>
                    <a:pt x="561" y="857"/>
                  </a:lnTo>
                  <a:lnTo>
                    <a:pt x="563" y="871"/>
                  </a:lnTo>
                  <a:lnTo>
                    <a:pt x="567" y="885"/>
                  </a:lnTo>
                  <a:lnTo>
                    <a:pt x="571" y="898"/>
                  </a:lnTo>
                  <a:lnTo>
                    <a:pt x="574" y="911"/>
                  </a:lnTo>
                  <a:lnTo>
                    <a:pt x="579" y="925"/>
                  </a:lnTo>
                  <a:lnTo>
                    <a:pt x="584" y="939"/>
                  </a:lnTo>
                  <a:lnTo>
                    <a:pt x="588" y="952"/>
                  </a:lnTo>
                  <a:lnTo>
                    <a:pt x="594" y="965"/>
                  </a:lnTo>
                  <a:lnTo>
                    <a:pt x="599" y="978"/>
                  </a:lnTo>
                  <a:lnTo>
                    <a:pt x="604" y="991"/>
                  </a:lnTo>
                  <a:lnTo>
                    <a:pt x="609" y="1005"/>
                  </a:lnTo>
                  <a:lnTo>
                    <a:pt x="615" y="1017"/>
                  </a:lnTo>
                  <a:lnTo>
                    <a:pt x="621" y="1030"/>
                  </a:lnTo>
                  <a:lnTo>
                    <a:pt x="627" y="1043"/>
                  </a:lnTo>
                  <a:lnTo>
                    <a:pt x="634" y="1055"/>
                  </a:lnTo>
                  <a:lnTo>
                    <a:pt x="641" y="1067"/>
                  </a:lnTo>
                  <a:lnTo>
                    <a:pt x="648" y="1080"/>
                  </a:lnTo>
                  <a:lnTo>
                    <a:pt x="655" y="1092"/>
                  </a:lnTo>
                  <a:lnTo>
                    <a:pt x="662" y="1104"/>
                  </a:lnTo>
                  <a:lnTo>
                    <a:pt x="670" y="1116"/>
                  </a:lnTo>
                  <a:lnTo>
                    <a:pt x="678" y="1128"/>
                  </a:lnTo>
                  <a:lnTo>
                    <a:pt x="685" y="1139"/>
                  </a:lnTo>
                  <a:lnTo>
                    <a:pt x="694" y="1151"/>
                  </a:lnTo>
                  <a:lnTo>
                    <a:pt x="702" y="1162"/>
                  </a:lnTo>
                  <a:lnTo>
                    <a:pt x="711" y="1173"/>
                  </a:lnTo>
                  <a:lnTo>
                    <a:pt x="719" y="1184"/>
                  </a:lnTo>
                  <a:lnTo>
                    <a:pt x="729" y="1196"/>
                  </a:lnTo>
                  <a:lnTo>
                    <a:pt x="737" y="1206"/>
                  </a:lnTo>
                  <a:lnTo>
                    <a:pt x="747" y="1217"/>
                  </a:lnTo>
                  <a:lnTo>
                    <a:pt x="757" y="1227"/>
                  </a:lnTo>
                  <a:lnTo>
                    <a:pt x="766" y="1237"/>
                  </a:lnTo>
                  <a:lnTo>
                    <a:pt x="777" y="1248"/>
                  </a:lnTo>
                  <a:lnTo>
                    <a:pt x="786" y="1257"/>
                  </a:lnTo>
                  <a:lnTo>
                    <a:pt x="796" y="1267"/>
                  </a:lnTo>
                  <a:lnTo>
                    <a:pt x="807" y="1277"/>
                  </a:lnTo>
                  <a:lnTo>
                    <a:pt x="817" y="1286"/>
                  </a:lnTo>
                  <a:lnTo>
                    <a:pt x="828" y="1296"/>
                  </a:lnTo>
                  <a:lnTo>
                    <a:pt x="839" y="1304"/>
                  </a:lnTo>
                  <a:lnTo>
                    <a:pt x="850" y="1313"/>
                  </a:lnTo>
                  <a:lnTo>
                    <a:pt x="861" y="1321"/>
                  </a:lnTo>
                  <a:lnTo>
                    <a:pt x="873" y="1330"/>
                  </a:lnTo>
                  <a:lnTo>
                    <a:pt x="884" y="1338"/>
                  </a:lnTo>
                  <a:lnTo>
                    <a:pt x="896" y="1346"/>
                  </a:lnTo>
                  <a:lnTo>
                    <a:pt x="908" y="1354"/>
                  </a:lnTo>
                  <a:lnTo>
                    <a:pt x="920" y="1362"/>
                  </a:lnTo>
                  <a:lnTo>
                    <a:pt x="932" y="1369"/>
                  </a:lnTo>
                  <a:lnTo>
                    <a:pt x="944" y="1376"/>
                  </a:lnTo>
                  <a:lnTo>
                    <a:pt x="956" y="1383"/>
                  </a:lnTo>
                  <a:lnTo>
                    <a:pt x="968" y="1390"/>
                  </a:lnTo>
                  <a:lnTo>
                    <a:pt x="981" y="1396"/>
                  </a:lnTo>
                  <a:lnTo>
                    <a:pt x="993" y="1402"/>
                  </a:lnTo>
                  <a:lnTo>
                    <a:pt x="1006" y="1409"/>
                  </a:lnTo>
                  <a:lnTo>
                    <a:pt x="1019" y="1414"/>
                  </a:lnTo>
                  <a:lnTo>
                    <a:pt x="1032" y="1420"/>
                  </a:lnTo>
                  <a:lnTo>
                    <a:pt x="1045" y="1426"/>
                  </a:lnTo>
                  <a:lnTo>
                    <a:pt x="1058" y="1431"/>
                  </a:lnTo>
                  <a:lnTo>
                    <a:pt x="1072" y="1436"/>
                  </a:lnTo>
                  <a:lnTo>
                    <a:pt x="1084" y="1441"/>
                  </a:lnTo>
                  <a:lnTo>
                    <a:pt x="1098" y="1445"/>
                  </a:lnTo>
                  <a:lnTo>
                    <a:pt x="1111" y="1449"/>
                  </a:lnTo>
                  <a:lnTo>
                    <a:pt x="1125" y="1454"/>
                  </a:lnTo>
                  <a:lnTo>
                    <a:pt x="1139" y="1457"/>
                  </a:lnTo>
                  <a:lnTo>
                    <a:pt x="1152" y="1461"/>
                  </a:lnTo>
                  <a:lnTo>
                    <a:pt x="1166" y="1464"/>
                  </a:lnTo>
                  <a:lnTo>
                    <a:pt x="1180" y="1466"/>
                  </a:lnTo>
                  <a:lnTo>
                    <a:pt x="1194" y="1470"/>
                  </a:lnTo>
                  <a:lnTo>
                    <a:pt x="1208" y="1473"/>
                  </a:lnTo>
                  <a:lnTo>
                    <a:pt x="1222" y="1475"/>
                  </a:lnTo>
                  <a:lnTo>
                    <a:pt x="1236" y="1477"/>
                  </a:lnTo>
                  <a:lnTo>
                    <a:pt x="1249" y="1479"/>
                  </a:lnTo>
                  <a:lnTo>
                    <a:pt x="1263" y="1480"/>
                  </a:lnTo>
                  <a:lnTo>
                    <a:pt x="1278" y="1481"/>
                  </a:lnTo>
                  <a:lnTo>
                    <a:pt x="1292" y="1482"/>
                  </a:lnTo>
                  <a:lnTo>
                    <a:pt x="1306" y="1483"/>
                  </a:lnTo>
                  <a:lnTo>
                    <a:pt x="1320" y="1484"/>
                  </a:lnTo>
                  <a:lnTo>
                    <a:pt x="1334" y="1485"/>
                  </a:lnTo>
                  <a:lnTo>
                    <a:pt x="1348" y="1485"/>
                  </a:lnTo>
                  <a:lnTo>
                    <a:pt x="1228" y="1755"/>
                  </a:lnTo>
                  <a:lnTo>
                    <a:pt x="1348" y="2025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62A097D2-99CB-D84E-AC9B-E0DF7DBC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224" y="1227763"/>
              <a:ext cx="1895217" cy="805656"/>
            </a:xfrm>
            <a:custGeom>
              <a:avLst/>
              <a:gdLst>
                <a:gd name="T0" fmla="*/ 36 w 2334"/>
                <a:gd name="T1" fmla="*/ 615 h 945"/>
                <a:gd name="T2" fmla="*/ 91 w 2334"/>
                <a:gd name="T3" fmla="*/ 538 h 945"/>
                <a:gd name="T4" fmla="*/ 150 w 2334"/>
                <a:gd name="T5" fmla="*/ 464 h 945"/>
                <a:gd name="T6" fmla="*/ 214 w 2334"/>
                <a:gd name="T7" fmla="*/ 395 h 945"/>
                <a:gd name="T8" fmla="*/ 283 w 2334"/>
                <a:gd name="T9" fmla="*/ 331 h 945"/>
                <a:gd name="T10" fmla="*/ 356 w 2334"/>
                <a:gd name="T11" fmla="*/ 272 h 945"/>
                <a:gd name="T12" fmla="*/ 433 w 2334"/>
                <a:gd name="T13" fmla="*/ 218 h 945"/>
                <a:gd name="T14" fmla="*/ 513 w 2334"/>
                <a:gd name="T15" fmla="*/ 170 h 945"/>
                <a:gd name="T16" fmla="*/ 597 w 2334"/>
                <a:gd name="T17" fmla="*/ 126 h 945"/>
                <a:gd name="T18" fmla="*/ 684 w 2334"/>
                <a:gd name="T19" fmla="*/ 90 h 945"/>
                <a:gd name="T20" fmla="*/ 773 w 2334"/>
                <a:gd name="T21" fmla="*/ 59 h 945"/>
                <a:gd name="T22" fmla="*/ 863 w 2334"/>
                <a:gd name="T23" fmla="*/ 35 h 945"/>
                <a:gd name="T24" fmla="*/ 956 w 2334"/>
                <a:gd name="T25" fmla="*/ 16 h 945"/>
                <a:gd name="T26" fmla="*/ 1049 w 2334"/>
                <a:gd name="T27" fmla="*/ 5 h 945"/>
                <a:gd name="T28" fmla="*/ 1143 w 2334"/>
                <a:gd name="T29" fmla="*/ 0 h 945"/>
                <a:gd name="T30" fmla="*/ 1237 w 2334"/>
                <a:gd name="T31" fmla="*/ 2 h 945"/>
                <a:gd name="T32" fmla="*/ 1331 w 2334"/>
                <a:gd name="T33" fmla="*/ 9 h 945"/>
                <a:gd name="T34" fmla="*/ 1424 w 2334"/>
                <a:gd name="T35" fmla="*/ 24 h 945"/>
                <a:gd name="T36" fmla="*/ 1515 w 2334"/>
                <a:gd name="T37" fmla="*/ 46 h 945"/>
                <a:gd name="T38" fmla="*/ 1606 w 2334"/>
                <a:gd name="T39" fmla="*/ 73 h 945"/>
                <a:gd name="T40" fmla="*/ 1693 w 2334"/>
                <a:gd name="T41" fmla="*/ 107 h 945"/>
                <a:gd name="T42" fmla="*/ 1778 w 2334"/>
                <a:gd name="T43" fmla="*/ 147 h 945"/>
                <a:gd name="T44" fmla="*/ 1860 w 2334"/>
                <a:gd name="T45" fmla="*/ 193 h 945"/>
                <a:gd name="T46" fmla="*/ 1939 w 2334"/>
                <a:gd name="T47" fmla="*/ 244 h 945"/>
                <a:gd name="T48" fmla="*/ 2015 w 2334"/>
                <a:gd name="T49" fmla="*/ 301 h 945"/>
                <a:gd name="T50" fmla="*/ 2086 w 2334"/>
                <a:gd name="T51" fmla="*/ 362 h 945"/>
                <a:gd name="T52" fmla="*/ 2152 w 2334"/>
                <a:gd name="T53" fmla="*/ 429 h 945"/>
                <a:gd name="T54" fmla="*/ 2213 w 2334"/>
                <a:gd name="T55" fmla="*/ 501 h 945"/>
                <a:gd name="T56" fmla="*/ 2271 w 2334"/>
                <a:gd name="T57" fmla="*/ 576 h 945"/>
                <a:gd name="T58" fmla="*/ 2322 w 2334"/>
                <a:gd name="T59" fmla="*/ 655 h 945"/>
                <a:gd name="T60" fmla="*/ 1859 w 2334"/>
                <a:gd name="T61" fmla="*/ 933 h 945"/>
                <a:gd name="T62" fmla="*/ 1828 w 2334"/>
                <a:gd name="T63" fmla="*/ 885 h 945"/>
                <a:gd name="T64" fmla="*/ 1794 w 2334"/>
                <a:gd name="T65" fmla="*/ 840 h 945"/>
                <a:gd name="T66" fmla="*/ 1757 w 2334"/>
                <a:gd name="T67" fmla="*/ 798 h 945"/>
                <a:gd name="T68" fmla="*/ 1717 w 2334"/>
                <a:gd name="T69" fmla="*/ 757 h 945"/>
                <a:gd name="T70" fmla="*/ 1675 w 2334"/>
                <a:gd name="T71" fmla="*/ 721 h 945"/>
                <a:gd name="T72" fmla="*/ 1630 w 2334"/>
                <a:gd name="T73" fmla="*/ 686 h 945"/>
                <a:gd name="T74" fmla="*/ 1583 w 2334"/>
                <a:gd name="T75" fmla="*/ 656 h 945"/>
                <a:gd name="T76" fmla="*/ 1533 w 2334"/>
                <a:gd name="T77" fmla="*/ 628 h 945"/>
                <a:gd name="T78" fmla="*/ 1482 w 2334"/>
                <a:gd name="T79" fmla="*/ 605 h 945"/>
                <a:gd name="T80" fmla="*/ 1430 w 2334"/>
                <a:gd name="T81" fmla="*/ 585 h 945"/>
                <a:gd name="T82" fmla="*/ 1376 w 2334"/>
                <a:gd name="T83" fmla="*/ 568 h 945"/>
                <a:gd name="T84" fmla="*/ 1321 w 2334"/>
                <a:gd name="T85" fmla="*/ 555 h 945"/>
                <a:gd name="T86" fmla="*/ 1265 w 2334"/>
                <a:gd name="T87" fmla="*/ 546 h 945"/>
                <a:gd name="T88" fmla="*/ 1209 w 2334"/>
                <a:gd name="T89" fmla="*/ 541 h 945"/>
                <a:gd name="T90" fmla="*/ 1152 w 2334"/>
                <a:gd name="T91" fmla="*/ 540 h 945"/>
                <a:gd name="T92" fmla="*/ 1097 w 2334"/>
                <a:gd name="T93" fmla="*/ 543 h 945"/>
                <a:gd name="T94" fmla="*/ 1040 w 2334"/>
                <a:gd name="T95" fmla="*/ 550 h 945"/>
                <a:gd name="T96" fmla="*/ 985 w 2334"/>
                <a:gd name="T97" fmla="*/ 561 h 945"/>
                <a:gd name="T98" fmla="*/ 930 w 2334"/>
                <a:gd name="T99" fmla="*/ 576 h 945"/>
                <a:gd name="T100" fmla="*/ 877 w 2334"/>
                <a:gd name="T101" fmla="*/ 594 h 945"/>
                <a:gd name="T102" fmla="*/ 825 w 2334"/>
                <a:gd name="T103" fmla="*/ 616 h 945"/>
                <a:gd name="T104" fmla="*/ 775 w 2334"/>
                <a:gd name="T105" fmla="*/ 642 h 945"/>
                <a:gd name="T106" fmla="*/ 727 w 2334"/>
                <a:gd name="T107" fmla="*/ 671 h 945"/>
                <a:gd name="T108" fmla="*/ 680 w 2334"/>
                <a:gd name="T109" fmla="*/ 704 h 945"/>
                <a:gd name="T110" fmla="*/ 636 w 2334"/>
                <a:gd name="T111" fmla="*/ 738 h 945"/>
                <a:gd name="T112" fmla="*/ 596 w 2334"/>
                <a:gd name="T113" fmla="*/ 778 h 945"/>
                <a:gd name="T114" fmla="*/ 556 w 2334"/>
                <a:gd name="T115" fmla="*/ 818 h 945"/>
                <a:gd name="T116" fmla="*/ 521 w 2334"/>
                <a:gd name="T117" fmla="*/ 863 h 945"/>
                <a:gd name="T118" fmla="*/ 489 w 2334"/>
                <a:gd name="T119" fmla="*/ 909 h 945"/>
                <a:gd name="T120" fmla="*/ 306 w 2334"/>
                <a:gd name="T121" fmla="*/ 69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4" h="945">
                  <a:moveTo>
                    <a:pt x="0" y="675"/>
                  </a:moveTo>
                  <a:lnTo>
                    <a:pt x="12" y="655"/>
                  </a:lnTo>
                  <a:lnTo>
                    <a:pt x="24" y="634"/>
                  </a:lnTo>
                  <a:lnTo>
                    <a:pt x="36" y="615"/>
                  </a:lnTo>
                  <a:lnTo>
                    <a:pt x="49" y="595"/>
                  </a:lnTo>
                  <a:lnTo>
                    <a:pt x="63" y="576"/>
                  </a:lnTo>
                  <a:lnTo>
                    <a:pt x="77" y="557"/>
                  </a:lnTo>
                  <a:lnTo>
                    <a:pt x="91" y="538"/>
                  </a:lnTo>
                  <a:lnTo>
                    <a:pt x="105" y="519"/>
                  </a:lnTo>
                  <a:lnTo>
                    <a:pt x="120" y="501"/>
                  </a:lnTo>
                  <a:lnTo>
                    <a:pt x="134" y="482"/>
                  </a:lnTo>
                  <a:lnTo>
                    <a:pt x="150" y="464"/>
                  </a:lnTo>
                  <a:lnTo>
                    <a:pt x="165" y="446"/>
                  </a:lnTo>
                  <a:lnTo>
                    <a:pt x="181" y="429"/>
                  </a:lnTo>
                  <a:lnTo>
                    <a:pt x="197" y="412"/>
                  </a:lnTo>
                  <a:lnTo>
                    <a:pt x="214" y="395"/>
                  </a:lnTo>
                  <a:lnTo>
                    <a:pt x="230" y="379"/>
                  </a:lnTo>
                  <a:lnTo>
                    <a:pt x="248" y="362"/>
                  </a:lnTo>
                  <a:lnTo>
                    <a:pt x="265" y="347"/>
                  </a:lnTo>
                  <a:lnTo>
                    <a:pt x="283" y="331"/>
                  </a:lnTo>
                  <a:lnTo>
                    <a:pt x="301" y="315"/>
                  </a:lnTo>
                  <a:lnTo>
                    <a:pt x="319" y="301"/>
                  </a:lnTo>
                  <a:lnTo>
                    <a:pt x="337" y="286"/>
                  </a:lnTo>
                  <a:lnTo>
                    <a:pt x="356" y="272"/>
                  </a:lnTo>
                  <a:lnTo>
                    <a:pt x="374" y="258"/>
                  </a:lnTo>
                  <a:lnTo>
                    <a:pt x="393" y="244"/>
                  </a:lnTo>
                  <a:lnTo>
                    <a:pt x="414" y="231"/>
                  </a:lnTo>
                  <a:lnTo>
                    <a:pt x="433" y="218"/>
                  </a:lnTo>
                  <a:lnTo>
                    <a:pt x="452" y="205"/>
                  </a:lnTo>
                  <a:lnTo>
                    <a:pt x="472" y="193"/>
                  </a:lnTo>
                  <a:lnTo>
                    <a:pt x="493" y="180"/>
                  </a:lnTo>
                  <a:lnTo>
                    <a:pt x="513" y="170"/>
                  </a:lnTo>
                  <a:lnTo>
                    <a:pt x="534" y="158"/>
                  </a:lnTo>
                  <a:lnTo>
                    <a:pt x="555" y="147"/>
                  </a:lnTo>
                  <a:lnTo>
                    <a:pt x="577" y="136"/>
                  </a:lnTo>
                  <a:lnTo>
                    <a:pt x="597" y="126"/>
                  </a:lnTo>
                  <a:lnTo>
                    <a:pt x="619" y="116"/>
                  </a:lnTo>
                  <a:lnTo>
                    <a:pt x="641" y="107"/>
                  </a:lnTo>
                  <a:lnTo>
                    <a:pt x="662" y="98"/>
                  </a:lnTo>
                  <a:lnTo>
                    <a:pt x="684" y="90"/>
                  </a:lnTo>
                  <a:lnTo>
                    <a:pt x="706" y="81"/>
                  </a:lnTo>
                  <a:lnTo>
                    <a:pt x="728" y="73"/>
                  </a:lnTo>
                  <a:lnTo>
                    <a:pt x="751" y="66"/>
                  </a:lnTo>
                  <a:lnTo>
                    <a:pt x="773" y="59"/>
                  </a:lnTo>
                  <a:lnTo>
                    <a:pt x="795" y="52"/>
                  </a:lnTo>
                  <a:lnTo>
                    <a:pt x="818" y="46"/>
                  </a:lnTo>
                  <a:lnTo>
                    <a:pt x="841" y="40"/>
                  </a:lnTo>
                  <a:lnTo>
                    <a:pt x="863" y="35"/>
                  </a:lnTo>
                  <a:lnTo>
                    <a:pt x="887" y="29"/>
                  </a:lnTo>
                  <a:lnTo>
                    <a:pt x="909" y="24"/>
                  </a:lnTo>
                  <a:lnTo>
                    <a:pt x="933" y="20"/>
                  </a:lnTo>
                  <a:lnTo>
                    <a:pt x="956" y="16"/>
                  </a:lnTo>
                  <a:lnTo>
                    <a:pt x="979" y="13"/>
                  </a:lnTo>
                  <a:lnTo>
                    <a:pt x="1002" y="9"/>
                  </a:lnTo>
                  <a:lnTo>
                    <a:pt x="1025" y="7"/>
                  </a:lnTo>
                  <a:lnTo>
                    <a:pt x="1049" y="5"/>
                  </a:lnTo>
                  <a:lnTo>
                    <a:pt x="1072" y="3"/>
                  </a:lnTo>
                  <a:lnTo>
                    <a:pt x="1096" y="2"/>
                  </a:lnTo>
                  <a:lnTo>
                    <a:pt x="1119" y="1"/>
                  </a:lnTo>
                  <a:lnTo>
                    <a:pt x="1143" y="0"/>
                  </a:lnTo>
                  <a:lnTo>
                    <a:pt x="1167" y="0"/>
                  </a:lnTo>
                  <a:lnTo>
                    <a:pt x="1190" y="0"/>
                  </a:lnTo>
                  <a:lnTo>
                    <a:pt x="1214" y="1"/>
                  </a:lnTo>
                  <a:lnTo>
                    <a:pt x="1237" y="2"/>
                  </a:lnTo>
                  <a:lnTo>
                    <a:pt x="1261" y="3"/>
                  </a:lnTo>
                  <a:lnTo>
                    <a:pt x="1284" y="5"/>
                  </a:lnTo>
                  <a:lnTo>
                    <a:pt x="1307" y="7"/>
                  </a:lnTo>
                  <a:lnTo>
                    <a:pt x="1331" y="9"/>
                  </a:lnTo>
                  <a:lnTo>
                    <a:pt x="1354" y="13"/>
                  </a:lnTo>
                  <a:lnTo>
                    <a:pt x="1378" y="16"/>
                  </a:lnTo>
                  <a:lnTo>
                    <a:pt x="1401" y="20"/>
                  </a:lnTo>
                  <a:lnTo>
                    <a:pt x="1424" y="24"/>
                  </a:lnTo>
                  <a:lnTo>
                    <a:pt x="1447" y="29"/>
                  </a:lnTo>
                  <a:lnTo>
                    <a:pt x="1469" y="35"/>
                  </a:lnTo>
                  <a:lnTo>
                    <a:pt x="1493" y="40"/>
                  </a:lnTo>
                  <a:lnTo>
                    <a:pt x="1515" y="46"/>
                  </a:lnTo>
                  <a:lnTo>
                    <a:pt x="1538" y="52"/>
                  </a:lnTo>
                  <a:lnTo>
                    <a:pt x="1561" y="59"/>
                  </a:lnTo>
                  <a:lnTo>
                    <a:pt x="1583" y="66"/>
                  </a:lnTo>
                  <a:lnTo>
                    <a:pt x="1606" y="73"/>
                  </a:lnTo>
                  <a:lnTo>
                    <a:pt x="1627" y="81"/>
                  </a:lnTo>
                  <a:lnTo>
                    <a:pt x="1650" y="90"/>
                  </a:lnTo>
                  <a:lnTo>
                    <a:pt x="1672" y="98"/>
                  </a:lnTo>
                  <a:lnTo>
                    <a:pt x="1693" y="107"/>
                  </a:lnTo>
                  <a:lnTo>
                    <a:pt x="1715" y="116"/>
                  </a:lnTo>
                  <a:lnTo>
                    <a:pt x="1737" y="126"/>
                  </a:lnTo>
                  <a:lnTo>
                    <a:pt x="1757" y="136"/>
                  </a:lnTo>
                  <a:lnTo>
                    <a:pt x="1778" y="147"/>
                  </a:lnTo>
                  <a:lnTo>
                    <a:pt x="1799" y="158"/>
                  </a:lnTo>
                  <a:lnTo>
                    <a:pt x="1820" y="170"/>
                  </a:lnTo>
                  <a:lnTo>
                    <a:pt x="1840" y="180"/>
                  </a:lnTo>
                  <a:lnTo>
                    <a:pt x="1860" y="193"/>
                  </a:lnTo>
                  <a:lnTo>
                    <a:pt x="1880" y="205"/>
                  </a:lnTo>
                  <a:lnTo>
                    <a:pt x="1901" y="218"/>
                  </a:lnTo>
                  <a:lnTo>
                    <a:pt x="1920" y="231"/>
                  </a:lnTo>
                  <a:lnTo>
                    <a:pt x="1939" y="244"/>
                  </a:lnTo>
                  <a:lnTo>
                    <a:pt x="1958" y="258"/>
                  </a:lnTo>
                  <a:lnTo>
                    <a:pt x="1978" y="272"/>
                  </a:lnTo>
                  <a:lnTo>
                    <a:pt x="1996" y="286"/>
                  </a:lnTo>
                  <a:lnTo>
                    <a:pt x="2015" y="301"/>
                  </a:lnTo>
                  <a:lnTo>
                    <a:pt x="2033" y="315"/>
                  </a:lnTo>
                  <a:lnTo>
                    <a:pt x="2050" y="331"/>
                  </a:lnTo>
                  <a:lnTo>
                    <a:pt x="2068" y="347"/>
                  </a:lnTo>
                  <a:lnTo>
                    <a:pt x="2086" y="362"/>
                  </a:lnTo>
                  <a:lnTo>
                    <a:pt x="2102" y="379"/>
                  </a:lnTo>
                  <a:lnTo>
                    <a:pt x="2120" y="395"/>
                  </a:lnTo>
                  <a:lnTo>
                    <a:pt x="2136" y="412"/>
                  </a:lnTo>
                  <a:lnTo>
                    <a:pt x="2152" y="429"/>
                  </a:lnTo>
                  <a:lnTo>
                    <a:pt x="2168" y="446"/>
                  </a:lnTo>
                  <a:lnTo>
                    <a:pt x="2184" y="464"/>
                  </a:lnTo>
                  <a:lnTo>
                    <a:pt x="2199" y="482"/>
                  </a:lnTo>
                  <a:lnTo>
                    <a:pt x="2213" y="501"/>
                  </a:lnTo>
                  <a:lnTo>
                    <a:pt x="2228" y="519"/>
                  </a:lnTo>
                  <a:lnTo>
                    <a:pt x="2243" y="538"/>
                  </a:lnTo>
                  <a:lnTo>
                    <a:pt x="2257" y="557"/>
                  </a:lnTo>
                  <a:lnTo>
                    <a:pt x="2271" y="576"/>
                  </a:lnTo>
                  <a:lnTo>
                    <a:pt x="2283" y="595"/>
                  </a:lnTo>
                  <a:lnTo>
                    <a:pt x="2297" y="615"/>
                  </a:lnTo>
                  <a:lnTo>
                    <a:pt x="2310" y="634"/>
                  </a:lnTo>
                  <a:lnTo>
                    <a:pt x="2322" y="655"/>
                  </a:lnTo>
                  <a:lnTo>
                    <a:pt x="2334" y="675"/>
                  </a:lnTo>
                  <a:lnTo>
                    <a:pt x="2169" y="924"/>
                  </a:lnTo>
                  <a:lnTo>
                    <a:pt x="1867" y="945"/>
                  </a:lnTo>
                  <a:lnTo>
                    <a:pt x="1859" y="933"/>
                  </a:lnTo>
                  <a:lnTo>
                    <a:pt x="1852" y="921"/>
                  </a:lnTo>
                  <a:lnTo>
                    <a:pt x="1844" y="909"/>
                  </a:lnTo>
                  <a:lnTo>
                    <a:pt x="1836" y="898"/>
                  </a:lnTo>
                  <a:lnTo>
                    <a:pt x="1828" y="885"/>
                  </a:lnTo>
                  <a:lnTo>
                    <a:pt x="1821" y="874"/>
                  </a:lnTo>
                  <a:lnTo>
                    <a:pt x="1812" y="863"/>
                  </a:lnTo>
                  <a:lnTo>
                    <a:pt x="1803" y="851"/>
                  </a:lnTo>
                  <a:lnTo>
                    <a:pt x="1794" y="840"/>
                  </a:lnTo>
                  <a:lnTo>
                    <a:pt x="1786" y="830"/>
                  </a:lnTo>
                  <a:lnTo>
                    <a:pt x="1776" y="818"/>
                  </a:lnTo>
                  <a:lnTo>
                    <a:pt x="1767" y="808"/>
                  </a:lnTo>
                  <a:lnTo>
                    <a:pt x="1757" y="798"/>
                  </a:lnTo>
                  <a:lnTo>
                    <a:pt x="1748" y="787"/>
                  </a:lnTo>
                  <a:lnTo>
                    <a:pt x="1738" y="778"/>
                  </a:lnTo>
                  <a:lnTo>
                    <a:pt x="1728" y="767"/>
                  </a:lnTo>
                  <a:lnTo>
                    <a:pt x="1717" y="757"/>
                  </a:lnTo>
                  <a:lnTo>
                    <a:pt x="1707" y="748"/>
                  </a:lnTo>
                  <a:lnTo>
                    <a:pt x="1696" y="738"/>
                  </a:lnTo>
                  <a:lnTo>
                    <a:pt x="1686" y="730"/>
                  </a:lnTo>
                  <a:lnTo>
                    <a:pt x="1675" y="721"/>
                  </a:lnTo>
                  <a:lnTo>
                    <a:pt x="1664" y="712"/>
                  </a:lnTo>
                  <a:lnTo>
                    <a:pt x="1653" y="704"/>
                  </a:lnTo>
                  <a:lnTo>
                    <a:pt x="1642" y="695"/>
                  </a:lnTo>
                  <a:lnTo>
                    <a:pt x="1630" y="686"/>
                  </a:lnTo>
                  <a:lnTo>
                    <a:pt x="1619" y="679"/>
                  </a:lnTo>
                  <a:lnTo>
                    <a:pt x="1607" y="671"/>
                  </a:lnTo>
                  <a:lnTo>
                    <a:pt x="1595" y="663"/>
                  </a:lnTo>
                  <a:lnTo>
                    <a:pt x="1583" y="656"/>
                  </a:lnTo>
                  <a:lnTo>
                    <a:pt x="1571" y="649"/>
                  </a:lnTo>
                  <a:lnTo>
                    <a:pt x="1559" y="642"/>
                  </a:lnTo>
                  <a:lnTo>
                    <a:pt x="1546" y="635"/>
                  </a:lnTo>
                  <a:lnTo>
                    <a:pt x="1533" y="628"/>
                  </a:lnTo>
                  <a:lnTo>
                    <a:pt x="1521" y="622"/>
                  </a:lnTo>
                  <a:lnTo>
                    <a:pt x="1509" y="616"/>
                  </a:lnTo>
                  <a:lnTo>
                    <a:pt x="1495" y="610"/>
                  </a:lnTo>
                  <a:lnTo>
                    <a:pt x="1482" y="605"/>
                  </a:lnTo>
                  <a:lnTo>
                    <a:pt x="1469" y="600"/>
                  </a:lnTo>
                  <a:lnTo>
                    <a:pt x="1457" y="594"/>
                  </a:lnTo>
                  <a:lnTo>
                    <a:pt x="1444" y="589"/>
                  </a:lnTo>
                  <a:lnTo>
                    <a:pt x="1430" y="585"/>
                  </a:lnTo>
                  <a:lnTo>
                    <a:pt x="1416" y="579"/>
                  </a:lnTo>
                  <a:lnTo>
                    <a:pt x="1402" y="576"/>
                  </a:lnTo>
                  <a:lnTo>
                    <a:pt x="1390" y="572"/>
                  </a:lnTo>
                  <a:lnTo>
                    <a:pt x="1376" y="568"/>
                  </a:lnTo>
                  <a:lnTo>
                    <a:pt x="1362" y="564"/>
                  </a:lnTo>
                  <a:lnTo>
                    <a:pt x="1348" y="561"/>
                  </a:lnTo>
                  <a:lnTo>
                    <a:pt x="1335" y="558"/>
                  </a:lnTo>
                  <a:lnTo>
                    <a:pt x="1321" y="555"/>
                  </a:lnTo>
                  <a:lnTo>
                    <a:pt x="1307" y="553"/>
                  </a:lnTo>
                  <a:lnTo>
                    <a:pt x="1294" y="550"/>
                  </a:lnTo>
                  <a:lnTo>
                    <a:pt x="1279" y="548"/>
                  </a:lnTo>
                  <a:lnTo>
                    <a:pt x="1265" y="546"/>
                  </a:lnTo>
                  <a:lnTo>
                    <a:pt x="1251" y="545"/>
                  </a:lnTo>
                  <a:lnTo>
                    <a:pt x="1237" y="543"/>
                  </a:lnTo>
                  <a:lnTo>
                    <a:pt x="1223" y="542"/>
                  </a:lnTo>
                  <a:lnTo>
                    <a:pt x="1209" y="541"/>
                  </a:lnTo>
                  <a:lnTo>
                    <a:pt x="1195" y="540"/>
                  </a:lnTo>
                  <a:lnTo>
                    <a:pt x="1181" y="540"/>
                  </a:lnTo>
                  <a:lnTo>
                    <a:pt x="1167" y="540"/>
                  </a:lnTo>
                  <a:lnTo>
                    <a:pt x="1152" y="540"/>
                  </a:lnTo>
                  <a:lnTo>
                    <a:pt x="1138" y="540"/>
                  </a:lnTo>
                  <a:lnTo>
                    <a:pt x="1124" y="541"/>
                  </a:lnTo>
                  <a:lnTo>
                    <a:pt x="1110" y="542"/>
                  </a:lnTo>
                  <a:lnTo>
                    <a:pt x="1097" y="543"/>
                  </a:lnTo>
                  <a:lnTo>
                    <a:pt x="1082" y="545"/>
                  </a:lnTo>
                  <a:lnTo>
                    <a:pt x="1068" y="546"/>
                  </a:lnTo>
                  <a:lnTo>
                    <a:pt x="1054" y="548"/>
                  </a:lnTo>
                  <a:lnTo>
                    <a:pt x="1040" y="550"/>
                  </a:lnTo>
                  <a:lnTo>
                    <a:pt x="1026" y="553"/>
                  </a:lnTo>
                  <a:lnTo>
                    <a:pt x="1012" y="555"/>
                  </a:lnTo>
                  <a:lnTo>
                    <a:pt x="999" y="558"/>
                  </a:lnTo>
                  <a:lnTo>
                    <a:pt x="985" y="561"/>
                  </a:lnTo>
                  <a:lnTo>
                    <a:pt x="971" y="564"/>
                  </a:lnTo>
                  <a:lnTo>
                    <a:pt x="958" y="568"/>
                  </a:lnTo>
                  <a:lnTo>
                    <a:pt x="944" y="572"/>
                  </a:lnTo>
                  <a:lnTo>
                    <a:pt x="930" y="576"/>
                  </a:lnTo>
                  <a:lnTo>
                    <a:pt x="917" y="579"/>
                  </a:lnTo>
                  <a:lnTo>
                    <a:pt x="903" y="585"/>
                  </a:lnTo>
                  <a:lnTo>
                    <a:pt x="890" y="589"/>
                  </a:lnTo>
                  <a:lnTo>
                    <a:pt x="877" y="594"/>
                  </a:lnTo>
                  <a:lnTo>
                    <a:pt x="864" y="600"/>
                  </a:lnTo>
                  <a:lnTo>
                    <a:pt x="851" y="605"/>
                  </a:lnTo>
                  <a:lnTo>
                    <a:pt x="838" y="610"/>
                  </a:lnTo>
                  <a:lnTo>
                    <a:pt x="825" y="616"/>
                  </a:lnTo>
                  <a:lnTo>
                    <a:pt x="812" y="622"/>
                  </a:lnTo>
                  <a:lnTo>
                    <a:pt x="800" y="628"/>
                  </a:lnTo>
                  <a:lnTo>
                    <a:pt x="787" y="635"/>
                  </a:lnTo>
                  <a:lnTo>
                    <a:pt x="775" y="642"/>
                  </a:lnTo>
                  <a:lnTo>
                    <a:pt x="763" y="649"/>
                  </a:lnTo>
                  <a:lnTo>
                    <a:pt x="751" y="656"/>
                  </a:lnTo>
                  <a:lnTo>
                    <a:pt x="739" y="663"/>
                  </a:lnTo>
                  <a:lnTo>
                    <a:pt x="727" y="671"/>
                  </a:lnTo>
                  <a:lnTo>
                    <a:pt x="715" y="679"/>
                  </a:lnTo>
                  <a:lnTo>
                    <a:pt x="703" y="686"/>
                  </a:lnTo>
                  <a:lnTo>
                    <a:pt x="692" y="695"/>
                  </a:lnTo>
                  <a:lnTo>
                    <a:pt x="680" y="704"/>
                  </a:lnTo>
                  <a:lnTo>
                    <a:pt x="669" y="712"/>
                  </a:lnTo>
                  <a:lnTo>
                    <a:pt x="658" y="721"/>
                  </a:lnTo>
                  <a:lnTo>
                    <a:pt x="648" y="730"/>
                  </a:lnTo>
                  <a:lnTo>
                    <a:pt x="636" y="738"/>
                  </a:lnTo>
                  <a:lnTo>
                    <a:pt x="626" y="748"/>
                  </a:lnTo>
                  <a:lnTo>
                    <a:pt x="615" y="757"/>
                  </a:lnTo>
                  <a:lnTo>
                    <a:pt x="605" y="767"/>
                  </a:lnTo>
                  <a:lnTo>
                    <a:pt x="596" y="778"/>
                  </a:lnTo>
                  <a:lnTo>
                    <a:pt x="585" y="787"/>
                  </a:lnTo>
                  <a:lnTo>
                    <a:pt x="576" y="798"/>
                  </a:lnTo>
                  <a:lnTo>
                    <a:pt x="566" y="808"/>
                  </a:lnTo>
                  <a:lnTo>
                    <a:pt x="556" y="818"/>
                  </a:lnTo>
                  <a:lnTo>
                    <a:pt x="548" y="830"/>
                  </a:lnTo>
                  <a:lnTo>
                    <a:pt x="538" y="840"/>
                  </a:lnTo>
                  <a:lnTo>
                    <a:pt x="530" y="851"/>
                  </a:lnTo>
                  <a:lnTo>
                    <a:pt x="521" y="863"/>
                  </a:lnTo>
                  <a:lnTo>
                    <a:pt x="513" y="874"/>
                  </a:lnTo>
                  <a:lnTo>
                    <a:pt x="504" y="885"/>
                  </a:lnTo>
                  <a:lnTo>
                    <a:pt x="497" y="898"/>
                  </a:lnTo>
                  <a:lnTo>
                    <a:pt x="489" y="909"/>
                  </a:lnTo>
                  <a:lnTo>
                    <a:pt x="481" y="921"/>
                  </a:lnTo>
                  <a:lnTo>
                    <a:pt x="474" y="933"/>
                  </a:lnTo>
                  <a:lnTo>
                    <a:pt x="467" y="945"/>
                  </a:lnTo>
                  <a:lnTo>
                    <a:pt x="306" y="69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83CF2FBF-DCDA-F64F-8107-B4F7E11FD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392" y="1803232"/>
              <a:ext cx="1192021" cy="1726406"/>
            </a:xfrm>
            <a:custGeom>
              <a:avLst/>
              <a:gdLst>
                <a:gd name="T0" fmla="*/ 1321 w 1468"/>
                <a:gd name="T1" fmla="*/ 62 h 2025"/>
                <a:gd name="T2" fmla="*/ 1360 w 1468"/>
                <a:gd name="T3" fmla="*/ 148 h 2025"/>
                <a:gd name="T4" fmla="*/ 1394 w 1468"/>
                <a:gd name="T5" fmla="*/ 235 h 2025"/>
                <a:gd name="T6" fmla="*/ 1422 w 1468"/>
                <a:gd name="T7" fmla="*/ 325 h 2025"/>
                <a:gd name="T8" fmla="*/ 1443 w 1468"/>
                <a:gd name="T9" fmla="*/ 418 h 2025"/>
                <a:gd name="T10" fmla="*/ 1458 w 1468"/>
                <a:gd name="T11" fmla="*/ 511 h 2025"/>
                <a:gd name="T12" fmla="*/ 1466 w 1468"/>
                <a:gd name="T13" fmla="*/ 604 h 2025"/>
                <a:gd name="T14" fmla="*/ 1468 w 1468"/>
                <a:gd name="T15" fmla="*/ 698 h 2025"/>
                <a:gd name="T16" fmla="*/ 1463 w 1468"/>
                <a:gd name="T17" fmla="*/ 793 h 2025"/>
                <a:gd name="T18" fmla="*/ 1452 w 1468"/>
                <a:gd name="T19" fmla="*/ 886 h 2025"/>
                <a:gd name="T20" fmla="*/ 1433 w 1468"/>
                <a:gd name="T21" fmla="*/ 978 h 2025"/>
                <a:gd name="T22" fmla="*/ 1409 w 1468"/>
                <a:gd name="T23" fmla="*/ 1070 h 2025"/>
                <a:gd name="T24" fmla="*/ 1379 w 1468"/>
                <a:gd name="T25" fmla="*/ 1158 h 2025"/>
                <a:gd name="T26" fmla="*/ 1342 w 1468"/>
                <a:gd name="T27" fmla="*/ 1245 h 2025"/>
                <a:gd name="T28" fmla="*/ 1299 w 1468"/>
                <a:gd name="T29" fmla="*/ 1330 h 2025"/>
                <a:gd name="T30" fmla="*/ 1250 w 1468"/>
                <a:gd name="T31" fmla="*/ 1410 h 2025"/>
                <a:gd name="T32" fmla="*/ 1197 w 1468"/>
                <a:gd name="T33" fmla="*/ 1487 h 2025"/>
                <a:gd name="T34" fmla="*/ 1138 w 1468"/>
                <a:gd name="T35" fmla="*/ 1560 h 2025"/>
                <a:gd name="T36" fmla="*/ 1073 w 1468"/>
                <a:gd name="T37" fmla="*/ 1629 h 2025"/>
                <a:gd name="T38" fmla="*/ 1004 w 1468"/>
                <a:gd name="T39" fmla="*/ 1693 h 2025"/>
                <a:gd name="T40" fmla="*/ 931 w 1468"/>
                <a:gd name="T41" fmla="*/ 1753 h 2025"/>
                <a:gd name="T42" fmla="*/ 854 w 1468"/>
                <a:gd name="T43" fmla="*/ 1807 h 2025"/>
                <a:gd name="T44" fmla="*/ 773 w 1468"/>
                <a:gd name="T45" fmla="*/ 1856 h 2025"/>
                <a:gd name="T46" fmla="*/ 690 w 1468"/>
                <a:gd name="T47" fmla="*/ 1898 h 2025"/>
                <a:gd name="T48" fmla="*/ 603 w 1468"/>
                <a:gd name="T49" fmla="*/ 1936 h 2025"/>
                <a:gd name="T50" fmla="*/ 514 w 1468"/>
                <a:gd name="T51" fmla="*/ 1966 h 2025"/>
                <a:gd name="T52" fmla="*/ 423 w 1468"/>
                <a:gd name="T53" fmla="*/ 1990 h 2025"/>
                <a:gd name="T54" fmla="*/ 331 w 1468"/>
                <a:gd name="T55" fmla="*/ 2008 h 2025"/>
                <a:gd name="T56" fmla="*/ 237 w 1468"/>
                <a:gd name="T57" fmla="*/ 2020 h 2025"/>
                <a:gd name="T58" fmla="*/ 143 w 1468"/>
                <a:gd name="T59" fmla="*/ 2025 h 2025"/>
                <a:gd name="T60" fmla="*/ 134 w 1468"/>
                <a:gd name="T61" fmla="*/ 1485 h 2025"/>
                <a:gd name="T62" fmla="*/ 190 w 1468"/>
                <a:gd name="T63" fmla="*/ 1481 h 2025"/>
                <a:gd name="T64" fmla="*/ 247 w 1468"/>
                <a:gd name="T65" fmla="*/ 1475 h 2025"/>
                <a:gd name="T66" fmla="*/ 302 w 1468"/>
                <a:gd name="T67" fmla="*/ 1464 h 2025"/>
                <a:gd name="T68" fmla="*/ 356 w 1468"/>
                <a:gd name="T69" fmla="*/ 1449 h 2025"/>
                <a:gd name="T70" fmla="*/ 410 w 1468"/>
                <a:gd name="T71" fmla="*/ 1431 h 2025"/>
                <a:gd name="T72" fmla="*/ 462 w 1468"/>
                <a:gd name="T73" fmla="*/ 1409 h 2025"/>
                <a:gd name="T74" fmla="*/ 512 w 1468"/>
                <a:gd name="T75" fmla="*/ 1383 h 2025"/>
                <a:gd name="T76" fmla="*/ 560 w 1468"/>
                <a:gd name="T77" fmla="*/ 1354 h 2025"/>
                <a:gd name="T78" fmla="*/ 607 w 1468"/>
                <a:gd name="T79" fmla="*/ 1321 h 2025"/>
                <a:gd name="T80" fmla="*/ 650 w 1468"/>
                <a:gd name="T81" fmla="*/ 1286 h 2025"/>
                <a:gd name="T82" fmla="*/ 692 w 1468"/>
                <a:gd name="T83" fmla="*/ 1248 h 2025"/>
                <a:gd name="T84" fmla="*/ 730 w 1468"/>
                <a:gd name="T85" fmla="*/ 1206 h 2025"/>
                <a:gd name="T86" fmla="*/ 766 w 1468"/>
                <a:gd name="T87" fmla="*/ 1162 h 2025"/>
                <a:gd name="T88" fmla="*/ 798 w 1468"/>
                <a:gd name="T89" fmla="*/ 1116 h 2025"/>
                <a:gd name="T90" fmla="*/ 827 w 1468"/>
                <a:gd name="T91" fmla="*/ 1067 h 2025"/>
                <a:gd name="T92" fmla="*/ 852 w 1468"/>
                <a:gd name="T93" fmla="*/ 1017 h 2025"/>
                <a:gd name="T94" fmla="*/ 875 w 1468"/>
                <a:gd name="T95" fmla="*/ 965 h 2025"/>
                <a:gd name="T96" fmla="*/ 893 w 1468"/>
                <a:gd name="T97" fmla="*/ 911 h 2025"/>
                <a:gd name="T98" fmla="*/ 908 w 1468"/>
                <a:gd name="T99" fmla="*/ 857 h 2025"/>
                <a:gd name="T100" fmla="*/ 918 w 1468"/>
                <a:gd name="T101" fmla="*/ 801 h 2025"/>
                <a:gd name="T102" fmla="*/ 925 w 1468"/>
                <a:gd name="T103" fmla="*/ 746 h 2025"/>
                <a:gd name="T104" fmla="*/ 929 w 1468"/>
                <a:gd name="T105" fmla="*/ 690 h 2025"/>
                <a:gd name="T106" fmla="*/ 927 w 1468"/>
                <a:gd name="T107" fmla="*/ 632 h 2025"/>
                <a:gd name="T108" fmla="*/ 922 w 1468"/>
                <a:gd name="T109" fmla="*/ 577 h 2025"/>
                <a:gd name="T110" fmla="*/ 914 w 1468"/>
                <a:gd name="T111" fmla="*/ 520 h 2025"/>
                <a:gd name="T112" fmla="*/ 901 w 1468"/>
                <a:gd name="T113" fmla="*/ 465 h 2025"/>
                <a:gd name="T114" fmla="*/ 884 w 1468"/>
                <a:gd name="T115" fmla="*/ 412 h 2025"/>
                <a:gd name="T116" fmla="*/ 864 w 1468"/>
                <a:gd name="T117" fmla="*/ 358 h 2025"/>
                <a:gd name="T118" fmla="*/ 840 w 1468"/>
                <a:gd name="T119" fmla="*/ 307 h 2025"/>
                <a:gd name="T120" fmla="*/ 1122 w 1468"/>
                <a:gd name="T121" fmla="*/ 249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8" h="2025">
                  <a:moveTo>
                    <a:pt x="1288" y="0"/>
                  </a:moveTo>
                  <a:lnTo>
                    <a:pt x="1299" y="21"/>
                  </a:lnTo>
                  <a:lnTo>
                    <a:pt x="1310" y="41"/>
                  </a:lnTo>
                  <a:lnTo>
                    <a:pt x="1321" y="62"/>
                  </a:lnTo>
                  <a:lnTo>
                    <a:pt x="1331" y="83"/>
                  </a:lnTo>
                  <a:lnTo>
                    <a:pt x="1342" y="104"/>
                  </a:lnTo>
                  <a:lnTo>
                    <a:pt x="1351" y="126"/>
                  </a:lnTo>
                  <a:lnTo>
                    <a:pt x="1360" y="148"/>
                  </a:lnTo>
                  <a:lnTo>
                    <a:pt x="1370" y="169"/>
                  </a:lnTo>
                  <a:lnTo>
                    <a:pt x="1379" y="191"/>
                  </a:lnTo>
                  <a:lnTo>
                    <a:pt x="1387" y="214"/>
                  </a:lnTo>
                  <a:lnTo>
                    <a:pt x="1394" y="235"/>
                  </a:lnTo>
                  <a:lnTo>
                    <a:pt x="1402" y="258"/>
                  </a:lnTo>
                  <a:lnTo>
                    <a:pt x="1409" y="281"/>
                  </a:lnTo>
                  <a:lnTo>
                    <a:pt x="1416" y="303"/>
                  </a:lnTo>
                  <a:lnTo>
                    <a:pt x="1422" y="325"/>
                  </a:lnTo>
                  <a:lnTo>
                    <a:pt x="1428" y="348"/>
                  </a:lnTo>
                  <a:lnTo>
                    <a:pt x="1433" y="371"/>
                  </a:lnTo>
                  <a:lnTo>
                    <a:pt x="1439" y="394"/>
                  </a:lnTo>
                  <a:lnTo>
                    <a:pt x="1443" y="418"/>
                  </a:lnTo>
                  <a:lnTo>
                    <a:pt x="1447" y="440"/>
                  </a:lnTo>
                  <a:lnTo>
                    <a:pt x="1452" y="464"/>
                  </a:lnTo>
                  <a:lnTo>
                    <a:pt x="1455" y="487"/>
                  </a:lnTo>
                  <a:lnTo>
                    <a:pt x="1458" y="511"/>
                  </a:lnTo>
                  <a:lnTo>
                    <a:pt x="1460" y="534"/>
                  </a:lnTo>
                  <a:lnTo>
                    <a:pt x="1463" y="557"/>
                  </a:lnTo>
                  <a:lnTo>
                    <a:pt x="1464" y="581"/>
                  </a:lnTo>
                  <a:lnTo>
                    <a:pt x="1466" y="604"/>
                  </a:lnTo>
                  <a:lnTo>
                    <a:pt x="1467" y="628"/>
                  </a:lnTo>
                  <a:lnTo>
                    <a:pt x="1468" y="651"/>
                  </a:lnTo>
                  <a:lnTo>
                    <a:pt x="1468" y="675"/>
                  </a:lnTo>
                  <a:lnTo>
                    <a:pt x="1468" y="698"/>
                  </a:lnTo>
                  <a:lnTo>
                    <a:pt x="1467" y="723"/>
                  </a:lnTo>
                  <a:lnTo>
                    <a:pt x="1466" y="746"/>
                  </a:lnTo>
                  <a:lnTo>
                    <a:pt x="1464" y="769"/>
                  </a:lnTo>
                  <a:lnTo>
                    <a:pt x="1463" y="793"/>
                  </a:lnTo>
                  <a:lnTo>
                    <a:pt x="1460" y="816"/>
                  </a:lnTo>
                  <a:lnTo>
                    <a:pt x="1458" y="840"/>
                  </a:lnTo>
                  <a:lnTo>
                    <a:pt x="1455" y="863"/>
                  </a:lnTo>
                  <a:lnTo>
                    <a:pt x="1452" y="886"/>
                  </a:lnTo>
                  <a:lnTo>
                    <a:pt x="1447" y="909"/>
                  </a:lnTo>
                  <a:lnTo>
                    <a:pt x="1443" y="933"/>
                  </a:lnTo>
                  <a:lnTo>
                    <a:pt x="1439" y="955"/>
                  </a:lnTo>
                  <a:lnTo>
                    <a:pt x="1433" y="978"/>
                  </a:lnTo>
                  <a:lnTo>
                    <a:pt x="1428" y="1001"/>
                  </a:lnTo>
                  <a:lnTo>
                    <a:pt x="1422" y="1024"/>
                  </a:lnTo>
                  <a:lnTo>
                    <a:pt x="1416" y="1047"/>
                  </a:lnTo>
                  <a:lnTo>
                    <a:pt x="1409" y="1070"/>
                  </a:lnTo>
                  <a:lnTo>
                    <a:pt x="1402" y="1092"/>
                  </a:lnTo>
                  <a:lnTo>
                    <a:pt x="1394" y="1114"/>
                  </a:lnTo>
                  <a:lnTo>
                    <a:pt x="1387" y="1137"/>
                  </a:lnTo>
                  <a:lnTo>
                    <a:pt x="1379" y="1158"/>
                  </a:lnTo>
                  <a:lnTo>
                    <a:pt x="1370" y="1181"/>
                  </a:lnTo>
                  <a:lnTo>
                    <a:pt x="1360" y="1203"/>
                  </a:lnTo>
                  <a:lnTo>
                    <a:pt x="1351" y="1224"/>
                  </a:lnTo>
                  <a:lnTo>
                    <a:pt x="1342" y="1245"/>
                  </a:lnTo>
                  <a:lnTo>
                    <a:pt x="1331" y="1267"/>
                  </a:lnTo>
                  <a:lnTo>
                    <a:pt x="1321" y="1287"/>
                  </a:lnTo>
                  <a:lnTo>
                    <a:pt x="1310" y="1309"/>
                  </a:lnTo>
                  <a:lnTo>
                    <a:pt x="1299" y="1330"/>
                  </a:lnTo>
                  <a:lnTo>
                    <a:pt x="1288" y="1350"/>
                  </a:lnTo>
                  <a:lnTo>
                    <a:pt x="1276" y="1370"/>
                  </a:lnTo>
                  <a:lnTo>
                    <a:pt x="1263" y="1390"/>
                  </a:lnTo>
                  <a:lnTo>
                    <a:pt x="1250" y="1410"/>
                  </a:lnTo>
                  <a:lnTo>
                    <a:pt x="1237" y="1430"/>
                  </a:lnTo>
                  <a:lnTo>
                    <a:pt x="1225" y="1449"/>
                  </a:lnTo>
                  <a:lnTo>
                    <a:pt x="1211" y="1468"/>
                  </a:lnTo>
                  <a:lnTo>
                    <a:pt x="1197" y="1487"/>
                  </a:lnTo>
                  <a:lnTo>
                    <a:pt x="1182" y="1506"/>
                  </a:lnTo>
                  <a:lnTo>
                    <a:pt x="1167" y="1525"/>
                  </a:lnTo>
                  <a:lnTo>
                    <a:pt x="1152" y="1542"/>
                  </a:lnTo>
                  <a:lnTo>
                    <a:pt x="1138" y="1560"/>
                  </a:lnTo>
                  <a:lnTo>
                    <a:pt x="1122" y="1578"/>
                  </a:lnTo>
                  <a:lnTo>
                    <a:pt x="1105" y="1595"/>
                  </a:lnTo>
                  <a:lnTo>
                    <a:pt x="1090" y="1612"/>
                  </a:lnTo>
                  <a:lnTo>
                    <a:pt x="1073" y="1629"/>
                  </a:lnTo>
                  <a:lnTo>
                    <a:pt x="1056" y="1645"/>
                  </a:lnTo>
                  <a:lnTo>
                    <a:pt x="1040" y="1662"/>
                  </a:lnTo>
                  <a:lnTo>
                    <a:pt x="1022" y="1677"/>
                  </a:lnTo>
                  <a:lnTo>
                    <a:pt x="1004" y="1693"/>
                  </a:lnTo>
                  <a:lnTo>
                    <a:pt x="986" y="1709"/>
                  </a:lnTo>
                  <a:lnTo>
                    <a:pt x="968" y="1724"/>
                  </a:lnTo>
                  <a:lnTo>
                    <a:pt x="949" y="1738"/>
                  </a:lnTo>
                  <a:lnTo>
                    <a:pt x="931" y="1753"/>
                  </a:lnTo>
                  <a:lnTo>
                    <a:pt x="912" y="1767"/>
                  </a:lnTo>
                  <a:lnTo>
                    <a:pt x="893" y="1781"/>
                  </a:lnTo>
                  <a:lnTo>
                    <a:pt x="874" y="1794"/>
                  </a:lnTo>
                  <a:lnTo>
                    <a:pt x="854" y="1807"/>
                  </a:lnTo>
                  <a:lnTo>
                    <a:pt x="834" y="1820"/>
                  </a:lnTo>
                  <a:lnTo>
                    <a:pt x="814" y="1832"/>
                  </a:lnTo>
                  <a:lnTo>
                    <a:pt x="794" y="1843"/>
                  </a:lnTo>
                  <a:lnTo>
                    <a:pt x="773" y="1856"/>
                  </a:lnTo>
                  <a:lnTo>
                    <a:pt x="752" y="1867"/>
                  </a:lnTo>
                  <a:lnTo>
                    <a:pt x="732" y="1877"/>
                  </a:lnTo>
                  <a:lnTo>
                    <a:pt x="711" y="1888"/>
                  </a:lnTo>
                  <a:lnTo>
                    <a:pt x="690" y="1898"/>
                  </a:lnTo>
                  <a:lnTo>
                    <a:pt x="668" y="1908"/>
                  </a:lnTo>
                  <a:lnTo>
                    <a:pt x="647" y="1917"/>
                  </a:lnTo>
                  <a:lnTo>
                    <a:pt x="625" y="1927"/>
                  </a:lnTo>
                  <a:lnTo>
                    <a:pt x="603" y="1936"/>
                  </a:lnTo>
                  <a:lnTo>
                    <a:pt x="581" y="1943"/>
                  </a:lnTo>
                  <a:lnTo>
                    <a:pt x="559" y="1951"/>
                  </a:lnTo>
                  <a:lnTo>
                    <a:pt x="537" y="1959"/>
                  </a:lnTo>
                  <a:lnTo>
                    <a:pt x="514" y="1966"/>
                  </a:lnTo>
                  <a:lnTo>
                    <a:pt x="491" y="1973"/>
                  </a:lnTo>
                  <a:lnTo>
                    <a:pt x="469" y="1979"/>
                  </a:lnTo>
                  <a:lnTo>
                    <a:pt x="446" y="1985"/>
                  </a:lnTo>
                  <a:lnTo>
                    <a:pt x="423" y="1990"/>
                  </a:lnTo>
                  <a:lnTo>
                    <a:pt x="400" y="1996"/>
                  </a:lnTo>
                  <a:lnTo>
                    <a:pt x="377" y="2000"/>
                  </a:lnTo>
                  <a:lnTo>
                    <a:pt x="354" y="2004"/>
                  </a:lnTo>
                  <a:lnTo>
                    <a:pt x="331" y="2008"/>
                  </a:lnTo>
                  <a:lnTo>
                    <a:pt x="307" y="2012"/>
                  </a:lnTo>
                  <a:lnTo>
                    <a:pt x="284" y="2015"/>
                  </a:lnTo>
                  <a:lnTo>
                    <a:pt x="260" y="2017"/>
                  </a:lnTo>
                  <a:lnTo>
                    <a:pt x="237" y="2020"/>
                  </a:lnTo>
                  <a:lnTo>
                    <a:pt x="214" y="2021"/>
                  </a:lnTo>
                  <a:lnTo>
                    <a:pt x="190" y="2023"/>
                  </a:lnTo>
                  <a:lnTo>
                    <a:pt x="167" y="2024"/>
                  </a:lnTo>
                  <a:lnTo>
                    <a:pt x="143" y="2025"/>
                  </a:lnTo>
                  <a:lnTo>
                    <a:pt x="120" y="2025"/>
                  </a:lnTo>
                  <a:lnTo>
                    <a:pt x="0" y="1755"/>
                  </a:lnTo>
                  <a:lnTo>
                    <a:pt x="120" y="1485"/>
                  </a:lnTo>
                  <a:lnTo>
                    <a:pt x="134" y="1485"/>
                  </a:lnTo>
                  <a:lnTo>
                    <a:pt x="148" y="1484"/>
                  </a:lnTo>
                  <a:lnTo>
                    <a:pt x="162" y="1483"/>
                  </a:lnTo>
                  <a:lnTo>
                    <a:pt x="176" y="1482"/>
                  </a:lnTo>
                  <a:lnTo>
                    <a:pt x="190" y="1481"/>
                  </a:lnTo>
                  <a:lnTo>
                    <a:pt x="204" y="1480"/>
                  </a:lnTo>
                  <a:lnTo>
                    <a:pt x="218" y="1479"/>
                  </a:lnTo>
                  <a:lnTo>
                    <a:pt x="232" y="1477"/>
                  </a:lnTo>
                  <a:lnTo>
                    <a:pt x="247" y="1475"/>
                  </a:lnTo>
                  <a:lnTo>
                    <a:pt x="260" y="1473"/>
                  </a:lnTo>
                  <a:lnTo>
                    <a:pt x="274" y="1470"/>
                  </a:lnTo>
                  <a:lnTo>
                    <a:pt x="289" y="1466"/>
                  </a:lnTo>
                  <a:lnTo>
                    <a:pt x="302" y="1464"/>
                  </a:lnTo>
                  <a:lnTo>
                    <a:pt x="315" y="1461"/>
                  </a:lnTo>
                  <a:lnTo>
                    <a:pt x="329" y="1457"/>
                  </a:lnTo>
                  <a:lnTo>
                    <a:pt x="343" y="1454"/>
                  </a:lnTo>
                  <a:lnTo>
                    <a:pt x="356" y="1449"/>
                  </a:lnTo>
                  <a:lnTo>
                    <a:pt x="370" y="1445"/>
                  </a:lnTo>
                  <a:lnTo>
                    <a:pt x="383" y="1441"/>
                  </a:lnTo>
                  <a:lnTo>
                    <a:pt x="397" y="1436"/>
                  </a:lnTo>
                  <a:lnTo>
                    <a:pt x="410" y="1431"/>
                  </a:lnTo>
                  <a:lnTo>
                    <a:pt x="423" y="1426"/>
                  </a:lnTo>
                  <a:lnTo>
                    <a:pt x="436" y="1420"/>
                  </a:lnTo>
                  <a:lnTo>
                    <a:pt x="449" y="1414"/>
                  </a:lnTo>
                  <a:lnTo>
                    <a:pt x="462" y="1409"/>
                  </a:lnTo>
                  <a:lnTo>
                    <a:pt x="474" y="1402"/>
                  </a:lnTo>
                  <a:lnTo>
                    <a:pt x="487" y="1396"/>
                  </a:lnTo>
                  <a:lnTo>
                    <a:pt x="499" y="1390"/>
                  </a:lnTo>
                  <a:lnTo>
                    <a:pt x="512" y="1383"/>
                  </a:lnTo>
                  <a:lnTo>
                    <a:pt x="524" y="1376"/>
                  </a:lnTo>
                  <a:lnTo>
                    <a:pt x="537" y="1369"/>
                  </a:lnTo>
                  <a:lnTo>
                    <a:pt x="549" y="1362"/>
                  </a:lnTo>
                  <a:lnTo>
                    <a:pt x="560" y="1354"/>
                  </a:lnTo>
                  <a:lnTo>
                    <a:pt x="572" y="1346"/>
                  </a:lnTo>
                  <a:lnTo>
                    <a:pt x="583" y="1338"/>
                  </a:lnTo>
                  <a:lnTo>
                    <a:pt x="595" y="1330"/>
                  </a:lnTo>
                  <a:lnTo>
                    <a:pt x="607" y="1321"/>
                  </a:lnTo>
                  <a:lnTo>
                    <a:pt x="618" y="1313"/>
                  </a:lnTo>
                  <a:lnTo>
                    <a:pt x="628" y="1304"/>
                  </a:lnTo>
                  <a:lnTo>
                    <a:pt x="640" y="1296"/>
                  </a:lnTo>
                  <a:lnTo>
                    <a:pt x="650" y="1286"/>
                  </a:lnTo>
                  <a:lnTo>
                    <a:pt x="660" y="1277"/>
                  </a:lnTo>
                  <a:lnTo>
                    <a:pt x="671" y="1267"/>
                  </a:lnTo>
                  <a:lnTo>
                    <a:pt x="682" y="1257"/>
                  </a:lnTo>
                  <a:lnTo>
                    <a:pt x="692" y="1248"/>
                  </a:lnTo>
                  <a:lnTo>
                    <a:pt x="701" y="1237"/>
                  </a:lnTo>
                  <a:lnTo>
                    <a:pt x="711" y="1227"/>
                  </a:lnTo>
                  <a:lnTo>
                    <a:pt x="720" y="1217"/>
                  </a:lnTo>
                  <a:lnTo>
                    <a:pt x="730" y="1206"/>
                  </a:lnTo>
                  <a:lnTo>
                    <a:pt x="739" y="1196"/>
                  </a:lnTo>
                  <a:lnTo>
                    <a:pt x="748" y="1184"/>
                  </a:lnTo>
                  <a:lnTo>
                    <a:pt x="757" y="1173"/>
                  </a:lnTo>
                  <a:lnTo>
                    <a:pt x="766" y="1162"/>
                  </a:lnTo>
                  <a:lnTo>
                    <a:pt x="774" y="1151"/>
                  </a:lnTo>
                  <a:lnTo>
                    <a:pt x="782" y="1139"/>
                  </a:lnTo>
                  <a:lnTo>
                    <a:pt x="790" y="1128"/>
                  </a:lnTo>
                  <a:lnTo>
                    <a:pt x="798" y="1116"/>
                  </a:lnTo>
                  <a:lnTo>
                    <a:pt x="805" y="1104"/>
                  </a:lnTo>
                  <a:lnTo>
                    <a:pt x="813" y="1092"/>
                  </a:lnTo>
                  <a:lnTo>
                    <a:pt x="820" y="1080"/>
                  </a:lnTo>
                  <a:lnTo>
                    <a:pt x="827" y="1067"/>
                  </a:lnTo>
                  <a:lnTo>
                    <a:pt x="834" y="1055"/>
                  </a:lnTo>
                  <a:lnTo>
                    <a:pt x="840" y="1043"/>
                  </a:lnTo>
                  <a:lnTo>
                    <a:pt x="846" y="1030"/>
                  </a:lnTo>
                  <a:lnTo>
                    <a:pt x="852" y="1017"/>
                  </a:lnTo>
                  <a:lnTo>
                    <a:pt x="858" y="1005"/>
                  </a:lnTo>
                  <a:lnTo>
                    <a:pt x="864" y="991"/>
                  </a:lnTo>
                  <a:lnTo>
                    <a:pt x="869" y="978"/>
                  </a:lnTo>
                  <a:lnTo>
                    <a:pt x="875" y="965"/>
                  </a:lnTo>
                  <a:lnTo>
                    <a:pt x="880" y="952"/>
                  </a:lnTo>
                  <a:lnTo>
                    <a:pt x="884" y="939"/>
                  </a:lnTo>
                  <a:lnTo>
                    <a:pt x="888" y="925"/>
                  </a:lnTo>
                  <a:lnTo>
                    <a:pt x="893" y="911"/>
                  </a:lnTo>
                  <a:lnTo>
                    <a:pt x="897" y="898"/>
                  </a:lnTo>
                  <a:lnTo>
                    <a:pt x="901" y="885"/>
                  </a:lnTo>
                  <a:lnTo>
                    <a:pt x="904" y="871"/>
                  </a:lnTo>
                  <a:lnTo>
                    <a:pt x="908" y="857"/>
                  </a:lnTo>
                  <a:lnTo>
                    <a:pt x="910" y="843"/>
                  </a:lnTo>
                  <a:lnTo>
                    <a:pt x="914" y="829"/>
                  </a:lnTo>
                  <a:lnTo>
                    <a:pt x="916" y="815"/>
                  </a:lnTo>
                  <a:lnTo>
                    <a:pt x="918" y="801"/>
                  </a:lnTo>
                  <a:lnTo>
                    <a:pt x="920" y="788"/>
                  </a:lnTo>
                  <a:lnTo>
                    <a:pt x="922" y="774"/>
                  </a:lnTo>
                  <a:lnTo>
                    <a:pt x="924" y="760"/>
                  </a:lnTo>
                  <a:lnTo>
                    <a:pt x="925" y="746"/>
                  </a:lnTo>
                  <a:lnTo>
                    <a:pt x="926" y="731"/>
                  </a:lnTo>
                  <a:lnTo>
                    <a:pt x="927" y="717"/>
                  </a:lnTo>
                  <a:lnTo>
                    <a:pt x="928" y="703"/>
                  </a:lnTo>
                  <a:lnTo>
                    <a:pt x="929" y="690"/>
                  </a:lnTo>
                  <a:lnTo>
                    <a:pt x="929" y="675"/>
                  </a:lnTo>
                  <a:lnTo>
                    <a:pt x="929" y="661"/>
                  </a:lnTo>
                  <a:lnTo>
                    <a:pt x="928" y="647"/>
                  </a:lnTo>
                  <a:lnTo>
                    <a:pt x="927" y="632"/>
                  </a:lnTo>
                  <a:lnTo>
                    <a:pt x="926" y="618"/>
                  </a:lnTo>
                  <a:lnTo>
                    <a:pt x="925" y="604"/>
                  </a:lnTo>
                  <a:lnTo>
                    <a:pt x="924" y="590"/>
                  </a:lnTo>
                  <a:lnTo>
                    <a:pt x="922" y="577"/>
                  </a:lnTo>
                  <a:lnTo>
                    <a:pt x="920" y="562"/>
                  </a:lnTo>
                  <a:lnTo>
                    <a:pt x="918" y="548"/>
                  </a:lnTo>
                  <a:lnTo>
                    <a:pt x="916" y="534"/>
                  </a:lnTo>
                  <a:lnTo>
                    <a:pt x="914" y="520"/>
                  </a:lnTo>
                  <a:lnTo>
                    <a:pt x="910" y="506"/>
                  </a:lnTo>
                  <a:lnTo>
                    <a:pt x="908" y="492"/>
                  </a:lnTo>
                  <a:lnTo>
                    <a:pt x="904" y="479"/>
                  </a:lnTo>
                  <a:lnTo>
                    <a:pt x="901" y="465"/>
                  </a:lnTo>
                  <a:lnTo>
                    <a:pt x="897" y="451"/>
                  </a:lnTo>
                  <a:lnTo>
                    <a:pt x="893" y="438"/>
                  </a:lnTo>
                  <a:lnTo>
                    <a:pt x="888" y="424"/>
                  </a:lnTo>
                  <a:lnTo>
                    <a:pt x="884" y="412"/>
                  </a:lnTo>
                  <a:lnTo>
                    <a:pt x="880" y="398"/>
                  </a:lnTo>
                  <a:lnTo>
                    <a:pt x="875" y="385"/>
                  </a:lnTo>
                  <a:lnTo>
                    <a:pt x="869" y="371"/>
                  </a:lnTo>
                  <a:lnTo>
                    <a:pt x="864" y="358"/>
                  </a:lnTo>
                  <a:lnTo>
                    <a:pt x="858" y="346"/>
                  </a:lnTo>
                  <a:lnTo>
                    <a:pt x="852" y="333"/>
                  </a:lnTo>
                  <a:lnTo>
                    <a:pt x="846" y="319"/>
                  </a:lnTo>
                  <a:lnTo>
                    <a:pt x="840" y="307"/>
                  </a:lnTo>
                  <a:lnTo>
                    <a:pt x="834" y="294"/>
                  </a:lnTo>
                  <a:lnTo>
                    <a:pt x="827" y="282"/>
                  </a:lnTo>
                  <a:lnTo>
                    <a:pt x="820" y="270"/>
                  </a:lnTo>
                  <a:lnTo>
                    <a:pt x="1122" y="24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/>
            </a:solidFill>
            <a:ln w="9525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xmlns="" id="{BD052A5C-B169-9944-96B9-0D2ED1258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568" y="2595885"/>
              <a:ext cx="546011" cy="312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rPr>
                <a:t>CDN</a:t>
              </a:r>
              <a:endParaRPr 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xmlns="" id="{BCF5E2C0-ACB2-AE4D-BB42-E20568F3A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158" y="2486524"/>
              <a:ext cx="464466" cy="531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本地缓存</a:t>
              </a:r>
              <a:endParaRPr 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xmlns="" id="{C9B015C3-8623-EF4A-B21B-91AF2AF03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907" y="1206853"/>
              <a:ext cx="462030" cy="531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数据结构</a:t>
              </a:r>
              <a:endParaRPr 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450847" y="26886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服务优化</a:t>
            </a:r>
          </a:p>
        </p:txBody>
      </p:sp>
      <p:sp>
        <p:nvSpPr>
          <p:cNvPr id="18" name="矩形 17"/>
          <p:cNvSpPr/>
          <p:nvPr/>
        </p:nvSpPr>
        <p:spPr>
          <a:xfrm>
            <a:off x="2438411" y="26886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扩容</a:t>
            </a:r>
          </a:p>
        </p:txBody>
      </p:sp>
    </p:spTree>
    <p:extLst>
      <p:ext uri="{BB962C8B-B14F-4D97-AF65-F5344CB8AC3E}">
        <p14:creationId xmlns:p14="http://schemas.microsoft.com/office/powerpoint/2010/main" xmlns="" val="43710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Props1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0186DF-3801-42AB-913E-B89324C0BDD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58036</TotalTime>
  <Words>1558</Words>
  <Application>Microsoft Office PowerPoint</Application>
  <PresentationFormat>全屏显示(16:9)</PresentationFormat>
  <Paragraphs>271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2016 HDS Corporate</vt:lpstr>
      <vt:lpstr>新选店服务</vt:lpstr>
      <vt:lpstr>数据流向</vt:lpstr>
      <vt:lpstr>数据采集</vt:lpstr>
      <vt:lpstr>StoreInfo内部数据流转</vt:lpstr>
      <vt:lpstr>CloudEMap内部数据流转</vt:lpstr>
      <vt:lpstr>一期满足的场景</vt:lpstr>
      <vt:lpstr>功能架构</vt:lpstr>
      <vt:lpstr>部署架构</vt:lpstr>
      <vt:lpstr>性能保证</vt:lpstr>
      <vt:lpstr>高可用</vt:lpstr>
      <vt:lpstr>高可用</vt:lpstr>
      <vt:lpstr>工作内容&amp;工作量评估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dreamsummit</cp:lastModifiedBy>
  <cp:revision>5825</cp:revision>
  <cp:lastPrinted>2016-01-12T17:49:27Z</cp:lastPrinted>
  <dcterms:created xsi:type="dcterms:W3CDTF">2011-02-10T00:52:49Z</dcterms:created>
  <dcterms:modified xsi:type="dcterms:W3CDTF">2020-04-29T03:07:51Z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