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340" r:id="rId3"/>
    <p:sldId id="774" r:id="rId5"/>
    <p:sldId id="784" r:id="rId6"/>
    <p:sldId id="833" r:id="rId7"/>
    <p:sldId id="805" r:id="rId8"/>
    <p:sldId id="806" r:id="rId9"/>
    <p:sldId id="807" r:id="rId10"/>
    <p:sldId id="838" r:id="rId11"/>
    <p:sldId id="808" r:id="rId12"/>
    <p:sldId id="827" r:id="rId13"/>
    <p:sldId id="825" r:id="rId14"/>
    <p:sldId id="851" r:id="rId15"/>
    <p:sldId id="818" r:id="rId16"/>
    <p:sldId id="820" r:id="rId17"/>
    <p:sldId id="836" r:id="rId18"/>
    <p:sldId id="847" r:id="rId19"/>
    <p:sldId id="852" r:id="rId20"/>
    <p:sldId id="848" r:id="rId21"/>
    <p:sldId id="849" r:id="rId22"/>
    <p:sldId id="831" r:id="rId23"/>
    <p:sldId id="832" r:id="rId24"/>
    <p:sldId id="835" r:id="rId25"/>
    <p:sldId id="839" r:id="rId26"/>
    <p:sldId id="815" r:id="rId27"/>
    <p:sldId id="792" r:id="rId28"/>
    <p:sldId id="840" r:id="rId29"/>
    <p:sldId id="834" r:id="rId30"/>
    <p:sldId id="850" r:id="rId31"/>
    <p:sldId id="845" r:id="rId32"/>
    <p:sldId id="841" r:id="rId33"/>
    <p:sldId id="844" r:id="rId34"/>
    <p:sldId id="842" r:id="rId35"/>
    <p:sldId id="843" r:id="rId36"/>
    <p:sldId id="449" r:id="rId37"/>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孝峰 / Zhu, Xiaofeng" initials="朱孝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6B6B"/>
    <a:srgbClr val="ECCBCB"/>
    <a:srgbClr val="F6E7E7"/>
    <a:srgbClr val="C90007"/>
    <a:srgbClr val="6984A3"/>
    <a:srgbClr val="011739"/>
    <a:srgbClr val="133361"/>
    <a:srgbClr val="737373"/>
    <a:srgbClr val="031B41"/>
    <a:srgbClr val="B5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5388" autoAdjust="0"/>
  </p:normalViewPr>
  <p:slideViewPr>
    <p:cSldViewPr snapToGrid="0" showGuides="1">
      <p:cViewPr varScale="1">
        <p:scale>
          <a:sx n="122" d="100"/>
          <a:sy n="122" d="100"/>
        </p:scale>
        <p:origin x="466" y="86"/>
      </p:cViewPr>
      <p:guideLst>
        <p:guide orient="horz" pos="60"/>
        <p:guide pos="68"/>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5" d="100"/>
          <a:sy n="65" d="100"/>
        </p:scale>
        <p:origin x="3034" y="67"/>
      </p:cViewPr>
      <p:guideLst>
        <p:guide orient="horz" pos="2851"/>
        <p:guide pos="2229"/>
        <p:guide pos="179"/>
        <p:guide pos="428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r>
              <a:rPr lang="zh-CN" altLang="en-US" dirty="0"/>
              <a:t>建议数据流程，以数据为中心；</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 name="图形 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42" name="Text Placeholder 3"/>
          <p:cNvSpPr>
            <a:spLocks noGrp="1"/>
          </p:cNvSpPr>
          <p:nvPr>
            <p:ph type="body" sz="quarter" idx="99"/>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3" name="Text Placeholder 3"/>
          <p:cNvSpPr>
            <a:spLocks noGrp="1"/>
          </p:cNvSpPr>
          <p:nvPr>
            <p:ph type="body" sz="quarter" idx="100"/>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4" name="Text Placeholder 3"/>
          <p:cNvSpPr>
            <a:spLocks noGrp="1"/>
          </p:cNvSpPr>
          <p:nvPr>
            <p:ph type="body" sz="quarter" idx="10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5" name="Text Placeholder 3"/>
          <p:cNvSpPr>
            <a:spLocks noGrp="1"/>
          </p:cNvSpPr>
          <p:nvPr>
            <p:ph type="body" sz="quarter" idx="102"/>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6" name="Text Placeholder 3"/>
          <p:cNvSpPr>
            <a:spLocks noGrp="1"/>
          </p:cNvSpPr>
          <p:nvPr>
            <p:ph type="body" sz="quarter" idx="103"/>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7" name="Text Placeholder 3"/>
          <p:cNvSpPr>
            <a:spLocks noGrp="1"/>
          </p:cNvSpPr>
          <p:nvPr>
            <p:ph type="body" sz="quarter" idx="104"/>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8" name="Text Placeholder 3"/>
          <p:cNvSpPr>
            <a:spLocks noGrp="1"/>
          </p:cNvSpPr>
          <p:nvPr>
            <p:ph type="body" sz="quarter" idx="105"/>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9" name="Text Placeholder 3"/>
          <p:cNvSpPr>
            <a:spLocks noGrp="1"/>
          </p:cNvSpPr>
          <p:nvPr>
            <p:ph type="body" sz="quarter" idx="106"/>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0" name="图形 9"/>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ITACHI">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5" y="2167156"/>
            <a:ext cx="2691994" cy="77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3" name="图形 12"/>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2" name="Picture 6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5" name="图形 1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6" name="图形 15"/>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endParaRPr lang="en-US" dirty="0"/>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511966" y="4911221"/>
            <a:ext cx="2592377" cy="215444"/>
          </a:xfrm>
          <a:prstGeom prst="rect">
            <a:avLst/>
          </a:prstGeom>
          <a:noFill/>
        </p:spPr>
        <p:txBody>
          <a:bodyPr wrap="none" rtlCol="0">
            <a:spAutoFit/>
          </a:bodyPr>
          <a:lstStyle/>
          <a:p>
            <a:pPr algn="r" defTabSz="914400"/>
            <a:r>
              <a:rPr lang="en-US" sz="800" dirty="0">
                <a:solidFill>
                  <a:schemeClr val="tx1">
                    <a:alpha val="50000"/>
                  </a:schemeClr>
                </a:solidFill>
              </a:rPr>
              <a:t>© </a:t>
            </a:r>
            <a:r>
              <a:rPr lang="en-US" sz="800" dirty="0" smtClean="0">
                <a:solidFill>
                  <a:schemeClr val="tx1">
                    <a:alpha val="50000"/>
                  </a:schemeClr>
                </a:solidFill>
              </a:rPr>
              <a:t>2020 </a:t>
            </a:r>
            <a:r>
              <a:rPr lang="en-US" sz="800" dirty="0">
                <a:solidFill>
                  <a:schemeClr val="tx1">
                    <a:alpha val="50000"/>
                  </a:schemeClr>
                </a:solidFill>
              </a:rPr>
              <a:t>Hitachi Solutions(China).  All rights reserved.</a:t>
            </a:r>
            <a:endParaRPr lang="en-US" sz="800" dirty="0">
              <a:solidFill>
                <a:schemeClr val="tx1">
                  <a:alpha val="50000"/>
                </a:schemeClr>
              </a:solidFill>
            </a:endParaRPr>
          </a:p>
        </p:txBody>
      </p:sp>
      <p:sp>
        <p:nvSpPr>
          <p:cNvPr id="14" name="Rectangle 35"/>
          <p:cNvSpPr/>
          <p:nvPr userDrawn="1"/>
        </p:nvSpPr>
        <p:spPr>
          <a:xfrm>
            <a:off x="264161" y="4911122"/>
            <a:ext cx="6159538" cy="215444"/>
          </a:xfrm>
          <a:prstGeom prst="rect">
            <a:avLst/>
          </a:prstGeom>
        </p:spPr>
        <p:txBody>
          <a:bodyPr wrap="square">
            <a:spAutoFit/>
          </a:bodyPr>
          <a:lstStyle/>
          <a:p>
            <a:pPr algn="l">
              <a:lnSpc>
                <a:spcPct val="100000"/>
              </a:lnSpc>
            </a:pPr>
            <a:r>
              <a:rPr lang="zh-CN" altLang="en-US" sz="800" b="1" kern="1200" dirty="0">
                <a:solidFill>
                  <a:schemeClr val="accent1"/>
                </a:solidFill>
                <a:latin typeface="+mn-lt"/>
                <a:ea typeface="+mn-ea"/>
                <a:cs typeface="+mn-cs"/>
              </a:rPr>
              <a:t>机密文件</a:t>
            </a:r>
            <a:r>
              <a:rPr lang="en-US" sz="800" b="1" kern="1200" dirty="0">
                <a:solidFill>
                  <a:schemeClr val="accent1"/>
                </a:solidFill>
                <a:latin typeface="+mn-lt"/>
                <a:ea typeface="+mn-ea"/>
                <a:cs typeface="+mn-cs"/>
              </a:rPr>
              <a:t> – </a:t>
            </a:r>
            <a:r>
              <a:rPr lang="zh-CN" altLang="en-US" sz="800" b="1" kern="1200" dirty="0">
                <a:solidFill>
                  <a:schemeClr val="accent1"/>
                </a:solidFill>
                <a:latin typeface="+mn-lt"/>
                <a:ea typeface="+mn-ea"/>
                <a:cs typeface="+mn-cs"/>
              </a:rPr>
              <a:t>日立解决方案内部使用，或需要访问的部分客户使用</a:t>
            </a:r>
            <a:r>
              <a:rPr lang="en-US" sz="800" b="1" kern="1200" dirty="0">
                <a:solidFill>
                  <a:schemeClr val="accent1"/>
                </a:solidFill>
                <a:latin typeface="+mn-lt"/>
                <a:ea typeface="+mn-ea"/>
                <a:cs typeface="+mn-cs"/>
              </a:rPr>
              <a:t>.</a:t>
            </a:r>
            <a:endParaRPr lang="en-US" sz="800" b="1"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5.svg"/><Relationship Id="rId7" Type="http://schemas.openxmlformats.org/officeDocument/2006/relationships/image" Target="../media/image26.png"/><Relationship Id="rId6" Type="http://schemas.openxmlformats.org/officeDocument/2006/relationships/image" Target="../media/image4.svg"/><Relationship Id="rId5" Type="http://schemas.openxmlformats.org/officeDocument/2006/relationships/image" Target="../media/image25.png"/><Relationship Id="rId4" Type="http://schemas.openxmlformats.org/officeDocument/2006/relationships/image" Target="../media/image3.svg"/><Relationship Id="rId3" Type="http://schemas.openxmlformats.org/officeDocument/2006/relationships/image" Target="../media/image24.png"/><Relationship Id="rId2" Type="http://schemas.openxmlformats.org/officeDocument/2006/relationships/image" Target="../media/image2.svg"/><Relationship Id="rId12" Type="http://schemas.openxmlformats.org/officeDocument/2006/relationships/notesSlide" Target="../notesSlides/notesSlide19.xml"/><Relationship Id="rId11" Type="http://schemas.openxmlformats.org/officeDocument/2006/relationships/slideLayout" Target="../slideLayouts/slideLayout16.xml"/><Relationship Id="rId10" Type="http://schemas.openxmlformats.org/officeDocument/2006/relationships/image" Target="../media/image6.sv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7" Type="http://schemas.openxmlformats.org/officeDocument/2006/relationships/notesSlide" Target="../notesSlides/notesSlide23.xml"/><Relationship Id="rId26" Type="http://schemas.openxmlformats.org/officeDocument/2006/relationships/slideLayout" Target="../slideLayouts/slideLayout16.xml"/><Relationship Id="rId25" Type="http://schemas.openxmlformats.org/officeDocument/2006/relationships/image" Target="../media/image30.jpeg"/><Relationship Id="rId24" Type="http://schemas.openxmlformats.org/officeDocument/2006/relationships/image" Target="../media/image18.png"/><Relationship Id="rId23" Type="http://schemas.openxmlformats.org/officeDocument/2006/relationships/tags" Target="../tags/tag19.xml"/><Relationship Id="rId22" Type="http://schemas.openxmlformats.org/officeDocument/2006/relationships/tags" Target="../tags/tag18.xml"/><Relationship Id="rId21" Type="http://schemas.openxmlformats.org/officeDocument/2006/relationships/image" Target="../media/image19.png"/><Relationship Id="rId20" Type="http://schemas.openxmlformats.org/officeDocument/2006/relationships/image" Target="../media/image29.png"/><Relationship Id="rId2" Type="http://schemas.openxmlformats.org/officeDocument/2006/relationships/tags" Target="../tags/tag2.xml"/><Relationship Id="rId19" Type="http://schemas.openxmlformats.org/officeDocument/2006/relationships/image" Target="../media/image17.png"/><Relationship Id="rId18" Type="http://schemas.openxmlformats.org/officeDocument/2006/relationships/image" Target="../media/image28.png"/><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6.xml"/><Relationship Id="rId2" Type="http://schemas.openxmlformats.org/officeDocument/2006/relationships/image" Target="../media/image32.pn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6.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notesSlide" Target="../notesSlides/notesSlide3.xml"/><Relationship Id="rId10" Type="http://schemas.openxmlformats.org/officeDocument/2006/relationships/slideLayout" Target="../slideLayouts/slideLayout16.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6.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22.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187863" y="3170478"/>
            <a:ext cx="7653702" cy="369332"/>
          </a:xfrm>
        </p:spPr>
        <p:txBody>
          <a:bodyPr/>
          <a:lstStyle/>
          <a:p>
            <a:r>
              <a:rPr lang="zh-CN" altLang="en-US" dirty="0" smtClean="0"/>
              <a:t>建设方案</a:t>
            </a:r>
            <a:endParaRPr lang="zh-CN" altLang="en-US" dirty="0"/>
          </a:p>
        </p:txBody>
      </p:sp>
      <p:sp>
        <p:nvSpPr>
          <p:cNvPr id="7" name="Title 6"/>
          <p:cNvSpPr>
            <a:spLocks noGrp="1"/>
          </p:cNvSpPr>
          <p:nvPr>
            <p:ph type="ctrTitle"/>
          </p:nvPr>
        </p:nvSpPr>
        <p:spPr>
          <a:xfrm>
            <a:off x="1187863" y="2704593"/>
            <a:ext cx="7653702" cy="465885"/>
          </a:xfrm>
        </p:spPr>
        <p:txBody>
          <a:bodyPr anchor="t"/>
          <a:lstStyle/>
          <a:p>
            <a:r>
              <a:rPr lang="en-US" altLang="zh-CN" dirty="0"/>
              <a:t>Yum</a:t>
            </a:r>
            <a:r>
              <a:rPr lang="zh-CN" altLang="en-US" dirty="0"/>
              <a:t>餐饮</a:t>
            </a:r>
            <a:r>
              <a:rPr lang="en-US" altLang="zh-CN" dirty="0"/>
              <a:t>SAAS</a:t>
            </a:r>
            <a:r>
              <a:rPr lang="zh-CN" altLang="en-US" dirty="0"/>
              <a:t>平台统一化配置管理平台</a:t>
            </a:r>
            <a:endParaRPr lang="en-US" dirty="0"/>
          </a:p>
        </p:txBody>
      </p:sp>
      <p:sp>
        <p:nvSpPr>
          <p:cNvPr id="13" name="Text Placeholder 12"/>
          <p:cNvSpPr>
            <a:spLocks noGrp="1"/>
          </p:cNvSpPr>
          <p:nvPr>
            <p:ph type="body" sz="quarter" idx="11"/>
          </p:nvPr>
        </p:nvSpPr>
        <p:spPr>
          <a:xfrm>
            <a:off x="1187863" y="4460770"/>
            <a:ext cx="2252990" cy="276999"/>
          </a:xfrm>
        </p:spPr>
        <p:txBody>
          <a:bodyPr/>
          <a:lstStyle/>
          <a:p>
            <a:r>
              <a:rPr lang="zh-CN" altLang="en-US" sz="1200" dirty="0"/>
              <a:t>日立解决</a:t>
            </a:r>
            <a:r>
              <a:rPr lang="zh-CN" altLang="en-US" sz="1200" dirty="0" smtClean="0"/>
              <a:t>方案  </a:t>
            </a:r>
            <a:r>
              <a:rPr lang="en-US" altLang="zh-CN" sz="1200" b="0" dirty="0" smtClean="0"/>
              <a:t>Feb, 2020</a:t>
            </a:r>
            <a:endParaRPr lang="en-US" sz="1200"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圆角矩形 32"/>
          <p:cNvSpPr/>
          <p:nvPr/>
        </p:nvSpPr>
        <p:spPr>
          <a:xfrm>
            <a:off x="7887544" y="2182714"/>
            <a:ext cx="900000" cy="540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44" name="圆角矩形 32"/>
          <p:cNvSpPr/>
          <p:nvPr/>
        </p:nvSpPr>
        <p:spPr>
          <a:xfrm>
            <a:off x="7887544" y="2766229"/>
            <a:ext cx="900000" cy="540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46" name="圆角矩形 32"/>
          <p:cNvSpPr/>
          <p:nvPr/>
        </p:nvSpPr>
        <p:spPr>
          <a:xfrm>
            <a:off x="7887544" y="1599199"/>
            <a:ext cx="900000" cy="540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horz" rtlCol="0" anchor="ctr" anchorCtr="0"/>
          <a:lstStyle/>
          <a:p>
            <a:pPr algn="ctr" fontAlgn="base">
              <a:spcBef>
                <a:spcPct val="0"/>
              </a:spcBef>
              <a:spcAft>
                <a:spcPct val="0"/>
              </a:spcAft>
              <a:defRPr/>
            </a:pPr>
            <a:endParaRPr lang="zh-CN" altLang="en-US" sz="1000" b="1" dirty="0">
              <a:latin typeface="+mj-ea"/>
              <a:ea typeface="+mj-ea"/>
            </a:endParaRPr>
          </a:p>
        </p:txBody>
      </p:sp>
      <p:sp>
        <p:nvSpPr>
          <p:cNvPr id="210" name="圆角矩形 32"/>
          <p:cNvSpPr/>
          <p:nvPr/>
        </p:nvSpPr>
        <p:spPr>
          <a:xfrm>
            <a:off x="6630361" y="974748"/>
            <a:ext cx="2157183"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10" name="圆角矩形 32"/>
          <p:cNvSpPr/>
          <p:nvPr/>
        </p:nvSpPr>
        <p:spPr>
          <a:xfrm>
            <a:off x="5793371" y="1599199"/>
            <a:ext cx="2012749" cy="2268000"/>
          </a:xfrm>
          <a:prstGeom prst="roundRect">
            <a:avLst>
              <a:gd name="adj" fmla="val 1833"/>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08" name="圆角矩形 32"/>
          <p:cNvSpPr/>
          <p:nvPr/>
        </p:nvSpPr>
        <p:spPr>
          <a:xfrm>
            <a:off x="2482677" y="1599199"/>
            <a:ext cx="3225698" cy="2268000"/>
          </a:xfrm>
          <a:prstGeom prst="roundRect">
            <a:avLst>
              <a:gd name="adj" fmla="val 1717"/>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06" name="圆角矩形 32"/>
          <p:cNvSpPr/>
          <p:nvPr/>
        </p:nvSpPr>
        <p:spPr>
          <a:xfrm>
            <a:off x="833401" y="1599199"/>
            <a:ext cx="1567893" cy="2268000"/>
          </a:xfrm>
          <a:prstGeom prst="roundRect">
            <a:avLst>
              <a:gd name="adj" fmla="val 2193"/>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79" name="圆角矩形 32"/>
          <p:cNvSpPr/>
          <p:nvPr/>
        </p:nvSpPr>
        <p:spPr>
          <a:xfrm>
            <a:off x="6508202" y="4079340"/>
            <a:ext cx="2279342" cy="792000"/>
          </a:xfrm>
          <a:prstGeom prst="roundRect">
            <a:avLst>
              <a:gd name="adj" fmla="val 6081"/>
            </a:avLst>
          </a:prstGeom>
          <a:solidFill>
            <a:srgbClr val="FFFFFF">
              <a:lumMod val="85000"/>
              <a:alpha val="89804"/>
            </a:srgbClr>
          </a:solidFill>
          <a:ln w="9525" cap="flat" cmpd="sng" algn="ctr">
            <a:noFill/>
            <a:prstDash val="solid"/>
          </a:ln>
          <a:effectLst/>
        </p:spPr>
        <p:txBody>
          <a:bodyPr rtlCol="0" anchor="ctr"/>
          <a:lstStyle/>
          <a:p>
            <a:pPr algn="ctr" defTabSz="457200"/>
            <a:endParaRPr lang="en-US" altLang="zh-CN" kern="0" dirty="0">
              <a:solidFill>
                <a:srgbClr val="FFFFFF"/>
              </a:solidFill>
              <a:latin typeface="Arial" panose="020B0604020202020204"/>
              <a:ea typeface="黑体" panose="02010609060101010101" pitchFamily="49" charset="-122"/>
            </a:endParaRPr>
          </a:p>
        </p:txBody>
      </p:sp>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功能架构</a:t>
            </a:r>
            <a:endParaRPr lang="en-US" sz="2400" dirty="0"/>
          </a:p>
        </p:txBody>
      </p:sp>
      <p:sp>
        <p:nvSpPr>
          <p:cNvPr id="45" name="文本框 117"/>
          <p:cNvSpPr txBox="1"/>
          <p:nvPr/>
        </p:nvSpPr>
        <p:spPr>
          <a:xfrm>
            <a:off x="379287" y="974189"/>
            <a:ext cx="515874" cy="400110"/>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业务渠道</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48" name="圆角矩形 32"/>
          <p:cNvSpPr/>
          <p:nvPr/>
        </p:nvSpPr>
        <p:spPr>
          <a:xfrm>
            <a:off x="833401" y="976244"/>
            <a:ext cx="3443918"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49" name="文本框 117"/>
          <p:cNvSpPr txBox="1"/>
          <p:nvPr/>
        </p:nvSpPr>
        <p:spPr>
          <a:xfrm>
            <a:off x="837436" y="1051134"/>
            <a:ext cx="831570"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a:t>微</a:t>
            </a:r>
            <a:r>
              <a:rPr lang="zh-CN" altLang="en-US" sz="1000" b="1" dirty="0" smtClean="0"/>
              <a:t>信小程序</a:t>
            </a:r>
            <a:endParaRPr lang="zh-CN" altLang="en-US" sz="1000" b="1" dirty="0"/>
          </a:p>
        </p:txBody>
      </p:sp>
      <p:sp>
        <p:nvSpPr>
          <p:cNvPr id="50" name="圆角矩形 36"/>
          <p:cNvSpPr/>
          <p:nvPr/>
        </p:nvSpPr>
        <p:spPr>
          <a:xfrm>
            <a:off x="1636542" y="1030244"/>
            <a:ext cx="467531"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堂食</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51" name="圆角矩形 36"/>
          <p:cNvSpPr/>
          <p:nvPr/>
        </p:nvSpPr>
        <p:spPr>
          <a:xfrm>
            <a:off x="2144865" y="1030244"/>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a:solidFill>
                  <a:prstClr val="white"/>
                </a:solidFill>
                <a:latin typeface="Microsoft YaHei" panose="020B0503020204020204" pitchFamily="34" charset="-122"/>
                <a:ea typeface="Microsoft YaHei" panose="020B0503020204020204" pitchFamily="34" charset="-122"/>
              </a:rPr>
              <a:t>外带</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61" name="圆角矩形 36"/>
          <p:cNvSpPr/>
          <p:nvPr/>
        </p:nvSpPr>
        <p:spPr>
          <a:xfrm>
            <a:off x="2667388" y="1030244"/>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noProof="0" dirty="0" smtClean="0">
                <a:solidFill>
                  <a:prstClr val="white"/>
                </a:solidFill>
                <a:latin typeface="Microsoft YaHei" panose="020B0503020204020204" pitchFamily="34" charset="-122"/>
                <a:ea typeface="Microsoft YaHei" panose="020B0503020204020204" pitchFamily="34" charset="-122"/>
              </a:rPr>
              <a:t>外送</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62" name="圆角矩形 36"/>
          <p:cNvSpPr/>
          <p:nvPr/>
        </p:nvSpPr>
        <p:spPr>
          <a:xfrm>
            <a:off x="3190387" y="1030244"/>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lvl="0" algn="ctr" fontAlgn="base">
              <a:spcBef>
                <a:spcPct val="0"/>
              </a:spcBef>
              <a:spcAft>
                <a:spcPct val="0"/>
              </a:spcAft>
              <a:defRPr/>
            </a:pPr>
            <a:r>
              <a:rPr lang="zh-CN" altLang="en-US" sz="1000" kern="0" dirty="0">
                <a:solidFill>
                  <a:prstClr val="white"/>
                </a:solidFill>
                <a:latin typeface="Microsoft YaHei" panose="020B0503020204020204" pitchFamily="34" charset="-122"/>
                <a:ea typeface="Microsoft YaHei" panose="020B0503020204020204" pitchFamily="34" charset="-122"/>
              </a:rPr>
              <a:t>扫码</a:t>
            </a:r>
            <a:endParaRPr lang="en-US" altLang="zh-CN" sz="1000" kern="0" dirty="0">
              <a:solidFill>
                <a:prstClr val="white"/>
              </a:solidFill>
              <a:latin typeface="Microsoft YaHei" panose="020B0503020204020204" pitchFamily="34" charset="-122"/>
              <a:ea typeface="Microsoft YaHei" panose="020B0503020204020204" pitchFamily="34" charset="-122"/>
            </a:endParaRPr>
          </a:p>
        </p:txBody>
      </p:sp>
      <p:sp>
        <p:nvSpPr>
          <p:cNvPr id="63" name="圆角矩形 36"/>
          <p:cNvSpPr/>
          <p:nvPr/>
        </p:nvSpPr>
        <p:spPr>
          <a:xfrm>
            <a:off x="3712282" y="1030244"/>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预定</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64" name="文本框 117"/>
          <p:cNvSpPr txBox="1"/>
          <p:nvPr/>
        </p:nvSpPr>
        <p:spPr>
          <a:xfrm>
            <a:off x="557991" y="4307741"/>
            <a:ext cx="158467" cy="400110"/>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中台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65" name="Straight Connector 171"/>
          <p:cNvCxnSpPr/>
          <p:nvPr/>
        </p:nvCxnSpPr>
        <p:spPr>
          <a:xfrm>
            <a:off x="540537" y="1488688"/>
            <a:ext cx="8377730" cy="13595"/>
          </a:xfrm>
          <a:prstGeom prst="line">
            <a:avLst/>
          </a:prstGeom>
          <a:noFill/>
          <a:ln w="22225" cap="flat" cmpd="sng" algn="ctr">
            <a:solidFill>
              <a:schemeClr val="bg1">
                <a:lumMod val="50000"/>
                <a:alpha val="42000"/>
              </a:schemeClr>
            </a:solidFill>
            <a:prstDash val="dash"/>
          </a:ln>
          <a:effectLst/>
        </p:spPr>
      </p:cxnSp>
      <p:cxnSp>
        <p:nvCxnSpPr>
          <p:cNvPr id="66" name="Straight Connector 171"/>
          <p:cNvCxnSpPr/>
          <p:nvPr/>
        </p:nvCxnSpPr>
        <p:spPr>
          <a:xfrm>
            <a:off x="523851" y="3982499"/>
            <a:ext cx="8394416" cy="8710"/>
          </a:xfrm>
          <a:prstGeom prst="line">
            <a:avLst/>
          </a:prstGeom>
          <a:noFill/>
          <a:ln w="22225" cap="flat" cmpd="sng" algn="ctr">
            <a:solidFill>
              <a:schemeClr val="bg1">
                <a:lumMod val="50000"/>
                <a:alpha val="42000"/>
              </a:schemeClr>
            </a:solidFill>
            <a:prstDash val="dash"/>
          </a:ln>
          <a:effectLst/>
        </p:spPr>
      </p:cxnSp>
      <p:sp>
        <p:nvSpPr>
          <p:cNvPr id="68" name="圆角矩形 32"/>
          <p:cNvSpPr/>
          <p:nvPr/>
        </p:nvSpPr>
        <p:spPr>
          <a:xfrm>
            <a:off x="833400" y="4079340"/>
            <a:ext cx="5568626" cy="792000"/>
          </a:xfrm>
          <a:prstGeom prst="roundRect">
            <a:avLst>
              <a:gd name="adj" fmla="val 6081"/>
            </a:avLst>
          </a:prstGeom>
          <a:solidFill>
            <a:srgbClr val="FFFFFF">
              <a:lumMod val="85000"/>
              <a:alpha val="89804"/>
            </a:srgbClr>
          </a:solidFill>
          <a:ln w="9525" cap="flat" cmpd="sng" algn="ctr">
            <a:noFill/>
            <a:prstDash val="solid"/>
          </a:ln>
          <a:effectLst/>
        </p:spPr>
        <p:txBody>
          <a:bodyPr rtlCol="0" anchor="ctr"/>
          <a:lstStyle/>
          <a:p>
            <a:pPr algn="ctr" defTabSz="457200"/>
            <a:endParaRPr lang="en-US" altLang="zh-CN" kern="0" dirty="0">
              <a:solidFill>
                <a:srgbClr val="FFFFFF"/>
              </a:solidFill>
              <a:latin typeface="Arial" panose="020B0604020202020204"/>
              <a:ea typeface="黑体" panose="02010609060101010101" pitchFamily="49" charset="-122"/>
            </a:endParaRPr>
          </a:p>
        </p:txBody>
      </p:sp>
      <p:sp>
        <p:nvSpPr>
          <p:cNvPr id="80" name="圆角矩形 43"/>
          <p:cNvSpPr/>
          <p:nvPr/>
        </p:nvSpPr>
        <p:spPr>
          <a:xfrm>
            <a:off x="1220617"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rPr>
              <a:t>产品中心</a:t>
            </a:r>
            <a:endParaRPr lang="en-US" altLang="zh-CN" sz="900" kern="0" dirty="0">
              <a:solidFill>
                <a:schemeClr val="bg1"/>
              </a:solidFill>
              <a:latin typeface="微软雅黑" panose="020B0503020204020204" charset="-122"/>
              <a:ea typeface="微软雅黑" panose="020B0503020204020204" charset="-122"/>
            </a:endParaRPr>
          </a:p>
        </p:txBody>
      </p:sp>
      <p:sp>
        <p:nvSpPr>
          <p:cNvPr id="82" name="圆角矩形 43"/>
          <p:cNvSpPr/>
          <p:nvPr/>
        </p:nvSpPr>
        <p:spPr>
          <a:xfrm>
            <a:off x="2074858"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a:solidFill>
                  <a:schemeClr val="bg1"/>
                </a:solidFill>
                <a:latin typeface="微软雅黑" panose="020B0503020204020204" charset="-122"/>
                <a:ea typeface="微软雅黑" panose="020B0503020204020204" charset="-122"/>
              </a:rPr>
              <a:t>用户</a:t>
            </a:r>
            <a:r>
              <a:rPr lang="zh-CN" altLang="en-US" sz="900" kern="0" dirty="0" smtClean="0">
                <a:solidFill>
                  <a:schemeClr val="bg1"/>
                </a:solidFill>
                <a:latin typeface="微软雅黑" panose="020B0503020204020204" charset="-122"/>
                <a:ea typeface="微软雅黑" panose="020B0503020204020204" charset="-122"/>
              </a:rPr>
              <a:t>中心</a:t>
            </a:r>
            <a:endParaRPr lang="en-US" altLang="zh-CN" sz="900" kern="0" dirty="0">
              <a:solidFill>
                <a:schemeClr val="bg1"/>
              </a:solidFill>
              <a:latin typeface="微软雅黑" panose="020B0503020204020204" charset="-122"/>
              <a:ea typeface="微软雅黑" panose="020B0503020204020204" charset="-122"/>
            </a:endParaRPr>
          </a:p>
        </p:txBody>
      </p:sp>
      <p:sp>
        <p:nvSpPr>
          <p:cNvPr id="83" name="圆角矩形 43"/>
          <p:cNvSpPr/>
          <p:nvPr/>
        </p:nvSpPr>
        <p:spPr>
          <a:xfrm>
            <a:off x="3783340"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rPr>
              <a:t>订单中心</a:t>
            </a:r>
            <a:endParaRPr lang="en-US" altLang="zh-CN" sz="900" kern="0" dirty="0">
              <a:solidFill>
                <a:schemeClr val="bg1"/>
              </a:solidFill>
              <a:latin typeface="微软雅黑" panose="020B0503020204020204" charset="-122"/>
              <a:ea typeface="微软雅黑" panose="020B0503020204020204" charset="-122"/>
            </a:endParaRPr>
          </a:p>
        </p:txBody>
      </p:sp>
      <p:sp>
        <p:nvSpPr>
          <p:cNvPr id="84" name="圆角矩形 43"/>
          <p:cNvSpPr/>
          <p:nvPr/>
        </p:nvSpPr>
        <p:spPr>
          <a:xfrm>
            <a:off x="4637581" y="4505929"/>
            <a:ext cx="792000" cy="288000"/>
          </a:xfrm>
          <a:prstGeom prst="roundRect">
            <a:avLst/>
          </a:prstGeom>
          <a:solidFill>
            <a:srgbClr val="1F497D"/>
          </a:solidFill>
          <a:ln w="25400" cap="flat" cmpd="sng" algn="ctr">
            <a:noFill/>
            <a:prstDash val="solid"/>
          </a:ln>
          <a:effectLst/>
        </p:spPr>
        <p:txBody>
          <a:bodyPr anchor="ctr"/>
          <a:lstStyle/>
          <a:p>
            <a:pPr algn="ctr" defTabSz="685800">
              <a:defRPr/>
            </a:pP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组织中心</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5" name="圆角矩形 43"/>
          <p:cNvSpPr/>
          <p:nvPr/>
        </p:nvSpPr>
        <p:spPr>
          <a:xfrm>
            <a:off x="2074858" y="4505929"/>
            <a:ext cx="792000" cy="288000"/>
          </a:xfrm>
          <a:prstGeom prst="roundRect">
            <a:avLst/>
          </a:prstGeom>
          <a:solidFill>
            <a:srgbClr val="1F497D"/>
          </a:solidFill>
          <a:ln w="25400" cap="flat" cmpd="sng" algn="ctr">
            <a:noFill/>
            <a:prstDash val="solid"/>
          </a:ln>
          <a:effectLst/>
        </p:spPr>
        <p:txBody>
          <a:bodyPr anchor="ctr"/>
          <a:lstStyle/>
          <a:p>
            <a:pPr algn="ctr" defTabSz="685800">
              <a:defRPr/>
            </a:pP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营销中心</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6" name="圆角矩形 43"/>
          <p:cNvSpPr/>
          <p:nvPr/>
        </p:nvSpPr>
        <p:spPr>
          <a:xfrm>
            <a:off x="2929099"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dirty="0" smtClean="0">
                <a:solidFill>
                  <a:schemeClr val="bg1"/>
                </a:solidFill>
                <a:latin typeface="微软雅黑" panose="020B0503020204020204" charset="-122"/>
                <a:ea typeface="微软雅黑" panose="020B0503020204020204" charset="-122"/>
              </a:rPr>
              <a:t>会员中心</a:t>
            </a:r>
            <a:endParaRPr lang="en-US" altLang="zh-CN" sz="900" kern="0" dirty="0">
              <a:solidFill>
                <a:schemeClr val="bg1"/>
              </a:solidFill>
              <a:latin typeface="微软雅黑" panose="020B0503020204020204" charset="-122"/>
              <a:ea typeface="微软雅黑" panose="020B0503020204020204" charset="-122"/>
            </a:endParaRPr>
          </a:p>
        </p:txBody>
      </p:sp>
      <p:sp>
        <p:nvSpPr>
          <p:cNvPr id="87" name="圆角矩形 43"/>
          <p:cNvSpPr/>
          <p:nvPr/>
        </p:nvSpPr>
        <p:spPr>
          <a:xfrm>
            <a:off x="2929099" y="4505929"/>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rgbClr val="FFFFFF"/>
                </a:solidFill>
                <a:latin typeface="微软雅黑" panose="020B0503020204020204" charset="-122"/>
                <a:ea typeface="微软雅黑" panose="020B0503020204020204" charset="-122"/>
              </a:rPr>
              <a:t>支付中心</a:t>
            </a:r>
            <a:endParaRPr lang="en-US" altLang="zh-CN" sz="900" kern="0" dirty="0">
              <a:solidFill>
                <a:srgbClr val="FFFFFF"/>
              </a:solidFill>
              <a:latin typeface="微软雅黑" panose="020B0503020204020204" charset="-122"/>
              <a:ea typeface="微软雅黑" panose="020B0503020204020204" charset="-122"/>
            </a:endParaRPr>
          </a:p>
        </p:txBody>
      </p:sp>
      <p:sp>
        <p:nvSpPr>
          <p:cNvPr id="88" name="圆角矩形 43"/>
          <p:cNvSpPr/>
          <p:nvPr/>
        </p:nvSpPr>
        <p:spPr>
          <a:xfrm>
            <a:off x="5491822" y="4505929"/>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rgbClr val="FFFFFF"/>
                </a:solidFill>
                <a:latin typeface="微软雅黑" panose="020B0503020204020204" charset="-122"/>
                <a:ea typeface="微软雅黑" panose="020B0503020204020204" charset="-122"/>
              </a:rPr>
              <a:t>门店中心</a:t>
            </a:r>
            <a:endParaRPr lang="en-US" altLang="zh-CN" sz="900" kern="0" dirty="0">
              <a:solidFill>
                <a:srgbClr val="FFFFFF"/>
              </a:solidFill>
              <a:latin typeface="微软雅黑" panose="020B0503020204020204" charset="-122"/>
              <a:ea typeface="微软雅黑" panose="020B0503020204020204" charset="-122"/>
            </a:endParaRPr>
          </a:p>
        </p:txBody>
      </p:sp>
      <p:sp>
        <p:nvSpPr>
          <p:cNvPr id="89" name="文本框 117"/>
          <p:cNvSpPr txBox="1"/>
          <p:nvPr/>
        </p:nvSpPr>
        <p:spPr>
          <a:xfrm>
            <a:off x="860493" y="4118531"/>
            <a:ext cx="338554" cy="729711"/>
          </a:xfrm>
          <a:prstGeom prst="rect">
            <a:avLst/>
          </a:prstGeom>
          <a:noFill/>
        </p:spPr>
        <p:txBody>
          <a:bodyPr vert="eaVert"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业务中台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90" name="文本框 117"/>
          <p:cNvSpPr txBox="1"/>
          <p:nvPr/>
        </p:nvSpPr>
        <p:spPr>
          <a:xfrm>
            <a:off x="6565523" y="4099660"/>
            <a:ext cx="338554" cy="729711"/>
          </a:xfrm>
          <a:prstGeom prst="rect">
            <a:avLst/>
          </a:prstGeom>
          <a:noFill/>
        </p:spPr>
        <p:txBody>
          <a:bodyPr vert="eaVert"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数据中台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91" name="圆角矩形 43"/>
          <p:cNvSpPr/>
          <p:nvPr/>
        </p:nvSpPr>
        <p:spPr>
          <a:xfrm>
            <a:off x="6989934" y="4505929"/>
            <a:ext cx="1645284"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rgbClr val="FFFFFF"/>
                </a:solidFill>
                <a:latin typeface="微软雅黑" panose="020B0503020204020204" charset="-122"/>
                <a:ea typeface="微软雅黑" panose="020B0503020204020204" charset="-122"/>
              </a:rPr>
              <a:t>全局数据</a:t>
            </a:r>
            <a:endParaRPr lang="en-US" altLang="zh-CN" sz="900" kern="0" dirty="0">
              <a:solidFill>
                <a:srgbClr val="FFFFFF"/>
              </a:solidFill>
              <a:latin typeface="微软雅黑" panose="020B0503020204020204" charset="-122"/>
              <a:ea typeface="微软雅黑" panose="020B0503020204020204" charset="-122"/>
            </a:endParaRPr>
          </a:p>
        </p:txBody>
      </p:sp>
      <p:sp>
        <p:nvSpPr>
          <p:cNvPr id="92" name="圆角矩形 43"/>
          <p:cNvSpPr/>
          <p:nvPr/>
        </p:nvSpPr>
        <p:spPr>
          <a:xfrm>
            <a:off x="6989934"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rgbClr val="FFFFFF"/>
                </a:solidFill>
                <a:latin typeface="微软雅黑" panose="020B0503020204020204" charset="-122"/>
                <a:ea typeface="微软雅黑" panose="020B0503020204020204" charset="-122"/>
              </a:rPr>
              <a:t>数字化运营支撑</a:t>
            </a:r>
            <a:endParaRPr lang="en-US" altLang="zh-CN" sz="900" kern="0" dirty="0">
              <a:solidFill>
                <a:srgbClr val="FFFFFF"/>
              </a:solidFill>
              <a:latin typeface="微软雅黑" panose="020B0503020204020204" charset="-122"/>
              <a:ea typeface="微软雅黑" panose="020B0503020204020204" charset="-122"/>
            </a:endParaRPr>
          </a:p>
        </p:txBody>
      </p:sp>
      <p:sp>
        <p:nvSpPr>
          <p:cNvPr id="93" name="圆角矩形 43"/>
          <p:cNvSpPr/>
          <p:nvPr/>
        </p:nvSpPr>
        <p:spPr>
          <a:xfrm>
            <a:off x="7843218" y="4152862"/>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rgbClr val="FFFFFF"/>
                </a:solidFill>
                <a:latin typeface="微软雅黑" panose="020B0503020204020204" charset="-122"/>
                <a:ea typeface="微软雅黑" panose="020B0503020204020204" charset="-122"/>
              </a:rPr>
              <a:t>算法模型</a:t>
            </a:r>
            <a:endParaRPr lang="en-US" altLang="zh-CN" sz="900" kern="0" dirty="0">
              <a:solidFill>
                <a:srgbClr val="FFFFFF"/>
              </a:solidFill>
              <a:latin typeface="微软雅黑" panose="020B0503020204020204" charset="-122"/>
              <a:ea typeface="微软雅黑" panose="020B0503020204020204" charset="-122"/>
            </a:endParaRPr>
          </a:p>
        </p:txBody>
      </p:sp>
      <p:sp>
        <p:nvSpPr>
          <p:cNvPr id="94" name="圆角矩形 43"/>
          <p:cNvSpPr/>
          <p:nvPr/>
        </p:nvSpPr>
        <p:spPr>
          <a:xfrm>
            <a:off x="1220617" y="4505929"/>
            <a:ext cx="792000" cy="288000"/>
          </a:xfrm>
          <a:prstGeom prst="roundRect">
            <a:avLst/>
          </a:prstGeom>
          <a:solidFill>
            <a:srgbClr val="1F497D"/>
          </a:solidFill>
          <a:ln w="25400" cap="flat" cmpd="sng" algn="ctr">
            <a:noFill/>
            <a:prstDash val="solid"/>
          </a:ln>
          <a:effectLst/>
        </p:spPr>
        <p:txBody>
          <a:bodyPr anchor="ctr"/>
          <a:lstStyle/>
          <a:p>
            <a:pPr algn="ctr" defTabSz="685800">
              <a:defRPr/>
            </a:pPr>
            <a:r>
              <a:rPr lang="zh-CN" altLang="en-US" sz="900" kern="0" dirty="0">
                <a:solidFill>
                  <a:schemeClr val="bg1"/>
                </a:solidFill>
                <a:latin typeface="微软雅黑" panose="020B0503020204020204" charset="-122"/>
                <a:ea typeface="微软雅黑" panose="020B0503020204020204" charset="-122"/>
                <a:cs typeface="微软雅黑" panose="020B0503020204020204" charset="-122"/>
              </a:rPr>
              <a:t>券</a:t>
            </a: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中心</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5" name="圆角矩形 43"/>
          <p:cNvSpPr/>
          <p:nvPr/>
        </p:nvSpPr>
        <p:spPr>
          <a:xfrm>
            <a:off x="4637581" y="4152862"/>
            <a:ext cx="792000" cy="288000"/>
          </a:xfrm>
          <a:prstGeom prst="roundRect">
            <a:avLst/>
          </a:prstGeom>
          <a:solidFill>
            <a:srgbClr val="1F497D"/>
          </a:solidFill>
          <a:ln w="25400" cap="flat" cmpd="sng" algn="ctr">
            <a:noFill/>
            <a:prstDash val="solid"/>
          </a:ln>
          <a:effectLst/>
        </p:spPr>
        <p:txBody>
          <a:bodyPr anchor="ctr"/>
          <a:lstStyle/>
          <a:p>
            <a:pPr algn="ctr" defTabSz="685800">
              <a:defRPr/>
            </a:pP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虚拟卡中心</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6" name="圆角矩形 43"/>
          <p:cNvSpPr/>
          <p:nvPr/>
        </p:nvSpPr>
        <p:spPr>
          <a:xfrm>
            <a:off x="3783340" y="4505929"/>
            <a:ext cx="792000" cy="288000"/>
          </a:xfrm>
          <a:prstGeom prst="roundRect">
            <a:avLst/>
          </a:prstGeom>
          <a:solidFill>
            <a:srgbClr val="1F497D"/>
          </a:solidFill>
          <a:ln w="25400" cap="flat" cmpd="sng" algn="ctr">
            <a:noFill/>
            <a:prstDash val="solid"/>
          </a:ln>
          <a:effectLst/>
        </p:spPr>
        <p:txBody>
          <a:bodyPr anchor="ctr"/>
          <a:lstStyle/>
          <a:p>
            <a:pPr algn="ctr" defTabSz="685800">
              <a:defRPr/>
            </a:pP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会员商城</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7" name="文本框 117"/>
          <p:cNvSpPr txBox="1"/>
          <p:nvPr/>
        </p:nvSpPr>
        <p:spPr>
          <a:xfrm>
            <a:off x="489933" y="2252864"/>
            <a:ext cx="294583" cy="1052085"/>
          </a:xfrm>
          <a:prstGeom prst="rect">
            <a:avLst/>
          </a:prstGeom>
          <a:noFill/>
        </p:spPr>
        <p:txBody>
          <a:bodyPr vert="horz" wrap="square" rtlCol="0" anchor="ctr">
            <a:spAutoFit/>
          </a:bodyPr>
          <a:lstStyle/>
          <a:p>
            <a:pPr algn="ctr" fontAlgn="base">
              <a:spcBef>
                <a:spcPct val="0"/>
              </a:spcBef>
              <a:spcAft>
                <a:spcPct val="0"/>
              </a:spcAft>
            </a:pPr>
            <a:r>
              <a:rPr kumimoji="1" lang="en-US" altLang="zh-CN" sz="1000" b="1" dirty="0" smtClean="0">
                <a:solidFill>
                  <a:prstClr val="black"/>
                </a:solidFill>
                <a:latin typeface="Microsoft YaHei" panose="020B0503020204020204" pitchFamily="34" charset="-122"/>
                <a:ea typeface="Microsoft YaHei" panose="020B0503020204020204" pitchFamily="34" charset="-122"/>
              </a:rPr>
              <a:t>SAAS</a:t>
            </a:r>
            <a:r>
              <a:rPr kumimoji="1" lang="zh-CN" altLang="en-US" sz="1000" b="1" dirty="0" smtClean="0">
                <a:solidFill>
                  <a:prstClr val="black"/>
                </a:solidFill>
                <a:latin typeface="Microsoft YaHei" panose="020B0503020204020204" pitchFamily="34" charset="-122"/>
                <a:ea typeface="Microsoft YaHei" panose="020B0503020204020204" pitchFamily="34" charset="-122"/>
              </a:rPr>
              <a:t>平台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102" name="圆角矩形 32"/>
          <p:cNvSpPr/>
          <p:nvPr/>
        </p:nvSpPr>
        <p:spPr>
          <a:xfrm>
            <a:off x="901133" y="1908870"/>
            <a:ext cx="1427546" cy="684000"/>
          </a:xfrm>
          <a:prstGeom prst="roundRect">
            <a:avLst>
              <a:gd name="adj" fmla="val 2967"/>
            </a:avLst>
          </a:prstGeom>
          <a:solidFill>
            <a:schemeClr val="accent6"/>
          </a:solidFill>
          <a:ln w="25400" cap="flat" cmpd="sng" algn="ctr">
            <a:noFill/>
            <a:prstDash val="solid"/>
          </a:ln>
          <a:effectLst/>
        </p:spPr>
        <p:txBody>
          <a:bodyPr vert="horz" rtlCol="0" anchor="t"/>
          <a:lstStyle/>
          <a:p>
            <a:pPr algn="ctr"/>
            <a:r>
              <a:rPr lang="zh-CN" altLang="en-US" sz="900" b="1" kern="0" dirty="0" smtClean="0">
                <a:solidFill>
                  <a:prstClr val="white"/>
                </a:solidFill>
                <a:latin typeface="微软雅黑" panose="020B0503020204020204" charset="-122"/>
                <a:ea typeface="微软雅黑" panose="020B0503020204020204" charset="-122"/>
              </a:rPr>
              <a:t>模板配置</a:t>
            </a:r>
            <a:endParaRPr lang="en-US" altLang="zh-CN" sz="900" b="1" kern="0" dirty="0">
              <a:solidFill>
                <a:prstClr val="white"/>
              </a:solidFill>
              <a:latin typeface="微软雅黑" panose="020B0503020204020204" charset="-122"/>
              <a:ea typeface="微软雅黑" panose="020B0503020204020204" charset="-122"/>
            </a:endParaRPr>
          </a:p>
        </p:txBody>
      </p:sp>
      <p:sp>
        <p:nvSpPr>
          <p:cNvPr id="103" name="圆角矩形 32"/>
          <p:cNvSpPr/>
          <p:nvPr/>
        </p:nvSpPr>
        <p:spPr>
          <a:xfrm>
            <a:off x="2620860" y="1916653"/>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品牌信息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04" name="圆角矩形 36"/>
          <p:cNvSpPr/>
          <p:nvPr/>
        </p:nvSpPr>
        <p:spPr>
          <a:xfrm>
            <a:off x="1672538" y="2396049"/>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风格</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05" name="圆角矩形 32"/>
          <p:cNvSpPr/>
          <p:nvPr/>
        </p:nvSpPr>
        <p:spPr>
          <a:xfrm>
            <a:off x="5895483" y="1900548"/>
            <a:ext cx="864000" cy="936000"/>
          </a:xfrm>
          <a:prstGeom prst="roundRect">
            <a:avLst>
              <a:gd name="adj" fmla="val 6081"/>
            </a:avLst>
          </a:prstGeom>
          <a:solidFill>
            <a:srgbClr val="00B050"/>
          </a:solidFill>
          <a:ln w="25400" cap="flat" cmpd="sng" algn="ctr">
            <a:noFill/>
            <a:prstDash val="solid"/>
          </a:ln>
          <a:effectLst/>
        </p:spPr>
        <p:txBody>
          <a:bodyPr rtlCol="0" anchor="t"/>
          <a:lstStyle/>
          <a:p>
            <a:pPr algn="ctr"/>
            <a:r>
              <a:rPr lang="zh-CN" altLang="en-US" sz="900" b="1" kern="0" dirty="0" smtClean="0">
                <a:solidFill>
                  <a:prstClr val="white"/>
                </a:solidFill>
                <a:latin typeface="微软雅黑" panose="020B0503020204020204" charset="-122"/>
                <a:ea typeface="微软雅黑" panose="020B0503020204020204" charset="-122"/>
              </a:rPr>
              <a:t>订单报表</a:t>
            </a:r>
            <a:endParaRPr lang="en-US" altLang="zh-CN" sz="900" b="1" kern="0" dirty="0">
              <a:solidFill>
                <a:prstClr val="white"/>
              </a:solidFill>
              <a:latin typeface="微软雅黑" panose="020B0503020204020204" charset="-122"/>
              <a:ea typeface="微软雅黑" panose="020B0503020204020204" charset="-122"/>
            </a:endParaRPr>
          </a:p>
        </p:txBody>
      </p:sp>
      <p:sp>
        <p:nvSpPr>
          <p:cNvPr id="107" name="文本框 117"/>
          <p:cNvSpPr txBox="1"/>
          <p:nvPr/>
        </p:nvSpPr>
        <p:spPr>
          <a:xfrm>
            <a:off x="997681" y="1608573"/>
            <a:ext cx="1212945"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a:t>微</a:t>
            </a:r>
            <a:r>
              <a:rPr lang="zh-CN" altLang="en-US" sz="1000" b="1" dirty="0" smtClean="0"/>
              <a:t>信前端配置服务</a:t>
            </a:r>
            <a:endParaRPr lang="zh-CN" altLang="en-US" sz="1000" b="1" dirty="0"/>
          </a:p>
        </p:txBody>
      </p:sp>
      <p:sp>
        <p:nvSpPr>
          <p:cNvPr id="109" name="文本框 117"/>
          <p:cNvSpPr txBox="1"/>
          <p:nvPr/>
        </p:nvSpPr>
        <p:spPr>
          <a:xfrm>
            <a:off x="3584014" y="1608573"/>
            <a:ext cx="947539"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营运配置服务</a:t>
            </a:r>
            <a:endParaRPr lang="zh-CN" altLang="en-US" sz="1000" b="1" dirty="0"/>
          </a:p>
        </p:txBody>
      </p:sp>
      <p:sp>
        <p:nvSpPr>
          <p:cNvPr id="111" name="文本框 117"/>
          <p:cNvSpPr txBox="1"/>
          <p:nvPr/>
        </p:nvSpPr>
        <p:spPr>
          <a:xfrm>
            <a:off x="6281372" y="1608573"/>
            <a:ext cx="1027846"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营运展示服务</a:t>
            </a:r>
            <a:endParaRPr lang="zh-CN" altLang="en-US" sz="1000" b="1" dirty="0"/>
          </a:p>
        </p:txBody>
      </p:sp>
      <p:sp>
        <p:nvSpPr>
          <p:cNvPr id="112" name="圆角矩形 32"/>
          <p:cNvSpPr/>
          <p:nvPr/>
        </p:nvSpPr>
        <p:spPr>
          <a:xfrm>
            <a:off x="6838893" y="1900548"/>
            <a:ext cx="864000" cy="936000"/>
          </a:xfrm>
          <a:prstGeom prst="roundRect">
            <a:avLst>
              <a:gd name="adj" fmla="val 6081"/>
            </a:avLst>
          </a:prstGeom>
          <a:solidFill>
            <a:srgbClr val="00B050"/>
          </a:solidFill>
          <a:ln w="25400" cap="flat" cmpd="sng" algn="ctr">
            <a:noFill/>
            <a:prstDash val="solid"/>
          </a:ln>
          <a:effectLst/>
        </p:spPr>
        <p:txBody>
          <a:bodyPr rtlCol="0" anchor="t"/>
          <a:lstStyle/>
          <a:p>
            <a:pPr algn="ctr"/>
            <a:r>
              <a:rPr lang="zh-CN" altLang="en-US" sz="900" b="1" kern="0" dirty="0">
                <a:solidFill>
                  <a:prstClr val="white"/>
                </a:solidFill>
                <a:latin typeface="微软雅黑" panose="020B0503020204020204" charset="-122"/>
                <a:ea typeface="微软雅黑" panose="020B0503020204020204" charset="-122"/>
              </a:rPr>
              <a:t>营销</a:t>
            </a:r>
            <a:r>
              <a:rPr lang="zh-CN" altLang="en-US" sz="900" b="1" kern="0" dirty="0" smtClean="0">
                <a:solidFill>
                  <a:prstClr val="white"/>
                </a:solidFill>
                <a:latin typeface="微软雅黑" panose="020B0503020204020204" charset="-122"/>
                <a:ea typeface="微软雅黑" panose="020B0503020204020204" charset="-122"/>
              </a:rPr>
              <a:t>报表</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3" name="圆角矩形 32"/>
          <p:cNvSpPr/>
          <p:nvPr/>
        </p:nvSpPr>
        <p:spPr>
          <a:xfrm>
            <a:off x="6838893" y="2873759"/>
            <a:ext cx="864000" cy="936000"/>
          </a:xfrm>
          <a:prstGeom prst="roundRect">
            <a:avLst>
              <a:gd name="adj" fmla="val 6081"/>
            </a:avLst>
          </a:prstGeom>
          <a:solidFill>
            <a:srgbClr val="00B050"/>
          </a:solidFill>
          <a:ln w="25400" cap="flat" cmpd="sng" algn="ctr">
            <a:noFill/>
            <a:prstDash val="solid"/>
          </a:ln>
          <a:effectLst/>
        </p:spPr>
        <p:txBody>
          <a:bodyPr rtlCol="0" anchor="t"/>
          <a:lstStyle/>
          <a:p>
            <a:pPr algn="ctr"/>
            <a:r>
              <a:rPr lang="zh-CN" altLang="en-US" sz="900" b="1" kern="0" dirty="0" smtClean="0">
                <a:solidFill>
                  <a:prstClr val="white"/>
                </a:solidFill>
                <a:latin typeface="微软雅黑" panose="020B0503020204020204" charset="-122"/>
                <a:ea typeface="微软雅黑" panose="020B0503020204020204" charset="-122"/>
              </a:rPr>
              <a:t>订单查询</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4" name="圆角矩形 32"/>
          <p:cNvSpPr/>
          <p:nvPr/>
        </p:nvSpPr>
        <p:spPr>
          <a:xfrm>
            <a:off x="5895483" y="2873759"/>
            <a:ext cx="864000" cy="936000"/>
          </a:xfrm>
          <a:prstGeom prst="roundRect">
            <a:avLst>
              <a:gd name="adj" fmla="val 6081"/>
            </a:avLst>
          </a:prstGeom>
          <a:solidFill>
            <a:srgbClr val="00B050"/>
          </a:solidFill>
          <a:ln w="25400" cap="flat" cmpd="sng" algn="ctr">
            <a:noFill/>
            <a:prstDash val="solid"/>
          </a:ln>
          <a:effectLst/>
        </p:spPr>
        <p:txBody>
          <a:bodyPr rtlCol="0" anchor="t"/>
          <a:lstStyle/>
          <a:p>
            <a:pPr algn="ctr"/>
            <a:r>
              <a:rPr lang="zh-CN" altLang="en-US" sz="900" b="1" kern="0" dirty="0">
                <a:solidFill>
                  <a:prstClr val="white"/>
                </a:solidFill>
                <a:latin typeface="微软雅黑" panose="020B0503020204020204" charset="-122"/>
                <a:ea typeface="微软雅黑" panose="020B0503020204020204" charset="-122"/>
              </a:rPr>
              <a:t>用户</a:t>
            </a:r>
            <a:r>
              <a:rPr lang="zh-CN" altLang="en-US" sz="900" b="1" kern="0" dirty="0" smtClean="0">
                <a:solidFill>
                  <a:prstClr val="white"/>
                </a:solidFill>
                <a:latin typeface="微软雅黑" panose="020B0503020204020204" charset="-122"/>
                <a:ea typeface="微软雅黑" panose="020B0503020204020204" charset="-122"/>
              </a:rPr>
              <a:t>报表</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6" name="圆角矩形 32"/>
          <p:cNvSpPr/>
          <p:nvPr/>
        </p:nvSpPr>
        <p:spPr>
          <a:xfrm>
            <a:off x="3627131" y="1916653"/>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门店信息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7" name="圆角矩形 32"/>
          <p:cNvSpPr/>
          <p:nvPr/>
        </p:nvSpPr>
        <p:spPr>
          <a:xfrm>
            <a:off x="4647683" y="1916653"/>
            <a:ext cx="967919"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经营许可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8" name="圆角矩形 32"/>
          <p:cNvSpPr/>
          <p:nvPr/>
        </p:nvSpPr>
        <p:spPr>
          <a:xfrm>
            <a:off x="2620860" y="2391779"/>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a:solidFill>
                  <a:prstClr val="white"/>
                </a:solidFill>
                <a:latin typeface="微软雅黑" panose="020B0503020204020204" charset="-122"/>
                <a:ea typeface="微软雅黑" panose="020B0503020204020204" charset="-122"/>
              </a:rPr>
              <a:t>商品</a:t>
            </a:r>
            <a:r>
              <a:rPr lang="zh-CN" altLang="en-US" sz="900" b="1" kern="0" dirty="0" smtClean="0">
                <a:solidFill>
                  <a:prstClr val="white"/>
                </a:solidFill>
                <a:latin typeface="微软雅黑" panose="020B0503020204020204" charset="-122"/>
                <a:ea typeface="微软雅黑" panose="020B0503020204020204" charset="-122"/>
              </a:rPr>
              <a:t>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19" name="圆角矩形 32"/>
          <p:cNvSpPr/>
          <p:nvPr/>
        </p:nvSpPr>
        <p:spPr>
          <a:xfrm>
            <a:off x="3627131" y="2391779"/>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a:solidFill>
                  <a:prstClr val="white"/>
                </a:solidFill>
                <a:latin typeface="微软雅黑" panose="020B0503020204020204" charset="-122"/>
                <a:ea typeface="微软雅黑" panose="020B0503020204020204" charset="-122"/>
              </a:rPr>
              <a:t>优惠</a:t>
            </a:r>
            <a:r>
              <a:rPr lang="zh-CN" altLang="en-US" sz="900" b="1" kern="0" dirty="0" smtClean="0">
                <a:solidFill>
                  <a:prstClr val="white"/>
                </a:solidFill>
                <a:latin typeface="微软雅黑" panose="020B0503020204020204" charset="-122"/>
                <a:ea typeface="微软雅黑" panose="020B0503020204020204" charset="-122"/>
              </a:rPr>
              <a:t>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0" name="圆角矩形 32"/>
          <p:cNvSpPr/>
          <p:nvPr/>
        </p:nvSpPr>
        <p:spPr>
          <a:xfrm>
            <a:off x="4652398" y="2391779"/>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活动信息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1" name="圆角矩形 32"/>
          <p:cNvSpPr/>
          <p:nvPr/>
        </p:nvSpPr>
        <p:spPr>
          <a:xfrm>
            <a:off x="2620860" y="2866905"/>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a:solidFill>
                  <a:prstClr val="white"/>
                </a:solidFill>
                <a:latin typeface="微软雅黑" panose="020B0503020204020204" charset="-122"/>
                <a:ea typeface="微软雅黑" panose="020B0503020204020204" charset="-122"/>
              </a:rPr>
              <a:t>渠道</a:t>
            </a:r>
            <a:r>
              <a:rPr lang="zh-CN" altLang="en-US" sz="900" b="1" kern="0" dirty="0" smtClean="0">
                <a:solidFill>
                  <a:prstClr val="white"/>
                </a:solidFill>
                <a:latin typeface="微软雅黑" panose="020B0503020204020204" charset="-122"/>
                <a:ea typeface="微软雅黑" panose="020B0503020204020204" charset="-122"/>
              </a:rPr>
              <a:t>信息</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2" name="圆角矩形 32"/>
          <p:cNvSpPr/>
          <p:nvPr/>
        </p:nvSpPr>
        <p:spPr>
          <a:xfrm>
            <a:off x="3638440" y="2866905"/>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支付管理</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3" name="圆角矩形 32"/>
          <p:cNvSpPr/>
          <p:nvPr/>
        </p:nvSpPr>
        <p:spPr>
          <a:xfrm>
            <a:off x="4663707" y="2866905"/>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积分管理</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4" name="圆角矩形 32"/>
          <p:cNvSpPr/>
          <p:nvPr/>
        </p:nvSpPr>
        <p:spPr>
          <a:xfrm>
            <a:off x="2620860" y="3342030"/>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地图管理</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5" name="圆角矩形 32"/>
          <p:cNvSpPr/>
          <p:nvPr/>
        </p:nvSpPr>
        <p:spPr>
          <a:xfrm>
            <a:off x="3638440" y="3342030"/>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配送管理</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6" name="圆角矩形 32"/>
          <p:cNvSpPr/>
          <p:nvPr/>
        </p:nvSpPr>
        <p:spPr>
          <a:xfrm>
            <a:off x="904948" y="3391656"/>
            <a:ext cx="1423731" cy="430113"/>
          </a:xfrm>
          <a:prstGeom prst="roundRect">
            <a:avLst>
              <a:gd name="adj" fmla="val 6081"/>
            </a:avLst>
          </a:prstGeom>
          <a:solidFill>
            <a:schemeClr val="accent6"/>
          </a:solidFill>
          <a:ln w="25400" cap="flat" cmpd="sng" algn="ctr">
            <a:noFill/>
            <a:prstDash val="solid"/>
          </a:ln>
          <a:effectLst/>
        </p:spPr>
        <p:txBody>
          <a:bodyPr vert="horz" rtlCol="0" anchor="t"/>
          <a:lstStyle/>
          <a:p>
            <a:pPr algn="ctr"/>
            <a:r>
              <a:rPr lang="zh-CN" altLang="en-US" sz="900" b="1" kern="0" dirty="0">
                <a:solidFill>
                  <a:prstClr val="white"/>
                </a:solidFill>
                <a:latin typeface="微软雅黑" panose="020B0503020204020204" charset="-122"/>
                <a:ea typeface="微软雅黑" panose="020B0503020204020204" charset="-122"/>
              </a:rPr>
              <a:t>小</a:t>
            </a:r>
            <a:r>
              <a:rPr lang="zh-CN" altLang="en-US" sz="900" b="1" kern="0" dirty="0" smtClean="0">
                <a:solidFill>
                  <a:prstClr val="white"/>
                </a:solidFill>
                <a:latin typeface="微软雅黑" panose="020B0503020204020204" charset="-122"/>
                <a:ea typeface="微软雅黑" panose="020B0503020204020204" charset="-122"/>
              </a:rPr>
              <a:t>程序生成发布</a:t>
            </a:r>
            <a:endParaRPr lang="en-US" altLang="zh-CN" sz="900" b="1" kern="0" dirty="0">
              <a:solidFill>
                <a:prstClr val="white"/>
              </a:solidFill>
              <a:latin typeface="微软雅黑" panose="020B0503020204020204" charset="-122"/>
              <a:ea typeface="微软雅黑" panose="020B0503020204020204" charset="-122"/>
            </a:endParaRPr>
          </a:p>
        </p:txBody>
      </p:sp>
      <p:sp>
        <p:nvSpPr>
          <p:cNvPr id="127" name="圆角矩形 36"/>
          <p:cNvSpPr/>
          <p:nvPr/>
        </p:nvSpPr>
        <p:spPr>
          <a:xfrm>
            <a:off x="997682" y="3622702"/>
            <a:ext cx="396000"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生成</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28" name="圆角矩形 36"/>
          <p:cNvSpPr/>
          <p:nvPr/>
        </p:nvSpPr>
        <p:spPr>
          <a:xfrm>
            <a:off x="3694559" y="3095883"/>
            <a:ext cx="396000" cy="110755"/>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29" name="圆角矩形 36"/>
          <p:cNvSpPr/>
          <p:nvPr/>
        </p:nvSpPr>
        <p:spPr>
          <a:xfrm>
            <a:off x="4118618" y="3095884"/>
            <a:ext cx="454966"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4" name="圆角矩形 36"/>
          <p:cNvSpPr/>
          <p:nvPr/>
        </p:nvSpPr>
        <p:spPr>
          <a:xfrm>
            <a:off x="1672538" y="2171431"/>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业务组件</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5" name="圆角矩形 36"/>
          <p:cNvSpPr/>
          <p:nvPr/>
        </p:nvSpPr>
        <p:spPr>
          <a:xfrm>
            <a:off x="1040345" y="2396049"/>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色系</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6" name="圆角矩形 36"/>
          <p:cNvSpPr/>
          <p:nvPr/>
        </p:nvSpPr>
        <p:spPr>
          <a:xfrm>
            <a:off x="1040345" y="2171431"/>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基本组件</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7" name="圆角矩形 36"/>
          <p:cNvSpPr/>
          <p:nvPr/>
        </p:nvSpPr>
        <p:spPr>
          <a:xfrm>
            <a:off x="1433401" y="3618628"/>
            <a:ext cx="396000"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打包</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9" name="圆角矩形 32"/>
          <p:cNvSpPr/>
          <p:nvPr/>
        </p:nvSpPr>
        <p:spPr>
          <a:xfrm>
            <a:off x="4656020" y="3342030"/>
            <a:ext cx="963204" cy="391573"/>
          </a:xfrm>
          <a:prstGeom prst="roundRect">
            <a:avLst>
              <a:gd name="adj" fmla="val 6081"/>
            </a:avLst>
          </a:prstGeom>
          <a:solidFill>
            <a:srgbClr val="008EAA"/>
          </a:solidFill>
          <a:ln w="25400" cap="flat" cmpd="sng" algn="ctr">
            <a:noFill/>
            <a:prstDash val="solid"/>
          </a:ln>
          <a:effectLst/>
        </p:spPr>
        <p:txBody>
          <a:bodyPr rtlCol="0" anchor="t" anchorCtr="0"/>
          <a:lstStyle/>
          <a:p>
            <a:pPr algn="ctr"/>
            <a:r>
              <a:rPr lang="zh-CN" altLang="en-US" sz="900" b="1" kern="0" dirty="0" smtClean="0">
                <a:solidFill>
                  <a:prstClr val="white"/>
                </a:solidFill>
                <a:latin typeface="微软雅黑" panose="020B0503020204020204" charset="-122"/>
                <a:ea typeface="微软雅黑" panose="020B0503020204020204" charset="-122"/>
              </a:rPr>
              <a:t>开关管理</a:t>
            </a:r>
            <a:endParaRPr lang="en-US" altLang="zh-CN" sz="900" b="1" kern="0" dirty="0">
              <a:solidFill>
                <a:prstClr val="white"/>
              </a:solidFill>
              <a:latin typeface="微软雅黑" panose="020B0503020204020204" charset="-122"/>
              <a:ea typeface="微软雅黑" panose="020B0503020204020204" charset="-122"/>
            </a:endParaRPr>
          </a:p>
        </p:txBody>
      </p:sp>
      <p:sp>
        <p:nvSpPr>
          <p:cNvPr id="143" name="文本框 117"/>
          <p:cNvSpPr txBox="1"/>
          <p:nvPr/>
        </p:nvSpPr>
        <p:spPr>
          <a:xfrm>
            <a:off x="7941910" y="2291505"/>
            <a:ext cx="777681"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权限管理</a:t>
            </a:r>
            <a:endParaRPr lang="zh-CN" altLang="en-US" sz="1000" b="1" dirty="0"/>
          </a:p>
        </p:txBody>
      </p:sp>
      <p:sp>
        <p:nvSpPr>
          <p:cNvPr id="144" name="圆角矩形 36"/>
          <p:cNvSpPr/>
          <p:nvPr/>
        </p:nvSpPr>
        <p:spPr>
          <a:xfrm>
            <a:off x="5958948" y="2195308"/>
            <a:ext cx="737071" cy="110755"/>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订单实时</a:t>
            </a:r>
            <a:r>
              <a:rPr lang="zh-CN" altLang="en-US" sz="700" kern="0" dirty="0" smtClean="0">
                <a:solidFill>
                  <a:sysClr val="windowText" lastClr="000000"/>
                </a:solidFill>
                <a:latin typeface="微软雅黑" panose="020B0503020204020204" charset="-122"/>
                <a:ea typeface="微软雅黑" panose="020B0503020204020204" charset="-122"/>
              </a:rPr>
              <a:t>统计</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45" name="圆角矩形 36"/>
          <p:cNvSpPr/>
          <p:nvPr/>
        </p:nvSpPr>
        <p:spPr>
          <a:xfrm>
            <a:off x="5958948" y="2354680"/>
            <a:ext cx="737071" cy="124927"/>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门店订单</a:t>
            </a:r>
            <a:r>
              <a:rPr lang="zh-CN" altLang="en-US" sz="700" kern="0" dirty="0" smtClean="0">
                <a:solidFill>
                  <a:sysClr val="windowText" lastClr="000000"/>
                </a:solidFill>
                <a:latin typeface="微软雅黑" panose="020B0503020204020204" charset="-122"/>
                <a:ea typeface="微软雅黑" panose="020B0503020204020204" charset="-122"/>
              </a:rPr>
              <a:t>统计</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46" name="圆角矩形 36"/>
          <p:cNvSpPr/>
          <p:nvPr/>
        </p:nvSpPr>
        <p:spPr>
          <a:xfrm>
            <a:off x="5958948" y="2528224"/>
            <a:ext cx="737071" cy="124927"/>
          </a:xfrm>
          <a:prstGeom prst="roundRect">
            <a:avLst>
              <a:gd name="adj" fmla="val 6081"/>
            </a:avLst>
          </a:prstGeom>
          <a:solidFill>
            <a:schemeClr val="bg1"/>
          </a:solidFill>
          <a:ln w="25400" cap="flat" cmpd="sng" algn="ctr">
            <a:noFill/>
            <a:prstDash val="solid"/>
          </a:ln>
          <a:effectLst/>
        </p:spPr>
        <p:txBody>
          <a:bodyPr lIns="36000" tIns="36000" rIns="36000" bIns="36000"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第三方订单统计</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49" name="圆角矩形 36"/>
          <p:cNvSpPr/>
          <p:nvPr/>
        </p:nvSpPr>
        <p:spPr>
          <a:xfrm>
            <a:off x="6902358" y="2199616"/>
            <a:ext cx="737071" cy="110755"/>
          </a:xfrm>
          <a:prstGeom prst="roundRect">
            <a:avLst>
              <a:gd name="adj" fmla="val 6081"/>
            </a:avLst>
          </a:prstGeom>
          <a:solidFill>
            <a:schemeClr val="bg1"/>
          </a:solidFill>
          <a:ln w="25400" cap="flat" cmpd="sng" algn="ctr">
            <a:noFill/>
            <a:prstDash val="solid"/>
          </a:ln>
          <a:effectLst/>
        </p:spPr>
        <p:txBody>
          <a:bodyPr lIns="36000" tIns="36000" rIns="36000" bIns="36000"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订单转化率分析</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51" name="圆角矩形 36"/>
          <p:cNvSpPr/>
          <p:nvPr/>
        </p:nvSpPr>
        <p:spPr>
          <a:xfrm>
            <a:off x="6902358" y="2359654"/>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流量</a:t>
            </a:r>
            <a:r>
              <a:rPr lang="zh-CN" altLang="en-US" sz="700" kern="0" dirty="0" smtClean="0">
                <a:solidFill>
                  <a:sysClr val="windowText" lastClr="000000"/>
                </a:solidFill>
                <a:latin typeface="微软雅黑" panose="020B0503020204020204" charset="-122"/>
                <a:ea typeface="微软雅黑" panose="020B0503020204020204" charset="-122"/>
              </a:rPr>
              <a:t>分析</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53" name="圆角矩形 36"/>
          <p:cNvSpPr/>
          <p:nvPr/>
        </p:nvSpPr>
        <p:spPr>
          <a:xfrm>
            <a:off x="6902358" y="2532532"/>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商品销售</a:t>
            </a:r>
            <a:r>
              <a:rPr lang="zh-CN" altLang="en-US" sz="700" kern="0" dirty="0" smtClean="0">
                <a:solidFill>
                  <a:sysClr val="windowText" lastClr="000000"/>
                </a:solidFill>
                <a:latin typeface="微软雅黑" panose="020B0503020204020204" charset="-122"/>
                <a:ea typeface="微软雅黑" panose="020B0503020204020204" charset="-122"/>
              </a:rPr>
              <a:t>分析</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55" name="圆角矩形 36"/>
          <p:cNvSpPr/>
          <p:nvPr/>
        </p:nvSpPr>
        <p:spPr>
          <a:xfrm>
            <a:off x="5958948" y="3133928"/>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用户总量</a:t>
            </a:r>
            <a:r>
              <a:rPr lang="zh-CN" altLang="en-US" sz="700" kern="0" dirty="0" smtClean="0">
                <a:solidFill>
                  <a:sysClr val="windowText" lastClr="000000"/>
                </a:solidFill>
                <a:latin typeface="微软雅黑" panose="020B0503020204020204" charset="-122"/>
                <a:ea typeface="微软雅黑" panose="020B0503020204020204" charset="-122"/>
              </a:rPr>
              <a:t>统计</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57" name="圆角矩形 36"/>
          <p:cNvSpPr/>
          <p:nvPr/>
        </p:nvSpPr>
        <p:spPr>
          <a:xfrm>
            <a:off x="5958948" y="3300386"/>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新增用户</a:t>
            </a:r>
            <a:r>
              <a:rPr lang="zh-CN" altLang="en-US" sz="700" kern="0" dirty="0" smtClean="0">
                <a:solidFill>
                  <a:sysClr val="windowText" lastClr="000000"/>
                </a:solidFill>
                <a:latin typeface="微软雅黑" panose="020B0503020204020204" charset="-122"/>
                <a:ea typeface="微软雅黑" panose="020B0503020204020204" charset="-122"/>
              </a:rPr>
              <a:t>统计</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59" name="圆角矩形 36"/>
          <p:cNvSpPr/>
          <p:nvPr/>
        </p:nvSpPr>
        <p:spPr>
          <a:xfrm>
            <a:off x="5958948" y="3466844"/>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顾客留存</a:t>
            </a:r>
            <a:r>
              <a:rPr lang="zh-CN" altLang="en-US" sz="700" kern="0" dirty="0" smtClean="0">
                <a:solidFill>
                  <a:sysClr val="windowText" lastClr="000000"/>
                </a:solidFill>
                <a:latin typeface="微软雅黑" panose="020B0503020204020204" charset="-122"/>
                <a:ea typeface="微软雅黑" panose="020B0503020204020204" charset="-122"/>
              </a:rPr>
              <a:t>分析</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61" name="圆角矩形 36"/>
          <p:cNvSpPr/>
          <p:nvPr/>
        </p:nvSpPr>
        <p:spPr>
          <a:xfrm>
            <a:off x="6902358" y="3133928"/>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门店订单</a:t>
            </a: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64" name="圆角矩形 36"/>
          <p:cNvSpPr/>
          <p:nvPr/>
        </p:nvSpPr>
        <p:spPr>
          <a:xfrm>
            <a:off x="6902358" y="3300386"/>
            <a:ext cx="737071" cy="123594"/>
          </a:xfrm>
          <a:prstGeom prst="roundRect">
            <a:avLst>
              <a:gd name="adj" fmla="val 6081"/>
            </a:avLst>
          </a:prstGeom>
          <a:solidFill>
            <a:schemeClr val="bg1"/>
          </a:solidFill>
          <a:ln w="25400" cap="flat" cmpd="sng" algn="ctr">
            <a:noFill/>
            <a:prstDash val="solid"/>
          </a:ln>
          <a:effectLst/>
        </p:spPr>
        <p:txBody>
          <a:bodyPr lIns="36000" tIns="36000" rIns="36000" bIns="36000"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第三方订单</a:t>
            </a: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67" name="圆角矩形 36"/>
          <p:cNvSpPr/>
          <p:nvPr/>
        </p:nvSpPr>
        <p:spPr>
          <a:xfrm>
            <a:off x="6902358" y="3466844"/>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退单</a:t>
            </a: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69" name="圆角矩形 36"/>
          <p:cNvSpPr/>
          <p:nvPr/>
        </p:nvSpPr>
        <p:spPr>
          <a:xfrm>
            <a:off x="4683092" y="3570003"/>
            <a:ext cx="396000" cy="110755"/>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0" name="圆角矩形 36"/>
          <p:cNvSpPr/>
          <p:nvPr/>
        </p:nvSpPr>
        <p:spPr>
          <a:xfrm>
            <a:off x="5197106" y="3570003"/>
            <a:ext cx="396000" cy="110755"/>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1" name="TextBox 170"/>
          <p:cNvSpPr txBox="1"/>
          <p:nvPr/>
        </p:nvSpPr>
        <p:spPr>
          <a:xfrm>
            <a:off x="4609782" y="3529734"/>
            <a:ext cx="543740" cy="200055"/>
          </a:xfrm>
          <a:prstGeom prst="rect">
            <a:avLst/>
          </a:prstGeom>
          <a:noFill/>
          <a:ln>
            <a:noFill/>
          </a:ln>
        </p:spPr>
        <p:txBody>
          <a:bodyPr wrap="non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门店同步</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2" name="TextBox 171"/>
          <p:cNvSpPr txBox="1"/>
          <p:nvPr/>
        </p:nvSpPr>
        <p:spPr>
          <a:xfrm>
            <a:off x="5117174" y="3529733"/>
            <a:ext cx="543740" cy="200055"/>
          </a:xfrm>
          <a:prstGeom prst="rect">
            <a:avLst/>
          </a:prstGeom>
          <a:noFill/>
          <a:ln>
            <a:noFill/>
          </a:ln>
        </p:spPr>
        <p:txBody>
          <a:bodyPr wrap="non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流量开关</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74" name="圆角矩形 36"/>
          <p:cNvSpPr/>
          <p:nvPr/>
        </p:nvSpPr>
        <p:spPr>
          <a:xfrm>
            <a:off x="6902358" y="3633302"/>
            <a:ext cx="737071" cy="123594"/>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a:solidFill>
                  <a:sysClr val="windowText" lastClr="000000"/>
                </a:solidFill>
                <a:latin typeface="微软雅黑" panose="020B0503020204020204" charset="-122"/>
                <a:ea typeface="微软雅黑" panose="020B0503020204020204" charset="-122"/>
              </a:rPr>
              <a:t>预约单</a:t>
            </a: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zh-CN" altLang="en-US" sz="700" kern="0" dirty="0">
              <a:solidFill>
                <a:sysClr val="windowText" lastClr="000000"/>
              </a:solidFill>
              <a:latin typeface="微软雅黑" panose="020B0503020204020204" charset="-122"/>
              <a:ea typeface="微软雅黑" panose="020B0503020204020204" charset="-122"/>
            </a:endParaRPr>
          </a:p>
        </p:txBody>
      </p:sp>
      <p:sp>
        <p:nvSpPr>
          <p:cNvPr id="130" name="圆角矩形 36"/>
          <p:cNvSpPr/>
          <p:nvPr/>
        </p:nvSpPr>
        <p:spPr>
          <a:xfrm>
            <a:off x="3643954" y="213000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1" name="TextBox 130"/>
          <p:cNvSpPr txBox="1"/>
          <p:nvPr/>
        </p:nvSpPr>
        <p:spPr>
          <a:xfrm>
            <a:off x="3588950" y="2088548"/>
            <a:ext cx="397569"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同步</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38" name="圆角矩形 36"/>
          <p:cNvSpPr/>
          <p:nvPr/>
        </p:nvSpPr>
        <p:spPr>
          <a:xfrm>
            <a:off x="3965486" y="213000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40" name="圆角矩形 36"/>
          <p:cNvSpPr/>
          <p:nvPr/>
        </p:nvSpPr>
        <p:spPr>
          <a:xfrm>
            <a:off x="4287018" y="2130849"/>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42" name="TextBox 141"/>
          <p:cNvSpPr txBox="1"/>
          <p:nvPr/>
        </p:nvSpPr>
        <p:spPr>
          <a:xfrm>
            <a:off x="3910482" y="2095485"/>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63" name="TextBox 162"/>
          <p:cNvSpPr txBox="1"/>
          <p:nvPr/>
        </p:nvSpPr>
        <p:spPr>
          <a:xfrm>
            <a:off x="4238834" y="2095485"/>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维护</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6" name="TextBox 175"/>
          <p:cNvSpPr txBox="1"/>
          <p:nvPr/>
        </p:nvSpPr>
        <p:spPr>
          <a:xfrm>
            <a:off x="3626600" y="3051525"/>
            <a:ext cx="543739" cy="200055"/>
          </a:xfrm>
          <a:prstGeom prst="rect">
            <a:avLst/>
          </a:prstGeom>
          <a:noFill/>
          <a:ln>
            <a:noFill/>
          </a:ln>
        </p:spPr>
        <p:txBody>
          <a:bodyPr wrap="non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支</a:t>
            </a:r>
            <a:r>
              <a:rPr lang="zh-CN" altLang="en-US" sz="700" kern="0" dirty="0" smtClean="0">
                <a:solidFill>
                  <a:sysClr val="windowText" lastClr="000000"/>
                </a:solidFill>
                <a:latin typeface="微软雅黑" panose="020B0503020204020204" charset="-122"/>
                <a:ea typeface="微软雅黑" panose="020B0503020204020204" charset="-122"/>
              </a:rPr>
              <a:t>付方式</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1" name="圆角矩形 36"/>
          <p:cNvSpPr/>
          <p:nvPr/>
        </p:nvSpPr>
        <p:spPr>
          <a:xfrm>
            <a:off x="2651077" y="2605159"/>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2" name="圆角矩形 36"/>
          <p:cNvSpPr/>
          <p:nvPr/>
        </p:nvSpPr>
        <p:spPr>
          <a:xfrm>
            <a:off x="2970327" y="2604897"/>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3" name="圆角矩形 36"/>
          <p:cNvSpPr/>
          <p:nvPr/>
        </p:nvSpPr>
        <p:spPr>
          <a:xfrm>
            <a:off x="3289578" y="2604897"/>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9" name="TextBox 178"/>
          <p:cNvSpPr txBox="1"/>
          <p:nvPr/>
        </p:nvSpPr>
        <p:spPr>
          <a:xfrm>
            <a:off x="2565972" y="2558696"/>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配置</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0" name="TextBox 179"/>
          <p:cNvSpPr txBox="1"/>
          <p:nvPr/>
        </p:nvSpPr>
        <p:spPr>
          <a:xfrm>
            <a:off x="2902422" y="2558696"/>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审核</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4" name="TextBox 183"/>
          <p:cNvSpPr txBox="1"/>
          <p:nvPr/>
        </p:nvSpPr>
        <p:spPr>
          <a:xfrm>
            <a:off x="3229030" y="2566256"/>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发布</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5" name="TextBox 184"/>
          <p:cNvSpPr txBox="1"/>
          <p:nvPr/>
        </p:nvSpPr>
        <p:spPr>
          <a:xfrm>
            <a:off x="4083768" y="3058423"/>
            <a:ext cx="543740" cy="200055"/>
          </a:xfrm>
          <a:prstGeom prst="rect">
            <a:avLst/>
          </a:prstGeom>
          <a:noFill/>
          <a:ln>
            <a:noFill/>
          </a:ln>
        </p:spPr>
        <p:txBody>
          <a:bodyPr wrap="non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支付优惠</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95" name="圆角矩形 36"/>
          <p:cNvSpPr/>
          <p:nvPr/>
        </p:nvSpPr>
        <p:spPr>
          <a:xfrm>
            <a:off x="3650656" y="2605162"/>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96" name="圆角矩形 36"/>
          <p:cNvSpPr/>
          <p:nvPr/>
        </p:nvSpPr>
        <p:spPr>
          <a:xfrm>
            <a:off x="3969906" y="2604900"/>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97" name="圆角矩形 36"/>
          <p:cNvSpPr/>
          <p:nvPr/>
        </p:nvSpPr>
        <p:spPr>
          <a:xfrm>
            <a:off x="4289157" y="2604900"/>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98" name="TextBox 197"/>
          <p:cNvSpPr txBox="1"/>
          <p:nvPr/>
        </p:nvSpPr>
        <p:spPr>
          <a:xfrm>
            <a:off x="3565551" y="2558699"/>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配置</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99" name="TextBox 198"/>
          <p:cNvSpPr txBox="1"/>
          <p:nvPr/>
        </p:nvSpPr>
        <p:spPr>
          <a:xfrm>
            <a:off x="3902001" y="2558699"/>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审核</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0" name="TextBox 199"/>
          <p:cNvSpPr txBox="1"/>
          <p:nvPr/>
        </p:nvSpPr>
        <p:spPr>
          <a:xfrm>
            <a:off x="4228609" y="2566259"/>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发布</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1" name="圆角矩形 36"/>
          <p:cNvSpPr/>
          <p:nvPr/>
        </p:nvSpPr>
        <p:spPr>
          <a:xfrm>
            <a:off x="2636453" y="213000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2" name="圆角矩形 36"/>
          <p:cNvSpPr/>
          <p:nvPr/>
        </p:nvSpPr>
        <p:spPr>
          <a:xfrm>
            <a:off x="2957985" y="213000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3" name="圆角矩形 36"/>
          <p:cNvSpPr/>
          <p:nvPr/>
        </p:nvSpPr>
        <p:spPr>
          <a:xfrm>
            <a:off x="3279517" y="2130849"/>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4" name="TextBox 203"/>
          <p:cNvSpPr txBox="1"/>
          <p:nvPr/>
        </p:nvSpPr>
        <p:spPr>
          <a:xfrm>
            <a:off x="2582387" y="2088548"/>
            <a:ext cx="397569"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同步</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5" name="TextBox 204"/>
          <p:cNvSpPr txBox="1"/>
          <p:nvPr/>
        </p:nvSpPr>
        <p:spPr>
          <a:xfrm>
            <a:off x="2903919" y="2095485"/>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查询</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06" name="TextBox 205"/>
          <p:cNvSpPr txBox="1"/>
          <p:nvPr/>
        </p:nvSpPr>
        <p:spPr>
          <a:xfrm>
            <a:off x="3232271" y="2095485"/>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维护</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15" name="圆角矩形 36"/>
          <p:cNvSpPr/>
          <p:nvPr/>
        </p:nvSpPr>
        <p:spPr>
          <a:xfrm>
            <a:off x="4676579" y="2605159"/>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16" name="圆角矩形 36"/>
          <p:cNvSpPr/>
          <p:nvPr/>
        </p:nvSpPr>
        <p:spPr>
          <a:xfrm>
            <a:off x="4995829" y="2604897"/>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17" name="圆角矩形 36"/>
          <p:cNvSpPr/>
          <p:nvPr/>
        </p:nvSpPr>
        <p:spPr>
          <a:xfrm>
            <a:off x="5315080" y="2604897"/>
            <a:ext cx="285672" cy="110490"/>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18" name="TextBox 217"/>
          <p:cNvSpPr txBox="1"/>
          <p:nvPr/>
        </p:nvSpPr>
        <p:spPr>
          <a:xfrm>
            <a:off x="5254532" y="2566256"/>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发布</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19" name="TextBox 218"/>
          <p:cNvSpPr txBox="1"/>
          <p:nvPr/>
        </p:nvSpPr>
        <p:spPr>
          <a:xfrm>
            <a:off x="4952786" y="2560114"/>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审核</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0" name="TextBox 219"/>
          <p:cNvSpPr txBox="1"/>
          <p:nvPr/>
        </p:nvSpPr>
        <p:spPr>
          <a:xfrm>
            <a:off x="4621627" y="2560113"/>
            <a:ext cx="397569"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配置</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2" name="圆角矩形 36"/>
          <p:cNvSpPr/>
          <p:nvPr/>
        </p:nvSpPr>
        <p:spPr>
          <a:xfrm>
            <a:off x="4706715" y="213414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3" name="TextBox 222"/>
          <p:cNvSpPr txBox="1"/>
          <p:nvPr/>
        </p:nvSpPr>
        <p:spPr>
          <a:xfrm>
            <a:off x="4651711" y="2092688"/>
            <a:ext cx="397569"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上传</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4" name="圆角矩形 36"/>
          <p:cNvSpPr/>
          <p:nvPr/>
        </p:nvSpPr>
        <p:spPr>
          <a:xfrm>
            <a:off x="5269530" y="2130000"/>
            <a:ext cx="287562"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5" name="TextBox 224"/>
          <p:cNvSpPr txBox="1"/>
          <p:nvPr/>
        </p:nvSpPr>
        <p:spPr>
          <a:xfrm>
            <a:off x="5204734" y="2097736"/>
            <a:ext cx="39756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审核</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6" name="圆角矩形 36"/>
          <p:cNvSpPr/>
          <p:nvPr/>
        </p:nvSpPr>
        <p:spPr>
          <a:xfrm>
            <a:off x="2730062" y="3090017"/>
            <a:ext cx="722278"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7" name="TextBox 226"/>
          <p:cNvSpPr txBox="1"/>
          <p:nvPr/>
        </p:nvSpPr>
        <p:spPr>
          <a:xfrm>
            <a:off x="2712056" y="3061825"/>
            <a:ext cx="723275" cy="200055"/>
          </a:xfrm>
          <a:prstGeom prst="rect">
            <a:avLst/>
          </a:prstGeom>
          <a:noFill/>
          <a:ln>
            <a:noFill/>
          </a:ln>
        </p:spPr>
        <p:txBody>
          <a:bodyPr wrap="non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品牌渠道配置</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8" name="圆角矩形 36"/>
          <p:cNvSpPr/>
          <p:nvPr/>
        </p:nvSpPr>
        <p:spPr>
          <a:xfrm>
            <a:off x="4708816" y="3086192"/>
            <a:ext cx="394784"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29" name="圆角矩形 36"/>
          <p:cNvSpPr/>
          <p:nvPr/>
        </p:nvSpPr>
        <p:spPr>
          <a:xfrm>
            <a:off x="5193722" y="3084002"/>
            <a:ext cx="399384"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0" name="TextBox 229"/>
          <p:cNvSpPr txBox="1"/>
          <p:nvPr/>
        </p:nvSpPr>
        <p:spPr>
          <a:xfrm>
            <a:off x="4634306" y="3050620"/>
            <a:ext cx="548058"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积</a:t>
            </a:r>
            <a:r>
              <a:rPr lang="zh-CN" altLang="en-US" sz="700" kern="0" dirty="0" smtClean="0">
                <a:solidFill>
                  <a:sysClr val="windowText" lastClr="000000"/>
                </a:solidFill>
                <a:latin typeface="微软雅黑" panose="020B0503020204020204" charset="-122"/>
                <a:ea typeface="微软雅黑" panose="020B0503020204020204" charset="-122"/>
              </a:rPr>
              <a:t>分规则</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1" name="TextBox 230"/>
          <p:cNvSpPr txBox="1"/>
          <p:nvPr/>
        </p:nvSpPr>
        <p:spPr>
          <a:xfrm>
            <a:off x="5133850" y="3058422"/>
            <a:ext cx="548058"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积</a:t>
            </a:r>
            <a:r>
              <a:rPr lang="zh-CN" altLang="en-US" sz="700" kern="0" dirty="0" smtClean="0">
                <a:solidFill>
                  <a:sysClr val="windowText" lastClr="000000"/>
                </a:solidFill>
                <a:latin typeface="微软雅黑" panose="020B0503020204020204" charset="-122"/>
                <a:ea typeface="微软雅黑" panose="020B0503020204020204" charset="-122"/>
              </a:rPr>
              <a:t>分查询</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2" name="圆角矩形 36"/>
          <p:cNvSpPr/>
          <p:nvPr/>
        </p:nvSpPr>
        <p:spPr>
          <a:xfrm>
            <a:off x="3689983" y="3565504"/>
            <a:ext cx="381793"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3" name="TextBox 232"/>
          <p:cNvSpPr txBox="1"/>
          <p:nvPr/>
        </p:nvSpPr>
        <p:spPr>
          <a:xfrm>
            <a:off x="3599325" y="3519492"/>
            <a:ext cx="571442"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配</a:t>
            </a:r>
            <a:r>
              <a:rPr lang="zh-CN" altLang="en-US" sz="700" kern="0" dirty="0" smtClean="0">
                <a:solidFill>
                  <a:sysClr val="windowText" lastClr="000000"/>
                </a:solidFill>
                <a:latin typeface="微软雅黑" panose="020B0503020204020204" charset="-122"/>
                <a:ea typeface="微软雅黑" panose="020B0503020204020204" charset="-122"/>
              </a:rPr>
              <a:t>送</a:t>
            </a:r>
            <a:r>
              <a:rPr lang="zh-CN" altLang="en-US" sz="700" kern="0" dirty="0">
                <a:solidFill>
                  <a:sysClr val="windowText" lastClr="000000"/>
                </a:solidFill>
                <a:latin typeface="微软雅黑" panose="020B0503020204020204" charset="-122"/>
                <a:ea typeface="微软雅黑" panose="020B0503020204020204" charset="-122"/>
              </a:rPr>
              <a:t>模式</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4" name="圆角矩形 36"/>
          <p:cNvSpPr/>
          <p:nvPr/>
        </p:nvSpPr>
        <p:spPr>
          <a:xfrm>
            <a:off x="4189457" y="3569995"/>
            <a:ext cx="372165"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5" name="TextBox 234"/>
          <p:cNvSpPr txBox="1"/>
          <p:nvPr/>
        </p:nvSpPr>
        <p:spPr>
          <a:xfrm>
            <a:off x="4094650" y="3516656"/>
            <a:ext cx="571442" cy="200055"/>
          </a:xfrm>
          <a:prstGeom prst="rect">
            <a:avLst/>
          </a:prstGeom>
          <a:noFill/>
          <a:ln>
            <a:noFill/>
          </a:ln>
        </p:spPr>
        <p:txBody>
          <a:bodyPr wrap="square" rtlCol="0">
            <a:spAutoFit/>
          </a:bodyPr>
          <a:lstStyle/>
          <a:p>
            <a:pPr algn="ctr"/>
            <a:r>
              <a:rPr lang="zh-CN" altLang="en-US" sz="700" kern="0" dirty="0">
                <a:solidFill>
                  <a:sysClr val="windowText" lastClr="000000"/>
                </a:solidFill>
                <a:latin typeface="微软雅黑" panose="020B0503020204020204" charset="-122"/>
                <a:ea typeface="微软雅黑" panose="020B0503020204020204" charset="-122"/>
              </a:rPr>
              <a:t>骑</a:t>
            </a:r>
            <a:r>
              <a:rPr lang="zh-CN" altLang="en-US" sz="700" kern="0" dirty="0" smtClean="0">
                <a:solidFill>
                  <a:sysClr val="windowText" lastClr="000000"/>
                </a:solidFill>
                <a:latin typeface="微软雅黑" panose="020B0503020204020204" charset="-122"/>
                <a:ea typeface="微软雅黑" panose="020B0503020204020204" charset="-122"/>
              </a:rPr>
              <a:t>手管理</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6" name="圆角矩形 36"/>
          <p:cNvSpPr/>
          <p:nvPr/>
        </p:nvSpPr>
        <p:spPr>
          <a:xfrm>
            <a:off x="2685140" y="3547684"/>
            <a:ext cx="370218" cy="129873"/>
          </a:xfrm>
          <a:prstGeom prst="roundRect">
            <a:avLst>
              <a:gd name="adj" fmla="val 6081"/>
            </a:avLst>
          </a:prstGeom>
          <a:solidFill>
            <a:schemeClr val="bg1"/>
          </a:solidFill>
          <a:ln w="25400" cap="flat" cmpd="sng" algn="ctr">
            <a:noFill/>
            <a:prstDash val="solid"/>
          </a:ln>
          <a:effectLst/>
        </p:spPr>
        <p:txBody>
          <a:bodyPr rtlCol="0" anchor="ctr" anchorCtr="0"/>
          <a:lstStyle/>
          <a:p>
            <a:pPr algn="ct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237" name="TextBox 236"/>
          <p:cNvSpPr txBox="1"/>
          <p:nvPr/>
        </p:nvSpPr>
        <p:spPr>
          <a:xfrm>
            <a:off x="2590630" y="3520021"/>
            <a:ext cx="556259" cy="200055"/>
          </a:xfrm>
          <a:prstGeom prst="rect">
            <a:avLst/>
          </a:prstGeom>
          <a:noFill/>
          <a:ln>
            <a:noFill/>
          </a:ln>
        </p:spPr>
        <p:txBody>
          <a:bodyPr wrap="square" rtlCol="0">
            <a:spAutoFit/>
          </a:bodyPr>
          <a:lstStyle/>
          <a:p>
            <a:pPr algn="ctr"/>
            <a:r>
              <a:rPr lang="zh-CN" altLang="en-US" sz="700" kern="0" dirty="0" smtClean="0">
                <a:solidFill>
                  <a:sysClr val="windowText" lastClr="000000"/>
                </a:solidFill>
                <a:latin typeface="微软雅黑" panose="020B0503020204020204" charset="-122"/>
                <a:ea typeface="微软雅黑" panose="020B0503020204020204" charset="-122"/>
              </a:rPr>
              <a:t>配送范围</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88" name="文本框 117"/>
          <p:cNvSpPr txBox="1"/>
          <p:nvPr/>
        </p:nvSpPr>
        <p:spPr>
          <a:xfrm>
            <a:off x="6572389" y="1049638"/>
            <a:ext cx="604670"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管理端</a:t>
            </a:r>
            <a:endParaRPr lang="zh-CN" altLang="en-US" sz="1000" b="1" dirty="0"/>
          </a:p>
        </p:txBody>
      </p:sp>
      <p:sp>
        <p:nvSpPr>
          <p:cNvPr id="189" name="圆角矩形 36"/>
          <p:cNvSpPr/>
          <p:nvPr/>
        </p:nvSpPr>
        <p:spPr>
          <a:xfrm>
            <a:off x="7122764" y="1028748"/>
            <a:ext cx="467531"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a:solidFill>
                  <a:prstClr val="white"/>
                </a:solidFill>
                <a:latin typeface="Microsoft YaHei" panose="020B0503020204020204" pitchFamily="34" charset="-122"/>
                <a:ea typeface="Microsoft YaHei" panose="020B0503020204020204" pitchFamily="34" charset="-122"/>
              </a:rPr>
              <a:t>集团</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90" name="圆角矩形 36"/>
          <p:cNvSpPr/>
          <p:nvPr/>
        </p:nvSpPr>
        <p:spPr>
          <a:xfrm>
            <a:off x="7667204" y="1028748"/>
            <a:ext cx="467531"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品牌</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91" name="圆角矩形 36"/>
          <p:cNvSpPr/>
          <p:nvPr/>
        </p:nvSpPr>
        <p:spPr>
          <a:xfrm>
            <a:off x="8203482" y="1028748"/>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门店</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92" name="圆角矩形 43"/>
          <p:cNvSpPr/>
          <p:nvPr/>
        </p:nvSpPr>
        <p:spPr>
          <a:xfrm>
            <a:off x="5487892" y="4157343"/>
            <a:ext cx="792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a:solidFill>
                  <a:srgbClr val="FFFFFF"/>
                </a:solidFill>
                <a:latin typeface="微软雅黑" panose="020B0503020204020204" charset="-122"/>
                <a:ea typeface="微软雅黑" panose="020B0503020204020204" charset="-122"/>
              </a:rPr>
              <a:t>交易</a:t>
            </a:r>
            <a:r>
              <a:rPr lang="zh-CN" altLang="en-US" sz="900" kern="0" dirty="0" smtClean="0">
                <a:solidFill>
                  <a:srgbClr val="FFFFFF"/>
                </a:solidFill>
                <a:latin typeface="微软雅黑" panose="020B0503020204020204" charset="-122"/>
                <a:ea typeface="微软雅黑" panose="020B0503020204020204" charset="-122"/>
              </a:rPr>
              <a:t>中心</a:t>
            </a:r>
            <a:endParaRPr lang="en-US" altLang="zh-CN" sz="900" kern="0" dirty="0">
              <a:solidFill>
                <a:srgbClr val="FFFFFF"/>
              </a:solidFill>
              <a:latin typeface="微软雅黑" panose="020B0503020204020204" charset="-122"/>
              <a:ea typeface="微软雅黑" panose="020B0503020204020204" charset="-122"/>
            </a:endParaRPr>
          </a:p>
        </p:txBody>
      </p:sp>
      <p:sp>
        <p:nvSpPr>
          <p:cNvPr id="221" name="圆角矩形 32"/>
          <p:cNvSpPr/>
          <p:nvPr/>
        </p:nvSpPr>
        <p:spPr>
          <a:xfrm>
            <a:off x="4355795" y="976719"/>
            <a:ext cx="2157183"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38" name="文本框 117"/>
          <p:cNvSpPr txBox="1"/>
          <p:nvPr/>
        </p:nvSpPr>
        <p:spPr>
          <a:xfrm>
            <a:off x="4359673" y="1051609"/>
            <a:ext cx="424683"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en-US" altLang="zh-CN" sz="1000" b="1" dirty="0" smtClean="0"/>
              <a:t>3rd</a:t>
            </a:r>
            <a:endParaRPr lang="zh-CN" altLang="en-US" sz="1000" b="1" dirty="0"/>
          </a:p>
        </p:txBody>
      </p:sp>
      <p:sp>
        <p:nvSpPr>
          <p:cNvPr id="239" name="圆角矩形 36"/>
          <p:cNvSpPr/>
          <p:nvPr/>
        </p:nvSpPr>
        <p:spPr>
          <a:xfrm>
            <a:off x="4794900" y="1030719"/>
            <a:ext cx="576000"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饿了么</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240" name="圆角矩形 36"/>
          <p:cNvSpPr/>
          <p:nvPr/>
        </p:nvSpPr>
        <p:spPr>
          <a:xfrm>
            <a:off x="5440942" y="1030719"/>
            <a:ext cx="467531"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美团</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241" name="圆角矩形 36"/>
          <p:cNvSpPr/>
          <p:nvPr/>
        </p:nvSpPr>
        <p:spPr>
          <a:xfrm>
            <a:off x="5977220" y="1030719"/>
            <a:ext cx="481579"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00" kern="0" dirty="0" smtClean="0">
                <a:solidFill>
                  <a:prstClr val="white"/>
                </a:solidFill>
                <a:latin typeface="Microsoft YaHei" panose="020B0503020204020204" pitchFamily="34" charset="-122"/>
                <a:ea typeface="Microsoft YaHei" panose="020B0503020204020204" pitchFamily="34" charset="-122"/>
              </a:rPr>
              <a:t>口碑</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242" name="圆角矩形 32"/>
          <p:cNvSpPr/>
          <p:nvPr/>
        </p:nvSpPr>
        <p:spPr>
          <a:xfrm>
            <a:off x="7887544" y="3349744"/>
            <a:ext cx="900000" cy="540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43" name="文本框 117"/>
          <p:cNvSpPr txBox="1"/>
          <p:nvPr/>
        </p:nvSpPr>
        <p:spPr>
          <a:xfrm>
            <a:off x="7955218" y="3472941"/>
            <a:ext cx="751065"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安全管理</a:t>
            </a:r>
            <a:endParaRPr lang="zh-CN" altLang="en-US" sz="1000" b="1" dirty="0"/>
          </a:p>
        </p:txBody>
      </p:sp>
      <p:sp>
        <p:nvSpPr>
          <p:cNvPr id="245" name="文本框 117"/>
          <p:cNvSpPr txBox="1"/>
          <p:nvPr/>
        </p:nvSpPr>
        <p:spPr>
          <a:xfrm>
            <a:off x="7947636" y="2890315"/>
            <a:ext cx="766228"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风险控制</a:t>
            </a:r>
            <a:endParaRPr lang="zh-CN" altLang="en-US" sz="1000" b="1" dirty="0"/>
          </a:p>
        </p:txBody>
      </p:sp>
      <p:sp>
        <p:nvSpPr>
          <p:cNvPr id="247" name="文本框 117"/>
          <p:cNvSpPr txBox="1"/>
          <p:nvPr/>
        </p:nvSpPr>
        <p:spPr>
          <a:xfrm>
            <a:off x="7972519" y="1753517"/>
            <a:ext cx="716462" cy="246221"/>
          </a:xfrm>
          <a:prstGeom prst="rect">
            <a:avLst/>
          </a:prstGeom>
          <a:noFill/>
        </p:spPr>
        <p:txBody>
          <a:bodyPr vert="horz" wrap="square" rtlCol="0" anchor="ctr">
            <a:spAutoFit/>
          </a:bodyPr>
          <a:lstStyle>
            <a:defPPr>
              <a:defRPr lang="en-US"/>
            </a:defPPr>
            <a:lvl1pPr algn="ctr" fontAlgn="base">
              <a:spcBef>
                <a:spcPct val="0"/>
              </a:spcBef>
              <a:spcAft>
                <a:spcPct val="0"/>
              </a:spcAft>
              <a:defRPr kumimoji="1" sz="1400">
                <a:solidFill>
                  <a:prstClr val="black"/>
                </a:solidFill>
                <a:latin typeface="Microsoft YaHei" panose="020B0503020204020204" pitchFamily="34" charset="-122"/>
                <a:ea typeface="Microsoft YaHei" panose="020B0503020204020204" pitchFamily="34" charset="-122"/>
              </a:defRPr>
            </a:lvl1pPr>
          </a:lstStyle>
          <a:p>
            <a:r>
              <a:rPr lang="zh-CN" altLang="en-US" sz="1000" b="1" dirty="0" smtClean="0"/>
              <a:t>统一登录</a:t>
            </a:r>
            <a:endParaRPr lang="zh-CN" altLang="en-US" sz="1000" b="1" dirty="0"/>
          </a:p>
        </p:txBody>
      </p:sp>
      <p:sp>
        <p:nvSpPr>
          <p:cNvPr id="154"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业务架构</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56"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58"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60"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62" name="圆角矩形 36"/>
          <p:cNvSpPr/>
          <p:nvPr/>
        </p:nvSpPr>
        <p:spPr>
          <a:xfrm>
            <a:off x="1869120" y="3613186"/>
            <a:ext cx="396000"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发布</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65" name="圆角矩形 32"/>
          <p:cNvSpPr/>
          <p:nvPr/>
        </p:nvSpPr>
        <p:spPr>
          <a:xfrm>
            <a:off x="905061" y="2650263"/>
            <a:ext cx="1427546" cy="684000"/>
          </a:xfrm>
          <a:prstGeom prst="roundRect">
            <a:avLst>
              <a:gd name="adj" fmla="val 2967"/>
            </a:avLst>
          </a:prstGeom>
          <a:solidFill>
            <a:schemeClr val="accent6"/>
          </a:solidFill>
          <a:ln w="25400" cap="flat" cmpd="sng" algn="ctr">
            <a:noFill/>
            <a:prstDash val="solid"/>
          </a:ln>
          <a:effectLst/>
        </p:spPr>
        <p:txBody>
          <a:bodyPr vert="horz" rtlCol="0" anchor="t"/>
          <a:lstStyle/>
          <a:p>
            <a:pPr algn="ctr"/>
            <a:r>
              <a:rPr lang="zh-CN" altLang="en-US" sz="900" b="1" kern="0" dirty="0">
                <a:solidFill>
                  <a:prstClr val="white"/>
                </a:solidFill>
                <a:latin typeface="微软雅黑" panose="020B0503020204020204" charset="-122"/>
                <a:ea typeface="微软雅黑" panose="020B0503020204020204" charset="-122"/>
              </a:rPr>
              <a:t>页面</a:t>
            </a:r>
            <a:r>
              <a:rPr lang="zh-CN" altLang="en-US" sz="900" b="1" kern="0" dirty="0" smtClean="0">
                <a:solidFill>
                  <a:prstClr val="white"/>
                </a:solidFill>
                <a:latin typeface="微软雅黑" panose="020B0503020204020204" charset="-122"/>
                <a:ea typeface="微软雅黑" panose="020B0503020204020204" charset="-122"/>
              </a:rPr>
              <a:t>配置</a:t>
            </a:r>
            <a:endParaRPr lang="en-US" altLang="zh-CN" sz="900" b="1" kern="0" dirty="0">
              <a:solidFill>
                <a:prstClr val="white"/>
              </a:solidFill>
              <a:latin typeface="微软雅黑" panose="020B0503020204020204" charset="-122"/>
              <a:ea typeface="微软雅黑" panose="020B0503020204020204" charset="-122"/>
            </a:endParaRPr>
          </a:p>
        </p:txBody>
      </p:sp>
      <p:sp>
        <p:nvSpPr>
          <p:cNvPr id="166" name="圆角矩形 36"/>
          <p:cNvSpPr/>
          <p:nvPr/>
        </p:nvSpPr>
        <p:spPr>
          <a:xfrm>
            <a:off x="1672538" y="3128313"/>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流程编排</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68" name="圆角矩形 36"/>
          <p:cNvSpPr/>
          <p:nvPr/>
        </p:nvSpPr>
        <p:spPr>
          <a:xfrm>
            <a:off x="1040345" y="3128313"/>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数据绑定</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3" name="圆角矩形 36"/>
          <p:cNvSpPr/>
          <p:nvPr/>
        </p:nvSpPr>
        <p:spPr>
          <a:xfrm>
            <a:off x="1040345" y="2902642"/>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模板应用</a:t>
            </a:r>
            <a:endParaRPr lang="en-US" altLang="zh-CN" sz="700" kern="0" dirty="0">
              <a:solidFill>
                <a:sysClr val="windowText" lastClr="000000"/>
              </a:solidFill>
              <a:latin typeface="微软雅黑" panose="020B0503020204020204" charset="-122"/>
              <a:ea typeface="微软雅黑" panose="020B0503020204020204" charset="-122"/>
            </a:endParaRPr>
          </a:p>
        </p:txBody>
      </p:sp>
      <p:sp>
        <p:nvSpPr>
          <p:cNvPr id="175" name="圆角矩形 36"/>
          <p:cNvSpPr/>
          <p:nvPr/>
        </p:nvSpPr>
        <p:spPr>
          <a:xfrm>
            <a:off x="1672538" y="2902642"/>
            <a:ext cx="560101" cy="144000"/>
          </a:xfrm>
          <a:prstGeom prst="roundRect">
            <a:avLst>
              <a:gd name="adj" fmla="val 6081"/>
            </a:avLst>
          </a:prstGeom>
          <a:solidFill>
            <a:schemeClr val="bg1"/>
          </a:solidFill>
          <a:ln w="25400" cap="flat" cmpd="sng" algn="ctr">
            <a:noFill/>
            <a:prstDash val="solid"/>
          </a:ln>
          <a:effectLst/>
        </p:spPr>
        <p:txBody>
          <a:bodyPr rtlCol="0" anchor="ctr" anchorCtr="0"/>
          <a:lstStyle/>
          <a:p>
            <a:pPr algn="ctr"/>
            <a:r>
              <a:rPr lang="zh-CN" altLang="en-US" sz="700" kern="0" dirty="0" smtClean="0">
                <a:solidFill>
                  <a:sysClr val="windowText" lastClr="000000"/>
                </a:solidFill>
                <a:latin typeface="微软雅黑" panose="020B0503020204020204" charset="-122"/>
                <a:ea typeface="微软雅黑" panose="020B0503020204020204" charset="-122"/>
              </a:rPr>
              <a:t>页面配置</a:t>
            </a:r>
            <a:endParaRPr lang="en-US" altLang="zh-CN" sz="700" kern="0" dirty="0">
              <a:solidFill>
                <a:sysClr val="windowText" lastClr="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文本框 110"/>
          <p:cNvSpPr txBox="1"/>
          <p:nvPr/>
        </p:nvSpPr>
        <p:spPr>
          <a:xfrm>
            <a:off x="5390199" y="2408597"/>
            <a:ext cx="649537" cy="461665"/>
          </a:xfrm>
          <a:prstGeom prst="rect">
            <a:avLst/>
          </a:prstGeom>
          <a:noFill/>
        </p:spPr>
        <p:txBody>
          <a:bodyPr wrap="none" rtlCol="0">
            <a:spAutoFit/>
          </a:bodyPr>
          <a:lstStyle>
            <a:defPPr>
              <a:defRPr lang="en-US"/>
            </a:defPPr>
            <a:lvl1pPr>
              <a:defRPr sz="1000"/>
            </a:lvl1pPr>
          </a:lstStyle>
          <a:p>
            <a:r>
              <a:rPr lang="en-US" altLang="zh-CN" sz="800" dirty="0">
                <a:latin typeface="微软雅黑" panose="020B0503020204020204" charset="-122"/>
                <a:ea typeface="微软雅黑" panose="020B0503020204020204" charset="-122"/>
              </a:rPr>
              <a:t>Basic</a:t>
            </a:r>
            <a:r>
              <a:rPr lang="zh-CN" altLang="en-US" sz="800" dirty="0" smtClean="0">
                <a:latin typeface="微软雅黑" panose="020B0503020204020204" charset="-122"/>
                <a:ea typeface="微软雅黑" panose="020B0503020204020204" charset="-122"/>
              </a:rPr>
              <a:t>数据</a:t>
            </a:r>
            <a:endParaRPr lang="en-US" altLang="zh-CN" sz="800" dirty="0" smtClean="0">
              <a:latin typeface="微软雅黑" panose="020B0503020204020204" charset="-122"/>
              <a:ea typeface="微软雅黑" panose="020B0503020204020204" charset="-122"/>
            </a:endParaRPr>
          </a:p>
          <a:p>
            <a:r>
              <a:rPr lang="zh-CN" altLang="en-US" sz="800" dirty="0" smtClean="0">
                <a:latin typeface="微软雅黑" panose="020B0503020204020204" charset="-122"/>
                <a:ea typeface="微软雅黑" panose="020B0503020204020204" charset="-122"/>
              </a:rPr>
              <a:t>优惠</a:t>
            </a:r>
            <a:r>
              <a:rPr lang="zh-CN" altLang="en-US" sz="800" dirty="0">
                <a:latin typeface="微软雅黑" panose="020B0503020204020204" charset="-122"/>
                <a:ea typeface="微软雅黑" panose="020B0503020204020204" charset="-122"/>
              </a:rPr>
              <a:t>数据</a:t>
            </a:r>
            <a:endParaRPr lang="en-US" altLang="zh-CN" sz="800" dirty="0">
              <a:latin typeface="微软雅黑" panose="020B0503020204020204" charset="-122"/>
              <a:ea typeface="微软雅黑" panose="020B0503020204020204" charset="-122"/>
            </a:endParaRPr>
          </a:p>
          <a:p>
            <a:r>
              <a:rPr lang="en-US" altLang="zh-CN" sz="800" dirty="0">
                <a:latin typeface="微软雅黑" panose="020B0503020204020204" charset="-122"/>
                <a:ea typeface="微软雅黑" panose="020B0503020204020204" charset="-122"/>
              </a:rPr>
              <a:t>Store</a:t>
            </a:r>
            <a:r>
              <a:rPr lang="zh-CN" altLang="en-US" sz="800" dirty="0" smtClean="0">
                <a:latin typeface="微软雅黑" panose="020B0503020204020204" charset="-122"/>
                <a:ea typeface="微软雅黑" panose="020B0503020204020204" charset="-122"/>
              </a:rPr>
              <a:t>信息</a:t>
            </a:r>
            <a:endParaRPr lang="en-US" altLang="zh-CN" sz="800" dirty="0">
              <a:latin typeface="微软雅黑" panose="020B0503020204020204" charset="-122"/>
              <a:ea typeface="微软雅黑" panose="020B0503020204020204" charset="-122"/>
            </a:endParaRPr>
          </a:p>
        </p:txBody>
      </p:sp>
      <p:sp>
        <p:nvSpPr>
          <p:cNvPr id="125" name="文本框 124"/>
          <p:cNvSpPr txBox="1"/>
          <p:nvPr/>
        </p:nvSpPr>
        <p:spPr>
          <a:xfrm>
            <a:off x="8338955" y="2440639"/>
            <a:ext cx="697627" cy="707886"/>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渠道信息</a:t>
            </a:r>
            <a:endParaRPr lang="en-US" altLang="zh-CN" sz="800" dirty="0" smtClean="0">
              <a:latin typeface="微软雅黑" panose="020B0503020204020204" charset="-122"/>
              <a:ea typeface="微软雅黑" panose="020B0503020204020204" charset="-122"/>
            </a:endParaRPr>
          </a:p>
          <a:p>
            <a:r>
              <a:rPr lang="zh-CN" altLang="en-US" sz="800" dirty="0" smtClean="0">
                <a:latin typeface="微软雅黑" panose="020B0503020204020204" charset="-122"/>
                <a:ea typeface="微软雅黑" panose="020B0503020204020204" charset="-122"/>
              </a:rPr>
              <a:t>支付产品</a:t>
            </a:r>
            <a:endParaRPr lang="en-US" altLang="zh-CN" sz="800" dirty="0" smtClean="0">
              <a:latin typeface="微软雅黑" panose="020B0503020204020204" charset="-122"/>
              <a:ea typeface="微软雅黑" panose="020B0503020204020204" charset="-122"/>
            </a:endParaRPr>
          </a:p>
          <a:p>
            <a:r>
              <a:rPr lang="en-US" altLang="zh-CN" sz="800" dirty="0" smtClean="0">
                <a:latin typeface="微软雅黑" panose="020B0503020204020204" charset="-122"/>
                <a:ea typeface="微软雅黑" panose="020B0503020204020204" charset="-122"/>
              </a:rPr>
              <a:t>APPID</a:t>
            </a:r>
            <a:endParaRPr lang="en-US" altLang="zh-CN" sz="800" dirty="0" smtClean="0">
              <a:latin typeface="微软雅黑" panose="020B0503020204020204" charset="-122"/>
              <a:ea typeface="微软雅黑" panose="020B0503020204020204" charset="-122"/>
            </a:endParaRPr>
          </a:p>
          <a:p>
            <a:r>
              <a:rPr lang="zh-CN" altLang="en-US" sz="800" dirty="0" smtClean="0">
                <a:latin typeface="微软雅黑" panose="020B0503020204020204" charset="-122"/>
                <a:ea typeface="微软雅黑" panose="020B0503020204020204" charset="-122"/>
              </a:rPr>
              <a:t>商户号秘钥</a:t>
            </a:r>
            <a:endParaRPr lang="en-US" altLang="zh-CN" sz="800" dirty="0" smtClean="0">
              <a:latin typeface="微软雅黑" panose="020B0503020204020204" charset="-122"/>
              <a:ea typeface="微软雅黑" panose="020B0503020204020204" charset="-122"/>
            </a:endParaRPr>
          </a:p>
          <a:p>
            <a:r>
              <a:rPr lang="zh-CN" altLang="en-US" sz="800" dirty="0" smtClean="0">
                <a:latin typeface="微软雅黑" panose="020B0503020204020204" charset="-122"/>
                <a:ea typeface="微软雅黑" panose="020B0503020204020204" charset="-122"/>
              </a:rPr>
              <a:t>证书</a:t>
            </a:r>
            <a:endParaRPr lang="en-US" altLang="zh-CN" sz="800" dirty="0">
              <a:latin typeface="微软雅黑" panose="020B0503020204020204" charset="-122"/>
              <a:ea typeface="微软雅黑" panose="020B0503020204020204" charset="-122"/>
            </a:endParaRPr>
          </a:p>
        </p:txBody>
      </p:sp>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业务专题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开店流程</a:t>
            </a:r>
            <a:endParaRPr lang="en-US" sz="2400" dirty="0"/>
          </a:p>
        </p:txBody>
      </p:sp>
      <p:sp>
        <p:nvSpPr>
          <p:cNvPr id="37" name="Chevron 25"/>
          <p:cNvSpPr/>
          <p:nvPr/>
        </p:nvSpPr>
        <p:spPr>
          <a:xfrm>
            <a:off x="3322401" y="1019345"/>
            <a:ext cx="1612781" cy="347472"/>
          </a:xfrm>
          <a:prstGeom prst="chevron">
            <a:avLst/>
          </a:prstGeom>
          <a:solidFill>
            <a:srgbClr val="DA291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Pentagon 26"/>
          <p:cNvSpPr/>
          <p:nvPr/>
        </p:nvSpPr>
        <p:spPr>
          <a:xfrm>
            <a:off x="237063" y="1019345"/>
            <a:ext cx="1768612" cy="347472"/>
          </a:xfrm>
          <a:prstGeom prst="homePlate">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Chevron 27"/>
          <p:cNvSpPr/>
          <p:nvPr/>
        </p:nvSpPr>
        <p:spPr>
          <a:xfrm>
            <a:off x="4787154" y="1019345"/>
            <a:ext cx="1609654" cy="347472"/>
          </a:xfrm>
          <a:prstGeom prst="chevron">
            <a:avLst/>
          </a:prstGeom>
          <a:solidFill>
            <a:srgbClr val="F3702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Chevron 28"/>
          <p:cNvSpPr/>
          <p:nvPr/>
        </p:nvSpPr>
        <p:spPr>
          <a:xfrm>
            <a:off x="1857650" y="1019345"/>
            <a:ext cx="1612781" cy="347472"/>
          </a:xfrm>
          <a:prstGeom prst="chevron">
            <a:avLst/>
          </a:prstGeom>
          <a:solidFill>
            <a:srgbClr val="919D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8" name="Chevron 29"/>
          <p:cNvSpPr/>
          <p:nvPr/>
        </p:nvSpPr>
        <p:spPr>
          <a:xfrm>
            <a:off x="7708068" y="1019345"/>
            <a:ext cx="1426151" cy="347472"/>
          </a:xfrm>
          <a:prstGeom prst="chevron">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Chevron 30"/>
          <p:cNvSpPr/>
          <p:nvPr/>
        </p:nvSpPr>
        <p:spPr>
          <a:xfrm>
            <a:off x="6246444" y="1019345"/>
            <a:ext cx="1609654" cy="347472"/>
          </a:xfrm>
          <a:prstGeom prst="chevron">
            <a:avLst/>
          </a:prstGeom>
          <a:solidFill>
            <a:srgbClr val="F370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0" name="Text Placeholder 34"/>
          <p:cNvSpPr txBox="1"/>
          <p:nvPr/>
        </p:nvSpPr>
        <p:spPr>
          <a:xfrm>
            <a:off x="6436318" y="1019345"/>
            <a:ext cx="1118865"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zh-CN" altLang="en-US" sz="1000" dirty="0" smtClean="0">
                <a:solidFill>
                  <a:schemeClr val="bg1"/>
                </a:solidFill>
                <a:latin typeface="+mj-ea"/>
                <a:ea typeface="+mj-ea"/>
              </a:rPr>
              <a:t>渠道信息</a:t>
            </a:r>
            <a:endParaRPr lang="en-US" sz="1000" dirty="0">
              <a:solidFill>
                <a:schemeClr val="bg1"/>
              </a:solidFill>
              <a:latin typeface="+mj-ea"/>
              <a:ea typeface="+mj-ea"/>
            </a:endParaRPr>
          </a:p>
        </p:txBody>
      </p:sp>
      <p:sp>
        <p:nvSpPr>
          <p:cNvPr id="51" name="Text Placeholder 22"/>
          <p:cNvSpPr txBox="1"/>
          <p:nvPr/>
        </p:nvSpPr>
        <p:spPr>
          <a:xfrm>
            <a:off x="745863" y="1019345"/>
            <a:ext cx="622264"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r"/>
            <a:r>
              <a:rPr lang="zh-CN" altLang="en-US" sz="1000" dirty="0" smtClean="0">
                <a:solidFill>
                  <a:srgbClr val="000000"/>
                </a:solidFill>
                <a:latin typeface="+mj-ea"/>
                <a:ea typeface="+mj-ea"/>
              </a:rPr>
              <a:t>品牌信息</a:t>
            </a:r>
            <a:endParaRPr lang="en-US" sz="1000" dirty="0">
              <a:solidFill>
                <a:srgbClr val="000000"/>
              </a:solidFill>
              <a:latin typeface="+mj-ea"/>
              <a:ea typeface="+mj-ea"/>
            </a:endParaRPr>
          </a:p>
        </p:txBody>
      </p:sp>
      <p:sp>
        <p:nvSpPr>
          <p:cNvPr id="52" name="Text Placeholder 33"/>
          <p:cNvSpPr txBox="1"/>
          <p:nvPr/>
        </p:nvSpPr>
        <p:spPr>
          <a:xfrm>
            <a:off x="2324825" y="1019345"/>
            <a:ext cx="745544"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zh-CN" altLang="en-US" sz="1000" dirty="0">
                <a:latin typeface="+mj-ea"/>
                <a:ea typeface="+mj-ea"/>
              </a:rPr>
              <a:t>门</a:t>
            </a:r>
            <a:r>
              <a:rPr lang="zh-CN" altLang="en-US" sz="1000" dirty="0" smtClean="0">
                <a:latin typeface="+mj-ea"/>
                <a:ea typeface="+mj-ea"/>
              </a:rPr>
              <a:t>店信息</a:t>
            </a:r>
            <a:endParaRPr lang="en-US" sz="1000" dirty="0">
              <a:latin typeface="+mj-ea"/>
              <a:ea typeface="+mj-ea"/>
            </a:endParaRPr>
          </a:p>
        </p:txBody>
      </p:sp>
      <p:sp>
        <p:nvSpPr>
          <p:cNvPr id="53" name="Text Placeholder 23"/>
          <p:cNvSpPr txBox="1"/>
          <p:nvPr/>
        </p:nvSpPr>
        <p:spPr>
          <a:xfrm>
            <a:off x="3518579" y="1019345"/>
            <a:ext cx="1118865"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zh-CN" altLang="en-US" sz="1000" dirty="0" smtClean="0">
                <a:solidFill>
                  <a:schemeClr val="bg1"/>
                </a:solidFill>
                <a:latin typeface="+mj-ea"/>
                <a:ea typeface="+mj-ea"/>
              </a:rPr>
              <a:t>经营许可</a:t>
            </a:r>
            <a:endParaRPr lang="en-US" sz="1000" dirty="0">
              <a:solidFill>
                <a:schemeClr val="bg1"/>
              </a:solidFill>
              <a:latin typeface="+mj-ea"/>
              <a:ea typeface="+mj-ea"/>
            </a:endParaRPr>
          </a:p>
        </p:txBody>
      </p:sp>
      <p:sp>
        <p:nvSpPr>
          <p:cNvPr id="54" name="Text Placeholder 24"/>
          <p:cNvSpPr txBox="1"/>
          <p:nvPr/>
        </p:nvSpPr>
        <p:spPr>
          <a:xfrm>
            <a:off x="4974694" y="1019345"/>
            <a:ext cx="1118865"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zh-CN" altLang="en-US" sz="1000" dirty="0" smtClean="0">
                <a:solidFill>
                  <a:schemeClr val="bg1"/>
                </a:solidFill>
                <a:latin typeface="+mj-ea"/>
                <a:ea typeface="+mj-ea"/>
              </a:rPr>
              <a:t>商品信息</a:t>
            </a:r>
            <a:endParaRPr lang="en-US" sz="1000" dirty="0">
              <a:solidFill>
                <a:schemeClr val="bg1"/>
              </a:solidFill>
              <a:latin typeface="+mj-ea"/>
              <a:ea typeface="+mj-ea"/>
            </a:endParaRPr>
          </a:p>
        </p:txBody>
      </p:sp>
      <p:sp>
        <p:nvSpPr>
          <p:cNvPr id="55" name="Text Placeholder 25"/>
          <p:cNvSpPr txBox="1"/>
          <p:nvPr/>
        </p:nvSpPr>
        <p:spPr>
          <a:xfrm>
            <a:off x="7824828" y="1019345"/>
            <a:ext cx="1000425" cy="347472"/>
          </a:xfrm>
          <a:prstGeom prst="rect">
            <a:avLst/>
          </a:prstGeom>
        </p:spPr>
        <p:txBody>
          <a:bodyPr lIns="0" tIns="0" rIns="0" bIns="0" anchor="ctr" anchorCtr="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zh-CN" altLang="en-US" sz="1000" dirty="0" smtClean="0">
                <a:solidFill>
                  <a:schemeClr val="bg1"/>
                </a:solidFill>
                <a:latin typeface="+mj-ea"/>
                <a:ea typeface="+mj-ea"/>
              </a:rPr>
              <a:t>支付信息</a:t>
            </a:r>
            <a:endParaRPr lang="en-US" sz="1000" dirty="0">
              <a:solidFill>
                <a:schemeClr val="bg1"/>
              </a:solidFill>
              <a:latin typeface="+mj-ea"/>
              <a:ea typeface="+mj-ea"/>
            </a:endParaRPr>
          </a:p>
        </p:txBody>
      </p:sp>
      <p:cxnSp>
        <p:nvCxnSpPr>
          <p:cNvPr id="62" name="Straight Connector 43"/>
          <p:cNvCxnSpPr/>
          <p:nvPr/>
        </p:nvCxnSpPr>
        <p:spPr>
          <a:xfrm flipH="1">
            <a:off x="1876419" y="1473691"/>
            <a:ext cx="1678" cy="3384000"/>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44"/>
          <p:cNvCxnSpPr/>
          <p:nvPr/>
        </p:nvCxnSpPr>
        <p:spPr>
          <a:xfrm>
            <a:off x="3339319" y="1473691"/>
            <a:ext cx="0" cy="3384000"/>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45"/>
          <p:cNvCxnSpPr/>
          <p:nvPr/>
        </p:nvCxnSpPr>
        <p:spPr>
          <a:xfrm flipH="1">
            <a:off x="4805902" y="1473691"/>
            <a:ext cx="1678" cy="3384000"/>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46"/>
          <p:cNvCxnSpPr/>
          <p:nvPr/>
        </p:nvCxnSpPr>
        <p:spPr>
          <a:xfrm flipH="1">
            <a:off x="6274163" y="1473691"/>
            <a:ext cx="1678" cy="3384000"/>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47"/>
          <p:cNvCxnSpPr/>
          <p:nvPr/>
        </p:nvCxnSpPr>
        <p:spPr>
          <a:xfrm>
            <a:off x="7744102" y="1473691"/>
            <a:ext cx="1722" cy="3384000"/>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67" name="圆角矩形 43"/>
          <p:cNvSpPr/>
          <p:nvPr/>
        </p:nvSpPr>
        <p:spPr>
          <a:xfrm>
            <a:off x="759239"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68" name="圆角矩形 43"/>
          <p:cNvSpPr/>
          <p:nvPr/>
        </p:nvSpPr>
        <p:spPr>
          <a:xfrm>
            <a:off x="759239" y="3644226"/>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MC</a:t>
            </a:r>
            <a:endParaRPr lang="en-US" altLang="zh-CN" sz="900" kern="0" dirty="0">
              <a:solidFill>
                <a:schemeClr val="bg1"/>
              </a:solidFill>
              <a:latin typeface="微软雅黑" panose="020B0503020204020204" charset="-122"/>
              <a:ea typeface="微软雅黑" panose="020B0503020204020204" charset="-122"/>
            </a:endParaRPr>
          </a:p>
        </p:txBody>
      </p:sp>
      <p:sp>
        <p:nvSpPr>
          <p:cNvPr id="69" name="圆角矩形 43"/>
          <p:cNvSpPr/>
          <p:nvPr/>
        </p:nvSpPr>
        <p:spPr>
          <a:xfrm>
            <a:off x="759239" y="2892858"/>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BOH</a:t>
            </a:r>
            <a:endParaRPr lang="en-US" altLang="zh-CN" sz="900" kern="0" dirty="0">
              <a:solidFill>
                <a:schemeClr val="bg1"/>
              </a:solidFill>
              <a:latin typeface="微软雅黑" panose="020B0503020204020204" charset="-122"/>
              <a:ea typeface="微软雅黑" panose="020B0503020204020204" charset="-122"/>
            </a:endParaRPr>
          </a:p>
        </p:txBody>
      </p:sp>
      <p:sp>
        <p:nvSpPr>
          <p:cNvPr id="70" name="文本框 69"/>
          <p:cNvSpPr txBox="1"/>
          <p:nvPr/>
        </p:nvSpPr>
        <p:spPr>
          <a:xfrm>
            <a:off x="846581"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录入</a:t>
            </a:r>
            <a:endParaRPr lang="zh-CN" altLang="en-US" sz="800" dirty="0">
              <a:latin typeface="微软雅黑" panose="020B0503020204020204" charset="-122"/>
              <a:ea typeface="微软雅黑" panose="020B0503020204020204" charset="-122"/>
            </a:endParaRPr>
          </a:p>
        </p:txBody>
      </p:sp>
      <p:cxnSp>
        <p:nvCxnSpPr>
          <p:cNvPr id="6" name="直接箭头连接符 5"/>
          <p:cNvCxnSpPr/>
          <p:nvPr/>
        </p:nvCxnSpPr>
        <p:spPr>
          <a:xfrm>
            <a:off x="977244" y="2446841"/>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636689" y="2541899"/>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申请</a:t>
            </a:r>
            <a:endParaRPr lang="zh-CN" altLang="en-US" sz="800" dirty="0">
              <a:latin typeface="微软雅黑" panose="020B0503020204020204" charset="-122"/>
              <a:ea typeface="微软雅黑" panose="020B0503020204020204" charset="-122"/>
            </a:endParaRPr>
          </a:p>
        </p:txBody>
      </p:sp>
      <p:cxnSp>
        <p:nvCxnSpPr>
          <p:cNvPr id="72" name="直接箭头连接符 71"/>
          <p:cNvCxnSpPr/>
          <p:nvPr/>
        </p:nvCxnSpPr>
        <p:spPr>
          <a:xfrm>
            <a:off x="1095778" y="2446841"/>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0327" y="2541899"/>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创建结果</a:t>
            </a:r>
            <a:endParaRPr lang="zh-CN" altLang="en-US" sz="800" dirty="0">
              <a:latin typeface="微软雅黑" panose="020B0503020204020204" charset="-122"/>
              <a:ea typeface="微软雅黑" panose="020B0503020204020204" charset="-122"/>
            </a:endParaRPr>
          </a:p>
        </p:txBody>
      </p:sp>
      <p:cxnSp>
        <p:nvCxnSpPr>
          <p:cNvPr id="74" name="直接箭头连接符 73"/>
          <p:cNvCxnSpPr/>
          <p:nvPr/>
        </p:nvCxnSpPr>
        <p:spPr>
          <a:xfrm>
            <a:off x="967084" y="3188517"/>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952039" y="3242619"/>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品牌信息</a:t>
            </a:r>
            <a:endParaRPr lang="zh-CN" altLang="en-US" sz="800" dirty="0">
              <a:latin typeface="微软雅黑" panose="020B0503020204020204" charset="-122"/>
              <a:ea typeface="微软雅黑" panose="020B0503020204020204" charset="-122"/>
            </a:endParaRPr>
          </a:p>
        </p:txBody>
      </p:sp>
      <p:sp>
        <p:nvSpPr>
          <p:cNvPr id="81" name="圆角矩形 43"/>
          <p:cNvSpPr/>
          <p:nvPr/>
        </p:nvSpPr>
        <p:spPr>
          <a:xfrm>
            <a:off x="2252756"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82" name="圆角矩形 43"/>
          <p:cNvSpPr/>
          <p:nvPr/>
        </p:nvSpPr>
        <p:spPr>
          <a:xfrm>
            <a:off x="2252756" y="3644226"/>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MC</a:t>
            </a:r>
            <a:endParaRPr lang="en-US" altLang="zh-CN" sz="900" kern="0" dirty="0">
              <a:solidFill>
                <a:schemeClr val="bg1"/>
              </a:solidFill>
              <a:latin typeface="微软雅黑" panose="020B0503020204020204" charset="-122"/>
              <a:ea typeface="微软雅黑" panose="020B0503020204020204" charset="-122"/>
            </a:endParaRPr>
          </a:p>
        </p:txBody>
      </p:sp>
      <p:sp>
        <p:nvSpPr>
          <p:cNvPr id="83" name="圆角矩形 43"/>
          <p:cNvSpPr/>
          <p:nvPr/>
        </p:nvSpPr>
        <p:spPr>
          <a:xfrm>
            <a:off x="2252756" y="2892858"/>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BOH</a:t>
            </a:r>
            <a:endParaRPr lang="en-US" altLang="zh-CN" sz="900" kern="0" dirty="0">
              <a:solidFill>
                <a:schemeClr val="bg1"/>
              </a:solidFill>
              <a:latin typeface="微软雅黑" panose="020B0503020204020204" charset="-122"/>
              <a:ea typeface="微软雅黑" panose="020B0503020204020204" charset="-122"/>
            </a:endParaRPr>
          </a:p>
        </p:txBody>
      </p:sp>
      <p:sp>
        <p:nvSpPr>
          <p:cNvPr id="84" name="文本框 83"/>
          <p:cNvSpPr txBox="1"/>
          <p:nvPr/>
        </p:nvSpPr>
        <p:spPr>
          <a:xfrm>
            <a:off x="2340098"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录入</a:t>
            </a:r>
            <a:endParaRPr lang="zh-CN" altLang="en-US" sz="800" dirty="0">
              <a:latin typeface="微软雅黑" panose="020B0503020204020204" charset="-122"/>
              <a:ea typeface="微软雅黑" panose="020B0503020204020204" charset="-122"/>
            </a:endParaRPr>
          </a:p>
        </p:txBody>
      </p:sp>
      <p:cxnSp>
        <p:nvCxnSpPr>
          <p:cNvPr id="85" name="直接箭头连接符 84"/>
          <p:cNvCxnSpPr/>
          <p:nvPr/>
        </p:nvCxnSpPr>
        <p:spPr>
          <a:xfrm>
            <a:off x="2470761" y="2436683"/>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2130206" y="253851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申请</a:t>
            </a:r>
            <a:endParaRPr lang="zh-CN" altLang="en-US" sz="800" dirty="0">
              <a:latin typeface="微软雅黑" panose="020B0503020204020204" charset="-122"/>
              <a:ea typeface="微软雅黑" panose="020B0503020204020204" charset="-122"/>
            </a:endParaRPr>
          </a:p>
        </p:txBody>
      </p:sp>
      <p:cxnSp>
        <p:nvCxnSpPr>
          <p:cNvPr id="87" name="直接箭头连接符 86"/>
          <p:cNvCxnSpPr/>
          <p:nvPr/>
        </p:nvCxnSpPr>
        <p:spPr>
          <a:xfrm>
            <a:off x="2589295" y="2436683"/>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2553844" y="2538514"/>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创建结果</a:t>
            </a:r>
            <a:endParaRPr lang="zh-CN" altLang="en-US" sz="800" dirty="0">
              <a:latin typeface="微软雅黑" panose="020B0503020204020204" charset="-122"/>
              <a:ea typeface="微软雅黑" panose="020B0503020204020204" charset="-122"/>
            </a:endParaRPr>
          </a:p>
        </p:txBody>
      </p:sp>
      <p:cxnSp>
        <p:nvCxnSpPr>
          <p:cNvPr id="89" name="直接箭头连接符 88"/>
          <p:cNvCxnSpPr/>
          <p:nvPr/>
        </p:nvCxnSpPr>
        <p:spPr>
          <a:xfrm>
            <a:off x="2460601" y="3191907"/>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2445556" y="3239234"/>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门店信息</a:t>
            </a:r>
            <a:endParaRPr lang="zh-CN" altLang="en-US" sz="800" dirty="0">
              <a:latin typeface="微软雅黑" panose="020B0503020204020204" charset="-122"/>
              <a:ea typeface="微软雅黑" panose="020B0503020204020204" charset="-122"/>
            </a:endParaRPr>
          </a:p>
        </p:txBody>
      </p:sp>
      <p:sp>
        <p:nvSpPr>
          <p:cNvPr id="94" name="圆角矩形 43"/>
          <p:cNvSpPr/>
          <p:nvPr/>
        </p:nvSpPr>
        <p:spPr>
          <a:xfrm>
            <a:off x="3819343"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95" name="圆角矩形 43"/>
          <p:cNvSpPr/>
          <p:nvPr/>
        </p:nvSpPr>
        <p:spPr>
          <a:xfrm>
            <a:off x="3819343" y="3644226"/>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MC</a:t>
            </a:r>
            <a:endParaRPr lang="en-US" altLang="zh-CN" sz="900" kern="0" dirty="0">
              <a:solidFill>
                <a:schemeClr val="bg1"/>
              </a:solidFill>
              <a:latin typeface="微软雅黑" panose="020B0503020204020204" charset="-122"/>
              <a:ea typeface="微软雅黑" panose="020B0503020204020204" charset="-122"/>
            </a:endParaRPr>
          </a:p>
        </p:txBody>
      </p:sp>
      <p:sp>
        <p:nvSpPr>
          <p:cNvPr id="96" name="圆角矩形 43"/>
          <p:cNvSpPr/>
          <p:nvPr/>
        </p:nvSpPr>
        <p:spPr>
          <a:xfrm>
            <a:off x="3819343" y="2892858"/>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BOH</a:t>
            </a:r>
            <a:endParaRPr lang="en-US" altLang="zh-CN" sz="900" kern="0" dirty="0">
              <a:solidFill>
                <a:schemeClr val="bg1"/>
              </a:solidFill>
              <a:latin typeface="微软雅黑" panose="020B0503020204020204" charset="-122"/>
              <a:ea typeface="微软雅黑" panose="020B0503020204020204" charset="-122"/>
            </a:endParaRPr>
          </a:p>
        </p:txBody>
      </p:sp>
      <p:sp>
        <p:nvSpPr>
          <p:cNvPr id="97" name="文本框 96"/>
          <p:cNvSpPr txBox="1"/>
          <p:nvPr/>
        </p:nvSpPr>
        <p:spPr>
          <a:xfrm>
            <a:off x="3906685"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录入</a:t>
            </a:r>
            <a:endParaRPr lang="zh-CN" altLang="en-US" sz="800" dirty="0">
              <a:latin typeface="微软雅黑" panose="020B0503020204020204" charset="-122"/>
              <a:ea typeface="微软雅黑" panose="020B0503020204020204" charset="-122"/>
            </a:endParaRPr>
          </a:p>
        </p:txBody>
      </p:sp>
      <p:cxnSp>
        <p:nvCxnSpPr>
          <p:cNvPr id="98" name="直接箭头连接符 97"/>
          <p:cNvCxnSpPr/>
          <p:nvPr/>
        </p:nvCxnSpPr>
        <p:spPr>
          <a:xfrm>
            <a:off x="4037348" y="2437884"/>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3696793" y="2546488"/>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申请</a:t>
            </a:r>
            <a:endParaRPr lang="zh-CN" altLang="en-US" sz="800" dirty="0">
              <a:latin typeface="微软雅黑" panose="020B0503020204020204" charset="-122"/>
              <a:ea typeface="微软雅黑" panose="020B0503020204020204" charset="-122"/>
            </a:endParaRPr>
          </a:p>
        </p:txBody>
      </p:sp>
      <p:cxnSp>
        <p:nvCxnSpPr>
          <p:cNvPr id="100" name="直接箭头连接符 99"/>
          <p:cNvCxnSpPr/>
          <p:nvPr/>
        </p:nvCxnSpPr>
        <p:spPr>
          <a:xfrm>
            <a:off x="4155882" y="2437884"/>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120431" y="2546488"/>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审批结果</a:t>
            </a:r>
            <a:endParaRPr lang="zh-CN" altLang="en-US" sz="800" dirty="0">
              <a:latin typeface="微软雅黑" panose="020B0503020204020204" charset="-122"/>
              <a:ea typeface="微软雅黑" panose="020B0503020204020204" charset="-122"/>
            </a:endParaRPr>
          </a:p>
        </p:txBody>
      </p:sp>
      <p:cxnSp>
        <p:nvCxnSpPr>
          <p:cNvPr id="102" name="直接箭头连接符 101"/>
          <p:cNvCxnSpPr/>
          <p:nvPr/>
        </p:nvCxnSpPr>
        <p:spPr>
          <a:xfrm>
            <a:off x="4027188" y="3199880"/>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4134060" y="3247208"/>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审批结果</a:t>
            </a:r>
            <a:endParaRPr lang="zh-CN" altLang="en-US" sz="800" dirty="0">
              <a:latin typeface="微软雅黑" panose="020B0503020204020204" charset="-122"/>
              <a:ea typeface="微软雅黑" panose="020B0503020204020204" charset="-122"/>
            </a:endParaRPr>
          </a:p>
        </p:txBody>
      </p:sp>
      <p:sp>
        <p:nvSpPr>
          <p:cNvPr id="104" name="文本框 103"/>
          <p:cNvSpPr txBox="1"/>
          <p:nvPr/>
        </p:nvSpPr>
        <p:spPr>
          <a:xfrm>
            <a:off x="3892143" y="3926152"/>
            <a:ext cx="389850" cy="215444"/>
          </a:xfrm>
          <a:prstGeom prst="rect">
            <a:avLst/>
          </a:prstGeom>
          <a:noFill/>
        </p:spPr>
        <p:txBody>
          <a:bodyPr wrap="none" rtlCol="0">
            <a:spAutoFit/>
          </a:bodyPr>
          <a:lstStyle>
            <a:defPPr>
              <a:defRPr lang="en-US"/>
            </a:defPPr>
            <a:lvl1pPr>
              <a:defRPr sz="1000"/>
            </a:lvl1pPr>
          </a:lstStyle>
          <a:p>
            <a:r>
              <a:rPr lang="zh-CN" altLang="en-US" sz="800" dirty="0">
                <a:latin typeface="微软雅黑" panose="020B0503020204020204" charset="-122"/>
                <a:ea typeface="微软雅黑" panose="020B0503020204020204" charset="-122"/>
              </a:rPr>
              <a:t>审批</a:t>
            </a:r>
            <a:endParaRPr lang="zh-CN" altLang="en-US" sz="800" dirty="0">
              <a:latin typeface="微软雅黑" panose="020B0503020204020204" charset="-122"/>
              <a:ea typeface="微软雅黑" panose="020B0503020204020204" charset="-122"/>
            </a:endParaRPr>
          </a:p>
        </p:txBody>
      </p:sp>
      <p:cxnSp>
        <p:nvCxnSpPr>
          <p:cNvPr id="105" name="直接箭头连接符 104"/>
          <p:cNvCxnSpPr/>
          <p:nvPr/>
        </p:nvCxnSpPr>
        <p:spPr>
          <a:xfrm>
            <a:off x="4159271" y="3193109"/>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圆角矩形 43"/>
          <p:cNvSpPr/>
          <p:nvPr/>
        </p:nvSpPr>
        <p:spPr>
          <a:xfrm>
            <a:off x="5208575"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107" name="圆角矩形 43"/>
          <p:cNvSpPr/>
          <p:nvPr/>
        </p:nvSpPr>
        <p:spPr>
          <a:xfrm>
            <a:off x="5208575" y="3644226"/>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MC</a:t>
            </a:r>
            <a:endParaRPr lang="en-US" altLang="zh-CN" sz="900" kern="0" dirty="0">
              <a:solidFill>
                <a:schemeClr val="bg1"/>
              </a:solidFill>
              <a:latin typeface="微软雅黑" panose="020B0503020204020204" charset="-122"/>
              <a:ea typeface="微软雅黑" panose="020B0503020204020204" charset="-122"/>
            </a:endParaRPr>
          </a:p>
        </p:txBody>
      </p:sp>
      <p:sp>
        <p:nvSpPr>
          <p:cNvPr id="108" name="圆角矩形 43"/>
          <p:cNvSpPr/>
          <p:nvPr/>
        </p:nvSpPr>
        <p:spPr>
          <a:xfrm>
            <a:off x="5208575" y="2892858"/>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ECDC</a:t>
            </a:r>
            <a:endParaRPr lang="en-US" altLang="zh-CN" sz="900" kern="0" dirty="0">
              <a:solidFill>
                <a:schemeClr val="bg1"/>
              </a:solidFill>
              <a:latin typeface="微软雅黑" panose="020B0503020204020204" charset="-122"/>
              <a:ea typeface="微软雅黑" panose="020B0503020204020204" charset="-122"/>
            </a:endParaRPr>
          </a:p>
        </p:txBody>
      </p:sp>
      <p:sp>
        <p:nvSpPr>
          <p:cNvPr id="109" name="文本框 108"/>
          <p:cNvSpPr txBox="1"/>
          <p:nvPr/>
        </p:nvSpPr>
        <p:spPr>
          <a:xfrm>
            <a:off x="5295917"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录入</a:t>
            </a:r>
            <a:endParaRPr lang="zh-CN" altLang="en-US" sz="800" dirty="0">
              <a:latin typeface="微软雅黑" panose="020B0503020204020204" charset="-122"/>
              <a:ea typeface="微软雅黑" panose="020B0503020204020204" charset="-122"/>
            </a:endParaRPr>
          </a:p>
        </p:txBody>
      </p:sp>
      <p:cxnSp>
        <p:nvCxnSpPr>
          <p:cNvPr id="110" name="直接箭头连接符 109"/>
          <p:cNvCxnSpPr/>
          <p:nvPr/>
        </p:nvCxnSpPr>
        <p:spPr>
          <a:xfrm>
            <a:off x="5426580" y="2444657"/>
            <a:ext cx="0" cy="432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5416420" y="3186333"/>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523292" y="3247208"/>
            <a:ext cx="595035" cy="338554"/>
          </a:xfrm>
          <a:prstGeom prst="rect">
            <a:avLst/>
          </a:prstGeom>
          <a:noFill/>
        </p:spPr>
        <p:txBody>
          <a:bodyPr wrap="none" rtlCol="0">
            <a:spAutoFit/>
          </a:bodyPr>
          <a:lstStyle>
            <a:defPPr>
              <a:defRPr lang="en-US"/>
            </a:defPPr>
            <a:lvl1pPr>
              <a:defRPr sz="1000"/>
            </a:lvl1pPr>
          </a:lstStyle>
          <a:p>
            <a:pPr algn="ctr"/>
            <a:r>
              <a:rPr lang="zh-CN" altLang="en-US" sz="800" dirty="0" smtClean="0">
                <a:latin typeface="微软雅黑" panose="020B0503020204020204" charset="-122"/>
                <a:ea typeface="微软雅黑" panose="020B0503020204020204" charset="-122"/>
              </a:rPr>
              <a:t>产品信息</a:t>
            </a:r>
            <a:endParaRPr lang="en-US" altLang="zh-CN" sz="800" dirty="0" smtClean="0">
              <a:latin typeface="微软雅黑" panose="020B0503020204020204" charset="-122"/>
              <a:ea typeface="微软雅黑" panose="020B0503020204020204" charset="-122"/>
            </a:endParaRPr>
          </a:p>
          <a:p>
            <a:pPr algn="ctr"/>
            <a:r>
              <a:rPr lang="en-US" altLang="zh-CN" sz="800" dirty="0" smtClean="0">
                <a:latin typeface="微软雅黑" panose="020B0503020204020204" charset="-122"/>
                <a:ea typeface="微软雅黑" panose="020B0503020204020204" charset="-122"/>
              </a:rPr>
              <a:t>By Store</a:t>
            </a:r>
            <a:endParaRPr lang="zh-CN" altLang="en-US" sz="800" dirty="0">
              <a:latin typeface="微软雅黑" panose="020B0503020204020204" charset="-122"/>
              <a:ea typeface="微软雅黑" panose="020B0503020204020204" charset="-122"/>
            </a:endParaRPr>
          </a:p>
        </p:txBody>
      </p:sp>
      <p:sp>
        <p:nvSpPr>
          <p:cNvPr id="116" name="文本框 115"/>
          <p:cNvSpPr txBox="1"/>
          <p:nvPr/>
        </p:nvSpPr>
        <p:spPr>
          <a:xfrm>
            <a:off x="5281375" y="3926152"/>
            <a:ext cx="389850" cy="215444"/>
          </a:xfrm>
          <a:prstGeom prst="rect">
            <a:avLst/>
          </a:prstGeom>
          <a:noFill/>
        </p:spPr>
        <p:txBody>
          <a:bodyPr wrap="none" rtlCol="0">
            <a:spAutoFit/>
          </a:bodyPr>
          <a:lstStyle>
            <a:defPPr>
              <a:defRPr lang="en-US"/>
            </a:defPPr>
            <a:lvl1pPr>
              <a:defRPr sz="1000"/>
            </a:lvl1pPr>
          </a:lstStyle>
          <a:p>
            <a:r>
              <a:rPr lang="zh-CN" altLang="en-US" sz="800" dirty="0">
                <a:latin typeface="微软雅黑" panose="020B0503020204020204" charset="-122"/>
                <a:ea typeface="微软雅黑" panose="020B0503020204020204" charset="-122"/>
              </a:rPr>
              <a:t>录入</a:t>
            </a:r>
            <a:endParaRPr lang="zh-CN" altLang="en-US" sz="800" dirty="0">
              <a:latin typeface="微软雅黑" panose="020B0503020204020204" charset="-122"/>
              <a:ea typeface="微软雅黑" panose="020B0503020204020204" charset="-122"/>
            </a:endParaRPr>
          </a:p>
        </p:txBody>
      </p:sp>
      <p:cxnSp>
        <p:nvCxnSpPr>
          <p:cNvPr id="117" name="直接箭头连接符 116"/>
          <p:cNvCxnSpPr/>
          <p:nvPr/>
        </p:nvCxnSpPr>
        <p:spPr>
          <a:xfrm>
            <a:off x="5548503" y="3179562"/>
            <a:ext cx="0" cy="432000"/>
          </a:xfrm>
          <a:prstGeom prst="straightConnector1">
            <a:avLst/>
          </a:prstGeom>
          <a:ln w="1270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4849151" y="3253340"/>
            <a:ext cx="595035" cy="338554"/>
          </a:xfrm>
          <a:prstGeom prst="rect">
            <a:avLst/>
          </a:prstGeom>
          <a:noFill/>
        </p:spPr>
        <p:txBody>
          <a:bodyPr wrap="none" rtlCol="0">
            <a:spAutoFit/>
          </a:bodyPr>
          <a:lstStyle>
            <a:defPPr>
              <a:defRPr lang="en-US"/>
            </a:defPPr>
            <a:lvl1pPr>
              <a:defRPr sz="1000"/>
            </a:lvl1pPr>
          </a:lstStyle>
          <a:p>
            <a:pPr algn="ctr"/>
            <a:r>
              <a:rPr lang="zh-CN" altLang="en-US" sz="800" dirty="0" smtClean="0">
                <a:latin typeface="微软雅黑" panose="020B0503020204020204" charset="-122"/>
                <a:ea typeface="微软雅黑" panose="020B0503020204020204" charset="-122"/>
              </a:rPr>
              <a:t>产品信息</a:t>
            </a:r>
            <a:endParaRPr lang="en-US" altLang="zh-CN" sz="800" dirty="0" smtClean="0">
              <a:latin typeface="微软雅黑" panose="020B0503020204020204" charset="-122"/>
              <a:ea typeface="微软雅黑" panose="020B0503020204020204" charset="-122"/>
            </a:endParaRPr>
          </a:p>
          <a:p>
            <a:pPr algn="ctr"/>
            <a:r>
              <a:rPr lang="en-US" altLang="zh-CN" sz="800" dirty="0">
                <a:latin typeface="微软雅黑" panose="020B0503020204020204" charset="-122"/>
                <a:ea typeface="微软雅黑" panose="020B0503020204020204" charset="-122"/>
              </a:rPr>
              <a:t>Basic</a:t>
            </a:r>
            <a:endParaRPr lang="zh-CN" altLang="en-US" sz="800" dirty="0">
              <a:latin typeface="微软雅黑" panose="020B0503020204020204" charset="-122"/>
              <a:ea typeface="微软雅黑" panose="020B0503020204020204" charset="-122"/>
            </a:endParaRPr>
          </a:p>
        </p:txBody>
      </p:sp>
      <p:sp>
        <p:nvSpPr>
          <p:cNvPr id="119" name="圆角矩形 43"/>
          <p:cNvSpPr/>
          <p:nvPr/>
        </p:nvSpPr>
        <p:spPr>
          <a:xfrm>
            <a:off x="6731500"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120" name="文本框 119"/>
          <p:cNvSpPr txBox="1"/>
          <p:nvPr/>
        </p:nvSpPr>
        <p:spPr>
          <a:xfrm>
            <a:off x="6812069"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配置</a:t>
            </a:r>
            <a:endParaRPr lang="zh-CN" altLang="en-US" sz="800" dirty="0">
              <a:latin typeface="微软雅黑" panose="020B0503020204020204" charset="-122"/>
              <a:ea typeface="微软雅黑" panose="020B0503020204020204" charset="-122"/>
            </a:endParaRPr>
          </a:p>
        </p:txBody>
      </p:sp>
      <p:sp>
        <p:nvSpPr>
          <p:cNvPr id="121" name="圆角矩形 43"/>
          <p:cNvSpPr/>
          <p:nvPr/>
        </p:nvSpPr>
        <p:spPr>
          <a:xfrm>
            <a:off x="8130180" y="2141491"/>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endParaRPr lang="en-US" altLang="zh-CN" sz="900" kern="0" dirty="0">
              <a:solidFill>
                <a:schemeClr val="bg1"/>
              </a:solidFill>
              <a:latin typeface="微软雅黑" panose="020B0503020204020204" charset="-122"/>
              <a:ea typeface="微软雅黑" panose="020B0503020204020204" charset="-122"/>
            </a:endParaRPr>
          </a:p>
        </p:txBody>
      </p:sp>
      <p:sp>
        <p:nvSpPr>
          <p:cNvPr id="122" name="文本框 121"/>
          <p:cNvSpPr txBox="1"/>
          <p:nvPr/>
        </p:nvSpPr>
        <p:spPr>
          <a:xfrm>
            <a:off x="8210749" y="1919274"/>
            <a:ext cx="389850"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配置</a:t>
            </a:r>
            <a:endParaRPr lang="zh-CN" altLang="en-US" sz="800" dirty="0">
              <a:latin typeface="微软雅黑" panose="020B0503020204020204" charset="-122"/>
              <a:ea typeface="微软雅黑" panose="020B0503020204020204" charset="-122"/>
            </a:endParaRPr>
          </a:p>
        </p:txBody>
      </p:sp>
      <p:sp>
        <p:nvSpPr>
          <p:cNvPr id="123" name="圆角矩形 43"/>
          <p:cNvSpPr/>
          <p:nvPr/>
        </p:nvSpPr>
        <p:spPr>
          <a:xfrm>
            <a:off x="8123724" y="3175464"/>
            <a:ext cx="540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rPr>
              <a:t>支付中心</a:t>
            </a:r>
            <a:endParaRPr lang="en-US" altLang="zh-CN" sz="900" kern="0" dirty="0">
              <a:solidFill>
                <a:schemeClr val="bg1"/>
              </a:solidFill>
              <a:latin typeface="微软雅黑" panose="020B0503020204020204" charset="-122"/>
              <a:ea typeface="微软雅黑" panose="020B0503020204020204" charset="-122"/>
            </a:endParaRPr>
          </a:p>
        </p:txBody>
      </p:sp>
      <p:cxnSp>
        <p:nvCxnSpPr>
          <p:cNvPr id="124" name="直接箭头连接符 123"/>
          <p:cNvCxnSpPr/>
          <p:nvPr/>
        </p:nvCxnSpPr>
        <p:spPr>
          <a:xfrm>
            <a:off x="8375336" y="2442834"/>
            <a:ext cx="0" cy="72000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8007550" y="3470158"/>
            <a:ext cx="800219"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开通支付渠道</a:t>
            </a:r>
            <a:endParaRPr lang="zh-CN" altLang="en-US" sz="800" dirty="0">
              <a:latin typeface="微软雅黑" panose="020B0503020204020204" charset="-122"/>
              <a:ea typeface="微软雅黑" panose="020B0503020204020204" charset="-122"/>
            </a:endParaRPr>
          </a:p>
        </p:txBody>
      </p:sp>
      <p:sp>
        <p:nvSpPr>
          <p:cNvPr id="76" name="圆角矩形 43"/>
          <p:cNvSpPr/>
          <p:nvPr/>
        </p:nvSpPr>
        <p:spPr>
          <a:xfrm>
            <a:off x="6405100" y="2886602"/>
            <a:ext cx="540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SSO</a:t>
            </a:r>
            <a:endParaRPr lang="en-US" altLang="zh-CN" sz="900" kern="0" dirty="0">
              <a:solidFill>
                <a:schemeClr val="bg1"/>
              </a:solidFill>
              <a:latin typeface="微软雅黑" panose="020B0503020204020204" charset="-122"/>
              <a:ea typeface="微软雅黑" panose="020B0503020204020204" charset="-122"/>
            </a:endParaRPr>
          </a:p>
        </p:txBody>
      </p:sp>
      <p:sp>
        <p:nvSpPr>
          <p:cNvPr id="77" name="文本框 76"/>
          <p:cNvSpPr txBox="1"/>
          <p:nvPr/>
        </p:nvSpPr>
        <p:spPr>
          <a:xfrm>
            <a:off x="6957041" y="2449574"/>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渠道信息</a:t>
            </a:r>
            <a:endParaRPr lang="en-US" altLang="zh-CN" sz="800" dirty="0">
              <a:latin typeface="微软雅黑" panose="020B0503020204020204" charset="-122"/>
              <a:ea typeface="微软雅黑" panose="020B0503020204020204" charset="-122"/>
            </a:endParaRPr>
          </a:p>
        </p:txBody>
      </p:sp>
      <p:sp>
        <p:nvSpPr>
          <p:cNvPr id="80" name="圆角矩形 43"/>
          <p:cNvSpPr/>
          <p:nvPr/>
        </p:nvSpPr>
        <p:spPr>
          <a:xfrm>
            <a:off x="7079174" y="2886602"/>
            <a:ext cx="540000" cy="288000"/>
          </a:xfrm>
          <a:prstGeom prst="roundRect">
            <a:avLst/>
          </a:prstGeom>
          <a:solidFill>
            <a:srgbClr val="1F497D"/>
          </a:solidFill>
          <a:ln w="25400" cap="flat" cmpd="sng" algn="ctr">
            <a:noFill/>
            <a:prstDash val="solid"/>
          </a:ln>
          <a:effectLst/>
        </p:spPr>
        <p:txBody>
          <a:bodyPr lIns="36000" rIns="36000" anchor="ctr"/>
          <a:lstStyle/>
          <a:p>
            <a:pPr algn="ctr" defTabSz="685800"/>
            <a:r>
              <a:rPr lang="en-US" altLang="zh-CN" sz="900" kern="0" dirty="0">
                <a:solidFill>
                  <a:schemeClr val="bg1"/>
                </a:solidFill>
                <a:latin typeface="微软雅黑" panose="020B0503020204020204" charset="-122"/>
                <a:ea typeface="微软雅黑" panose="020B0503020204020204" charset="-122"/>
              </a:rPr>
              <a:t>Coupon</a:t>
            </a:r>
            <a:endParaRPr lang="en-US" altLang="zh-CN" sz="900" kern="0" dirty="0">
              <a:solidFill>
                <a:schemeClr val="bg1"/>
              </a:solidFill>
              <a:latin typeface="微软雅黑" panose="020B0503020204020204" charset="-122"/>
              <a:ea typeface="微软雅黑" panose="020B0503020204020204" charset="-122"/>
            </a:endParaRPr>
          </a:p>
          <a:p>
            <a:pPr algn="ctr" defTabSz="685800"/>
            <a:r>
              <a:rPr lang="en-US" altLang="zh-CN" sz="900" kern="0" dirty="0" smtClean="0">
                <a:solidFill>
                  <a:schemeClr val="bg1"/>
                </a:solidFill>
                <a:latin typeface="微软雅黑" panose="020B0503020204020204" charset="-122"/>
                <a:ea typeface="微软雅黑" panose="020B0503020204020204" charset="-122"/>
              </a:rPr>
              <a:t>Center</a:t>
            </a:r>
            <a:endParaRPr lang="en-US" altLang="zh-CN" sz="900" kern="0" dirty="0">
              <a:solidFill>
                <a:schemeClr val="bg1"/>
              </a:solidFill>
              <a:latin typeface="微软雅黑" panose="020B0503020204020204" charset="-122"/>
              <a:ea typeface="微软雅黑" panose="020B0503020204020204" charset="-122"/>
            </a:endParaRPr>
          </a:p>
        </p:txBody>
      </p:sp>
      <p:sp>
        <p:nvSpPr>
          <p:cNvPr id="91" name="文本框 90"/>
          <p:cNvSpPr txBox="1"/>
          <p:nvPr/>
        </p:nvSpPr>
        <p:spPr>
          <a:xfrm>
            <a:off x="6725885" y="3225328"/>
            <a:ext cx="595035" cy="215444"/>
          </a:xfrm>
          <a:prstGeom prst="rect">
            <a:avLst/>
          </a:prstGeom>
          <a:noFill/>
        </p:spPr>
        <p:txBody>
          <a:bodyPr wrap="none" rtlCol="0">
            <a:spAutoFit/>
          </a:bodyPr>
          <a:lstStyle>
            <a:defPPr>
              <a:defRPr lang="en-US"/>
            </a:defPPr>
            <a:lvl1pPr>
              <a:defRPr sz="1000"/>
            </a:lvl1pPr>
          </a:lstStyle>
          <a:p>
            <a:r>
              <a:rPr lang="zh-CN" altLang="en-US" sz="800" dirty="0" smtClean="0">
                <a:latin typeface="微软雅黑" panose="020B0503020204020204" charset="-122"/>
                <a:ea typeface="微软雅黑" panose="020B0503020204020204" charset="-122"/>
              </a:rPr>
              <a:t>鉴权信息</a:t>
            </a:r>
            <a:endParaRPr lang="en-US" altLang="zh-CN" sz="800" dirty="0">
              <a:latin typeface="微软雅黑" panose="020B0503020204020204" charset="-122"/>
              <a:ea typeface="微软雅黑" panose="020B0503020204020204" charset="-122"/>
            </a:endParaRPr>
          </a:p>
        </p:txBody>
      </p:sp>
      <p:cxnSp>
        <p:nvCxnSpPr>
          <p:cNvPr id="3" name="肘形连接符 2"/>
          <p:cNvCxnSpPr>
            <a:stCxn id="119" idx="2"/>
            <a:endCxn id="76" idx="0"/>
          </p:cNvCxnSpPr>
          <p:nvPr/>
        </p:nvCxnSpPr>
        <p:spPr>
          <a:xfrm rot="5400000">
            <a:off x="6609745" y="2494846"/>
            <a:ext cx="457111" cy="326400"/>
          </a:xfrm>
          <a:prstGeom prst="bentConnector3">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肘形连接符 92"/>
          <p:cNvCxnSpPr>
            <a:stCxn id="119" idx="2"/>
            <a:endCxn id="80" idx="0"/>
          </p:cNvCxnSpPr>
          <p:nvPr/>
        </p:nvCxnSpPr>
        <p:spPr>
          <a:xfrm rot="16200000" flipH="1">
            <a:off x="6946782" y="2484209"/>
            <a:ext cx="457111" cy="347674"/>
          </a:xfrm>
          <a:prstGeom prst="bentConnector3">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圆角矩形 43"/>
          <p:cNvSpPr/>
          <p:nvPr/>
        </p:nvSpPr>
        <p:spPr>
          <a:xfrm>
            <a:off x="6773992" y="3644226"/>
            <a:ext cx="540000" cy="288000"/>
          </a:xfrm>
          <a:prstGeom prst="roundRect">
            <a:avLst/>
          </a:prstGeom>
          <a:solidFill>
            <a:srgbClr val="1F497D"/>
          </a:solidFill>
          <a:ln w="25400" cap="flat" cmpd="sng" algn="ctr">
            <a:noFill/>
            <a:prstDash val="solid"/>
          </a:ln>
          <a:effectLst/>
        </p:spPr>
        <p:txBody>
          <a:bodyPr lIns="36000" rIns="36000" anchor="ctr"/>
          <a:lstStyle/>
          <a:p>
            <a:pPr algn="ctr" defTabSz="685800"/>
            <a:r>
              <a:rPr lang="en-US" altLang="zh-CN" sz="900" kern="0" dirty="0" err="1">
                <a:solidFill>
                  <a:schemeClr val="bg1"/>
                </a:solidFill>
                <a:latin typeface="微软雅黑" panose="020B0503020204020204" charset="-122"/>
                <a:ea typeface="微软雅黑" panose="020B0503020204020204" charset="-122"/>
              </a:rPr>
              <a:t>VGold</a:t>
            </a:r>
            <a:endParaRPr lang="en-US" altLang="zh-CN" sz="900" kern="0" dirty="0">
              <a:solidFill>
                <a:schemeClr val="bg1"/>
              </a:solidFill>
              <a:latin typeface="微软雅黑" panose="020B0503020204020204" charset="-122"/>
              <a:ea typeface="微软雅黑" panose="020B0503020204020204" charset="-122"/>
            </a:endParaRPr>
          </a:p>
        </p:txBody>
      </p:sp>
      <p:cxnSp>
        <p:nvCxnSpPr>
          <p:cNvPr id="129" name="肘形连接符 128"/>
          <p:cNvCxnSpPr>
            <a:stCxn id="80" idx="2"/>
            <a:endCxn id="126" idx="0"/>
          </p:cNvCxnSpPr>
          <p:nvPr/>
        </p:nvCxnSpPr>
        <p:spPr>
          <a:xfrm rot="5400000">
            <a:off x="6961771" y="3256823"/>
            <a:ext cx="469624" cy="30518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肘形连接符 129"/>
          <p:cNvCxnSpPr>
            <a:stCxn id="80" idx="2"/>
            <a:endCxn id="76" idx="2"/>
          </p:cNvCxnSpPr>
          <p:nvPr/>
        </p:nvCxnSpPr>
        <p:spPr>
          <a:xfrm rot="5400000">
            <a:off x="7012137" y="2837565"/>
            <a:ext cx="12700" cy="674074"/>
          </a:xfrm>
          <a:prstGeom prst="bentConnector3">
            <a:avLst>
              <a:gd name="adj1" fmla="val 180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3" name="Rectangle 91"/>
          <p:cNvSpPr/>
          <p:nvPr/>
        </p:nvSpPr>
        <p:spPr>
          <a:xfrm rot="5400000">
            <a:off x="-300158" y="2314580"/>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31"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32"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业务专题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菜单配置功能</a:t>
            </a:r>
            <a:endParaRPr lang="en-US" sz="2400" dirty="0"/>
          </a:p>
        </p:txBody>
      </p:sp>
      <p:graphicFrame>
        <p:nvGraphicFramePr>
          <p:cNvPr id="2" name="表格 1"/>
          <p:cNvGraphicFramePr>
            <a:graphicFrameLocks noGrp="1"/>
          </p:cNvGraphicFramePr>
          <p:nvPr/>
        </p:nvGraphicFramePr>
        <p:xfrm>
          <a:off x="637620" y="1475703"/>
          <a:ext cx="5524501" cy="2980569"/>
        </p:xfrm>
        <a:graphic>
          <a:graphicData uri="http://schemas.openxmlformats.org/drawingml/2006/table">
            <a:tbl>
              <a:tblPr firstRow="1" bandRow="1">
                <a:tableStyleId>{5C22544A-7EE6-4342-B048-85BDC9FD1C3A}</a:tableStyleId>
              </a:tblPr>
              <a:tblGrid>
                <a:gridCol w="1328738"/>
                <a:gridCol w="895667"/>
                <a:gridCol w="822643"/>
                <a:gridCol w="790893"/>
                <a:gridCol w="790893"/>
                <a:gridCol w="895667"/>
              </a:tblGrid>
              <a:tr h="196158">
                <a:tc>
                  <a:txBody>
                    <a:bodyPr/>
                    <a:lstStyle/>
                    <a:p>
                      <a:pPr algn="ctr"/>
                      <a:r>
                        <a:rPr lang="zh-CN" altLang="en-US" sz="1200" dirty="0" smtClean="0">
                          <a:latin typeface="+mj-ea"/>
                          <a:ea typeface="+mj-ea"/>
                        </a:rPr>
                        <a:t>功能</a:t>
                      </a:r>
                      <a:endParaRPr lang="zh-CN" altLang="en-US" sz="1200" dirty="0">
                        <a:latin typeface="+mj-ea"/>
                        <a:ea typeface="+mj-ea"/>
                      </a:endParaRPr>
                    </a:p>
                  </a:txBody>
                  <a:tcPr anchor="ctr"/>
                </a:tc>
                <a:tc>
                  <a:txBody>
                    <a:bodyPr/>
                    <a:lstStyle/>
                    <a:p>
                      <a:pPr algn="ctr"/>
                      <a:r>
                        <a:rPr lang="en-US" altLang="zh-CN" sz="1200" dirty="0" smtClean="0">
                          <a:latin typeface="+mj-ea"/>
                          <a:ea typeface="+mj-ea"/>
                        </a:rPr>
                        <a:t>KFC</a:t>
                      </a:r>
                      <a:endParaRPr lang="zh-CN" altLang="en-US" sz="1200" dirty="0">
                        <a:latin typeface="+mj-ea"/>
                        <a:ea typeface="+mj-ea"/>
                      </a:endParaRPr>
                    </a:p>
                  </a:txBody>
                  <a:tcPr anchor="ctr"/>
                </a:tc>
                <a:tc>
                  <a:txBody>
                    <a:bodyPr/>
                    <a:lstStyle/>
                    <a:p>
                      <a:pPr algn="ctr"/>
                      <a:r>
                        <a:rPr lang="en-US" altLang="zh-CN" sz="1200" dirty="0" smtClean="0">
                          <a:latin typeface="+mj-ea"/>
                          <a:ea typeface="+mj-ea"/>
                        </a:rPr>
                        <a:t>PH</a:t>
                      </a:r>
                      <a:endParaRPr lang="zh-CN" altLang="en-US" sz="1200" dirty="0">
                        <a:latin typeface="+mj-ea"/>
                        <a:ea typeface="+mj-ea"/>
                      </a:endParaRPr>
                    </a:p>
                  </a:txBody>
                  <a:tcPr anchor="ctr"/>
                </a:tc>
                <a:tc>
                  <a:txBody>
                    <a:bodyPr/>
                    <a:lstStyle/>
                    <a:p>
                      <a:pPr algn="ctr"/>
                      <a:r>
                        <a:rPr lang="en-US" altLang="zh-CN" sz="1200" dirty="0" smtClean="0">
                          <a:latin typeface="+mj-ea"/>
                          <a:ea typeface="+mj-ea"/>
                        </a:rPr>
                        <a:t>ED</a:t>
                      </a:r>
                      <a:endParaRPr lang="zh-CN" altLang="en-US" sz="1200" dirty="0">
                        <a:latin typeface="+mj-ea"/>
                        <a:ea typeface="+mj-ea"/>
                      </a:endParaRPr>
                    </a:p>
                  </a:txBody>
                  <a:tcPr anchor="ctr"/>
                </a:tc>
                <a:tc>
                  <a:txBody>
                    <a:bodyPr/>
                    <a:lstStyle/>
                    <a:p>
                      <a:pPr algn="ctr"/>
                      <a:r>
                        <a:rPr lang="en-US" altLang="zh-CN" sz="1200" dirty="0" smtClean="0">
                          <a:latin typeface="+mj-ea"/>
                          <a:ea typeface="+mj-ea"/>
                        </a:rPr>
                        <a:t>Taco</a:t>
                      </a:r>
                      <a:endParaRPr lang="zh-CN" altLang="en-US" sz="1200" dirty="0">
                        <a:latin typeface="+mj-ea"/>
                        <a:ea typeface="+mj-ea"/>
                      </a:endParaRPr>
                    </a:p>
                  </a:txBody>
                  <a:tcPr anchor="ctr"/>
                </a:tc>
                <a:tc>
                  <a:txBody>
                    <a:bodyPr/>
                    <a:lstStyle/>
                    <a:p>
                      <a:pPr algn="ctr"/>
                      <a:r>
                        <a:rPr lang="en-US" altLang="zh-CN" sz="1200" dirty="0" smtClean="0">
                          <a:latin typeface="+mj-ea"/>
                          <a:ea typeface="+mj-ea"/>
                        </a:rPr>
                        <a:t>CJ</a:t>
                      </a:r>
                      <a:endParaRPr lang="zh-CN" altLang="en-US" sz="1200" dirty="0">
                        <a:latin typeface="+mj-ea"/>
                        <a:ea typeface="+mj-ea"/>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显示名称、图片</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分类管理</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产品组管理</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b="1" kern="1200" dirty="0" smtClean="0">
                          <a:solidFill>
                            <a:schemeClr val="dk1"/>
                          </a:solidFill>
                          <a:latin typeface="+mj-ea"/>
                          <a:ea typeface="+mj-ea"/>
                          <a:cs typeface="+mn-cs"/>
                        </a:rPr>
                        <a:t>套餐类型</a:t>
                      </a:r>
                      <a:endParaRPr lang="zh-CN" altLang="en-US" sz="1000" b="1" kern="1200" dirty="0">
                        <a:solidFill>
                          <a:schemeClr val="dk1"/>
                        </a:solidFill>
                        <a:latin typeface="+mj-ea"/>
                        <a:ea typeface="+mj-ea"/>
                        <a:cs typeface="+mn-cs"/>
                      </a:endParaRPr>
                    </a:p>
                  </a:txBody>
                  <a:tcPr anchor="ctr"/>
                </a:tc>
                <a:tc>
                  <a:txBody>
                    <a:bodyPr/>
                    <a:lstStyle/>
                    <a:p>
                      <a:pPr marL="0" algn="ctr" defTabSz="914400" rtl="0" eaLnBrk="1" latinLnBrk="0" hangingPunct="1"/>
                      <a:r>
                        <a:rPr lang="en-US" altLang="zh-CN" sz="1000" kern="1200" dirty="0" smtClean="0">
                          <a:solidFill>
                            <a:schemeClr val="dk1"/>
                          </a:solidFill>
                          <a:latin typeface="+mj-ea"/>
                          <a:ea typeface="+mj-ea"/>
                          <a:cs typeface="+mn-cs"/>
                        </a:rPr>
                        <a:t>Condiment</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en-US" altLang="zh-CN" sz="1000" kern="1200" dirty="0" err="1" smtClean="0">
                          <a:solidFill>
                            <a:schemeClr val="dk1"/>
                          </a:solidFill>
                          <a:latin typeface="+mj-ea"/>
                          <a:ea typeface="+mj-ea"/>
                          <a:cs typeface="+mn-cs"/>
                        </a:rPr>
                        <a:t>MealDeal</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en-US" altLang="zh-CN" sz="1000" kern="1200" noProof="0" dirty="0" err="1" smtClean="0">
                          <a:solidFill>
                            <a:schemeClr val="dk1"/>
                          </a:solidFill>
                          <a:latin typeface="+mj-ea"/>
                          <a:ea typeface="+mj-ea"/>
                          <a:cs typeface="+mn-cs"/>
                        </a:rPr>
                        <a:t>MealDeal</a:t>
                      </a:r>
                      <a:endParaRPr lang="zh-CN" altLang="en-US" sz="1000" kern="1200" dirty="0">
                        <a:solidFill>
                          <a:schemeClr val="dk1"/>
                        </a:solidFill>
                        <a:latin typeface="+mj-ea"/>
                        <a:ea typeface="+mj-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1200" dirty="0" smtClean="0">
                          <a:solidFill>
                            <a:schemeClr val="dk1"/>
                          </a:solidFill>
                          <a:latin typeface="+mj-ea"/>
                          <a:ea typeface="+mj-ea"/>
                          <a:cs typeface="+mn-cs"/>
                        </a:rPr>
                        <a:t>Condiment</a:t>
                      </a:r>
                      <a:endParaRPr lang="zh-CN" altLang="en-US" sz="1000" kern="1200" dirty="0" smtClean="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轮次维护</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smtClean="0">
                        <a:solidFill>
                          <a:schemeClr val="dk1"/>
                        </a:solidFill>
                        <a:latin typeface="+mj-ea"/>
                        <a:ea typeface="+mj-ea"/>
                        <a:cs typeface="+mn-cs"/>
                      </a:endParaRPr>
                    </a:p>
                  </a:txBody>
                  <a:tcPr anchor="ctr"/>
                </a:tc>
                <a:tc>
                  <a:txBody>
                    <a:bodyPr/>
                    <a:lstStyle/>
                    <a:p>
                      <a:pPr marL="0" algn="ctr" defTabSz="914400" rtl="0" eaLnBrk="1" latinLnBrk="0" hangingPunct="1"/>
                      <a:endParaRPr lang="zh-CN" altLang="en-US" sz="1000" kern="1200" dirty="0">
                        <a:solidFill>
                          <a:schemeClr val="dk1"/>
                        </a:solidFill>
                        <a:latin typeface="+mj-ea"/>
                        <a:ea typeface="+mj-ea"/>
                        <a:cs typeface="+mn-cs"/>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馅料维护</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dk1"/>
                          </a:solidFill>
                          <a:latin typeface="+mj-ea"/>
                          <a:ea typeface="+mj-ea"/>
                          <a:cs typeface="+mn-cs"/>
                        </a:rPr>
                        <a:t>无</a:t>
                      </a:r>
                      <a:endParaRPr lang="zh-CN" altLang="en-US" sz="1000" kern="1200" dirty="0" smtClean="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无</a:t>
                      </a:r>
                      <a:endParaRPr lang="zh-CN" altLang="en-US" sz="1000" kern="1200" noProof="0" dirty="0" smtClean="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无</a:t>
                      </a:r>
                      <a:endParaRPr lang="zh-CN" altLang="en-US" sz="1000" kern="1200" noProof="0" dirty="0" smtClean="0">
                        <a:solidFill>
                          <a:schemeClr val="dk1"/>
                        </a:solidFill>
                        <a:latin typeface="+mj-ea"/>
                        <a:ea typeface="+mj-ea"/>
                        <a:cs typeface="+mn-cs"/>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配料维护</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n-ea"/>
                          <a:cs typeface="+mn-cs"/>
                        </a:rPr>
                        <a:t>无</a:t>
                      </a:r>
                      <a:endParaRPr lang="zh-CN" altLang="en-US" sz="1000" kern="1200" dirty="0">
                        <a:solidFill>
                          <a:schemeClr val="dk1"/>
                        </a:solidFill>
                        <a:latin typeface="+mj-ea"/>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algn="ctr" defTabSz="914400" rtl="0" eaLnBrk="1" latinLnBrk="0" hangingPunct="1"/>
                      <a:endParaRPr lang="zh-CN" altLang="en-US" sz="1000" kern="120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菜单版本管理</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noProof="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r>
              <a:tr h="2651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dk1"/>
                          </a:solidFill>
                          <a:latin typeface="+mj-ea"/>
                          <a:ea typeface="+mj-ea"/>
                          <a:cs typeface="+mn-cs"/>
                        </a:rPr>
                        <a:t>录入、同步、预览</a:t>
                      </a:r>
                      <a:endParaRPr lang="zh-CN" altLang="en-US" sz="1000" kern="1200" dirty="0" smtClean="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r>
              <a:tr h="2651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kern="1200" dirty="0" err="1" smtClean="0">
                          <a:solidFill>
                            <a:schemeClr val="dk1"/>
                          </a:solidFill>
                          <a:latin typeface="+mj-ea"/>
                          <a:ea typeface="+mj-ea"/>
                          <a:cs typeface="+mn-cs"/>
                        </a:rPr>
                        <a:t>TradeUp</a:t>
                      </a:r>
                      <a:endParaRPr lang="zh-CN" altLang="en-US" sz="1000" kern="1200" dirty="0" smtClean="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c>
                  <a:txBody>
                    <a:bodyPr/>
                    <a:lstStyle/>
                    <a:p>
                      <a:pPr marL="0" algn="ctr" defTabSz="914400" rtl="0" eaLnBrk="1" latinLnBrk="0" hangingPunct="1"/>
                      <a:r>
                        <a:rPr lang="zh-CN" altLang="en-US" sz="1000" kern="1200" dirty="0" smtClean="0">
                          <a:solidFill>
                            <a:schemeClr val="dk1"/>
                          </a:solidFill>
                          <a:latin typeface="+mj-ea"/>
                          <a:ea typeface="+mj-ea"/>
                          <a:cs typeface="+mn-cs"/>
                        </a:rPr>
                        <a:t>无</a:t>
                      </a:r>
                      <a:endParaRPr lang="zh-CN" altLang="en-US" sz="1000" kern="1200" dirty="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dk1"/>
                          </a:solidFill>
                          <a:latin typeface="+mj-ea"/>
                          <a:ea typeface="+mj-ea"/>
                          <a:cs typeface="+mn-cs"/>
                        </a:rPr>
                        <a:t>无</a:t>
                      </a:r>
                      <a:endParaRPr lang="zh-CN" altLang="en-US" sz="1000" kern="1200" dirty="0" smtClean="0">
                        <a:solidFill>
                          <a:schemeClr val="dk1"/>
                        </a:solidFill>
                        <a:latin typeface="+mj-ea"/>
                        <a:ea typeface="+mj-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noProof="0" dirty="0" smtClean="0">
                          <a:solidFill>
                            <a:schemeClr val="dk1"/>
                          </a:solidFill>
                          <a:latin typeface="+mj-ea"/>
                          <a:ea typeface="+mj-ea"/>
                          <a:cs typeface="+mn-cs"/>
                        </a:rPr>
                        <a:t>有</a:t>
                      </a:r>
                      <a:endParaRPr lang="zh-CN" altLang="en-US" sz="1000" kern="1200" noProof="0" dirty="0">
                        <a:solidFill>
                          <a:schemeClr val="dk1"/>
                        </a:solidFill>
                        <a:latin typeface="+mj-ea"/>
                        <a:ea typeface="+mj-ea"/>
                        <a:cs typeface="+mn-cs"/>
                      </a:endParaRPr>
                    </a:p>
                  </a:txBody>
                  <a:tcPr anchor="ctr"/>
                </a:tc>
              </a:tr>
            </a:tbl>
          </a:graphicData>
        </a:graphic>
      </p:graphicFrame>
      <p:sp>
        <p:nvSpPr>
          <p:cNvPr id="30" name="AutoShape 17"/>
          <p:cNvSpPr>
            <a:spLocks noChangeArrowheads="1"/>
          </p:cNvSpPr>
          <p:nvPr/>
        </p:nvSpPr>
        <p:spPr bwMode="auto">
          <a:xfrm rot="5400000">
            <a:off x="4948967" y="2804712"/>
            <a:ext cx="3003008" cy="298344"/>
          </a:xfrm>
          <a:prstGeom prst="triangle">
            <a:avLst>
              <a:gd name="adj" fmla="val 50000"/>
            </a:avLst>
          </a:prstGeom>
          <a:solidFill>
            <a:srgbClr val="F6E7E7"/>
          </a:solidFill>
          <a:ln w="9525" algn="ctr">
            <a:noFill/>
            <a:miter lim="800000"/>
          </a:ln>
          <a:effectLst/>
        </p:spPr>
        <p:txBody>
          <a:bodyPr rot="10800000" vert="eaVert" wrap="none" lIns="101882" tIns="50941" rIns="101882" bIns="50941" anchor="ctr"/>
          <a:lstStyle>
            <a:lvl1pPr>
              <a:lnSpc>
                <a:spcPct val="90000"/>
              </a:lnSpc>
              <a:spcBef>
                <a:spcPct val="20000"/>
              </a:spcBef>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1pPr>
            <a:lvl2pPr marL="742950" indent="-285750">
              <a:lnSpc>
                <a:spcPct val="90000"/>
              </a:lnSpc>
              <a:spcBef>
                <a:spcPct val="20000"/>
              </a:spcBef>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2pPr>
            <a:lvl3pPr marL="1143000" indent="-228600">
              <a:lnSpc>
                <a:spcPct val="90000"/>
              </a:lnSpc>
              <a:spcBef>
                <a:spcPct val="20000"/>
              </a:spcBef>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3pPr>
            <a:lvl4pPr marL="1600200" indent="-228600">
              <a:lnSpc>
                <a:spcPct val="90000"/>
              </a:lnSpc>
              <a:spcBef>
                <a:spcPct val="20000"/>
              </a:spcBef>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4pPr>
            <a:lvl5pPr marL="2057400" indent="-228600">
              <a:lnSpc>
                <a:spcPct val="90000"/>
              </a:lnSpc>
              <a:spcBef>
                <a:spcPct val="20000"/>
              </a:spcBef>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5pPr>
            <a:lvl6pPr marL="2514600" indent="-228600" eaLnBrk="0" fontAlgn="base" hangingPunct="0">
              <a:lnSpc>
                <a:spcPct val="90000"/>
              </a:lnSpc>
              <a:spcBef>
                <a:spcPct val="20000"/>
              </a:spcBef>
              <a:spcAft>
                <a:spcPct val="0"/>
              </a:spcAft>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6pPr>
            <a:lvl7pPr marL="2971800" indent="-228600" eaLnBrk="0" fontAlgn="base" hangingPunct="0">
              <a:lnSpc>
                <a:spcPct val="90000"/>
              </a:lnSpc>
              <a:spcBef>
                <a:spcPct val="20000"/>
              </a:spcBef>
              <a:spcAft>
                <a:spcPct val="0"/>
              </a:spcAft>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7pPr>
            <a:lvl8pPr marL="3429000" indent="-228600" eaLnBrk="0" fontAlgn="base" hangingPunct="0">
              <a:lnSpc>
                <a:spcPct val="90000"/>
              </a:lnSpc>
              <a:spcBef>
                <a:spcPct val="20000"/>
              </a:spcBef>
              <a:spcAft>
                <a:spcPct val="0"/>
              </a:spcAft>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8pPr>
            <a:lvl9pPr marL="3886200" indent="-228600" eaLnBrk="0" fontAlgn="base" hangingPunct="0">
              <a:lnSpc>
                <a:spcPct val="90000"/>
              </a:lnSpc>
              <a:spcBef>
                <a:spcPct val="20000"/>
              </a:spcBef>
              <a:spcAft>
                <a:spcPct val="0"/>
              </a:spcAft>
              <a:buClr>
                <a:schemeClr val="accent1"/>
              </a:buClr>
              <a:buFont typeface="Wingdings" panose="05000000000000000000" pitchFamily="2" charset="2"/>
              <a:defRPr sz="4000">
                <a:solidFill>
                  <a:schemeClr val="tx2"/>
                </a:solidFill>
                <a:latin typeface="Arial" panose="020B0604020202020204" pitchFamily="34" charset="0"/>
                <a:ea typeface="宋体" pitchFamily="2" charset="-122"/>
              </a:defRPr>
            </a:lvl9pPr>
          </a:lstStyle>
          <a:p>
            <a:pPr marL="0" marR="0" lvl="0" indent="0" algn="ctr" defTabSz="457200" eaLnBrk="1" fontAlgn="auto" latinLnBrk="0" hangingPunct="1">
              <a:lnSpc>
                <a:spcPct val="100000"/>
              </a:lnSpc>
              <a:spcBef>
                <a:spcPct val="0"/>
              </a:spcBef>
              <a:spcAft>
                <a:spcPts val="0"/>
              </a:spcAft>
              <a:buClrTx/>
              <a:buSzTx/>
              <a:buFont typeface="Wingdings" panose="05000000000000000000" pitchFamily="2" charset="2"/>
              <a:buNone/>
              <a:defRPr/>
            </a:pPr>
            <a:endParaRPr kumimoji="0" lang="zh-CN" altLang="en-US" sz="1000" b="0" i="0" u="none" strike="noStrike" kern="0" cap="none" spc="0" normalizeH="0" baseline="0" noProof="0">
              <a:ln>
                <a:noFill/>
              </a:ln>
              <a:solidFill>
                <a:srgbClr val="141313"/>
              </a:solidFill>
              <a:effectLst/>
              <a:uLnTx/>
              <a:uFillTx/>
              <a:latin typeface="Arial" panose="020B0604020202020204" pitchFamily="34" charset="0"/>
              <a:ea typeface="宋体" pitchFamily="2" charset="-122"/>
            </a:endParaRPr>
          </a:p>
        </p:txBody>
      </p:sp>
      <p:sp>
        <p:nvSpPr>
          <p:cNvPr id="10"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 name="Rectangle 91"/>
          <p:cNvSpPr/>
          <p:nvPr/>
        </p:nvSpPr>
        <p:spPr>
          <a:xfrm rot="5400000">
            <a:off x="-300158" y="2314580"/>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2"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3"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nvGraphicFramePr>
        <p:xfrm>
          <a:off x="6738820" y="1474819"/>
          <a:ext cx="1873551" cy="2980569"/>
        </p:xfrm>
        <a:graphic>
          <a:graphicData uri="http://schemas.openxmlformats.org/drawingml/2006/table">
            <a:tbl>
              <a:tblPr firstRow="1" bandRow="1">
                <a:tableStyleId>{5C22544A-7EE6-4342-B048-85BDC9FD1C3A}</a:tableStyleId>
              </a:tblPr>
              <a:tblGrid>
                <a:gridCol w="1873551"/>
              </a:tblGrid>
              <a:tr h="196158">
                <a:tc>
                  <a:txBody>
                    <a:bodyPr/>
                    <a:lstStyle/>
                    <a:p>
                      <a:pPr algn="ctr"/>
                      <a:r>
                        <a:rPr lang="zh-CN" altLang="en-US" sz="1200" b="1" kern="1200" dirty="0" smtClean="0">
                          <a:solidFill>
                            <a:schemeClr val="lt1"/>
                          </a:solidFill>
                          <a:latin typeface="+mj-ea"/>
                          <a:ea typeface="+mn-ea"/>
                          <a:cs typeface="+mn-cs"/>
                        </a:rPr>
                        <a:t>小品牌</a:t>
                      </a:r>
                      <a:r>
                        <a:rPr lang="en-US" altLang="zh-CN" sz="1200" b="1" kern="1200" dirty="0" smtClean="0">
                          <a:solidFill>
                            <a:schemeClr val="lt1"/>
                          </a:solidFill>
                          <a:latin typeface="+mj-ea"/>
                          <a:ea typeface="+mn-ea"/>
                          <a:cs typeface="+mn-cs"/>
                        </a:rPr>
                        <a:t>SAAS</a:t>
                      </a:r>
                      <a:endParaRPr lang="zh-CN" altLang="en-US" sz="1200" b="1" kern="1200" dirty="0">
                        <a:solidFill>
                          <a:schemeClr val="lt1"/>
                        </a:solidFill>
                        <a:latin typeface="+mj-ea"/>
                        <a:ea typeface="+mn-ea"/>
                        <a:cs typeface="+mn-cs"/>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显示名称、图片</a:t>
                      </a:r>
                      <a:endParaRPr lang="zh-CN" altLang="en-US" sz="1000" kern="120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分类管理</a:t>
                      </a:r>
                      <a:endParaRPr lang="zh-CN" altLang="en-US" sz="1000" kern="120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产品组管理</a:t>
                      </a:r>
                      <a:endParaRPr lang="zh-CN" altLang="en-US" sz="1000" kern="1200" dirty="0">
                        <a:solidFill>
                          <a:schemeClr val="dk1"/>
                        </a:solidFill>
                        <a:latin typeface="+mj-ea"/>
                        <a:ea typeface="+mj-ea"/>
                        <a:cs typeface="+mn-cs"/>
                      </a:endParaRPr>
                    </a:p>
                  </a:txBody>
                  <a:tcPr anchor="ctr"/>
                </a:tc>
              </a:tr>
              <a:tr h="2651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b="1" kern="1200" dirty="0" smtClean="0">
                          <a:solidFill>
                            <a:schemeClr val="dk1"/>
                          </a:solidFill>
                          <a:latin typeface="+mj-ea"/>
                          <a:ea typeface="+mj-ea"/>
                          <a:cs typeface="+mn-cs"/>
                        </a:rPr>
                        <a:t>套餐类型</a:t>
                      </a:r>
                      <a:r>
                        <a:rPr lang="zh-CN" altLang="en-US" sz="1000" b="1" kern="1200" noProof="0" dirty="0" smtClean="0">
                          <a:solidFill>
                            <a:schemeClr val="dk1"/>
                          </a:solidFill>
                          <a:latin typeface="+mj-ea"/>
                          <a:ea typeface="+mj-ea"/>
                          <a:cs typeface="+mn-cs"/>
                        </a:rPr>
                        <a:t>，建议：</a:t>
                      </a:r>
                      <a:r>
                        <a:rPr lang="en-US" altLang="zh-CN" sz="1000" b="1" kern="1200" noProof="0" dirty="0" err="1" smtClean="0">
                          <a:solidFill>
                            <a:schemeClr val="dk1"/>
                          </a:solidFill>
                          <a:latin typeface="+mj-ea"/>
                          <a:ea typeface="+mj-ea"/>
                          <a:cs typeface="+mn-cs"/>
                        </a:rPr>
                        <a:t>MealDeal</a:t>
                      </a:r>
                      <a:endParaRPr lang="zh-CN" altLang="en-US" sz="1000" b="1" kern="1200" dirty="0" smtClean="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轮次维护</a:t>
                      </a:r>
                      <a:endParaRPr lang="zh-CN" altLang="en-US" sz="1000" kern="1200" dirty="0">
                        <a:solidFill>
                          <a:schemeClr val="dk1"/>
                        </a:solidFill>
                        <a:latin typeface="+mj-ea"/>
                        <a:ea typeface="+mj-ea"/>
                        <a:cs typeface="+mn-cs"/>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r>
              <a:tr h="283339">
                <a:tc>
                  <a:txBody>
                    <a:bodyPr/>
                    <a:lstStyle/>
                    <a:p>
                      <a:pPr marL="0" algn="ctr" defTabSz="914400" rtl="0" eaLnBrk="1" latinLnBrk="0" hangingPunct="1"/>
                      <a:r>
                        <a:rPr lang="zh-CN" altLang="en-US" sz="1000" kern="1200" dirty="0" smtClean="0">
                          <a:solidFill>
                            <a:schemeClr val="dk1"/>
                          </a:solidFill>
                          <a:latin typeface="+mj-ea"/>
                          <a:ea typeface="+mj-ea"/>
                          <a:cs typeface="+mn-cs"/>
                        </a:rPr>
                        <a:t>有</a:t>
                      </a:r>
                      <a:endParaRPr lang="zh-CN" altLang="en-US" sz="1000" kern="1200" dirty="0">
                        <a:solidFill>
                          <a:schemeClr val="dk1"/>
                        </a:solidFill>
                        <a:latin typeface="+mj-ea"/>
                        <a:ea typeface="+mj-ea"/>
                        <a:cs typeface="+mn-cs"/>
                      </a:endParaRPr>
                    </a:p>
                  </a:txBody>
                  <a:tcPr anchor="ctr"/>
                </a:tc>
              </a:tr>
              <a:tr h="265176">
                <a:tc>
                  <a:txBody>
                    <a:bodyPr/>
                    <a:lstStyle/>
                    <a:p>
                      <a:pPr marL="0" algn="ctr" defTabSz="914400" rtl="0" eaLnBrk="1" latinLnBrk="0" hangingPunct="1"/>
                      <a:r>
                        <a:rPr lang="zh-CN" altLang="en-US" sz="1000" kern="1200" dirty="0" smtClean="0">
                          <a:solidFill>
                            <a:schemeClr val="dk1"/>
                          </a:solidFill>
                          <a:latin typeface="+mj-ea"/>
                          <a:ea typeface="+mj-ea"/>
                          <a:cs typeface="+mn-cs"/>
                        </a:rPr>
                        <a:t>菜单版本管理</a:t>
                      </a:r>
                      <a:endParaRPr lang="zh-CN" altLang="en-US" sz="1000" kern="1200" dirty="0">
                        <a:solidFill>
                          <a:schemeClr val="dk1"/>
                        </a:solidFill>
                        <a:latin typeface="+mj-ea"/>
                        <a:ea typeface="+mj-ea"/>
                        <a:cs typeface="+mn-cs"/>
                      </a:endParaRPr>
                    </a:p>
                  </a:txBody>
                  <a:tcPr anchor="ctr"/>
                </a:tc>
              </a:tr>
              <a:tr h="2651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200" dirty="0" smtClean="0">
                          <a:solidFill>
                            <a:schemeClr val="dk1"/>
                          </a:solidFill>
                          <a:latin typeface="+mj-ea"/>
                          <a:ea typeface="+mj-ea"/>
                          <a:cs typeface="+mn-cs"/>
                        </a:rPr>
                        <a:t>同步、预览</a:t>
                      </a:r>
                      <a:endParaRPr lang="zh-CN" altLang="en-US" sz="1000" kern="1200" dirty="0" smtClean="0">
                        <a:solidFill>
                          <a:schemeClr val="dk1"/>
                        </a:solidFill>
                        <a:latin typeface="+mj-ea"/>
                        <a:ea typeface="+mj-ea"/>
                        <a:cs typeface="+mn-cs"/>
                      </a:endParaRPr>
                    </a:p>
                  </a:txBody>
                  <a:tcPr anchor="ctr"/>
                </a:tc>
              </a:tr>
              <a:tr h="26517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kern="1200" dirty="0" err="1" smtClean="0">
                          <a:solidFill>
                            <a:schemeClr val="dk1"/>
                          </a:solidFill>
                          <a:latin typeface="+mj-ea"/>
                          <a:ea typeface="+mj-ea"/>
                          <a:cs typeface="+mn-cs"/>
                        </a:rPr>
                        <a:t>TradeUp</a:t>
                      </a:r>
                      <a:endParaRPr lang="zh-CN" altLang="en-US" sz="1000" kern="1200" noProof="0" dirty="0" smtClean="0">
                        <a:solidFill>
                          <a:schemeClr val="dk1"/>
                        </a:solidFill>
                        <a:latin typeface="+mj-ea"/>
                        <a:ea typeface="+mj-ea"/>
                        <a:cs typeface="+mn-cs"/>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业务专题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优惠类型</a:t>
            </a:r>
            <a:endParaRPr lang="en-US" sz="2400" dirty="0"/>
          </a:p>
        </p:txBody>
      </p:sp>
      <p:grpSp>
        <p:nvGrpSpPr>
          <p:cNvPr id="21" name="组合 20"/>
          <p:cNvGrpSpPr/>
          <p:nvPr/>
        </p:nvGrpSpPr>
        <p:grpSpPr>
          <a:xfrm>
            <a:off x="2619530" y="3674270"/>
            <a:ext cx="754504" cy="720000"/>
            <a:chOff x="2650508" y="3403495"/>
            <a:chExt cx="754504" cy="720000"/>
          </a:xfrm>
        </p:grpSpPr>
        <p:sp>
          <p:nvSpPr>
            <p:cNvPr id="22" name="椭圆 21"/>
            <p:cNvSpPr>
              <a:spLocks noChangeArrowheads="1"/>
            </p:cNvSpPr>
            <p:nvPr/>
          </p:nvSpPr>
          <p:spPr bwMode="auto">
            <a:xfrm>
              <a:off x="2667760" y="3403495"/>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100">
                <a:solidFill>
                  <a:schemeClr val="lt1"/>
                </a:solidFill>
                <a:latin typeface="微软雅黑" panose="020B0503020204020204" charset="-122"/>
                <a:ea typeface="微软雅黑" panose="020B0503020204020204" charset="-122"/>
              </a:endParaRPr>
            </a:p>
          </p:txBody>
        </p:sp>
        <p:sp>
          <p:nvSpPr>
            <p:cNvPr id="23" name="文本框 9"/>
            <p:cNvSpPr txBox="1">
              <a:spLocks noChangeArrowheads="1"/>
            </p:cNvSpPr>
            <p:nvPr/>
          </p:nvSpPr>
          <p:spPr bwMode="auto">
            <a:xfrm>
              <a:off x="2650508" y="3629332"/>
              <a:ext cx="754504" cy="261610"/>
            </a:xfrm>
            <a:prstGeom prst="rect">
              <a:avLst/>
            </a:prstGeom>
            <a:noFill/>
            <a:ln w="9525">
              <a:noFill/>
              <a:miter lim="800000"/>
            </a:ln>
          </p:spPr>
          <p:txBody>
            <a:bodyPr wrap="square">
              <a:spAutoFit/>
            </a:bodyPr>
            <a:lstStyle/>
            <a:p>
              <a:pPr algn="ctr"/>
              <a:r>
                <a:rPr kumimoji="1" lang="zh-CN" altLang="en-US" sz="1100" b="1" dirty="0" smtClean="0">
                  <a:latin typeface="微软雅黑" panose="020B0503020204020204" charset="-122"/>
                  <a:ea typeface="微软雅黑" panose="020B0503020204020204" charset="-122"/>
                </a:rPr>
                <a:t>键位优惠</a:t>
              </a:r>
              <a:endParaRPr kumimoji="1" lang="en-US" altLang="zh-CN" sz="1100" b="1" dirty="0" smtClean="0">
                <a:latin typeface="微软雅黑" panose="020B0503020204020204" charset="-122"/>
                <a:ea typeface="微软雅黑" panose="020B0503020204020204" charset="-122"/>
              </a:endParaRPr>
            </a:p>
          </p:txBody>
        </p:sp>
      </p:grpSp>
      <p:grpSp>
        <p:nvGrpSpPr>
          <p:cNvPr id="24" name="组合 23"/>
          <p:cNvGrpSpPr/>
          <p:nvPr/>
        </p:nvGrpSpPr>
        <p:grpSpPr>
          <a:xfrm>
            <a:off x="2527308" y="1595968"/>
            <a:ext cx="829474" cy="720000"/>
            <a:chOff x="3910118" y="1214805"/>
            <a:chExt cx="829474" cy="720000"/>
          </a:xfrm>
        </p:grpSpPr>
        <p:sp>
          <p:nvSpPr>
            <p:cNvPr id="25" name="椭圆 24"/>
            <p:cNvSpPr>
              <a:spLocks noChangeArrowheads="1"/>
            </p:cNvSpPr>
            <p:nvPr/>
          </p:nvSpPr>
          <p:spPr bwMode="auto">
            <a:xfrm>
              <a:off x="3964855" y="1214805"/>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100">
                <a:solidFill>
                  <a:schemeClr val="lt1"/>
                </a:solidFill>
                <a:latin typeface="微软雅黑" panose="020B0503020204020204" charset="-122"/>
                <a:ea typeface="微软雅黑" panose="020B0503020204020204" charset="-122"/>
              </a:endParaRPr>
            </a:p>
          </p:txBody>
        </p:sp>
        <p:sp>
          <p:nvSpPr>
            <p:cNvPr id="34" name="文本框 9"/>
            <p:cNvSpPr txBox="1">
              <a:spLocks noChangeArrowheads="1"/>
            </p:cNvSpPr>
            <p:nvPr/>
          </p:nvSpPr>
          <p:spPr bwMode="auto">
            <a:xfrm>
              <a:off x="3910118" y="1343973"/>
              <a:ext cx="829474" cy="430887"/>
            </a:xfrm>
            <a:prstGeom prst="rect">
              <a:avLst/>
            </a:prstGeom>
            <a:noFill/>
            <a:ln w="9525">
              <a:noFill/>
              <a:miter lim="800000"/>
            </a:ln>
          </p:spPr>
          <p:txBody>
            <a:bodyPr wrap="square">
              <a:spAutoFit/>
            </a:bodyPr>
            <a:lstStyle/>
            <a:p>
              <a:pPr algn="ctr"/>
              <a:r>
                <a:rPr kumimoji="1" lang="zh-CN" altLang="en-US" sz="1100" b="1" dirty="0" smtClean="0">
                  <a:latin typeface="微软雅黑" panose="020B0503020204020204" charset="-122"/>
                  <a:ea typeface="微软雅黑" panose="020B0503020204020204" charset="-122"/>
                </a:rPr>
                <a:t>券优惠</a:t>
              </a:r>
              <a:r>
                <a:rPr kumimoji="1" lang="en-US" altLang="zh-CN" sz="1100" b="1" dirty="0" smtClean="0">
                  <a:latin typeface="微软雅黑" panose="020B0503020204020204" charset="-122"/>
                  <a:ea typeface="微软雅黑" panose="020B0503020204020204" charset="-122"/>
                </a:rPr>
                <a:t>/Prime</a:t>
              </a:r>
              <a:endParaRPr kumimoji="1" lang="en-US" altLang="zh-CN" sz="1100" b="1" dirty="0">
                <a:latin typeface="微软雅黑" panose="020B0503020204020204" charset="-122"/>
                <a:ea typeface="微软雅黑" panose="020B0503020204020204" charset="-122"/>
              </a:endParaRPr>
            </a:p>
          </p:txBody>
        </p:sp>
      </p:grpSp>
      <p:grpSp>
        <p:nvGrpSpPr>
          <p:cNvPr id="35" name="组合 34"/>
          <p:cNvGrpSpPr/>
          <p:nvPr/>
        </p:nvGrpSpPr>
        <p:grpSpPr>
          <a:xfrm>
            <a:off x="5274518" y="3674270"/>
            <a:ext cx="766779" cy="720000"/>
            <a:chOff x="5531461" y="3515849"/>
            <a:chExt cx="766779" cy="720000"/>
          </a:xfrm>
        </p:grpSpPr>
        <p:sp>
          <p:nvSpPr>
            <p:cNvPr id="38" name="椭圆 37"/>
            <p:cNvSpPr>
              <a:spLocks noChangeArrowheads="1"/>
            </p:cNvSpPr>
            <p:nvPr/>
          </p:nvSpPr>
          <p:spPr bwMode="auto">
            <a:xfrm>
              <a:off x="5564443" y="3515849"/>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100">
                <a:solidFill>
                  <a:schemeClr val="lt1"/>
                </a:solidFill>
                <a:latin typeface="微软雅黑" panose="020B0503020204020204" charset="-122"/>
                <a:ea typeface="微软雅黑" panose="020B0503020204020204" charset="-122"/>
              </a:endParaRPr>
            </a:p>
          </p:txBody>
        </p:sp>
        <p:sp>
          <p:nvSpPr>
            <p:cNvPr id="39" name="文本框 9"/>
            <p:cNvSpPr txBox="1">
              <a:spLocks noChangeArrowheads="1"/>
            </p:cNvSpPr>
            <p:nvPr/>
          </p:nvSpPr>
          <p:spPr bwMode="auto">
            <a:xfrm>
              <a:off x="5531461" y="3753391"/>
              <a:ext cx="766779" cy="261610"/>
            </a:xfrm>
            <a:prstGeom prst="rect">
              <a:avLst/>
            </a:prstGeom>
            <a:noFill/>
            <a:ln w="9525">
              <a:noFill/>
              <a:miter lim="800000"/>
            </a:ln>
          </p:spPr>
          <p:txBody>
            <a:bodyPr wrap="square">
              <a:spAutoFit/>
            </a:bodyPr>
            <a:lstStyle/>
            <a:p>
              <a:pPr algn="ctr"/>
              <a:r>
                <a:rPr kumimoji="1" lang="zh-CN" altLang="en-US" sz="1100" b="1" dirty="0" smtClean="0">
                  <a:latin typeface="微软雅黑" panose="020B0503020204020204" charset="-122"/>
                  <a:ea typeface="微软雅黑" panose="020B0503020204020204" charset="-122"/>
                </a:rPr>
                <a:t>餐厅优惠</a:t>
              </a:r>
              <a:endParaRPr kumimoji="1" lang="en-US" altLang="zh-CN" sz="1100" b="1" dirty="0">
                <a:latin typeface="微软雅黑" panose="020B0503020204020204" charset="-122"/>
                <a:ea typeface="微软雅黑" panose="020B0503020204020204" charset="-122"/>
              </a:endParaRPr>
            </a:p>
          </p:txBody>
        </p:sp>
      </p:grpSp>
      <p:sp>
        <p:nvSpPr>
          <p:cNvPr id="42" name="文本框 41"/>
          <p:cNvSpPr txBox="1"/>
          <p:nvPr/>
        </p:nvSpPr>
        <p:spPr>
          <a:xfrm>
            <a:off x="1400076" y="3811133"/>
            <a:ext cx="1127232" cy="461665"/>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a:latin typeface="+mj-ea"/>
                <a:ea typeface="+mj-ea"/>
              </a:defRPr>
            </a:lvl1pPr>
          </a:lstStyle>
          <a:p>
            <a:r>
              <a:rPr lang="zh-CN" altLang="en-US" dirty="0"/>
              <a:t>现金折扣</a:t>
            </a:r>
            <a:endParaRPr lang="en-US" altLang="zh-CN" dirty="0"/>
          </a:p>
          <a:p>
            <a:r>
              <a:rPr lang="zh-CN" altLang="en-US" dirty="0"/>
              <a:t>百分比</a:t>
            </a:r>
            <a:r>
              <a:rPr lang="zh-CN" altLang="en-US" dirty="0" smtClean="0"/>
              <a:t>折扣</a:t>
            </a:r>
            <a:endParaRPr lang="en-US" altLang="zh-CN" dirty="0"/>
          </a:p>
        </p:txBody>
      </p:sp>
      <p:cxnSp>
        <p:nvCxnSpPr>
          <p:cNvPr id="43" name="直线箭头连接符 91"/>
          <p:cNvCxnSpPr>
            <a:cxnSpLocks noChangeShapeType="1"/>
          </p:cNvCxnSpPr>
          <p:nvPr/>
        </p:nvCxnSpPr>
        <p:spPr bwMode="auto">
          <a:xfrm flipH="1">
            <a:off x="3393213" y="2213693"/>
            <a:ext cx="1893968" cy="1620146"/>
          </a:xfrm>
          <a:prstGeom prst="straightConnector1">
            <a:avLst/>
          </a:prstGeom>
          <a:noFill/>
          <a:ln w="25400">
            <a:solidFill>
              <a:schemeClr val="accent1"/>
            </a:solidFill>
            <a:round/>
            <a:headEnd type="arrow" w="med" len="med"/>
            <a:tailEnd type="arrow" w="med" len="med"/>
          </a:ln>
          <a:effectLst/>
        </p:spPr>
      </p:cxnSp>
      <p:cxnSp>
        <p:nvCxnSpPr>
          <p:cNvPr id="44" name="直线箭头连接符 91"/>
          <p:cNvCxnSpPr>
            <a:cxnSpLocks noChangeShapeType="1"/>
          </p:cNvCxnSpPr>
          <p:nvPr/>
        </p:nvCxnSpPr>
        <p:spPr bwMode="auto">
          <a:xfrm flipH="1" flipV="1">
            <a:off x="3323800" y="2213693"/>
            <a:ext cx="1928963" cy="1620146"/>
          </a:xfrm>
          <a:prstGeom prst="straightConnector1">
            <a:avLst/>
          </a:prstGeom>
          <a:noFill/>
          <a:ln w="25400">
            <a:solidFill>
              <a:schemeClr val="accent1"/>
            </a:solidFill>
            <a:round/>
            <a:headEnd type="arrow" w="med" len="med"/>
            <a:tailEnd type="arrow" w="med" len="med"/>
          </a:ln>
          <a:effectLst/>
        </p:spPr>
      </p:cxnSp>
      <p:sp>
        <p:nvSpPr>
          <p:cNvPr id="50" name="文本框 49"/>
          <p:cNvSpPr txBox="1"/>
          <p:nvPr/>
        </p:nvSpPr>
        <p:spPr>
          <a:xfrm>
            <a:off x="1400076" y="1718613"/>
            <a:ext cx="819455" cy="461665"/>
          </a:xfrm>
          <a:prstGeom prst="rect">
            <a:avLst/>
          </a:prstGeom>
          <a:noFill/>
        </p:spPr>
        <p:txBody>
          <a:bodyPr wrap="none" rtlCol="0">
            <a:spAutoFit/>
          </a:bodyPr>
          <a:lstStyle/>
          <a:p>
            <a:pPr marL="171450" indent="-171450" algn="l">
              <a:buFont typeface="Arial" panose="020B0604020202020204" pitchFamily="34" charset="0"/>
              <a:buChar char="•"/>
            </a:pPr>
            <a:r>
              <a:rPr lang="zh-CN" altLang="en-US" sz="1200" dirty="0" smtClean="0">
                <a:latin typeface="+mj-ea"/>
                <a:ea typeface="+mj-ea"/>
              </a:rPr>
              <a:t>单品券</a:t>
            </a:r>
            <a:endParaRPr lang="en-US" altLang="zh-CN" sz="1200" dirty="0" smtClean="0">
              <a:latin typeface="+mj-ea"/>
              <a:ea typeface="+mj-ea"/>
            </a:endParaRPr>
          </a:p>
          <a:p>
            <a:pPr marL="171450" indent="-171450" algn="l">
              <a:buFont typeface="Arial" panose="020B0604020202020204" pitchFamily="34" charset="0"/>
              <a:buChar char="•"/>
            </a:pPr>
            <a:r>
              <a:rPr lang="zh-CN" altLang="en-US" sz="1200" dirty="0">
                <a:latin typeface="+mj-ea"/>
                <a:ea typeface="+mj-ea"/>
              </a:rPr>
              <a:t>整单券</a:t>
            </a:r>
            <a:endParaRPr lang="zh-CN" altLang="en-US" sz="1200" dirty="0" smtClean="0">
              <a:latin typeface="+mj-ea"/>
              <a:ea typeface="+mj-ea"/>
            </a:endParaRPr>
          </a:p>
        </p:txBody>
      </p:sp>
      <p:sp>
        <p:nvSpPr>
          <p:cNvPr id="51" name="文本框 50"/>
          <p:cNvSpPr txBox="1"/>
          <p:nvPr/>
        </p:nvSpPr>
        <p:spPr>
          <a:xfrm>
            <a:off x="6189265" y="3811133"/>
            <a:ext cx="973343" cy="461665"/>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a:latin typeface="+mj-ea"/>
                <a:ea typeface="+mj-ea"/>
              </a:defRPr>
            </a:lvl1pPr>
          </a:lstStyle>
          <a:p>
            <a:r>
              <a:rPr lang="zh-CN" altLang="en-US" dirty="0"/>
              <a:t>单品优惠</a:t>
            </a:r>
            <a:endParaRPr lang="en-US" altLang="zh-CN" dirty="0"/>
          </a:p>
          <a:p>
            <a:r>
              <a:rPr lang="zh-CN" altLang="en-US" dirty="0"/>
              <a:t>整单优惠</a:t>
            </a:r>
            <a:endParaRPr lang="zh-CN" altLang="en-US" dirty="0"/>
          </a:p>
        </p:txBody>
      </p:sp>
      <p:grpSp>
        <p:nvGrpSpPr>
          <p:cNvPr id="52" name="组合 48"/>
          <p:cNvGrpSpPr/>
          <p:nvPr/>
        </p:nvGrpSpPr>
        <p:grpSpPr>
          <a:xfrm>
            <a:off x="5211823" y="1595968"/>
            <a:ext cx="829474" cy="720000"/>
            <a:chOff x="3923915" y="1214805"/>
            <a:chExt cx="829474" cy="720000"/>
          </a:xfrm>
        </p:grpSpPr>
        <p:sp>
          <p:nvSpPr>
            <p:cNvPr id="53" name="椭圆 28"/>
            <p:cNvSpPr>
              <a:spLocks noChangeArrowheads="1"/>
            </p:cNvSpPr>
            <p:nvPr/>
          </p:nvSpPr>
          <p:spPr bwMode="auto">
            <a:xfrm>
              <a:off x="3964855" y="1214805"/>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100">
                <a:solidFill>
                  <a:schemeClr val="lt1"/>
                </a:solidFill>
                <a:latin typeface="微软雅黑" panose="020B0503020204020204" charset="-122"/>
                <a:ea typeface="微软雅黑" panose="020B0503020204020204" charset="-122"/>
              </a:endParaRPr>
            </a:p>
          </p:txBody>
        </p:sp>
        <p:sp>
          <p:nvSpPr>
            <p:cNvPr id="54" name="文本框 9"/>
            <p:cNvSpPr txBox="1">
              <a:spLocks noChangeArrowheads="1"/>
            </p:cNvSpPr>
            <p:nvPr/>
          </p:nvSpPr>
          <p:spPr bwMode="auto">
            <a:xfrm>
              <a:off x="3923915" y="1426003"/>
              <a:ext cx="829474" cy="261610"/>
            </a:xfrm>
            <a:prstGeom prst="rect">
              <a:avLst/>
            </a:prstGeom>
            <a:noFill/>
            <a:ln w="9525">
              <a:noFill/>
              <a:miter lim="800000"/>
            </a:ln>
          </p:spPr>
          <p:txBody>
            <a:bodyPr wrap="square">
              <a:spAutoFit/>
            </a:bodyPr>
            <a:lstStyle/>
            <a:p>
              <a:pPr algn="ctr"/>
              <a:r>
                <a:rPr kumimoji="1" lang="zh-CN" altLang="en-US" sz="1100" b="1" dirty="0" smtClean="0">
                  <a:latin typeface="微软雅黑" panose="020B0503020204020204" charset="-122"/>
                  <a:ea typeface="微软雅黑" panose="020B0503020204020204" charset="-122"/>
                </a:rPr>
                <a:t>支付优惠</a:t>
              </a:r>
              <a:endParaRPr kumimoji="1" lang="en-US" altLang="zh-CN" sz="1100" b="1" dirty="0">
                <a:latin typeface="微软雅黑" panose="020B0503020204020204" charset="-122"/>
                <a:ea typeface="微软雅黑" panose="020B0503020204020204" charset="-122"/>
              </a:endParaRPr>
            </a:p>
          </p:txBody>
        </p:sp>
      </p:grpSp>
      <p:sp>
        <p:nvSpPr>
          <p:cNvPr id="56" name="文本框 44"/>
          <p:cNvSpPr txBox="1"/>
          <p:nvPr/>
        </p:nvSpPr>
        <p:spPr>
          <a:xfrm>
            <a:off x="6189265" y="1718613"/>
            <a:ext cx="973343" cy="461665"/>
          </a:xfrm>
          <a:prstGeom prst="rect">
            <a:avLst/>
          </a:prstGeom>
          <a:noFill/>
        </p:spPr>
        <p:txBody>
          <a:bodyPr wrap="none" rtlCol="0">
            <a:spAutoFit/>
          </a:bodyPr>
          <a:lstStyle/>
          <a:p>
            <a:pPr marL="171450" indent="-171450" algn="l">
              <a:buFont typeface="Arial" panose="020B0604020202020204" pitchFamily="34" charset="0"/>
              <a:buChar char="•"/>
            </a:pPr>
            <a:r>
              <a:rPr lang="zh-CN" altLang="en-US" sz="1200" dirty="0" smtClean="0">
                <a:latin typeface="+mj-ea"/>
                <a:ea typeface="+mj-ea"/>
              </a:rPr>
              <a:t>单品</a:t>
            </a:r>
            <a:r>
              <a:rPr lang="zh-CN" altLang="en-US" sz="1200" dirty="0">
                <a:latin typeface="+mj-ea"/>
                <a:ea typeface="+mj-ea"/>
              </a:rPr>
              <a:t>折扣</a:t>
            </a:r>
            <a:endParaRPr lang="en-US" altLang="zh-CN" sz="1200" dirty="0">
              <a:latin typeface="+mj-ea"/>
              <a:ea typeface="+mj-ea"/>
            </a:endParaRPr>
          </a:p>
          <a:p>
            <a:pPr marL="171450" indent="-171450" algn="l">
              <a:buFont typeface="Arial" panose="020B0604020202020204" pitchFamily="34" charset="0"/>
              <a:buChar char="•"/>
            </a:pPr>
            <a:r>
              <a:rPr lang="zh-CN" altLang="en-US" sz="1200" dirty="0" smtClean="0">
                <a:latin typeface="+mj-ea"/>
                <a:ea typeface="+mj-ea"/>
              </a:rPr>
              <a:t>整单折扣</a:t>
            </a:r>
            <a:endParaRPr lang="zh-CN" altLang="en-US" sz="1200" dirty="0" smtClean="0">
              <a:latin typeface="+mj-ea"/>
              <a:ea typeface="+mj-ea"/>
            </a:endParaRPr>
          </a:p>
        </p:txBody>
      </p:sp>
      <p:sp>
        <p:nvSpPr>
          <p:cNvPr id="30"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1" name="Rectangle 91"/>
          <p:cNvSpPr/>
          <p:nvPr/>
        </p:nvSpPr>
        <p:spPr>
          <a:xfrm rot="5400000">
            <a:off x="-300158" y="2314580"/>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32"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3"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20" name="椭圆 19"/>
          <p:cNvSpPr>
            <a:spLocks noChangeArrowheads="1"/>
          </p:cNvSpPr>
          <p:nvPr/>
        </p:nvSpPr>
        <p:spPr bwMode="auto">
          <a:xfrm>
            <a:off x="3755512" y="2514590"/>
            <a:ext cx="1091868" cy="1044479"/>
          </a:xfrm>
          <a:prstGeom prst="ellipse">
            <a:avLst/>
          </a:prstGeom>
          <a:solidFill>
            <a:schemeClr val="accent1"/>
          </a:solidFill>
          <a:ln w="57150">
            <a:solidFill>
              <a:schemeClr val="bg1"/>
            </a:solidFill>
            <a:round/>
          </a:ln>
          <a:effectLst/>
        </p:spPr>
        <p:txBody>
          <a:bodyPr anchor="ctr"/>
          <a:lstStyle/>
          <a:p>
            <a:pPr algn="ctr">
              <a:buFont typeface="Arial" panose="020B0604020202020204" pitchFamily="34" charset="0"/>
              <a:buNone/>
              <a:defRPr/>
            </a:pPr>
            <a:r>
              <a:rPr kumimoji="1" lang="zh-CN" altLang="en-US" dirty="0" smtClean="0">
                <a:solidFill>
                  <a:schemeClr val="lt1"/>
                </a:solidFill>
                <a:latin typeface="微软雅黑" panose="020B0503020204020204" charset="-122"/>
                <a:ea typeface="微软雅黑" panose="020B0503020204020204" charset="-122"/>
              </a:rPr>
              <a:t>优惠</a:t>
            </a:r>
            <a:endParaRPr kumimoji="1" lang="zh-CN" altLang="en-US" dirty="0">
              <a:solidFill>
                <a:schemeClr val="l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业务专题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活动类型</a:t>
            </a:r>
            <a:endParaRPr lang="en-US" sz="2400" dirty="0"/>
          </a:p>
        </p:txBody>
      </p:sp>
      <p:sp>
        <p:nvSpPr>
          <p:cNvPr id="6" name="文本框 35"/>
          <p:cNvSpPr txBox="1"/>
          <p:nvPr/>
        </p:nvSpPr>
        <p:spPr>
          <a:xfrm>
            <a:off x="264160" y="2591449"/>
            <a:ext cx="1127232" cy="461665"/>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a:latin typeface="+mj-ea"/>
                <a:ea typeface="+mj-ea"/>
              </a:defRPr>
            </a:lvl1pPr>
          </a:lstStyle>
          <a:p>
            <a:r>
              <a:rPr lang="zh-CN" altLang="en-US" dirty="0" smtClean="0"/>
              <a:t>优惠券</a:t>
            </a:r>
            <a:endParaRPr lang="en-US" altLang="zh-CN" dirty="0" smtClean="0"/>
          </a:p>
          <a:p>
            <a:r>
              <a:rPr lang="zh-CN" altLang="en-US" dirty="0"/>
              <a:t>购物</a:t>
            </a:r>
            <a:r>
              <a:rPr lang="zh-CN" altLang="en-US" dirty="0" smtClean="0"/>
              <a:t>车优惠</a:t>
            </a:r>
            <a:endParaRPr lang="en-US" altLang="zh-CN" dirty="0" smtClean="0"/>
          </a:p>
        </p:txBody>
      </p:sp>
      <p:sp>
        <p:nvSpPr>
          <p:cNvPr id="7" name="文本框 44"/>
          <p:cNvSpPr txBox="1"/>
          <p:nvPr/>
        </p:nvSpPr>
        <p:spPr>
          <a:xfrm>
            <a:off x="2080874" y="1236108"/>
            <a:ext cx="973343" cy="461665"/>
          </a:xfrm>
          <a:prstGeom prst="rect">
            <a:avLst/>
          </a:prstGeom>
          <a:noFill/>
        </p:spPr>
        <p:txBody>
          <a:bodyPr wrap="none" rtlCol="0">
            <a:spAutoFit/>
          </a:bodyPr>
          <a:lstStyle/>
          <a:p>
            <a:pPr marL="171450" indent="-171450" algn="l">
              <a:buFont typeface="Arial" panose="020B0604020202020204" pitchFamily="34" charset="0"/>
              <a:buChar char="•"/>
            </a:pPr>
            <a:r>
              <a:rPr lang="zh-CN" altLang="en-US" sz="1200" dirty="0">
                <a:latin typeface="+mj-ea"/>
                <a:ea typeface="+mj-ea"/>
              </a:rPr>
              <a:t>单</a:t>
            </a:r>
            <a:r>
              <a:rPr lang="zh-CN" altLang="en-US" sz="1200" dirty="0" smtClean="0">
                <a:latin typeface="+mj-ea"/>
                <a:ea typeface="+mj-ea"/>
              </a:rPr>
              <a:t>品折扣</a:t>
            </a:r>
            <a:endParaRPr lang="en-US" altLang="zh-CN" sz="1200" dirty="0" smtClean="0">
              <a:latin typeface="+mj-ea"/>
              <a:ea typeface="+mj-ea"/>
            </a:endParaRPr>
          </a:p>
          <a:p>
            <a:pPr marL="171450" indent="-171450" algn="l">
              <a:buFont typeface="Arial" panose="020B0604020202020204" pitchFamily="34" charset="0"/>
              <a:buChar char="•"/>
            </a:pPr>
            <a:r>
              <a:rPr lang="zh-CN" altLang="en-US" sz="1200" dirty="0">
                <a:latin typeface="+mj-ea"/>
                <a:ea typeface="+mj-ea"/>
              </a:rPr>
              <a:t>整</a:t>
            </a:r>
            <a:r>
              <a:rPr lang="zh-CN" altLang="en-US" sz="1200" dirty="0" smtClean="0">
                <a:latin typeface="+mj-ea"/>
                <a:ea typeface="+mj-ea"/>
              </a:rPr>
              <a:t>单折扣</a:t>
            </a:r>
            <a:endParaRPr lang="en-US" altLang="zh-CN" sz="1200" dirty="0" smtClean="0">
              <a:latin typeface="+mj-ea"/>
              <a:ea typeface="+mj-ea"/>
            </a:endParaRPr>
          </a:p>
        </p:txBody>
      </p:sp>
      <p:sp>
        <p:nvSpPr>
          <p:cNvPr id="8" name="文本框 45"/>
          <p:cNvSpPr txBox="1"/>
          <p:nvPr/>
        </p:nvSpPr>
        <p:spPr>
          <a:xfrm>
            <a:off x="1869924" y="4215862"/>
            <a:ext cx="1281120" cy="276999"/>
          </a:xfrm>
          <a:prstGeom prst="rect">
            <a:avLst/>
          </a:prstGeom>
          <a:noFill/>
        </p:spPr>
        <p:txBody>
          <a:bodyPr wrap="none" rtlCol="0">
            <a:spAutoFit/>
          </a:bodyPr>
          <a:lstStyle>
            <a:defPPr>
              <a:defRPr lang="en-US"/>
            </a:defPPr>
            <a:lvl1pPr marL="171450" indent="-171450">
              <a:buFont typeface="Arial" panose="020B0604020202020204" pitchFamily="34" charset="0"/>
              <a:buChar char="•"/>
              <a:defRPr sz="1200">
                <a:latin typeface="+mj-ea"/>
                <a:ea typeface="+mj-ea"/>
              </a:defRPr>
            </a:lvl1pPr>
          </a:lstStyle>
          <a:p>
            <a:r>
              <a:rPr lang="zh-CN" altLang="en-US" dirty="0" smtClean="0"/>
              <a:t>人气热卖商品</a:t>
            </a:r>
            <a:endParaRPr lang="zh-CN" altLang="en-US" dirty="0"/>
          </a:p>
        </p:txBody>
      </p:sp>
      <p:grpSp>
        <p:nvGrpSpPr>
          <p:cNvPr id="10" name="组合 6"/>
          <p:cNvGrpSpPr/>
          <p:nvPr/>
        </p:nvGrpSpPr>
        <p:grpSpPr>
          <a:xfrm rot="18900000">
            <a:off x="1545458" y="1938590"/>
            <a:ext cx="2031765" cy="2031765"/>
            <a:chOff x="3572759" y="1706252"/>
            <a:chExt cx="2130458" cy="2130458"/>
          </a:xfrm>
        </p:grpSpPr>
        <p:sp>
          <p:nvSpPr>
            <p:cNvPr id="11" name="泪珠形 5"/>
            <p:cNvSpPr/>
            <p:nvPr/>
          </p:nvSpPr>
          <p:spPr>
            <a:xfrm>
              <a:off x="3572759" y="2809189"/>
              <a:ext cx="1027521" cy="1027521"/>
            </a:xfrm>
            <a:prstGeom prst="teardrop">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12" name="泪珠形 43"/>
            <p:cNvSpPr/>
            <p:nvPr/>
          </p:nvSpPr>
          <p:spPr>
            <a:xfrm rot="16200000">
              <a:off x="4675696" y="2809188"/>
              <a:ext cx="1027521" cy="1027521"/>
            </a:xfrm>
            <a:prstGeom prst="teardrop">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13" name="泪珠形 44"/>
            <p:cNvSpPr/>
            <p:nvPr/>
          </p:nvSpPr>
          <p:spPr>
            <a:xfrm rot="10800000">
              <a:off x="4675696" y="1706252"/>
              <a:ext cx="1027521" cy="1027521"/>
            </a:xfrm>
            <a:prstGeom prst="teardrop">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14" name="泪珠形 45"/>
            <p:cNvSpPr/>
            <p:nvPr/>
          </p:nvSpPr>
          <p:spPr>
            <a:xfrm rot="5400000">
              <a:off x="3572759" y="1706252"/>
              <a:ext cx="1027521" cy="1027521"/>
            </a:xfrm>
            <a:prstGeom prst="teardrop">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grpSp>
      <p:sp>
        <p:nvSpPr>
          <p:cNvPr id="15" name="文本框 7"/>
          <p:cNvSpPr txBox="1"/>
          <p:nvPr/>
        </p:nvSpPr>
        <p:spPr>
          <a:xfrm>
            <a:off x="2218938" y="2121497"/>
            <a:ext cx="684803" cy="292388"/>
          </a:xfrm>
          <a:prstGeom prst="rect">
            <a:avLst/>
          </a:prstGeom>
          <a:noFill/>
        </p:spPr>
        <p:txBody>
          <a:bodyPr wrap="none" rtlCol="0">
            <a:spAutoFit/>
          </a:bodyPr>
          <a:lstStyle/>
          <a:p>
            <a:pPr algn="ctr"/>
            <a:r>
              <a:rPr kumimoji="1" lang="zh-CN" altLang="en-US" sz="1300" dirty="0" smtClean="0">
                <a:solidFill>
                  <a:schemeClr val="bg1"/>
                </a:solidFill>
              </a:rPr>
              <a:t>支付类</a:t>
            </a:r>
            <a:endParaRPr kumimoji="1" lang="zh-CN" altLang="en-US" sz="1300" dirty="0">
              <a:solidFill>
                <a:schemeClr val="bg1"/>
              </a:solidFill>
            </a:endParaRPr>
          </a:p>
        </p:txBody>
      </p:sp>
      <p:sp>
        <p:nvSpPr>
          <p:cNvPr id="16" name="文本框 73"/>
          <p:cNvSpPr txBox="1"/>
          <p:nvPr/>
        </p:nvSpPr>
        <p:spPr>
          <a:xfrm>
            <a:off x="1486220" y="2825304"/>
            <a:ext cx="684803" cy="292388"/>
          </a:xfrm>
          <a:prstGeom prst="rect">
            <a:avLst/>
          </a:prstGeom>
          <a:noFill/>
        </p:spPr>
        <p:txBody>
          <a:bodyPr wrap="none" rtlCol="0">
            <a:spAutoFit/>
          </a:bodyPr>
          <a:lstStyle/>
          <a:p>
            <a:pPr algn="ctr"/>
            <a:r>
              <a:rPr kumimoji="1" lang="zh-CN" altLang="en-US" sz="1300" dirty="0" smtClean="0">
                <a:solidFill>
                  <a:schemeClr val="bg1"/>
                </a:solidFill>
              </a:rPr>
              <a:t>优惠类</a:t>
            </a:r>
            <a:endParaRPr kumimoji="1" lang="zh-CN" altLang="en-US" sz="1300" dirty="0">
              <a:solidFill>
                <a:schemeClr val="bg1"/>
              </a:solidFill>
            </a:endParaRPr>
          </a:p>
        </p:txBody>
      </p:sp>
      <p:sp>
        <p:nvSpPr>
          <p:cNvPr id="17" name="文本框 74"/>
          <p:cNvSpPr txBox="1"/>
          <p:nvPr/>
        </p:nvSpPr>
        <p:spPr>
          <a:xfrm>
            <a:off x="2953066" y="2825479"/>
            <a:ext cx="684804" cy="292388"/>
          </a:xfrm>
          <a:prstGeom prst="rect">
            <a:avLst/>
          </a:prstGeom>
          <a:noFill/>
        </p:spPr>
        <p:txBody>
          <a:bodyPr wrap="none" rtlCol="0">
            <a:spAutoFit/>
          </a:bodyPr>
          <a:lstStyle/>
          <a:p>
            <a:pPr algn="ctr"/>
            <a:r>
              <a:rPr kumimoji="1" lang="zh-CN" altLang="en-US" sz="1300" dirty="0">
                <a:solidFill>
                  <a:schemeClr val="bg1"/>
                </a:solidFill>
              </a:rPr>
              <a:t>营销类</a:t>
            </a:r>
            <a:endParaRPr kumimoji="1" lang="en-US" altLang="zh-CN" sz="1300" dirty="0">
              <a:solidFill>
                <a:schemeClr val="bg1"/>
              </a:solidFill>
            </a:endParaRPr>
          </a:p>
        </p:txBody>
      </p:sp>
      <p:sp>
        <p:nvSpPr>
          <p:cNvPr id="18" name="文本框 75"/>
          <p:cNvSpPr txBox="1"/>
          <p:nvPr/>
        </p:nvSpPr>
        <p:spPr>
          <a:xfrm>
            <a:off x="2218936" y="3484287"/>
            <a:ext cx="684804" cy="292388"/>
          </a:xfrm>
          <a:prstGeom prst="rect">
            <a:avLst/>
          </a:prstGeom>
          <a:noFill/>
        </p:spPr>
        <p:txBody>
          <a:bodyPr wrap="none" rtlCol="0">
            <a:spAutoFit/>
          </a:bodyPr>
          <a:lstStyle/>
          <a:p>
            <a:pPr algn="ctr"/>
            <a:r>
              <a:rPr kumimoji="1" lang="zh-CN" altLang="en-US" sz="1300" dirty="0">
                <a:solidFill>
                  <a:schemeClr val="bg1"/>
                </a:solidFill>
              </a:rPr>
              <a:t>菜单</a:t>
            </a:r>
            <a:r>
              <a:rPr kumimoji="1" lang="zh-CN" altLang="en-US" sz="1300" dirty="0" smtClean="0">
                <a:solidFill>
                  <a:schemeClr val="bg1"/>
                </a:solidFill>
              </a:rPr>
              <a:t>类</a:t>
            </a:r>
            <a:endParaRPr kumimoji="1" lang="zh-CN" altLang="en-US" sz="1300" dirty="0">
              <a:solidFill>
                <a:schemeClr val="bg1"/>
              </a:solidFill>
            </a:endParaRPr>
          </a:p>
        </p:txBody>
      </p:sp>
      <p:sp>
        <p:nvSpPr>
          <p:cNvPr id="19" name="文本框 44"/>
          <p:cNvSpPr txBox="1"/>
          <p:nvPr/>
        </p:nvSpPr>
        <p:spPr>
          <a:xfrm>
            <a:off x="3827526" y="2591449"/>
            <a:ext cx="973343" cy="646331"/>
          </a:xfrm>
          <a:prstGeom prst="rect">
            <a:avLst/>
          </a:prstGeom>
          <a:noFill/>
        </p:spPr>
        <p:txBody>
          <a:bodyPr wrap="none" rtlCol="0">
            <a:spAutoFit/>
          </a:bodyPr>
          <a:lstStyle/>
          <a:p>
            <a:pPr marL="171450" indent="-171450" algn="l">
              <a:buFont typeface="Arial" panose="020B0604020202020204" pitchFamily="34" charset="0"/>
              <a:buChar char="•"/>
            </a:pPr>
            <a:r>
              <a:rPr lang="zh-CN" altLang="en-US" sz="1200" dirty="0" smtClean="0">
                <a:latin typeface="+mj-ea"/>
                <a:ea typeface="+mj-ea"/>
              </a:rPr>
              <a:t>下单返券</a:t>
            </a:r>
            <a:endParaRPr lang="en-US" altLang="zh-CN" sz="1200" dirty="0" smtClean="0">
              <a:latin typeface="+mj-ea"/>
              <a:ea typeface="+mj-ea"/>
            </a:endParaRPr>
          </a:p>
          <a:p>
            <a:pPr marL="171450" indent="-171450" algn="l">
              <a:buFont typeface="Arial" panose="020B0604020202020204" pitchFamily="34" charset="0"/>
              <a:buChar char="•"/>
            </a:pPr>
            <a:r>
              <a:rPr lang="zh-CN" altLang="en-US" sz="1200" dirty="0">
                <a:latin typeface="+mj-ea"/>
                <a:ea typeface="+mj-ea"/>
              </a:rPr>
              <a:t>分</a:t>
            </a:r>
            <a:r>
              <a:rPr lang="zh-CN" altLang="en-US" sz="1200" dirty="0" smtClean="0">
                <a:latin typeface="+mj-ea"/>
                <a:ea typeface="+mj-ea"/>
              </a:rPr>
              <a:t>享领券</a:t>
            </a:r>
            <a:endParaRPr lang="en-US" altLang="zh-CN" sz="1200" dirty="0" smtClean="0">
              <a:latin typeface="+mj-ea"/>
              <a:ea typeface="+mj-ea"/>
            </a:endParaRPr>
          </a:p>
          <a:p>
            <a:pPr marL="171450" indent="-171450" algn="l">
              <a:buFont typeface="Arial" panose="020B0604020202020204" pitchFamily="34" charset="0"/>
              <a:buChar char="•"/>
            </a:pPr>
            <a:r>
              <a:rPr lang="zh-CN" altLang="en-US" sz="1200" dirty="0">
                <a:latin typeface="+mj-ea"/>
                <a:ea typeface="+mj-ea"/>
              </a:rPr>
              <a:t>下</a:t>
            </a:r>
            <a:r>
              <a:rPr lang="zh-CN" altLang="en-US" sz="1200" dirty="0" smtClean="0">
                <a:latin typeface="+mj-ea"/>
                <a:ea typeface="+mj-ea"/>
              </a:rPr>
              <a:t>单刮奖</a:t>
            </a:r>
            <a:endParaRPr lang="en-US" altLang="zh-CN" sz="1200" dirty="0" smtClean="0">
              <a:latin typeface="+mj-ea"/>
              <a:ea typeface="+mj-ea"/>
            </a:endParaRPr>
          </a:p>
        </p:txBody>
      </p:sp>
      <p:sp>
        <p:nvSpPr>
          <p:cNvPr id="20" name="椭圆 25"/>
          <p:cNvSpPr>
            <a:spLocks noChangeArrowheads="1"/>
          </p:cNvSpPr>
          <p:nvPr/>
        </p:nvSpPr>
        <p:spPr bwMode="auto">
          <a:xfrm>
            <a:off x="6286933" y="2491871"/>
            <a:ext cx="1091868" cy="1044479"/>
          </a:xfrm>
          <a:prstGeom prst="ellipse">
            <a:avLst/>
          </a:prstGeom>
          <a:solidFill>
            <a:schemeClr val="accent1"/>
          </a:solidFill>
          <a:ln w="9525">
            <a:solidFill>
              <a:srgbClr val="DA2416"/>
            </a:solidFill>
            <a:round/>
          </a:ln>
          <a:effectLst/>
        </p:spPr>
        <p:txBody>
          <a:bodyPr anchor="ctr"/>
          <a:lstStyle/>
          <a:p>
            <a:pPr algn="ctr">
              <a:buFont typeface="Arial" panose="020B0604020202020204" pitchFamily="34" charset="0"/>
              <a:buNone/>
              <a:defRPr/>
            </a:pPr>
            <a:r>
              <a:rPr kumimoji="1" lang="zh-CN" altLang="en-US" dirty="0" smtClean="0">
                <a:solidFill>
                  <a:schemeClr val="lt1"/>
                </a:solidFill>
                <a:latin typeface="微软雅黑" panose="020B0503020204020204" charset="-122"/>
                <a:ea typeface="微软雅黑" panose="020B0503020204020204" charset="-122"/>
              </a:rPr>
              <a:t>功能</a:t>
            </a:r>
            <a:endParaRPr kumimoji="1" lang="zh-CN" altLang="en-US" dirty="0">
              <a:solidFill>
                <a:schemeClr val="lt1"/>
              </a:solidFill>
              <a:latin typeface="微软雅黑" panose="020B0503020204020204" charset="-122"/>
              <a:ea typeface="微软雅黑" panose="020B0503020204020204" charset="-122"/>
            </a:endParaRPr>
          </a:p>
        </p:txBody>
      </p:sp>
      <p:grpSp>
        <p:nvGrpSpPr>
          <p:cNvPr id="21" name="组合 20"/>
          <p:cNvGrpSpPr/>
          <p:nvPr/>
        </p:nvGrpSpPr>
        <p:grpSpPr>
          <a:xfrm>
            <a:off x="5041307" y="3536350"/>
            <a:ext cx="875972" cy="720000"/>
            <a:chOff x="2589774" y="3403495"/>
            <a:chExt cx="875972" cy="720000"/>
          </a:xfrm>
        </p:grpSpPr>
        <p:sp>
          <p:nvSpPr>
            <p:cNvPr id="22" name="椭圆 26"/>
            <p:cNvSpPr>
              <a:spLocks noChangeArrowheads="1"/>
            </p:cNvSpPr>
            <p:nvPr/>
          </p:nvSpPr>
          <p:spPr bwMode="auto">
            <a:xfrm>
              <a:off x="2667760" y="3403495"/>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200">
                <a:solidFill>
                  <a:schemeClr val="lt1"/>
                </a:solidFill>
                <a:latin typeface="微软雅黑" panose="020B0503020204020204" charset="-122"/>
                <a:ea typeface="微软雅黑" panose="020B0503020204020204" charset="-122"/>
              </a:endParaRPr>
            </a:p>
          </p:txBody>
        </p:sp>
        <p:sp>
          <p:nvSpPr>
            <p:cNvPr id="23" name="文本框 9"/>
            <p:cNvSpPr txBox="1">
              <a:spLocks noChangeArrowheads="1"/>
            </p:cNvSpPr>
            <p:nvPr/>
          </p:nvSpPr>
          <p:spPr bwMode="auto">
            <a:xfrm>
              <a:off x="2589774" y="3624996"/>
              <a:ext cx="875972" cy="276999"/>
            </a:xfrm>
            <a:prstGeom prst="rect">
              <a:avLst/>
            </a:prstGeom>
            <a:noFill/>
            <a:ln w="9525">
              <a:noFill/>
              <a:miter lim="800000"/>
            </a:ln>
          </p:spPr>
          <p:txBody>
            <a:bodyPr wrap="square">
              <a:spAutoFit/>
            </a:bodyPr>
            <a:lstStyle/>
            <a:p>
              <a:pPr algn="ctr"/>
              <a:r>
                <a:rPr kumimoji="1" lang="zh-CN" altLang="en-US" sz="1200" b="1" dirty="0">
                  <a:latin typeface="微软雅黑" panose="020B0503020204020204" charset="-122"/>
                  <a:ea typeface="微软雅黑" panose="020B0503020204020204" charset="-122"/>
                </a:rPr>
                <a:t>触</a:t>
              </a:r>
              <a:r>
                <a:rPr kumimoji="1" lang="zh-CN" altLang="en-US" sz="1200" b="1" dirty="0" smtClean="0">
                  <a:latin typeface="微软雅黑" panose="020B0503020204020204" charset="-122"/>
                  <a:ea typeface="微软雅黑" panose="020B0503020204020204" charset="-122"/>
                </a:rPr>
                <a:t>达显示</a:t>
              </a:r>
              <a:endParaRPr kumimoji="1" lang="en-US" altLang="zh-CN" sz="1200" b="1" dirty="0">
                <a:latin typeface="微软雅黑" panose="020B0503020204020204" charset="-122"/>
                <a:ea typeface="微软雅黑" panose="020B0503020204020204" charset="-122"/>
              </a:endParaRPr>
            </a:p>
          </p:txBody>
        </p:sp>
      </p:grpSp>
      <p:grpSp>
        <p:nvGrpSpPr>
          <p:cNvPr id="24" name="组合 48"/>
          <p:cNvGrpSpPr/>
          <p:nvPr/>
        </p:nvGrpSpPr>
        <p:grpSpPr>
          <a:xfrm>
            <a:off x="6412913" y="1239022"/>
            <a:ext cx="829474" cy="720000"/>
            <a:chOff x="3920877" y="1214805"/>
            <a:chExt cx="829474" cy="720000"/>
          </a:xfrm>
        </p:grpSpPr>
        <p:sp>
          <p:nvSpPr>
            <p:cNvPr id="25" name="椭圆 28"/>
            <p:cNvSpPr>
              <a:spLocks noChangeArrowheads="1"/>
            </p:cNvSpPr>
            <p:nvPr/>
          </p:nvSpPr>
          <p:spPr bwMode="auto">
            <a:xfrm>
              <a:off x="3964855" y="1214805"/>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200">
                <a:solidFill>
                  <a:schemeClr val="lt1"/>
                </a:solidFill>
                <a:latin typeface="微软雅黑" panose="020B0503020204020204" charset="-122"/>
                <a:ea typeface="微软雅黑" panose="020B0503020204020204" charset="-122"/>
              </a:endParaRPr>
            </a:p>
          </p:txBody>
        </p:sp>
        <p:sp>
          <p:nvSpPr>
            <p:cNvPr id="26" name="文本框 9"/>
            <p:cNvSpPr txBox="1">
              <a:spLocks noChangeArrowheads="1"/>
            </p:cNvSpPr>
            <p:nvPr/>
          </p:nvSpPr>
          <p:spPr bwMode="auto">
            <a:xfrm>
              <a:off x="3920877" y="1436305"/>
              <a:ext cx="829474" cy="276999"/>
            </a:xfrm>
            <a:prstGeom prst="rect">
              <a:avLst/>
            </a:prstGeom>
            <a:noFill/>
            <a:ln w="9525">
              <a:noFill/>
              <a:miter lim="800000"/>
            </a:ln>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规则定义</a:t>
              </a:r>
              <a:endParaRPr kumimoji="1" lang="en-US" altLang="zh-CN" sz="1200" b="1" dirty="0">
                <a:latin typeface="微软雅黑" panose="020B0503020204020204" charset="-122"/>
                <a:ea typeface="微软雅黑" panose="020B0503020204020204" charset="-122"/>
              </a:endParaRPr>
            </a:p>
          </p:txBody>
        </p:sp>
      </p:grpSp>
      <p:grpSp>
        <p:nvGrpSpPr>
          <p:cNvPr id="27" name="组合 47"/>
          <p:cNvGrpSpPr/>
          <p:nvPr/>
        </p:nvGrpSpPr>
        <p:grpSpPr>
          <a:xfrm>
            <a:off x="7700387" y="3536350"/>
            <a:ext cx="899247" cy="720000"/>
            <a:chOff x="5474819" y="3515849"/>
            <a:chExt cx="899247" cy="720000"/>
          </a:xfrm>
        </p:grpSpPr>
        <p:sp>
          <p:nvSpPr>
            <p:cNvPr id="28" name="椭圆 30"/>
            <p:cNvSpPr>
              <a:spLocks noChangeArrowheads="1"/>
            </p:cNvSpPr>
            <p:nvPr/>
          </p:nvSpPr>
          <p:spPr bwMode="auto">
            <a:xfrm>
              <a:off x="5564442" y="3515849"/>
              <a:ext cx="720000" cy="720000"/>
            </a:xfrm>
            <a:prstGeom prst="ellipse">
              <a:avLst/>
            </a:prstGeom>
            <a:solidFill>
              <a:srgbClr val="F3A7A1"/>
            </a:solidFill>
            <a:ln w="9525">
              <a:solidFill>
                <a:srgbClr val="F3A7A1"/>
              </a:solidFill>
              <a:round/>
            </a:ln>
            <a:effectLst/>
          </p:spPr>
          <p:txBody>
            <a:bodyPr anchor="ctr"/>
            <a:lstStyle/>
            <a:p>
              <a:pPr algn="ctr">
                <a:buFont typeface="Arial" panose="020B0604020202020204" pitchFamily="34" charset="0"/>
                <a:buNone/>
                <a:defRPr/>
              </a:pPr>
              <a:endParaRPr kumimoji="1" lang="zh-CN" altLang="en-US" sz="1200">
                <a:solidFill>
                  <a:schemeClr val="lt1"/>
                </a:solidFill>
                <a:latin typeface="微软雅黑" panose="020B0503020204020204" charset="-122"/>
                <a:ea typeface="微软雅黑" panose="020B0503020204020204" charset="-122"/>
              </a:endParaRPr>
            </a:p>
          </p:txBody>
        </p:sp>
        <p:sp>
          <p:nvSpPr>
            <p:cNvPr id="29" name="文本框 9"/>
            <p:cNvSpPr txBox="1">
              <a:spLocks noChangeArrowheads="1"/>
            </p:cNvSpPr>
            <p:nvPr/>
          </p:nvSpPr>
          <p:spPr bwMode="auto">
            <a:xfrm>
              <a:off x="5474819" y="3737350"/>
              <a:ext cx="899247" cy="276999"/>
            </a:xfrm>
            <a:prstGeom prst="rect">
              <a:avLst/>
            </a:prstGeom>
            <a:noFill/>
            <a:ln w="9525">
              <a:noFill/>
              <a:miter lim="800000"/>
            </a:ln>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效果分析</a:t>
              </a:r>
              <a:endParaRPr kumimoji="1" lang="en-US" altLang="zh-CN" sz="1200" b="1" dirty="0">
                <a:latin typeface="微软雅黑" panose="020B0503020204020204" charset="-122"/>
                <a:ea typeface="微软雅黑" panose="020B0503020204020204" charset="-122"/>
              </a:endParaRPr>
            </a:p>
          </p:txBody>
        </p:sp>
      </p:grpSp>
      <p:cxnSp>
        <p:nvCxnSpPr>
          <p:cNvPr id="30" name="直线箭头连接符 91"/>
          <p:cNvCxnSpPr>
            <a:cxnSpLocks noChangeShapeType="1"/>
          </p:cNvCxnSpPr>
          <p:nvPr/>
        </p:nvCxnSpPr>
        <p:spPr bwMode="auto">
          <a:xfrm>
            <a:off x="7362075" y="3312306"/>
            <a:ext cx="407617" cy="368601"/>
          </a:xfrm>
          <a:prstGeom prst="straightConnector1">
            <a:avLst/>
          </a:prstGeom>
          <a:noFill/>
          <a:ln w="25400">
            <a:solidFill>
              <a:schemeClr val="accent1"/>
            </a:solidFill>
            <a:round/>
            <a:tailEnd type="arrow" w="med" len="med"/>
          </a:ln>
          <a:effectLst/>
        </p:spPr>
      </p:cxnSp>
      <p:cxnSp>
        <p:nvCxnSpPr>
          <p:cNvPr id="31" name="直线箭头连接符 91"/>
          <p:cNvCxnSpPr>
            <a:cxnSpLocks noChangeShapeType="1"/>
          </p:cNvCxnSpPr>
          <p:nvPr/>
        </p:nvCxnSpPr>
        <p:spPr bwMode="auto">
          <a:xfrm flipH="1">
            <a:off x="5875723" y="3361116"/>
            <a:ext cx="416605" cy="334803"/>
          </a:xfrm>
          <a:prstGeom prst="straightConnector1">
            <a:avLst/>
          </a:prstGeom>
          <a:noFill/>
          <a:ln w="25400">
            <a:solidFill>
              <a:schemeClr val="accent1"/>
            </a:solidFill>
            <a:round/>
            <a:tailEnd type="arrow" w="med" len="med"/>
          </a:ln>
          <a:effectLst/>
        </p:spPr>
      </p:cxnSp>
      <p:cxnSp>
        <p:nvCxnSpPr>
          <p:cNvPr id="32" name="直线箭头连接符 91"/>
          <p:cNvCxnSpPr>
            <a:cxnSpLocks noChangeShapeType="1"/>
          </p:cNvCxnSpPr>
          <p:nvPr/>
        </p:nvCxnSpPr>
        <p:spPr bwMode="auto">
          <a:xfrm flipV="1">
            <a:off x="6827650" y="1984087"/>
            <a:ext cx="174" cy="468000"/>
          </a:xfrm>
          <a:prstGeom prst="straightConnector1">
            <a:avLst/>
          </a:prstGeom>
          <a:noFill/>
          <a:ln w="25400">
            <a:solidFill>
              <a:schemeClr val="accent1"/>
            </a:solidFill>
            <a:round/>
            <a:tailEnd type="arrow" w="med" len="med"/>
          </a:ln>
          <a:effectLst/>
        </p:spPr>
      </p:cxnSp>
      <p:cxnSp>
        <p:nvCxnSpPr>
          <p:cNvPr id="33" name="Straight Connector 44"/>
          <p:cNvCxnSpPr/>
          <p:nvPr/>
        </p:nvCxnSpPr>
        <p:spPr>
          <a:xfrm>
            <a:off x="4800869" y="950259"/>
            <a:ext cx="9174" cy="3972697"/>
          </a:xfrm>
          <a:prstGeom prst="line">
            <a:avLst/>
          </a:prstGeom>
          <a:ln w="6350">
            <a:solidFill>
              <a:srgbClr val="919D9D"/>
            </a:solidFill>
          </a:ln>
          <a:effectLst/>
        </p:spPr>
        <p:style>
          <a:lnRef idx="2">
            <a:schemeClr val="accent1"/>
          </a:lnRef>
          <a:fillRef idx="0">
            <a:schemeClr val="accent1"/>
          </a:fillRef>
          <a:effectRef idx="1">
            <a:schemeClr val="accent1"/>
          </a:effectRef>
          <a:fontRef idx="minor">
            <a:schemeClr val="tx1"/>
          </a:fontRef>
        </p:style>
      </p:cxnSp>
      <p:sp>
        <p:nvSpPr>
          <p:cNvPr id="38"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9" name="Rectangle 91"/>
          <p:cNvSpPr/>
          <p:nvPr/>
        </p:nvSpPr>
        <p:spPr>
          <a:xfrm rot="5400000">
            <a:off x="-300158" y="2314580"/>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40"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1"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系统</a:t>
            </a:r>
            <a:r>
              <a:rPr lang="zh-CN" altLang="en-US" dirty="0" smtClean="0">
                <a:solidFill>
                  <a:srgbClr val="414141"/>
                </a:solidFill>
                <a:latin typeface="微软雅黑" panose="020B0503020204020204" charset="-122"/>
                <a:ea typeface="微软雅黑" panose="020B0503020204020204" charset="-122"/>
                <a:sym typeface="+mn-ea"/>
              </a:rPr>
              <a:t>架构</a:t>
            </a:r>
            <a:endParaRPr lang="en-US" sz="2400" dirty="0"/>
          </a:p>
        </p:txBody>
      </p:sp>
      <p:sp>
        <p:nvSpPr>
          <p:cNvPr id="19" name="文本框 117"/>
          <p:cNvSpPr txBox="1"/>
          <p:nvPr/>
        </p:nvSpPr>
        <p:spPr>
          <a:xfrm>
            <a:off x="913531" y="1267011"/>
            <a:ext cx="49358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前端</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20" name="圆角矩形 36"/>
          <p:cNvSpPr/>
          <p:nvPr/>
        </p:nvSpPr>
        <p:spPr>
          <a:xfrm>
            <a:off x="3800875" y="1234698"/>
            <a:ext cx="542245" cy="324000"/>
          </a:xfrm>
          <a:prstGeom prst="roundRect">
            <a:avLst>
              <a:gd name="adj" fmla="val 6081"/>
            </a:avLst>
          </a:prstGeom>
          <a:solidFill>
            <a:schemeClr val="bg2">
              <a:alpha val="40000"/>
            </a:schemeClr>
          </a:solidFill>
          <a:ln w="3175" cap="flat" cmpd="sng" algn="ctr">
            <a:solidFill>
              <a:schemeClr val="bg2">
                <a:alpha val="40000"/>
              </a:schemeClr>
            </a:solidFill>
            <a:prstDash val="solid"/>
          </a:ln>
          <a:effectLst/>
        </p:spPr>
        <p:txBody>
          <a:bodyPr vert="horz" rtlCol="0" anchor="ctr" anchorCtr="0"/>
          <a:lstStyle/>
          <a:p>
            <a:pPr algn="ctr" fontAlgn="base">
              <a:spcBef>
                <a:spcPct val="0"/>
              </a:spcBef>
              <a:spcAft>
                <a:spcPct val="0"/>
              </a:spcAft>
            </a:pPr>
            <a:r>
              <a:rPr lang="en-US" altLang="zh-CN" sz="900" kern="0" dirty="0">
                <a:solidFill>
                  <a:prstClr val="black">
                    <a:lumMod val="75000"/>
                    <a:lumOff val="25000"/>
                  </a:prstClr>
                </a:solidFill>
                <a:latin typeface="+mj-ea"/>
                <a:ea typeface="+mj-ea"/>
              </a:rPr>
              <a:t>H5</a:t>
            </a:r>
            <a:endParaRPr lang="en-US" altLang="zh-CN" sz="900" kern="0" dirty="0">
              <a:solidFill>
                <a:prstClr val="black">
                  <a:lumMod val="75000"/>
                  <a:lumOff val="25000"/>
                </a:prstClr>
              </a:solidFill>
              <a:latin typeface="+mj-ea"/>
              <a:ea typeface="+mj-ea"/>
            </a:endParaRPr>
          </a:p>
        </p:txBody>
      </p:sp>
      <p:sp>
        <p:nvSpPr>
          <p:cNvPr id="21" name="圆角矩形 36"/>
          <p:cNvSpPr/>
          <p:nvPr/>
        </p:nvSpPr>
        <p:spPr>
          <a:xfrm>
            <a:off x="1592709" y="1228122"/>
            <a:ext cx="792000" cy="324000"/>
          </a:xfrm>
          <a:prstGeom prst="roundRect">
            <a:avLst>
              <a:gd name="adj" fmla="val 60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r>
              <a:rPr lang="zh-CN" altLang="en-US" sz="900" kern="0" dirty="0" smtClean="0">
                <a:solidFill>
                  <a:schemeClr val="bg1"/>
                </a:solidFill>
                <a:latin typeface="+mj-ea"/>
                <a:ea typeface="+mj-ea"/>
              </a:rPr>
              <a:t>微</a:t>
            </a:r>
            <a:r>
              <a:rPr lang="zh-CN" altLang="en-US" sz="900" kern="0" dirty="0">
                <a:solidFill>
                  <a:schemeClr val="bg1"/>
                </a:solidFill>
                <a:latin typeface="+mj-ea"/>
                <a:ea typeface="+mj-ea"/>
              </a:rPr>
              <a:t>信小程序</a:t>
            </a:r>
            <a:endParaRPr lang="en-US" altLang="zh-CN" sz="900" kern="0" dirty="0">
              <a:solidFill>
                <a:schemeClr val="bg1"/>
              </a:solidFill>
              <a:latin typeface="+mj-ea"/>
              <a:ea typeface="+mj-ea"/>
            </a:endParaRPr>
          </a:p>
        </p:txBody>
      </p:sp>
      <p:sp>
        <p:nvSpPr>
          <p:cNvPr id="22" name="圆角矩形 36"/>
          <p:cNvSpPr/>
          <p:nvPr/>
        </p:nvSpPr>
        <p:spPr>
          <a:xfrm>
            <a:off x="2575411" y="1228122"/>
            <a:ext cx="1034762" cy="324000"/>
          </a:xfrm>
          <a:prstGeom prst="roundRect">
            <a:avLst>
              <a:gd name="adj" fmla="val 6081"/>
            </a:avLst>
          </a:prstGeom>
          <a:solidFill>
            <a:schemeClr val="bg2">
              <a:alpha val="40000"/>
            </a:schemeClr>
          </a:solidFill>
          <a:ln w="3175" cap="flat" cmpd="sng" algn="ctr">
            <a:solidFill>
              <a:schemeClr val="bg2">
                <a:alpha val="40000"/>
              </a:schemeClr>
            </a:solidFill>
            <a:prstDash val="solid"/>
          </a:ln>
          <a:effectLst/>
        </p:spPr>
        <p:txBody>
          <a:bodyPr vert="horz" rtlCol="0" anchor="ctr" anchorCtr="0"/>
          <a:lstStyle/>
          <a:p>
            <a:pPr algn="ctr" fontAlgn="base">
              <a:spcBef>
                <a:spcPct val="0"/>
              </a:spcBef>
              <a:spcAft>
                <a:spcPct val="0"/>
              </a:spcAft>
            </a:pPr>
            <a:r>
              <a:rPr lang="zh-CN" altLang="en-US" sz="900" kern="0" dirty="0">
                <a:solidFill>
                  <a:prstClr val="black">
                    <a:lumMod val="75000"/>
                    <a:lumOff val="25000"/>
                  </a:prstClr>
                </a:solidFill>
                <a:latin typeface="+mj-ea"/>
                <a:ea typeface="+mj-ea"/>
              </a:rPr>
              <a:t>支付宝小程序</a:t>
            </a:r>
            <a:endParaRPr lang="en-US" altLang="zh-CN" sz="900" kern="0" dirty="0">
              <a:solidFill>
                <a:prstClr val="black">
                  <a:lumMod val="75000"/>
                  <a:lumOff val="25000"/>
                </a:prstClr>
              </a:solidFill>
              <a:latin typeface="+mj-ea"/>
              <a:ea typeface="+mj-ea"/>
            </a:endParaRPr>
          </a:p>
        </p:txBody>
      </p:sp>
      <p:cxnSp>
        <p:nvCxnSpPr>
          <p:cNvPr id="24" name="Straight Connector 120"/>
          <p:cNvCxnSpPr/>
          <p:nvPr/>
        </p:nvCxnSpPr>
        <p:spPr>
          <a:xfrm>
            <a:off x="878430" y="1646341"/>
            <a:ext cx="3852000" cy="0"/>
          </a:xfrm>
          <a:prstGeom prst="line">
            <a:avLst/>
          </a:prstGeom>
          <a:noFill/>
          <a:ln w="22225" cap="flat" cmpd="sng" algn="ctr">
            <a:solidFill>
              <a:schemeClr val="bg1">
                <a:lumMod val="50000"/>
                <a:alpha val="42000"/>
              </a:schemeClr>
            </a:solidFill>
            <a:prstDash val="dash"/>
          </a:ln>
          <a:effectLst/>
        </p:spPr>
      </p:cxnSp>
      <p:sp>
        <p:nvSpPr>
          <p:cNvPr id="29" name="文本框 117"/>
          <p:cNvSpPr txBox="1"/>
          <p:nvPr/>
        </p:nvSpPr>
        <p:spPr>
          <a:xfrm>
            <a:off x="924611" y="1957812"/>
            <a:ext cx="47142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服务</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30" name="Rounded Rectangle 64"/>
          <p:cNvSpPr/>
          <p:nvPr/>
        </p:nvSpPr>
        <p:spPr>
          <a:xfrm>
            <a:off x="3155120" y="1730180"/>
            <a:ext cx="1188000" cy="288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defRPr/>
            </a:pPr>
            <a:r>
              <a:rPr lang="zh-CN" altLang="en-US" sz="900" kern="0" dirty="0">
                <a:solidFill>
                  <a:schemeClr val="bg1"/>
                </a:solidFill>
                <a:latin typeface="微软雅黑" panose="020B0503020204020204" charset="-122"/>
                <a:ea typeface="微软雅黑" panose="020B0503020204020204" charset="-122"/>
              </a:rPr>
              <a:t>服</a:t>
            </a:r>
            <a:r>
              <a:rPr lang="zh-CN" altLang="en-US" sz="900" kern="0" dirty="0" smtClean="0">
                <a:solidFill>
                  <a:schemeClr val="bg1"/>
                </a:solidFill>
                <a:latin typeface="微软雅黑" panose="020B0503020204020204" charset="-122"/>
                <a:ea typeface="微软雅黑" panose="020B0503020204020204" charset="-122"/>
              </a:rPr>
              <a:t>务接入网关</a:t>
            </a:r>
            <a:endParaRPr lang="zh-CN" altLang="en-US" sz="900" dirty="0">
              <a:solidFill>
                <a:schemeClr val="bg1"/>
              </a:solidFill>
              <a:latin typeface="微软雅黑" panose="020B0503020204020204" charset="-122"/>
              <a:ea typeface="微软雅黑" panose="020B0503020204020204" charset="-122"/>
            </a:endParaRPr>
          </a:p>
        </p:txBody>
      </p:sp>
      <p:sp>
        <p:nvSpPr>
          <p:cNvPr id="31" name="Rounded Rectangle 64"/>
          <p:cNvSpPr/>
          <p:nvPr/>
        </p:nvSpPr>
        <p:spPr>
          <a:xfrm>
            <a:off x="1592709" y="2103267"/>
            <a:ext cx="1188000" cy="288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defRPr/>
            </a:pPr>
            <a:r>
              <a:rPr lang="zh-CN" altLang="en-US" sz="900" kern="0" dirty="0" smtClean="0">
                <a:solidFill>
                  <a:schemeClr val="bg1"/>
                </a:solidFill>
                <a:latin typeface="微软雅黑" panose="020B0503020204020204" charset="-122"/>
                <a:ea typeface="微软雅黑" panose="020B0503020204020204" charset="-122"/>
              </a:rPr>
              <a:t>核心</a:t>
            </a:r>
            <a:r>
              <a:rPr lang="en-US" altLang="zh-CN" sz="900" kern="0" dirty="0" smtClean="0">
                <a:solidFill>
                  <a:schemeClr val="bg1"/>
                </a:solidFill>
                <a:latin typeface="微软雅黑" panose="020B0503020204020204" charset="-122"/>
                <a:ea typeface="微软雅黑" panose="020B0503020204020204" charset="-122"/>
              </a:rPr>
              <a:t>API</a:t>
            </a:r>
            <a:r>
              <a:rPr lang="zh-CN" altLang="en-US" sz="900" kern="0" dirty="0" smtClean="0">
                <a:solidFill>
                  <a:schemeClr val="bg1"/>
                </a:solidFill>
                <a:latin typeface="微软雅黑" panose="020B0503020204020204" charset="-122"/>
                <a:ea typeface="微软雅黑" panose="020B0503020204020204" charset="-122"/>
              </a:rPr>
              <a:t>服务</a:t>
            </a:r>
            <a:endParaRPr lang="zh-CN" altLang="en-US" sz="900" dirty="0">
              <a:solidFill>
                <a:schemeClr val="bg1"/>
              </a:solidFill>
              <a:latin typeface="微软雅黑" panose="020B0503020204020204" charset="-122"/>
              <a:ea typeface="微软雅黑" panose="020B0503020204020204" charset="-122"/>
            </a:endParaRPr>
          </a:p>
        </p:txBody>
      </p:sp>
      <p:sp>
        <p:nvSpPr>
          <p:cNvPr id="32" name="Rounded Rectangle 64"/>
          <p:cNvSpPr/>
          <p:nvPr/>
        </p:nvSpPr>
        <p:spPr>
          <a:xfrm>
            <a:off x="3155120" y="2103267"/>
            <a:ext cx="1188000" cy="288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defRPr/>
            </a:pPr>
            <a:r>
              <a:rPr lang="zh-CN" altLang="en-US" sz="900" dirty="0" smtClean="0">
                <a:solidFill>
                  <a:schemeClr val="bg1"/>
                </a:solidFill>
                <a:latin typeface="微软雅黑" panose="020B0503020204020204" charset="-122"/>
                <a:ea typeface="微软雅黑" panose="020B0503020204020204" charset="-122"/>
              </a:rPr>
              <a:t>主动通知服务</a:t>
            </a:r>
            <a:endParaRPr lang="zh-CN" altLang="en-US" sz="900" dirty="0">
              <a:solidFill>
                <a:schemeClr val="bg1"/>
              </a:solidFill>
              <a:latin typeface="微软雅黑" panose="020B0503020204020204" charset="-122"/>
              <a:ea typeface="微软雅黑" panose="020B0503020204020204" charset="-122"/>
            </a:endParaRPr>
          </a:p>
        </p:txBody>
      </p:sp>
      <p:sp>
        <p:nvSpPr>
          <p:cNvPr id="36" name="圆角矩形 48"/>
          <p:cNvSpPr/>
          <p:nvPr/>
        </p:nvSpPr>
        <p:spPr>
          <a:xfrm>
            <a:off x="7922818" y="2786104"/>
            <a:ext cx="1063249" cy="572665"/>
          </a:xfrm>
          <a:prstGeom prst="roundRect">
            <a:avLst>
              <a:gd name="adj" fmla="val 14302"/>
            </a:avLst>
          </a:prstGeom>
          <a:noFill/>
          <a:ln w="22225" cap="flat" cmpd="sng" algn="ctr">
            <a:solidFill>
              <a:schemeClr val="bg1">
                <a:lumMod val="50000"/>
                <a:alpha val="42000"/>
              </a:schemeClr>
            </a:solidFill>
            <a:prstDash val="dash"/>
          </a:ln>
          <a:effectLst/>
        </p:spPr>
        <p:txBody>
          <a:bodyPr anchor="ctr"/>
          <a:lstStyle/>
          <a:p>
            <a:pPr algn="ctr" defTabSz="685800"/>
            <a:endParaRPr lang="en-US" sz="1000" kern="0">
              <a:solidFill>
                <a:prstClr val="white"/>
              </a:solidFill>
              <a:latin typeface="微软雅黑" panose="020B0503020204020204" charset="-122"/>
              <a:ea typeface="微软雅黑" panose="020B0503020204020204" charset="-122"/>
            </a:endParaRPr>
          </a:p>
        </p:txBody>
      </p:sp>
      <p:sp>
        <p:nvSpPr>
          <p:cNvPr id="38" name="TextBox 90"/>
          <p:cNvSpPr txBox="1"/>
          <p:nvPr/>
        </p:nvSpPr>
        <p:spPr>
          <a:xfrm>
            <a:off x="8109046" y="2668477"/>
            <a:ext cx="720000" cy="246221"/>
          </a:xfrm>
          <a:prstGeom prst="rect">
            <a:avLst/>
          </a:prstGeom>
          <a:solidFill>
            <a:schemeClr val="bg1"/>
          </a:solid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网关服务</a:t>
            </a:r>
            <a:endParaRPr lang="en-US" altLang="zh-CN" sz="1000" b="1" dirty="0">
              <a:latin typeface="微软雅黑" panose="020B0503020204020204" charset="-122"/>
              <a:ea typeface="微软雅黑" panose="020B0503020204020204" charset="-122"/>
            </a:endParaRPr>
          </a:p>
        </p:txBody>
      </p:sp>
      <p:sp>
        <p:nvSpPr>
          <p:cNvPr id="40" name="Rounded Rectangle 64"/>
          <p:cNvSpPr/>
          <p:nvPr/>
        </p:nvSpPr>
        <p:spPr>
          <a:xfrm>
            <a:off x="8052095" y="2968908"/>
            <a:ext cx="792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3RD</a:t>
            </a:r>
            <a:endParaRPr lang="en-US" altLang="zh-CN" sz="900" kern="0" dirty="0">
              <a:solidFill>
                <a:prstClr val="white"/>
              </a:solidFill>
              <a:latin typeface="微软雅黑" panose="020B0503020204020204" charset="-122"/>
              <a:ea typeface="微软雅黑" panose="020B0503020204020204" charset="-122"/>
            </a:endParaRPr>
          </a:p>
        </p:txBody>
      </p:sp>
      <p:sp>
        <p:nvSpPr>
          <p:cNvPr id="41" name="Rounded Rectangle 64"/>
          <p:cNvSpPr/>
          <p:nvPr/>
        </p:nvSpPr>
        <p:spPr>
          <a:xfrm>
            <a:off x="1117201" y="3308994"/>
            <a:ext cx="900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Menu</a:t>
            </a:r>
            <a:endParaRPr lang="en-US" altLang="zh-CN" sz="900" kern="0" dirty="0">
              <a:solidFill>
                <a:prstClr val="white"/>
              </a:solidFill>
              <a:latin typeface="微软雅黑" panose="020B0503020204020204" charset="-122"/>
              <a:ea typeface="微软雅黑" panose="020B0503020204020204" charset="-122"/>
            </a:endParaRPr>
          </a:p>
        </p:txBody>
      </p:sp>
      <p:sp>
        <p:nvSpPr>
          <p:cNvPr id="42" name="Rounded Rectangle 64"/>
          <p:cNvSpPr/>
          <p:nvPr/>
        </p:nvSpPr>
        <p:spPr>
          <a:xfrm>
            <a:off x="1117201" y="3649080"/>
            <a:ext cx="900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Order</a:t>
            </a:r>
            <a:endParaRPr lang="en-US" altLang="zh-CN" sz="900" kern="0" dirty="0">
              <a:solidFill>
                <a:prstClr val="white"/>
              </a:solidFill>
              <a:latin typeface="微软雅黑" panose="020B0503020204020204" charset="-122"/>
              <a:ea typeface="微软雅黑" panose="020B0503020204020204" charset="-122"/>
            </a:endParaRPr>
          </a:p>
        </p:txBody>
      </p:sp>
      <p:sp>
        <p:nvSpPr>
          <p:cNvPr id="43" name="Rounded Rectangle 64"/>
          <p:cNvSpPr/>
          <p:nvPr/>
        </p:nvSpPr>
        <p:spPr>
          <a:xfrm>
            <a:off x="1117201" y="3989166"/>
            <a:ext cx="900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Promotion</a:t>
            </a:r>
            <a:endParaRPr lang="en-US" altLang="zh-CN" sz="900" kern="0" dirty="0">
              <a:solidFill>
                <a:prstClr val="white"/>
              </a:solidFill>
              <a:latin typeface="微软雅黑" panose="020B0503020204020204" charset="-122"/>
              <a:ea typeface="微软雅黑" panose="020B0503020204020204" charset="-122"/>
            </a:endParaRPr>
          </a:p>
        </p:txBody>
      </p:sp>
      <p:sp>
        <p:nvSpPr>
          <p:cNvPr id="44" name="Rounded Rectangle 64"/>
          <p:cNvSpPr/>
          <p:nvPr/>
        </p:nvSpPr>
        <p:spPr>
          <a:xfrm>
            <a:off x="1117201" y="2968908"/>
            <a:ext cx="900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Store</a:t>
            </a:r>
            <a:endParaRPr lang="en-US" altLang="zh-CN" sz="900" kern="0" dirty="0">
              <a:solidFill>
                <a:prstClr val="white"/>
              </a:solidFill>
              <a:latin typeface="微软雅黑" panose="020B0503020204020204" charset="-122"/>
              <a:ea typeface="微软雅黑" panose="020B0503020204020204" charset="-122"/>
            </a:endParaRPr>
          </a:p>
        </p:txBody>
      </p:sp>
      <p:sp>
        <p:nvSpPr>
          <p:cNvPr id="46" name="Rounded Rectangle 64"/>
          <p:cNvSpPr/>
          <p:nvPr/>
        </p:nvSpPr>
        <p:spPr>
          <a:xfrm>
            <a:off x="1117201" y="4329250"/>
            <a:ext cx="900000" cy="288000"/>
          </a:xfrm>
          <a:prstGeom prst="roundRect">
            <a:avLst/>
          </a:prstGeom>
          <a:solidFill>
            <a:srgbClr val="008EAA"/>
          </a:solidFill>
          <a:ln w="25400" cap="flat" cmpd="sng" algn="ctr">
            <a:noFill/>
            <a:prstDash val="solid"/>
          </a:ln>
          <a:effectLst/>
        </p:spPr>
        <p:txBody>
          <a:bodyPr rtlCol="0" anchor="t" anchorCtr="0"/>
          <a:lstStyle/>
          <a:p>
            <a:pPr algn="ctr"/>
            <a:r>
              <a:rPr lang="en-US" altLang="zh-CN" sz="900" kern="0" dirty="0">
                <a:solidFill>
                  <a:prstClr val="white"/>
                </a:solidFill>
                <a:latin typeface="微软雅黑" panose="020B0503020204020204" charset="-122"/>
                <a:ea typeface="微软雅黑" panose="020B0503020204020204" charset="-122"/>
              </a:rPr>
              <a:t>Point</a:t>
            </a:r>
            <a:endParaRPr lang="en-US" altLang="zh-CN" sz="900" kern="0" dirty="0">
              <a:solidFill>
                <a:prstClr val="white"/>
              </a:solidFill>
              <a:latin typeface="微软雅黑" panose="020B0503020204020204" charset="-122"/>
              <a:ea typeface="微软雅黑" panose="020B0503020204020204" charset="-122"/>
            </a:endParaRPr>
          </a:p>
        </p:txBody>
      </p:sp>
      <p:sp>
        <p:nvSpPr>
          <p:cNvPr id="50" name="圆角矩形 43"/>
          <p:cNvSpPr/>
          <p:nvPr/>
        </p:nvSpPr>
        <p:spPr>
          <a:xfrm>
            <a:off x="6258704" y="1730180"/>
            <a:ext cx="1747058"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zh-CN" altLang="en-US" sz="900" kern="0" dirty="0">
                <a:solidFill>
                  <a:schemeClr val="bg1"/>
                </a:solidFill>
                <a:latin typeface="微软雅黑" panose="020B0503020204020204" charset="-122"/>
                <a:ea typeface="微软雅黑" panose="020B0503020204020204" charset="-122"/>
                <a:cs typeface="微软雅黑" panose="020B0503020204020204" charset="-122"/>
              </a:rPr>
              <a:t>微</a:t>
            </a:r>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信消费者端配置</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4" name="圆角矩形 48"/>
          <p:cNvSpPr/>
          <p:nvPr/>
        </p:nvSpPr>
        <p:spPr>
          <a:xfrm>
            <a:off x="878430" y="2786104"/>
            <a:ext cx="1422869" cy="1944000"/>
          </a:xfrm>
          <a:prstGeom prst="roundRect">
            <a:avLst>
              <a:gd name="adj" fmla="val 5718"/>
            </a:avLst>
          </a:prstGeom>
          <a:noFill/>
          <a:ln w="22225" cap="flat" cmpd="sng" algn="ctr">
            <a:solidFill>
              <a:schemeClr val="bg1">
                <a:lumMod val="50000"/>
                <a:alpha val="42000"/>
              </a:schemeClr>
            </a:solidFill>
            <a:prstDash val="dash"/>
          </a:ln>
          <a:effectLst/>
        </p:spPr>
        <p:txBody>
          <a:bodyPr anchor="ctr"/>
          <a:lstStyle/>
          <a:p>
            <a:pPr algn="ctr" defTabSz="685800"/>
            <a:endParaRPr lang="en-US" sz="1000" kern="0">
              <a:solidFill>
                <a:prstClr val="white"/>
              </a:solidFill>
              <a:latin typeface="微软雅黑" panose="020B0503020204020204" charset="-122"/>
              <a:ea typeface="微软雅黑" panose="020B0503020204020204" charset="-122"/>
            </a:endParaRPr>
          </a:p>
        </p:txBody>
      </p:sp>
      <p:sp>
        <p:nvSpPr>
          <p:cNvPr id="55" name="TextBox 90"/>
          <p:cNvSpPr txBox="1"/>
          <p:nvPr/>
        </p:nvSpPr>
        <p:spPr>
          <a:xfrm>
            <a:off x="1117201" y="2668477"/>
            <a:ext cx="960019"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en-US" altLang="zh-CN" dirty="0" smtClean="0"/>
              <a:t>EC</a:t>
            </a:r>
            <a:r>
              <a:rPr lang="zh-CN" altLang="en-US" dirty="0" smtClean="0"/>
              <a:t>核心服</a:t>
            </a:r>
            <a:r>
              <a:rPr lang="zh-CN" altLang="en-US" dirty="0"/>
              <a:t>务</a:t>
            </a:r>
            <a:endParaRPr lang="en-US" altLang="zh-CN" dirty="0"/>
          </a:p>
        </p:txBody>
      </p:sp>
      <p:sp>
        <p:nvSpPr>
          <p:cNvPr id="59" name="圆角矩形 48"/>
          <p:cNvSpPr/>
          <p:nvPr/>
        </p:nvSpPr>
        <p:spPr>
          <a:xfrm>
            <a:off x="2451713" y="2786104"/>
            <a:ext cx="2199931" cy="1944000"/>
          </a:xfrm>
          <a:prstGeom prst="roundRect">
            <a:avLst>
              <a:gd name="adj" fmla="val 5169"/>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60" name="TextBox 90"/>
          <p:cNvSpPr txBox="1"/>
          <p:nvPr/>
        </p:nvSpPr>
        <p:spPr>
          <a:xfrm>
            <a:off x="3122525" y="2668477"/>
            <a:ext cx="892221"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en-US" altLang="zh-CN" dirty="0" smtClean="0"/>
              <a:t>EC</a:t>
            </a:r>
            <a:r>
              <a:rPr lang="zh-CN" altLang="en-US" dirty="0" smtClean="0"/>
              <a:t>公共服</a:t>
            </a:r>
            <a:r>
              <a:rPr lang="zh-CN" altLang="en-US" dirty="0"/>
              <a:t>务</a:t>
            </a:r>
            <a:endParaRPr lang="en-US" altLang="zh-CN" dirty="0"/>
          </a:p>
        </p:txBody>
      </p:sp>
      <p:sp>
        <p:nvSpPr>
          <p:cNvPr id="61" name="圆角矩形 43"/>
          <p:cNvSpPr/>
          <p:nvPr/>
        </p:nvSpPr>
        <p:spPr>
          <a:xfrm>
            <a:off x="2652159" y="3308994"/>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smtClean="0">
                <a:solidFill>
                  <a:schemeClr val="bg1"/>
                </a:solidFill>
                <a:latin typeface="微软雅黑" panose="020B0503020204020204" charset="-122"/>
                <a:ea typeface="微软雅黑" panose="020B0503020204020204" charset="-122"/>
              </a:rPr>
              <a:t>EMap</a:t>
            </a:r>
            <a:endParaRPr lang="en-US" altLang="zh-CN" sz="900" kern="0" dirty="0">
              <a:solidFill>
                <a:schemeClr val="bg1"/>
              </a:solidFill>
              <a:latin typeface="微软雅黑" panose="020B0503020204020204" charset="-122"/>
              <a:ea typeface="微软雅黑" panose="020B0503020204020204" charset="-122"/>
            </a:endParaRPr>
          </a:p>
        </p:txBody>
      </p:sp>
      <p:sp>
        <p:nvSpPr>
          <p:cNvPr id="62" name="圆角矩形 43"/>
          <p:cNvSpPr/>
          <p:nvPr/>
        </p:nvSpPr>
        <p:spPr>
          <a:xfrm>
            <a:off x="3574560" y="398916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Misc</a:t>
            </a:r>
            <a:endParaRPr lang="en-US" altLang="zh-CN" sz="900" kern="0" dirty="0">
              <a:solidFill>
                <a:srgbClr val="FFFFFF"/>
              </a:solidFill>
              <a:latin typeface="微软雅黑" panose="020B0503020204020204" charset="-122"/>
              <a:ea typeface="微软雅黑" panose="020B0503020204020204" charset="-122"/>
            </a:endParaRPr>
          </a:p>
        </p:txBody>
      </p:sp>
      <p:sp>
        <p:nvSpPr>
          <p:cNvPr id="63" name="圆角矩形 43"/>
          <p:cNvSpPr/>
          <p:nvPr/>
        </p:nvSpPr>
        <p:spPr>
          <a:xfrm>
            <a:off x="2651101" y="296890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SSO</a:t>
            </a:r>
            <a:endParaRPr lang="en-US" altLang="zh-CN" sz="900" kern="0" dirty="0">
              <a:solidFill>
                <a:schemeClr val="bg1"/>
              </a:solidFill>
              <a:latin typeface="微软雅黑" panose="020B0503020204020204" charset="-122"/>
              <a:ea typeface="微软雅黑" panose="020B0503020204020204" charset="-122"/>
            </a:endParaRPr>
          </a:p>
        </p:txBody>
      </p:sp>
      <p:sp>
        <p:nvSpPr>
          <p:cNvPr id="64" name="圆角矩形 43"/>
          <p:cNvSpPr/>
          <p:nvPr/>
        </p:nvSpPr>
        <p:spPr>
          <a:xfrm>
            <a:off x="3588123" y="296890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Pay</a:t>
            </a:r>
            <a:endParaRPr lang="en-US" altLang="zh-CN" sz="900" kern="0" dirty="0">
              <a:solidFill>
                <a:schemeClr val="bg1"/>
              </a:solidFill>
              <a:latin typeface="微软雅黑" panose="020B0503020204020204" charset="-122"/>
              <a:ea typeface="微软雅黑" panose="020B0503020204020204" charset="-122"/>
            </a:endParaRPr>
          </a:p>
        </p:txBody>
      </p:sp>
      <p:sp>
        <p:nvSpPr>
          <p:cNvPr id="65" name="圆角矩形 43"/>
          <p:cNvSpPr/>
          <p:nvPr/>
        </p:nvSpPr>
        <p:spPr>
          <a:xfrm>
            <a:off x="3110187" y="4329250"/>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smtClean="0">
                <a:solidFill>
                  <a:schemeClr val="bg1"/>
                </a:solidFill>
                <a:latin typeface="微软雅黑" panose="020B0503020204020204" charset="-122"/>
                <a:ea typeface="微软雅黑" panose="020B0503020204020204" charset="-122"/>
                <a:cs typeface="微软雅黑" panose="020B0503020204020204" charset="-122"/>
              </a:rPr>
              <a:t>Message</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6" name="圆角矩形 43"/>
          <p:cNvSpPr/>
          <p:nvPr/>
        </p:nvSpPr>
        <p:spPr>
          <a:xfrm>
            <a:off x="2652159" y="3989166"/>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smtClean="0">
                <a:solidFill>
                  <a:schemeClr val="bg1"/>
                </a:solidFill>
                <a:latin typeface="微软雅黑" panose="020B0503020204020204" charset="-122"/>
                <a:ea typeface="微软雅黑" panose="020B0503020204020204" charset="-122"/>
                <a:cs typeface="微软雅黑" panose="020B0503020204020204" charset="-122"/>
              </a:rPr>
              <a:t>Notification</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7" name="圆角矩形 43"/>
          <p:cNvSpPr/>
          <p:nvPr/>
        </p:nvSpPr>
        <p:spPr>
          <a:xfrm>
            <a:off x="2652159" y="364908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dirty="0" err="1">
                <a:solidFill>
                  <a:schemeClr val="bg1"/>
                </a:solidFill>
                <a:latin typeface="微软雅黑" panose="020B0503020204020204" charset="-122"/>
                <a:ea typeface="微软雅黑" panose="020B0503020204020204" charset="-122"/>
              </a:rPr>
              <a:t>HisOrder</a:t>
            </a:r>
            <a:endParaRPr lang="en-US" altLang="zh-CN" sz="900" kern="0" dirty="0">
              <a:solidFill>
                <a:schemeClr val="bg1"/>
              </a:solidFill>
              <a:latin typeface="微软雅黑" panose="020B0503020204020204" charset="-122"/>
              <a:ea typeface="微软雅黑" panose="020B0503020204020204" charset="-122"/>
            </a:endParaRPr>
          </a:p>
        </p:txBody>
      </p:sp>
      <p:sp>
        <p:nvSpPr>
          <p:cNvPr id="68" name="圆角矩形 48"/>
          <p:cNvSpPr/>
          <p:nvPr/>
        </p:nvSpPr>
        <p:spPr>
          <a:xfrm>
            <a:off x="4781970" y="2786104"/>
            <a:ext cx="3034919" cy="1944000"/>
          </a:xfrm>
          <a:prstGeom prst="roundRect">
            <a:avLst>
              <a:gd name="adj" fmla="val 4472"/>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69" name="TextBox 90"/>
          <p:cNvSpPr txBox="1"/>
          <p:nvPr/>
        </p:nvSpPr>
        <p:spPr>
          <a:xfrm>
            <a:off x="5784618" y="2668477"/>
            <a:ext cx="962560"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a:t>百胜</a:t>
            </a:r>
            <a:r>
              <a:rPr lang="zh-CN" altLang="en-US" dirty="0" smtClean="0"/>
              <a:t>公共服</a:t>
            </a:r>
            <a:r>
              <a:rPr lang="zh-CN" altLang="en-US" dirty="0"/>
              <a:t>务</a:t>
            </a:r>
            <a:endParaRPr lang="en-US" altLang="zh-CN" dirty="0"/>
          </a:p>
        </p:txBody>
      </p:sp>
      <p:sp>
        <p:nvSpPr>
          <p:cNvPr id="70" name="圆角矩形 48"/>
          <p:cNvSpPr/>
          <p:nvPr/>
        </p:nvSpPr>
        <p:spPr>
          <a:xfrm>
            <a:off x="7924067" y="3541572"/>
            <a:ext cx="1062000" cy="1188531"/>
          </a:xfrm>
          <a:prstGeom prst="roundRect">
            <a:avLst>
              <a:gd name="adj" fmla="val 8376"/>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71" name="TextBox 90"/>
          <p:cNvSpPr txBox="1"/>
          <p:nvPr/>
        </p:nvSpPr>
        <p:spPr>
          <a:xfrm>
            <a:off x="8093818" y="3408509"/>
            <a:ext cx="720000"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smtClean="0"/>
              <a:t>外部服</a:t>
            </a:r>
            <a:r>
              <a:rPr lang="zh-CN" altLang="en-US" dirty="0"/>
              <a:t>务</a:t>
            </a:r>
            <a:endParaRPr lang="en-US" altLang="zh-CN" dirty="0"/>
          </a:p>
        </p:txBody>
      </p:sp>
      <p:sp>
        <p:nvSpPr>
          <p:cNvPr id="72" name="圆角矩形 43"/>
          <p:cNvSpPr/>
          <p:nvPr/>
        </p:nvSpPr>
        <p:spPr>
          <a:xfrm>
            <a:off x="4976627" y="364908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P</a:t>
            </a:r>
            <a:r>
              <a:rPr lang="en-US" altLang="zh-CN" sz="900" kern="0" dirty="0" smtClean="0">
                <a:solidFill>
                  <a:srgbClr val="FFFFFF"/>
                </a:solidFill>
                <a:latin typeface="微软雅黑" panose="020B0503020204020204" charset="-122"/>
                <a:ea typeface="微软雅黑" panose="020B0503020204020204" charset="-122"/>
              </a:rPr>
              <a:t>oint </a:t>
            </a:r>
            <a:r>
              <a:rPr lang="en-US" altLang="zh-CN" sz="900" kern="0" dirty="0">
                <a:solidFill>
                  <a:srgbClr val="FFFFFF"/>
                </a:solidFill>
                <a:latin typeface="微软雅黑" panose="020B0503020204020204" charset="-122"/>
                <a:ea typeface="微软雅黑" panose="020B0503020204020204" charset="-122"/>
              </a:rPr>
              <a:t>Mall</a:t>
            </a:r>
            <a:endParaRPr lang="en-US" altLang="zh-CN" sz="900" kern="0" dirty="0">
              <a:solidFill>
                <a:srgbClr val="FFFFFF"/>
              </a:solidFill>
              <a:latin typeface="微软雅黑" panose="020B0503020204020204" charset="-122"/>
              <a:ea typeface="微软雅黑" panose="020B0503020204020204" charset="-122"/>
            </a:endParaRPr>
          </a:p>
        </p:txBody>
      </p:sp>
      <p:sp>
        <p:nvSpPr>
          <p:cNvPr id="73" name="圆角矩形 43"/>
          <p:cNvSpPr/>
          <p:nvPr/>
        </p:nvSpPr>
        <p:spPr>
          <a:xfrm>
            <a:off x="4976627" y="3308994"/>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Prime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4" name="圆角矩形 43"/>
          <p:cNvSpPr/>
          <p:nvPr/>
        </p:nvSpPr>
        <p:spPr>
          <a:xfrm>
            <a:off x="5914933" y="3308994"/>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Coupon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5" name="圆角矩形 43"/>
          <p:cNvSpPr/>
          <p:nvPr/>
        </p:nvSpPr>
        <p:spPr>
          <a:xfrm>
            <a:off x="6852897" y="296890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CMT</a:t>
            </a:r>
            <a:endParaRPr lang="en-US" altLang="zh-CN" sz="900" kern="0" dirty="0">
              <a:solidFill>
                <a:srgbClr val="FFFFFF"/>
              </a:solidFill>
              <a:latin typeface="微软雅黑" panose="020B0503020204020204" charset="-122"/>
              <a:ea typeface="微软雅黑" panose="020B0503020204020204" charset="-122"/>
            </a:endParaRPr>
          </a:p>
        </p:txBody>
      </p:sp>
      <p:sp>
        <p:nvSpPr>
          <p:cNvPr id="76" name="圆角矩形 43"/>
          <p:cNvSpPr/>
          <p:nvPr/>
        </p:nvSpPr>
        <p:spPr>
          <a:xfrm>
            <a:off x="5914933" y="296890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Point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7" name="圆角矩形 43"/>
          <p:cNvSpPr/>
          <p:nvPr/>
        </p:nvSpPr>
        <p:spPr>
          <a:xfrm>
            <a:off x="6853238" y="364908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Virtual Card</a:t>
            </a:r>
            <a:endParaRPr lang="en-US" altLang="zh-CN" sz="900" kern="0" dirty="0">
              <a:solidFill>
                <a:srgbClr val="FFFFFF"/>
              </a:solidFill>
              <a:latin typeface="微软雅黑" panose="020B0503020204020204" charset="-122"/>
              <a:ea typeface="微软雅黑" panose="020B0503020204020204" charset="-122"/>
            </a:endParaRPr>
          </a:p>
        </p:txBody>
      </p:sp>
      <p:sp>
        <p:nvSpPr>
          <p:cNvPr id="78" name="圆角矩形 43"/>
          <p:cNvSpPr/>
          <p:nvPr/>
        </p:nvSpPr>
        <p:spPr>
          <a:xfrm>
            <a:off x="4976627" y="398916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ADM</a:t>
            </a:r>
            <a:endParaRPr lang="en-US" altLang="zh-CN" sz="900" kern="0" dirty="0">
              <a:solidFill>
                <a:srgbClr val="FFFFFF"/>
              </a:solidFill>
              <a:latin typeface="微软雅黑" panose="020B0503020204020204" charset="-122"/>
              <a:ea typeface="微软雅黑" panose="020B0503020204020204" charset="-122"/>
            </a:endParaRPr>
          </a:p>
        </p:txBody>
      </p:sp>
      <p:sp>
        <p:nvSpPr>
          <p:cNvPr id="79" name="圆角矩形 43"/>
          <p:cNvSpPr/>
          <p:nvPr/>
        </p:nvSpPr>
        <p:spPr>
          <a:xfrm>
            <a:off x="3574560" y="3308994"/>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ECDC</a:t>
            </a:r>
            <a:endParaRPr lang="en-US" altLang="zh-CN" sz="900" kern="0" dirty="0">
              <a:solidFill>
                <a:srgbClr val="FFFFFF"/>
              </a:solidFill>
              <a:latin typeface="微软雅黑" panose="020B0503020204020204" charset="-122"/>
              <a:ea typeface="微软雅黑" panose="020B0503020204020204" charset="-122"/>
            </a:endParaRPr>
          </a:p>
        </p:txBody>
      </p:sp>
      <p:sp>
        <p:nvSpPr>
          <p:cNvPr id="80" name="圆角矩形 43"/>
          <p:cNvSpPr/>
          <p:nvPr/>
        </p:nvSpPr>
        <p:spPr>
          <a:xfrm>
            <a:off x="4979996" y="2968908"/>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a:solidFill>
                  <a:srgbClr val="FFFFFF"/>
                </a:solidFill>
                <a:latin typeface="微软雅黑" panose="020B0503020204020204" charset="-122"/>
                <a:ea typeface="微软雅黑" panose="020B0503020204020204" charset="-122"/>
                <a:cs typeface="微软雅黑" panose="020B0503020204020204" charset="-122"/>
              </a:rPr>
              <a:t>Menu Center</a:t>
            </a:r>
            <a:endParaRPr lang="en-US" altLang="zh-CN" sz="90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1" name="圆角矩形 43"/>
          <p:cNvSpPr/>
          <p:nvPr/>
        </p:nvSpPr>
        <p:spPr>
          <a:xfrm>
            <a:off x="5914933" y="364908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VGold</a:t>
            </a:r>
            <a:endParaRPr lang="en-US" altLang="zh-CN" sz="900" kern="0" dirty="0">
              <a:solidFill>
                <a:srgbClr val="FFFFFF"/>
              </a:solidFill>
              <a:latin typeface="微软雅黑" panose="020B0503020204020204" charset="-122"/>
              <a:ea typeface="微软雅黑" panose="020B0503020204020204" charset="-122"/>
            </a:endParaRPr>
          </a:p>
        </p:txBody>
      </p:sp>
      <p:sp>
        <p:nvSpPr>
          <p:cNvPr id="82" name="圆角矩形 43"/>
          <p:cNvSpPr/>
          <p:nvPr/>
        </p:nvSpPr>
        <p:spPr>
          <a:xfrm>
            <a:off x="3574560" y="364908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Risk</a:t>
            </a:r>
            <a:endParaRPr lang="en-US" altLang="zh-CN" sz="900" kern="0" dirty="0">
              <a:solidFill>
                <a:srgbClr val="FFFFFF"/>
              </a:solidFill>
              <a:latin typeface="微软雅黑" panose="020B0503020204020204" charset="-122"/>
              <a:ea typeface="微软雅黑" panose="020B0503020204020204" charset="-122"/>
            </a:endParaRPr>
          </a:p>
        </p:txBody>
      </p:sp>
      <p:sp>
        <p:nvSpPr>
          <p:cNvPr id="83" name="圆角矩形 43"/>
          <p:cNvSpPr/>
          <p:nvPr/>
        </p:nvSpPr>
        <p:spPr>
          <a:xfrm>
            <a:off x="6853238" y="3308994"/>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Order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84" name="圆角矩形 43"/>
          <p:cNvSpPr/>
          <p:nvPr/>
        </p:nvSpPr>
        <p:spPr>
          <a:xfrm>
            <a:off x="8030284" y="436249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GeeTest</a:t>
            </a:r>
            <a:endParaRPr lang="en-US" altLang="zh-CN" sz="900" kern="0" dirty="0">
              <a:solidFill>
                <a:srgbClr val="FFFFFF"/>
              </a:solidFill>
              <a:latin typeface="微软雅黑" panose="020B0503020204020204" charset="-122"/>
              <a:ea typeface="微软雅黑" panose="020B0503020204020204" charset="-122"/>
            </a:endParaRPr>
          </a:p>
        </p:txBody>
      </p:sp>
      <p:sp>
        <p:nvSpPr>
          <p:cNvPr id="85" name="圆角矩形 43"/>
          <p:cNvSpPr/>
          <p:nvPr/>
        </p:nvSpPr>
        <p:spPr>
          <a:xfrm>
            <a:off x="8021818" y="3683967"/>
            <a:ext cx="864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a:solidFill>
                  <a:srgbClr val="FFFFFF"/>
                </a:solidFill>
                <a:latin typeface="微软雅黑" panose="020B0503020204020204" charset="-122"/>
                <a:ea typeface="微软雅黑" panose="020B0503020204020204" charset="-122"/>
              </a:rPr>
              <a:t>讯联</a:t>
            </a:r>
            <a:endParaRPr lang="en-US" altLang="zh-CN" sz="900" kern="0" dirty="0">
              <a:solidFill>
                <a:srgbClr val="FFFFFF"/>
              </a:solidFill>
              <a:latin typeface="微软雅黑" panose="020B0503020204020204" charset="-122"/>
              <a:ea typeface="微软雅黑" panose="020B0503020204020204" charset="-122"/>
            </a:endParaRPr>
          </a:p>
        </p:txBody>
      </p:sp>
      <p:sp>
        <p:nvSpPr>
          <p:cNvPr id="86" name="圆角矩形 43"/>
          <p:cNvSpPr/>
          <p:nvPr/>
        </p:nvSpPr>
        <p:spPr>
          <a:xfrm>
            <a:off x="8021818" y="4023229"/>
            <a:ext cx="864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a:solidFill>
                  <a:srgbClr val="FFFFFF"/>
                </a:solidFill>
                <a:latin typeface="微软雅黑" panose="020B0503020204020204" charset="-122"/>
                <a:ea typeface="微软雅黑" panose="020B0503020204020204" charset="-122"/>
              </a:rPr>
              <a:t>费瑞</a:t>
            </a:r>
            <a:endParaRPr lang="en-US" altLang="zh-CN" sz="900" kern="0" dirty="0">
              <a:solidFill>
                <a:srgbClr val="FFFFFF"/>
              </a:solidFill>
              <a:latin typeface="微软雅黑" panose="020B0503020204020204" charset="-122"/>
              <a:ea typeface="微软雅黑" panose="020B0503020204020204" charset="-122"/>
            </a:endParaRPr>
          </a:p>
        </p:txBody>
      </p:sp>
      <p:sp>
        <p:nvSpPr>
          <p:cNvPr id="88" name="圆角矩形 43"/>
          <p:cNvSpPr/>
          <p:nvPr/>
        </p:nvSpPr>
        <p:spPr>
          <a:xfrm>
            <a:off x="7257504" y="2103267"/>
            <a:ext cx="748258"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营运展示</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9" name="圆角矩形 43"/>
          <p:cNvSpPr/>
          <p:nvPr/>
        </p:nvSpPr>
        <p:spPr>
          <a:xfrm>
            <a:off x="6250531" y="2103267"/>
            <a:ext cx="900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营运配置</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5" name="Rounded Rectangle 64"/>
          <p:cNvSpPr/>
          <p:nvPr/>
        </p:nvSpPr>
        <p:spPr>
          <a:xfrm>
            <a:off x="1592709" y="1730180"/>
            <a:ext cx="1188000" cy="288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defRPr/>
            </a:pPr>
            <a:r>
              <a:rPr lang="en-US" altLang="zh-CN" sz="900" kern="0" dirty="0" smtClean="0">
                <a:solidFill>
                  <a:schemeClr val="bg1"/>
                </a:solidFill>
                <a:latin typeface="微软雅黑" panose="020B0503020204020204" charset="-122"/>
                <a:ea typeface="微软雅黑" panose="020B0503020204020204" charset="-122"/>
              </a:rPr>
              <a:t>WEB</a:t>
            </a:r>
            <a:r>
              <a:rPr lang="zh-CN" altLang="en-US" sz="900" kern="0" dirty="0" smtClean="0">
                <a:solidFill>
                  <a:schemeClr val="bg1"/>
                </a:solidFill>
                <a:latin typeface="微软雅黑" panose="020B0503020204020204" charset="-122"/>
                <a:ea typeface="微软雅黑" panose="020B0503020204020204" charset="-122"/>
              </a:rPr>
              <a:t>服务</a:t>
            </a:r>
            <a:endParaRPr lang="zh-CN" altLang="en-US" sz="900" dirty="0">
              <a:solidFill>
                <a:schemeClr val="bg1"/>
              </a:solidFill>
              <a:latin typeface="微软雅黑" panose="020B0503020204020204" charset="-122"/>
              <a:ea typeface="微软雅黑" panose="020B0503020204020204" charset="-122"/>
            </a:endParaRPr>
          </a:p>
        </p:txBody>
      </p:sp>
      <p:sp>
        <p:nvSpPr>
          <p:cNvPr id="98" name="圆角矩形 43"/>
          <p:cNvSpPr/>
          <p:nvPr/>
        </p:nvSpPr>
        <p:spPr>
          <a:xfrm>
            <a:off x="5920124" y="398916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User</a:t>
            </a:r>
            <a:endParaRPr lang="en-US" altLang="zh-CN" sz="900" kern="0" dirty="0" smtClean="0">
              <a:solidFill>
                <a:srgbClr val="FFFFFF"/>
              </a:solidFill>
              <a:latin typeface="微软雅黑" panose="020B0503020204020204" charset="-122"/>
              <a:ea typeface="微软雅黑" panose="020B0503020204020204" charset="-122"/>
            </a:endParaRPr>
          </a:p>
          <a:p>
            <a:pPr algn="ctr" defTabSz="685800"/>
            <a:r>
              <a:rPr lang="en-US" altLang="zh-CN" sz="900" kern="0" dirty="0" smtClean="0">
                <a:solidFill>
                  <a:srgbClr val="FFFFFF"/>
                </a:solidFill>
                <a:latin typeface="微软雅黑" panose="020B0503020204020204" charset="-122"/>
                <a:ea typeface="微软雅黑" panose="020B0503020204020204" charset="-122"/>
              </a:rPr>
              <a:t> </a:t>
            </a:r>
            <a:r>
              <a:rPr lang="en-US" altLang="zh-CN" sz="900" kern="0" dirty="0">
                <a:solidFill>
                  <a:srgbClr val="FFFFFF"/>
                </a:solidFill>
                <a:latin typeface="微软雅黑" panose="020B0503020204020204" charset="-122"/>
                <a:ea typeface="微软雅黑" panose="020B0503020204020204" charset="-122"/>
              </a:rPr>
              <a:t>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87" name="圆角矩形 36"/>
          <p:cNvSpPr/>
          <p:nvPr/>
        </p:nvSpPr>
        <p:spPr>
          <a:xfrm>
            <a:off x="6221208" y="1221458"/>
            <a:ext cx="856923" cy="324000"/>
          </a:xfrm>
          <a:prstGeom prst="roundRect">
            <a:avLst>
              <a:gd name="adj" fmla="val 60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PC</a:t>
            </a:r>
            <a:r>
              <a:rPr lang="zh-CN" altLang="en-US" sz="900" kern="0" dirty="0" smtClean="0">
                <a:solidFill>
                  <a:schemeClr val="bg1"/>
                </a:solidFill>
                <a:latin typeface="微软雅黑" panose="020B0503020204020204" charset="-122"/>
                <a:ea typeface="微软雅黑" panose="020B0503020204020204" charset="-122"/>
              </a:rPr>
              <a:t>端</a:t>
            </a:r>
            <a:endParaRPr lang="en-US" altLang="zh-CN" sz="900" kern="0" dirty="0">
              <a:solidFill>
                <a:schemeClr val="bg1"/>
              </a:solidFill>
              <a:latin typeface="微软雅黑" panose="020B0503020204020204" charset="-122"/>
              <a:ea typeface="微软雅黑" panose="020B0503020204020204" charset="-122"/>
            </a:endParaRPr>
          </a:p>
        </p:txBody>
      </p:sp>
      <p:sp>
        <p:nvSpPr>
          <p:cNvPr id="90" name="圆角矩形 36"/>
          <p:cNvSpPr/>
          <p:nvPr/>
        </p:nvSpPr>
        <p:spPr>
          <a:xfrm>
            <a:off x="7257504" y="1219206"/>
            <a:ext cx="814779" cy="324000"/>
          </a:xfrm>
          <a:prstGeom prst="roundRect">
            <a:avLst>
              <a:gd name="adj" fmla="val 6081"/>
            </a:avLst>
          </a:prstGeom>
          <a:solidFill>
            <a:schemeClr val="bg2">
              <a:alpha val="40000"/>
            </a:schemeClr>
          </a:solidFill>
          <a:ln w="3175" cap="flat" cmpd="sng" algn="ctr">
            <a:solidFill>
              <a:schemeClr val="bg2">
                <a:alpha val="40000"/>
              </a:schemeClr>
            </a:solidFill>
            <a:prstDash val="solid"/>
          </a:ln>
          <a:effectLst/>
        </p:spPr>
        <p:txBody>
          <a:bodyPr vert="horz" rtlCol="0" anchor="ctr" anchorCtr="0"/>
          <a:lstStyle/>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手机端</a:t>
            </a:r>
            <a:endParaRPr lang="en-US" altLang="zh-CN"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91" name="圆角矩形 48"/>
          <p:cNvSpPr/>
          <p:nvPr/>
        </p:nvSpPr>
        <p:spPr>
          <a:xfrm>
            <a:off x="878430" y="1072877"/>
            <a:ext cx="3852000" cy="1440000"/>
          </a:xfrm>
          <a:prstGeom prst="roundRect">
            <a:avLst>
              <a:gd name="adj" fmla="val 7260"/>
            </a:avLst>
          </a:prstGeom>
          <a:noFill/>
          <a:ln w="22225" cap="flat" cmpd="sng" algn="ctr">
            <a:solidFill>
              <a:schemeClr val="bg1">
                <a:lumMod val="50000"/>
                <a:alpha val="42000"/>
              </a:schemeClr>
            </a:solidFill>
            <a:prstDash val="dash"/>
          </a:ln>
          <a:effectLst/>
        </p:spPr>
        <p:txBody>
          <a:bodyPr anchor="ctr"/>
          <a:lstStyle/>
          <a:p>
            <a:pPr algn="ctr" defTabSz="685800"/>
            <a:endParaRPr lang="en-US" sz="1000" kern="0">
              <a:solidFill>
                <a:prstClr val="white"/>
              </a:solidFill>
              <a:latin typeface="微软雅黑" panose="020B0503020204020204" charset="-122"/>
              <a:ea typeface="微软雅黑" panose="020B0503020204020204" charset="-122"/>
            </a:endParaRPr>
          </a:p>
        </p:txBody>
      </p:sp>
      <p:sp>
        <p:nvSpPr>
          <p:cNvPr id="99" name="圆角矩形 48"/>
          <p:cNvSpPr/>
          <p:nvPr/>
        </p:nvSpPr>
        <p:spPr>
          <a:xfrm>
            <a:off x="5134067" y="1072877"/>
            <a:ext cx="3852000" cy="1440000"/>
          </a:xfrm>
          <a:prstGeom prst="roundRect">
            <a:avLst>
              <a:gd name="adj" fmla="val 7260"/>
            </a:avLst>
          </a:prstGeom>
          <a:noFill/>
          <a:ln w="22225" cap="flat" cmpd="sng" algn="ctr">
            <a:solidFill>
              <a:schemeClr val="bg1">
                <a:lumMod val="50000"/>
                <a:alpha val="42000"/>
              </a:schemeClr>
            </a:solidFill>
            <a:prstDash val="dash"/>
          </a:ln>
          <a:effectLst/>
        </p:spPr>
        <p:txBody>
          <a:bodyPr anchor="ctr"/>
          <a:lstStyle/>
          <a:p>
            <a:pPr algn="ctr" defTabSz="685800"/>
            <a:endParaRPr lang="en-US" sz="1000" kern="0">
              <a:solidFill>
                <a:prstClr val="white"/>
              </a:solidFill>
              <a:latin typeface="微软雅黑" panose="020B0503020204020204" charset="-122"/>
              <a:ea typeface="微软雅黑" panose="020B0503020204020204" charset="-122"/>
            </a:endParaRPr>
          </a:p>
        </p:txBody>
      </p:sp>
      <p:sp>
        <p:nvSpPr>
          <p:cNvPr id="100" name="TextBox 90"/>
          <p:cNvSpPr txBox="1"/>
          <p:nvPr/>
        </p:nvSpPr>
        <p:spPr>
          <a:xfrm>
            <a:off x="2281854" y="961270"/>
            <a:ext cx="1139196"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smtClean="0"/>
              <a:t>各品牌小程序</a:t>
            </a:r>
            <a:endParaRPr lang="en-US" altLang="zh-CN" dirty="0"/>
          </a:p>
        </p:txBody>
      </p:sp>
      <p:sp>
        <p:nvSpPr>
          <p:cNvPr id="101" name="TextBox 90"/>
          <p:cNvSpPr txBox="1"/>
          <p:nvPr/>
        </p:nvSpPr>
        <p:spPr>
          <a:xfrm>
            <a:off x="6339985" y="925665"/>
            <a:ext cx="1453024"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smtClean="0"/>
              <a:t>统一营运配置管理平台</a:t>
            </a:r>
            <a:endParaRPr lang="en-US" altLang="zh-CN" dirty="0"/>
          </a:p>
        </p:txBody>
      </p:sp>
      <p:sp>
        <p:nvSpPr>
          <p:cNvPr id="102" name="文本框 117"/>
          <p:cNvSpPr txBox="1"/>
          <p:nvPr/>
        </p:nvSpPr>
        <p:spPr>
          <a:xfrm>
            <a:off x="5188343" y="1277983"/>
            <a:ext cx="49358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前端</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103" name="文本框 117"/>
          <p:cNvSpPr txBox="1"/>
          <p:nvPr/>
        </p:nvSpPr>
        <p:spPr>
          <a:xfrm>
            <a:off x="5199423" y="1968784"/>
            <a:ext cx="47142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服务</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104" name="Straight Connector 120"/>
          <p:cNvCxnSpPr/>
          <p:nvPr/>
        </p:nvCxnSpPr>
        <p:spPr>
          <a:xfrm>
            <a:off x="5149175" y="1646341"/>
            <a:ext cx="3852000" cy="0"/>
          </a:xfrm>
          <a:prstGeom prst="line">
            <a:avLst/>
          </a:prstGeom>
          <a:noFill/>
          <a:ln w="22225" cap="flat" cmpd="sng" algn="ctr">
            <a:solidFill>
              <a:schemeClr val="bg1">
                <a:lumMod val="50000"/>
                <a:alpha val="42000"/>
              </a:schemeClr>
            </a:solidFill>
            <a:prstDash val="dash"/>
          </a:ln>
          <a:effectLst/>
        </p:spPr>
      </p:cxnSp>
      <p:cxnSp>
        <p:nvCxnSpPr>
          <p:cNvPr id="105" name="Straight Connector 120"/>
          <p:cNvCxnSpPr/>
          <p:nvPr/>
        </p:nvCxnSpPr>
        <p:spPr>
          <a:xfrm>
            <a:off x="359523" y="2638212"/>
            <a:ext cx="8676000" cy="0"/>
          </a:xfrm>
          <a:prstGeom prst="line">
            <a:avLst/>
          </a:prstGeom>
          <a:noFill/>
          <a:ln w="22225" cap="flat" cmpd="sng" algn="ctr">
            <a:solidFill>
              <a:schemeClr val="bg1">
                <a:lumMod val="50000"/>
                <a:alpha val="42000"/>
              </a:schemeClr>
            </a:solidFill>
            <a:prstDash val="dash"/>
          </a:ln>
          <a:effectLst/>
        </p:spPr>
      </p:cxnSp>
      <p:sp>
        <p:nvSpPr>
          <p:cNvPr id="106" name="文本框 117"/>
          <p:cNvSpPr txBox="1"/>
          <p:nvPr/>
        </p:nvSpPr>
        <p:spPr>
          <a:xfrm>
            <a:off x="296635" y="1661086"/>
            <a:ext cx="45843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前台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107" name="文本框 117"/>
          <p:cNvSpPr txBox="1"/>
          <p:nvPr/>
        </p:nvSpPr>
        <p:spPr>
          <a:xfrm>
            <a:off x="304153" y="3580223"/>
            <a:ext cx="458437"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中台</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108" name="圆角矩形 43"/>
          <p:cNvSpPr/>
          <p:nvPr/>
        </p:nvSpPr>
        <p:spPr>
          <a:xfrm>
            <a:off x="6863621" y="398916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800" kern="0" dirty="0" smtClean="0">
                <a:solidFill>
                  <a:srgbClr val="FFFFFF"/>
                </a:solidFill>
                <a:latin typeface="微软雅黑" panose="020B0503020204020204" charset="-122"/>
                <a:ea typeface="微软雅黑" panose="020B0503020204020204" charset="-122"/>
              </a:rPr>
              <a:t>BI Reporting</a:t>
            </a:r>
            <a:endParaRPr lang="en-US" altLang="zh-CN" sz="800" kern="0" dirty="0" smtClean="0">
              <a:solidFill>
                <a:srgbClr val="FFFFFF"/>
              </a:solidFill>
              <a:latin typeface="微软雅黑" panose="020B0503020204020204" charset="-122"/>
              <a:ea typeface="微软雅黑" panose="020B0503020204020204" charset="-122"/>
            </a:endParaRPr>
          </a:p>
          <a:p>
            <a:pPr algn="ctr" defTabSz="685800"/>
            <a:r>
              <a:rPr lang="en-US" altLang="zh-CN" sz="800" kern="0" dirty="0">
                <a:solidFill>
                  <a:srgbClr val="FFFFFF"/>
                </a:solidFill>
                <a:latin typeface="微软雅黑" panose="020B0503020204020204" charset="-122"/>
                <a:ea typeface="微软雅黑" panose="020B0503020204020204" charset="-122"/>
              </a:rPr>
              <a:t>Platform</a:t>
            </a:r>
            <a:endParaRPr lang="en-US" altLang="zh-CN" sz="800" kern="0" dirty="0">
              <a:solidFill>
                <a:srgbClr val="FFFFFF"/>
              </a:solidFill>
              <a:latin typeface="微软雅黑" panose="020B0503020204020204" charset="-122"/>
              <a:ea typeface="微软雅黑" panose="020B0503020204020204" charset="-122"/>
            </a:endParaRPr>
          </a:p>
        </p:txBody>
      </p:sp>
      <p:sp>
        <p:nvSpPr>
          <p:cNvPr id="109" name="Rectangle 39"/>
          <p:cNvSpPr/>
          <p:nvPr/>
        </p:nvSpPr>
        <p:spPr>
          <a:xfrm>
            <a:off x="3803869" y="4843254"/>
            <a:ext cx="828000" cy="18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SAAS</a:t>
            </a:r>
            <a:r>
              <a:rPr lang="zh-CN" altLang="en-US" sz="900" kern="0" dirty="0" smtClean="0">
                <a:solidFill>
                  <a:schemeClr val="bg1"/>
                </a:solidFill>
                <a:latin typeface="微软雅黑" panose="020B0503020204020204" charset="-122"/>
                <a:ea typeface="微软雅黑" panose="020B0503020204020204" charset="-122"/>
              </a:rPr>
              <a:t>范围内</a:t>
            </a:r>
            <a:endParaRPr lang="zh-CN" altLang="en-US" sz="900" kern="0" dirty="0">
              <a:solidFill>
                <a:schemeClr val="bg1"/>
              </a:solidFill>
              <a:latin typeface="微软雅黑" panose="020B0503020204020204" charset="-122"/>
              <a:ea typeface="微软雅黑" panose="020B0503020204020204" charset="-122"/>
            </a:endParaRPr>
          </a:p>
        </p:txBody>
      </p:sp>
      <p:sp>
        <p:nvSpPr>
          <p:cNvPr id="110" name="Rectangle 40"/>
          <p:cNvSpPr/>
          <p:nvPr/>
        </p:nvSpPr>
        <p:spPr>
          <a:xfrm>
            <a:off x="4658418" y="4843254"/>
            <a:ext cx="828000" cy="180000"/>
          </a:xfrm>
          <a:prstGeom prst="rect">
            <a:avLst/>
          </a:prstGeom>
          <a:solidFill>
            <a:srgbClr val="008EAA"/>
          </a:solidFill>
          <a:ln w="25400" cap="flat" cmpd="sng" algn="ctr">
            <a:noFill/>
            <a:prstDash val="solid"/>
          </a:ln>
          <a:effectLst/>
        </p:spPr>
        <p:txBody>
          <a:bodyPr rtlCol="0" anchor="ctr" anchorCtr="0"/>
          <a:lstStyle/>
          <a:p>
            <a:pPr algn="ctr"/>
            <a:r>
              <a:rPr lang="en-US" altLang="zh-CN" sz="900" kern="0" dirty="0" smtClean="0">
                <a:solidFill>
                  <a:prstClr val="white"/>
                </a:solidFill>
                <a:latin typeface="微软雅黑" panose="020B0503020204020204" charset="-122"/>
                <a:ea typeface="微软雅黑" panose="020B0503020204020204" charset="-122"/>
              </a:rPr>
              <a:t>SAAS</a:t>
            </a:r>
            <a:r>
              <a:rPr lang="zh-CN" altLang="en-US" sz="900" kern="0" dirty="0" smtClean="0">
                <a:solidFill>
                  <a:prstClr val="white"/>
                </a:solidFill>
                <a:latin typeface="微软雅黑" panose="020B0503020204020204" charset="-122"/>
                <a:ea typeface="微软雅黑" panose="020B0503020204020204" charset="-122"/>
              </a:rPr>
              <a:t>范围外</a:t>
            </a:r>
            <a:endParaRPr lang="zh-CN" altLang="en-US" sz="900" kern="0" dirty="0">
              <a:solidFill>
                <a:prstClr val="white"/>
              </a:solidFill>
              <a:latin typeface="微软雅黑" panose="020B0503020204020204" charset="-122"/>
              <a:ea typeface="微软雅黑" panose="020B0503020204020204" charset="-122"/>
            </a:endParaRPr>
          </a:p>
        </p:txBody>
      </p:sp>
      <p:sp>
        <p:nvSpPr>
          <p:cNvPr id="111" name="TextBox 100"/>
          <p:cNvSpPr txBox="1"/>
          <p:nvPr/>
        </p:nvSpPr>
        <p:spPr>
          <a:xfrm>
            <a:off x="3142463" y="4817838"/>
            <a:ext cx="665794" cy="230832"/>
          </a:xfrm>
          <a:prstGeom prst="rect">
            <a:avLst/>
          </a:prstGeom>
          <a:noFill/>
        </p:spPr>
        <p:txBody>
          <a:bodyPr wrap="square" rtlCol="0">
            <a:spAutoFit/>
          </a:bodyPr>
          <a:lstStyle/>
          <a:p>
            <a:r>
              <a:rPr lang="zh-CN" altLang="en-US" sz="900" b="1" dirty="0">
                <a:latin typeface="微软雅黑" panose="020B0503020204020204" charset="-122"/>
                <a:ea typeface="微软雅黑" panose="020B0503020204020204" charset="-122"/>
              </a:rPr>
              <a:t>图例</a:t>
            </a:r>
            <a:r>
              <a:rPr lang="zh-CN" altLang="en-US" sz="900" b="1" dirty="0" smtClean="0">
                <a:latin typeface="微软雅黑" panose="020B0503020204020204" charset="-122"/>
                <a:ea typeface="微软雅黑" panose="020B0503020204020204" charset="-122"/>
              </a:rPr>
              <a:t>说明</a:t>
            </a:r>
            <a:r>
              <a:rPr lang="zh-CN" altLang="en-US" sz="900" b="1" dirty="0">
                <a:latin typeface="微软雅黑" panose="020B0503020204020204" charset="-122"/>
                <a:ea typeface="微软雅黑" panose="020B0503020204020204" charset="-122"/>
              </a:rPr>
              <a:t>：</a:t>
            </a:r>
            <a:endParaRPr lang="en-US" altLang="zh-CN" sz="900" b="1" dirty="0">
              <a:latin typeface="微软雅黑" panose="020B0503020204020204" charset="-122"/>
              <a:ea typeface="微软雅黑" panose="020B0503020204020204" charset="-122"/>
            </a:endParaRPr>
          </a:p>
        </p:txBody>
      </p:sp>
      <p:sp>
        <p:nvSpPr>
          <p:cNvPr id="112" name="Rectangle 27"/>
          <p:cNvSpPr/>
          <p:nvPr/>
        </p:nvSpPr>
        <p:spPr>
          <a:xfrm>
            <a:off x="5512967" y="4843254"/>
            <a:ext cx="828000" cy="180000"/>
          </a:xfrm>
          <a:prstGeom prst="rect">
            <a:avLst/>
          </a:prstGeom>
          <a:solidFill>
            <a:srgbClr val="1F497D"/>
          </a:solidFill>
          <a:ln w="25400" cap="flat" cmpd="sng" algn="ctr">
            <a:noFill/>
            <a:prstDash val="solid"/>
          </a:ln>
          <a:effectLst/>
        </p:spPr>
        <p:txBody>
          <a:bodyPr anchor="ctr"/>
          <a:lstStyle/>
          <a:p>
            <a:pPr algn="ctr" defTabSz="685800"/>
            <a:r>
              <a:rPr lang="zh-CN" altLang="en-US" sz="900" kern="0" dirty="0" smtClean="0">
                <a:solidFill>
                  <a:schemeClr val="bg1"/>
                </a:solidFill>
                <a:latin typeface="微软雅黑" panose="020B0503020204020204" charset="-122"/>
                <a:ea typeface="微软雅黑" panose="020B0503020204020204" charset="-122"/>
                <a:cs typeface="微软雅黑" panose="020B0503020204020204" charset="-122"/>
              </a:rPr>
              <a:t>既存服务</a:t>
            </a:r>
            <a:endParaRPr lang="en-US"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3" name="Rectangle 27"/>
          <p:cNvSpPr/>
          <p:nvPr/>
        </p:nvSpPr>
        <p:spPr>
          <a:xfrm>
            <a:off x="6367516" y="4843254"/>
            <a:ext cx="828000" cy="180000"/>
          </a:xfrm>
          <a:prstGeom prst="rect">
            <a:avLst/>
          </a:prstGeom>
          <a:solidFill>
            <a:schemeClr val="bg2">
              <a:alpha val="40000"/>
            </a:schemeClr>
          </a:solidFill>
          <a:ln w="3175" cap="flat" cmpd="sng" algn="ctr">
            <a:solidFill>
              <a:schemeClr val="bg2">
                <a:alpha val="40000"/>
              </a:schemeClr>
            </a:solidFill>
            <a:prstDash val="solid"/>
          </a:ln>
          <a:effectLst/>
        </p:spPr>
        <p:txBody>
          <a:bodyPr vert="horz" rtlCol="0" anchor="ctr" anchorCtr="0"/>
          <a:lstStyle/>
          <a:p>
            <a:pPr algn="ctr" fontAlgn="base">
              <a:spcBef>
                <a:spcPct val="0"/>
              </a:spcBef>
              <a:spcAft>
                <a:spcPct val="0"/>
              </a:spcAft>
            </a:pPr>
            <a:r>
              <a:rPr lang="zh-CN" altLang="en-US" sz="900" kern="0" dirty="0" smtClean="0">
                <a:solidFill>
                  <a:prstClr val="black">
                    <a:lumMod val="75000"/>
                    <a:lumOff val="25000"/>
                  </a:prstClr>
                </a:solidFill>
                <a:latin typeface="+mj-ea"/>
                <a:ea typeface="+mj-ea"/>
              </a:rPr>
              <a:t>未来开发</a:t>
            </a:r>
            <a:endParaRPr lang="en-US" sz="900" kern="0" dirty="0">
              <a:solidFill>
                <a:prstClr val="black">
                  <a:lumMod val="75000"/>
                  <a:lumOff val="25000"/>
                </a:prstClr>
              </a:solidFill>
              <a:latin typeface="+mj-ea"/>
              <a:ea typeface="+mj-ea"/>
            </a:endParaRPr>
          </a:p>
        </p:txBody>
      </p:sp>
      <p:sp>
        <p:nvSpPr>
          <p:cNvPr id="92"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93"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94" name="Rectangle 91"/>
          <p:cNvSpPr/>
          <p:nvPr/>
        </p:nvSpPr>
        <p:spPr>
          <a:xfrm rot="5400000">
            <a:off x="-300158" y="3129123"/>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技术架构</a:t>
            </a:r>
            <a:endParaRPr lang="zh-CN" altLang="en-US" sz="900" b="1" kern="0" dirty="0">
              <a:solidFill>
                <a:srgbClr val="FFFFFF"/>
              </a:solidFill>
              <a:latin typeface="微软雅黑" panose="020B0503020204020204" charset="-122"/>
              <a:ea typeface="微软雅黑" panose="020B0503020204020204" charset="-122"/>
            </a:endParaRPr>
          </a:p>
        </p:txBody>
      </p:sp>
      <p:sp>
        <p:nvSpPr>
          <p:cNvPr id="96"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技术架构</a:t>
            </a:r>
            <a:endParaRPr lang="en-US" sz="2400" dirty="0"/>
          </a:p>
        </p:txBody>
      </p:sp>
      <p:sp>
        <p:nvSpPr>
          <p:cNvPr id="105"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06"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0" name="Rectangle 91"/>
          <p:cNvSpPr/>
          <p:nvPr/>
        </p:nvSpPr>
        <p:spPr>
          <a:xfrm rot="5400000">
            <a:off x="-300158" y="3129123"/>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技术架构</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11"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2" name="圆角矩形 48"/>
          <p:cNvSpPr/>
          <p:nvPr/>
        </p:nvSpPr>
        <p:spPr>
          <a:xfrm>
            <a:off x="7941105" y="1206662"/>
            <a:ext cx="910766" cy="3528330"/>
          </a:xfrm>
          <a:prstGeom prst="roundRect">
            <a:avLst>
              <a:gd name="adj" fmla="val 7260"/>
            </a:avLst>
          </a:prstGeom>
          <a:solidFill>
            <a:srgbClr val="00934D">
              <a:alpha val="10588"/>
            </a:srgbClr>
          </a:solidFill>
          <a:ln w="9525" cap="flat" cmpd="sng" algn="ctr">
            <a:solidFill>
              <a:srgbClr val="008914">
                <a:alpha val="25490"/>
              </a:srgb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3" name="圆角矩形 48"/>
          <p:cNvSpPr/>
          <p:nvPr/>
        </p:nvSpPr>
        <p:spPr>
          <a:xfrm>
            <a:off x="4402717" y="1871004"/>
            <a:ext cx="3472581" cy="87800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4" name="圆角矩形 48"/>
          <p:cNvSpPr/>
          <p:nvPr/>
        </p:nvSpPr>
        <p:spPr>
          <a:xfrm>
            <a:off x="514054" y="2816084"/>
            <a:ext cx="7373668" cy="59155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5" name="圆角矩形 48"/>
          <p:cNvSpPr/>
          <p:nvPr/>
        </p:nvSpPr>
        <p:spPr>
          <a:xfrm>
            <a:off x="514054" y="3484678"/>
            <a:ext cx="7373668" cy="59155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6" name="圆角矩形 48"/>
          <p:cNvSpPr/>
          <p:nvPr/>
        </p:nvSpPr>
        <p:spPr>
          <a:xfrm>
            <a:off x="514054" y="4143440"/>
            <a:ext cx="7373668" cy="59155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7" name="圆角矩形 48"/>
          <p:cNvSpPr/>
          <p:nvPr/>
        </p:nvSpPr>
        <p:spPr>
          <a:xfrm>
            <a:off x="514054" y="1871004"/>
            <a:ext cx="3822856" cy="87800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8" name="圆角矩形 48"/>
          <p:cNvSpPr/>
          <p:nvPr/>
        </p:nvSpPr>
        <p:spPr>
          <a:xfrm>
            <a:off x="514054" y="1203349"/>
            <a:ext cx="7373668" cy="591552"/>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9" name="TextBox 9"/>
          <p:cNvSpPr txBox="1"/>
          <p:nvPr/>
        </p:nvSpPr>
        <p:spPr>
          <a:xfrm>
            <a:off x="488154" y="4319539"/>
            <a:ext cx="723624"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平台</a:t>
            </a:r>
            <a:endParaRPr lang="en-US" sz="900" b="1" dirty="0">
              <a:latin typeface="Microsoft YaHei" panose="020B0503020204020204" pitchFamily="34" charset="-122"/>
              <a:ea typeface="Microsoft YaHei" panose="020B0503020204020204" pitchFamily="34" charset="-122"/>
            </a:endParaRPr>
          </a:p>
        </p:txBody>
      </p:sp>
      <p:sp>
        <p:nvSpPr>
          <p:cNvPr id="120" name="TextBox 15"/>
          <p:cNvSpPr txBox="1"/>
          <p:nvPr/>
        </p:nvSpPr>
        <p:spPr>
          <a:xfrm>
            <a:off x="488154" y="3598239"/>
            <a:ext cx="723624" cy="3693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系统</a:t>
            </a: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a:latin typeface="Microsoft YaHei" panose="020B0503020204020204" pitchFamily="34" charset="-122"/>
                <a:ea typeface="Microsoft YaHei" panose="020B0503020204020204" pitchFamily="34" charset="-122"/>
              </a:rPr>
              <a:t>中间件</a:t>
            </a:r>
            <a:endParaRPr lang="en-US" sz="900" b="1" dirty="0">
              <a:latin typeface="Microsoft YaHei" panose="020B0503020204020204" pitchFamily="34" charset="-122"/>
              <a:ea typeface="Microsoft YaHei" panose="020B0503020204020204" pitchFamily="34" charset="-122"/>
            </a:endParaRPr>
          </a:p>
        </p:txBody>
      </p:sp>
      <p:sp>
        <p:nvSpPr>
          <p:cNvPr id="121" name="TextBox 27"/>
          <p:cNvSpPr txBox="1"/>
          <p:nvPr/>
        </p:nvSpPr>
        <p:spPr>
          <a:xfrm>
            <a:off x="488154" y="2947881"/>
            <a:ext cx="723624" cy="3693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应用</a:t>
            </a: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a:latin typeface="Microsoft YaHei" panose="020B0503020204020204" pitchFamily="34" charset="-122"/>
                <a:ea typeface="Microsoft YaHei" panose="020B0503020204020204" pitchFamily="34" charset="-122"/>
              </a:rPr>
              <a:t>中间件</a:t>
            </a:r>
            <a:endParaRPr lang="en-US" altLang="zh-CN" sz="900" b="1" dirty="0">
              <a:latin typeface="Microsoft YaHei" panose="020B0503020204020204" pitchFamily="34" charset="-122"/>
              <a:ea typeface="Microsoft YaHei" panose="020B0503020204020204" pitchFamily="34" charset="-122"/>
            </a:endParaRPr>
          </a:p>
        </p:txBody>
      </p:sp>
      <p:sp>
        <p:nvSpPr>
          <p:cNvPr id="122" name="TextBox 37"/>
          <p:cNvSpPr txBox="1"/>
          <p:nvPr/>
        </p:nvSpPr>
        <p:spPr>
          <a:xfrm>
            <a:off x="5844879" y="4302381"/>
            <a:ext cx="723624" cy="228462"/>
          </a:xfrm>
          <a:prstGeom prst="rect">
            <a:avLst/>
          </a:prstGeom>
          <a:noFill/>
        </p:spPr>
        <p:txBody>
          <a:bodyPr wrap="square" rtlCol="0">
            <a:spAutoFit/>
          </a:bodyPr>
          <a:lstStyle/>
          <a:p>
            <a:pPr algn="ctr"/>
            <a:r>
              <a:rPr lang="en-US" sz="800" b="1" dirty="0">
                <a:latin typeface="Microsoft YaHei" panose="020B0503020204020204" pitchFamily="34" charset="-122"/>
                <a:ea typeface="Microsoft YaHei" panose="020B0503020204020204" pitchFamily="34" charset="-122"/>
              </a:rPr>
              <a:t>……</a:t>
            </a:r>
            <a:endParaRPr lang="en-US" sz="800" b="1" dirty="0">
              <a:latin typeface="Microsoft YaHei" panose="020B0503020204020204" pitchFamily="34" charset="-122"/>
              <a:ea typeface="Microsoft YaHei" panose="020B0503020204020204" pitchFamily="34" charset="-122"/>
            </a:endParaRPr>
          </a:p>
        </p:txBody>
      </p:sp>
      <p:sp>
        <p:nvSpPr>
          <p:cNvPr id="123" name="Rounded Rectangle 36"/>
          <p:cNvSpPr/>
          <p:nvPr/>
        </p:nvSpPr>
        <p:spPr>
          <a:xfrm>
            <a:off x="1281467"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bg1"/>
                </a:solidFill>
                <a:latin typeface="+mj-ea"/>
                <a:ea typeface="+mj-ea"/>
              </a:rPr>
              <a:t>Spring boot</a:t>
            </a:r>
            <a:endParaRPr lang="en-US" altLang="zh-CN" sz="900" b="1" dirty="0">
              <a:solidFill>
                <a:schemeClr val="bg1"/>
              </a:solidFill>
              <a:latin typeface="+mj-ea"/>
              <a:ea typeface="+mj-ea"/>
            </a:endParaRPr>
          </a:p>
        </p:txBody>
      </p:sp>
      <p:sp>
        <p:nvSpPr>
          <p:cNvPr id="124" name="Rounded Rectangle 38"/>
          <p:cNvSpPr/>
          <p:nvPr/>
        </p:nvSpPr>
        <p:spPr>
          <a:xfrm>
            <a:off x="2383135"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25" name="TextBox 41"/>
          <p:cNvSpPr txBox="1"/>
          <p:nvPr/>
        </p:nvSpPr>
        <p:spPr>
          <a:xfrm>
            <a:off x="2424889" y="2999178"/>
            <a:ext cx="978599" cy="230832"/>
          </a:xfrm>
          <a:prstGeom prst="rect">
            <a:avLst/>
          </a:prstGeom>
          <a:noFill/>
        </p:spPr>
        <p:txBody>
          <a:bodyPr wrap="square" rtlCol="0">
            <a:spAutoFit/>
          </a:bodyPr>
          <a:lstStyle/>
          <a:p>
            <a:pPr algn="ctr"/>
            <a:r>
              <a:rPr lang="en-US" altLang="zh-CN" sz="900" b="1" dirty="0">
                <a:solidFill>
                  <a:schemeClr val="bg1"/>
                </a:solidFill>
                <a:latin typeface="+mj-ea"/>
                <a:ea typeface="+mj-ea"/>
              </a:rPr>
              <a:t>Spring Cloud</a:t>
            </a:r>
            <a:endParaRPr lang="en-US" altLang="zh-CN" sz="900" b="1" dirty="0">
              <a:solidFill>
                <a:schemeClr val="bg1"/>
              </a:solidFill>
              <a:latin typeface="+mj-ea"/>
              <a:ea typeface="+mj-ea"/>
            </a:endParaRPr>
          </a:p>
        </p:txBody>
      </p:sp>
      <p:sp>
        <p:nvSpPr>
          <p:cNvPr id="126" name="Rounded Rectangle 40"/>
          <p:cNvSpPr/>
          <p:nvPr/>
        </p:nvSpPr>
        <p:spPr>
          <a:xfrm>
            <a:off x="4586471"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27" name="TextBox 43"/>
          <p:cNvSpPr txBox="1"/>
          <p:nvPr/>
        </p:nvSpPr>
        <p:spPr>
          <a:xfrm>
            <a:off x="4667900" y="2999178"/>
            <a:ext cx="723624" cy="230832"/>
          </a:xfrm>
          <a:prstGeom prst="rect">
            <a:avLst/>
          </a:prstGeom>
          <a:noFill/>
        </p:spPr>
        <p:txBody>
          <a:bodyPr wrap="square" rtlCol="0">
            <a:spAutoFit/>
          </a:bodyPr>
          <a:lstStyle/>
          <a:p>
            <a:pPr algn="ctr"/>
            <a:r>
              <a:rPr lang="en-US" altLang="zh-CN" sz="900" b="1" dirty="0" err="1" smtClean="0">
                <a:solidFill>
                  <a:schemeClr val="bg1"/>
                </a:solidFill>
                <a:latin typeface="+mj-ea"/>
                <a:ea typeface="+mj-ea"/>
              </a:rPr>
              <a:t>MyBatis</a:t>
            </a:r>
            <a:endParaRPr lang="en-US" altLang="zh-CN" sz="900" b="1" dirty="0">
              <a:solidFill>
                <a:schemeClr val="bg1"/>
              </a:solidFill>
              <a:latin typeface="+mj-ea"/>
              <a:ea typeface="+mj-ea"/>
            </a:endParaRPr>
          </a:p>
        </p:txBody>
      </p:sp>
      <p:sp>
        <p:nvSpPr>
          <p:cNvPr id="128" name="Rounded Rectangle 42"/>
          <p:cNvSpPr/>
          <p:nvPr/>
        </p:nvSpPr>
        <p:spPr>
          <a:xfrm>
            <a:off x="5688139"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29" name="TextBox 45"/>
          <p:cNvSpPr txBox="1"/>
          <p:nvPr/>
        </p:nvSpPr>
        <p:spPr>
          <a:xfrm>
            <a:off x="5844879" y="2999178"/>
            <a:ext cx="723624" cy="230832"/>
          </a:xfrm>
          <a:prstGeom prst="rect">
            <a:avLst/>
          </a:prstGeom>
          <a:noFill/>
        </p:spPr>
        <p:txBody>
          <a:bodyPr wrap="square" rtlCol="0">
            <a:spAutoFit/>
          </a:bodyPr>
          <a:lstStyle/>
          <a:p>
            <a:pPr algn="ctr"/>
            <a:r>
              <a:rPr lang="en-US" altLang="zh-CN" sz="900" b="1" dirty="0">
                <a:solidFill>
                  <a:schemeClr val="bg1"/>
                </a:solidFill>
                <a:latin typeface="+mj-ea"/>
                <a:ea typeface="+mj-ea"/>
              </a:rPr>
              <a:t>M</a:t>
            </a:r>
            <a:r>
              <a:rPr lang="en-US" altLang="zh-CN" sz="900" b="1" dirty="0" smtClean="0">
                <a:solidFill>
                  <a:schemeClr val="bg1"/>
                </a:solidFill>
                <a:latin typeface="+mj-ea"/>
                <a:ea typeface="+mj-ea"/>
              </a:rPr>
              <a:t>aven</a:t>
            </a:r>
            <a:endParaRPr lang="en-US" altLang="zh-CN" sz="900" b="1" dirty="0">
              <a:solidFill>
                <a:schemeClr val="bg1"/>
              </a:solidFill>
              <a:latin typeface="+mj-ea"/>
              <a:ea typeface="+mj-ea"/>
            </a:endParaRPr>
          </a:p>
        </p:txBody>
      </p:sp>
      <p:sp>
        <p:nvSpPr>
          <p:cNvPr id="130" name="Rounded Rectangle 44"/>
          <p:cNvSpPr/>
          <p:nvPr/>
        </p:nvSpPr>
        <p:spPr>
          <a:xfrm>
            <a:off x="6789807"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31" name="TextBox 47"/>
          <p:cNvSpPr txBox="1"/>
          <p:nvPr/>
        </p:nvSpPr>
        <p:spPr>
          <a:xfrm>
            <a:off x="6920609" y="2999178"/>
            <a:ext cx="723624" cy="230832"/>
          </a:xfrm>
          <a:prstGeom prst="rect">
            <a:avLst/>
          </a:prstGeom>
          <a:noFill/>
        </p:spPr>
        <p:txBody>
          <a:bodyPr wrap="square" rtlCol="0">
            <a:spAutoFit/>
          </a:bodyPr>
          <a:lstStyle/>
          <a:p>
            <a:pPr algn="ctr"/>
            <a:r>
              <a:rPr lang="en-US" altLang="zh-CN" sz="900" b="1" dirty="0" err="1">
                <a:solidFill>
                  <a:schemeClr val="bg1"/>
                </a:solidFill>
                <a:latin typeface="+mj-ea"/>
                <a:ea typeface="+mj-ea"/>
              </a:rPr>
              <a:t>Hystrix</a:t>
            </a:r>
            <a:endParaRPr lang="en-US" altLang="zh-CN" sz="900" b="1" dirty="0">
              <a:solidFill>
                <a:schemeClr val="bg1"/>
              </a:solidFill>
              <a:latin typeface="+mj-ea"/>
              <a:ea typeface="+mj-ea"/>
            </a:endParaRPr>
          </a:p>
        </p:txBody>
      </p:sp>
      <p:sp>
        <p:nvSpPr>
          <p:cNvPr id="132" name="TextBox 49"/>
          <p:cNvSpPr txBox="1"/>
          <p:nvPr/>
        </p:nvSpPr>
        <p:spPr>
          <a:xfrm>
            <a:off x="488154" y="1421959"/>
            <a:ext cx="723624"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前端</a:t>
            </a:r>
            <a:endParaRPr lang="en-US" altLang="zh-CN" sz="900" b="1" dirty="0">
              <a:latin typeface="Microsoft YaHei" panose="020B0503020204020204" pitchFamily="34" charset="-122"/>
              <a:ea typeface="Microsoft YaHei" panose="020B0503020204020204" pitchFamily="34" charset="-122"/>
            </a:endParaRPr>
          </a:p>
        </p:txBody>
      </p:sp>
      <p:sp>
        <p:nvSpPr>
          <p:cNvPr id="133" name="Rounded Rectangle 72"/>
          <p:cNvSpPr/>
          <p:nvPr/>
        </p:nvSpPr>
        <p:spPr>
          <a:xfrm>
            <a:off x="1277585" y="1354785"/>
            <a:ext cx="1515882"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solidFill>
                  <a:schemeClr val="tx2">
                    <a:lumMod val="50000"/>
                  </a:schemeClr>
                </a:solidFill>
                <a:latin typeface="+mj-ea"/>
                <a:ea typeface="+mj-ea"/>
              </a:rPr>
              <a:t>微信</a:t>
            </a:r>
            <a:r>
              <a:rPr lang="zh-CN" altLang="en-US" sz="900" b="1">
                <a:solidFill>
                  <a:schemeClr val="tx2">
                    <a:lumMod val="50000"/>
                  </a:schemeClr>
                </a:solidFill>
                <a:latin typeface="+mj-ea"/>
                <a:ea typeface="+mj-ea"/>
              </a:rPr>
              <a:t>小程序</a:t>
            </a:r>
            <a:endParaRPr lang="en-US" altLang="zh-CN" sz="900" b="1" dirty="0">
              <a:solidFill>
                <a:schemeClr val="tx2">
                  <a:lumMod val="50000"/>
                </a:schemeClr>
              </a:solidFill>
              <a:latin typeface="+mj-ea"/>
              <a:ea typeface="+mj-ea"/>
            </a:endParaRPr>
          </a:p>
        </p:txBody>
      </p:sp>
      <p:sp>
        <p:nvSpPr>
          <p:cNvPr id="134" name="TextBox 53"/>
          <p:cNvSpPr txBox="1"/>
          <p:nvPr/>
        </p:nvSpPr>
        <p:spPr>
          <a:xfrm>
            <a:off x="540798" y="2188516"/>
            <a:ext cx="618336" cy="234819"/>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小程序</a:t>
            </a:r>
            <a:endParaRPr lang="en-US" altLang="zh-CN" sz="900" b="1" dirty="0">
              <a:latin typeface="Microsoft YaHei" panose="020B0503020204020204" pitchFamily="34" charset="-122"/>
              <a:ea typeface="Microsoft YaHei" panose="020B0503020204020204" pitchFamily="34" charset="-122"/>
            </a:endParaRPr>
          </a:p>
        </p:txBody>
      </p:sp>
      <p:sp>
        <p:nvSpPr>
          <p:cNvPr id="135" name="Rounded Rectangle 78"/>
          <p:cNvSpPr/>
          <p:nvPr/>
        </p:nvSpPr>
        <p:spPr>
          <a:xfrm>
            <a:off x="1281467" y="2375227"/>
            <a:ext cx="864000" cy="288000"/>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solidFill>
                  <a:schemeClr val="tx2">
                    <a:lumMod val="50000"/>
                  </a:schemeClr>
                </a:solidFill>
                <a:latin typeface="+mj-ea"/>
                <a:ea typeface="+mj-ea"/>
              </a:rPr>
              <a:t>微信开发具</a:t>
            </a:r>
            <a:endParaRPr lang="en-US" altLang="zh-CN" sz="900" b="1" dirty="0">
              <a:solidFill>
                <a:schemeClr val="tx2">
                  <a:lumMod val="50000"/>
                </a:schemeClr>
              </a:solidFill>
              <a:latin typeface="+mj-ea"/>
              <a:ea typeface="+mj-ea"/>
            </a:endParaRPr>
          </a:p>
        </p:txBody>
      </p:sp>
      <p:sp>
        <p:nvSpPr>
          <p:cNvPr id="136" name="Rounded Rectangle 80"/>
          <p:cNvSpPr/>
          <p:nvPr/>
        </p:nvSpPr>
        <p:spPr>
          <a:xfrm>
            <a:off x="2230376" y="2375227"/>
            <a:ext cx="880178" cy="288000"/>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r>
              <a:rPr lang="en-US" altLang="zh-CN" sz="900" b="1" dirty="0">
                <a:solidFill>
                  <a:schemeClr val="tx2">
                    <a:lumMod val="50000"/>
                  </a:schemeClr>
                </a:solidFill>
                <a:latin typeface="+mj-ea"/>
                <a:ea typeface="+mj-ea"/>
              </a:rPr>
              <a:t>Pipeline-</a:t>
            </a:r>
            <a:r>
              <a:rPr lang="en-US" altLang="zh-CN" sz="900" b="1" dirty="0" err="1">
                <a:solidFill>
                  <a:schemeClr val="tx2">
                    <a:lumMod val="50000"/>
                  </a:schemeClr>
                </a:solidFill>
                <a:latin typeface="+mj-ea"/>
                <a:ea typeface="+mj-ea"/>
              </a:rPr>
              <a:t>vue</a:t>
            </a:r>
            <a:endParaRPr lang="en-US" altLang="zh-CN" sz="900" b="1" dirty="0">
              <a:solidFill>
                <a:schemeClr val="tx2">
                  <a:lumMod val="50000"/>
                </a:schemeClr>
              </a:solidFill>
              <a:latin typeface="+mj-ea"/>
              <a:ea typeface="+mj-ea"/>
            </a:endParaRPr>
          </a:p>
        </p:txBody>
      </p:sp>
      <p:sp>
        <p:nvSpPr>
          <p:cNvPr id="137" name="Rounded Rectangle 90"/>
          <p:cNvSpPr/>
          <p:nvPr/>
        </p:nvSpPr>
        <p:spPr>
          <a:xfrm>
            <a:off x="2876530" y="1354785"/>
            <a:ext cx="1584000"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tx2">
                    <a:lumMod val="50000"/>
                  </a:schemeClr>
                </a:solidFill>
                <a:latin typeface="+mj-ea"/>
                <a:ea typeface="+mj-ea"/>
              </a:rPr>
              <a:t>VUE </a:t>
            </a:r>
            <a:r>
              <a:rPr lang="en-US" altLang="zh-CN" sz="900" b="1" dirty="0" smtClean="0">
                <a:solidFill>
                  <a:schemeClr val="tx2">
                    <a:lumMod val="50000"/>
                  </a:schemeClr>
                </a:solidFill>
                <a:latin typeface="+mj-ea"/>
                <a:ea typeface="+mj-ea"/>
              </a:rPr>
              <a:t>Web</a:t>
            </a:r>
            <a:r>
              <a:rPr lang="zh-CN" altLang="en-US" sz="900" b="1" dirty="0">
                <a:solidFill>
                  <a:schemeClr val="tx2">
                    <a:lumMod val="50000"/>
                  </a:schemeClr>
                </a:solidFill>
                <a:latin typeface="+mj-ea"/>
                <a:ea typeface="+mj-ea"/>
              </a:rPr>
              <a:t>管理</a:t>
            </a:r>
            <a:endParaRPr lang="en-US" altLang="zh-CN" sz="900" b="1" dirty="0">
              <a:solidFill>
                <a:schemeClr val="tx2">
                  <a:lumMod val="50000"/>
                </a:schemeClr>
              </a:solidFill>
              <a:latin typeface="+mj-ea"/>
              <a:ea typeface="+mj-ea"/>
            </a:endParaRPr>
          </a:p>
        </p:txBody>
      </p:sp>
      <p:sp>
        <p:nvSpPr>
          <p:cNvPr id="138" name="Rounded Rectangle 92"/>
          <p:cNvSpPr/>
          <p:nvPr/>
        </p:nvSpPr>
        <p:spPr>
          <a:xfrm>
            <a:off x="1281467" y="2007363"/>
            <a:ext cx="864000" cy="288000"/>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800" b="1" dirty="0" err="1">
                <a:solidFill>
                  <a:schemeClr val="tx2">
                    <a:lumMod val="50000"/>
                  </a:schemeClr>
                </a:solidFill>
                <a:latin typeface="+mj-ea"/>
                <a:ea typeface="+mj-ea"/>
              </a:rPr>
              <a:t>VantWeapp</a:t>
            </a:r>
            <a:endParaRPr lang="en-US" altLang="zh-CN" sz="800" b="1" dirty="0">
              <a:solidFill>
                <a:schemeClr val="tx2">
                  <a:lumMod val="50000"/>
                </a:schemeClr>
              </a:solidFill>
              <a:latin typeface="+mj-ea"/>
              <a:ea typeface="+mj-ea"/>
            </a:endParaRPr>
          </a:p>
        </p:txBody>
      </p:sp>
      <p:sp>
        <p:nvSpPr>
          <p:cNvPr id="139" name="Rounded Rectangle 94"/>
          <p:cNvSpPr/>
          <p:nvPr/>
        </p:nvSpPr>
        <p:spPr>
          <a:xfrm>
            <a:off x="2244491" y="2007363"/>
            <a:ext cx="866063" cy="288000"/>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solidFill>
                  <a:schemeClr val="tx2">
                    <a:lumMod val="50000"/>
                  </a:schemeClr>
                </a:solidFill>
                <a:latin typeface="+mj-ea"/>
                <a:ea typeface="+mj-ea"/>
              </a:rPr>
              <a:t>打包平台</a:t>
            </a:r>
            <a:endParaRPr lang="en-US" altLang="zh-CN" sz="900" b="1" dirty="0">
              <a:solidFill>
                <a:schemeClr val="tx2">
                  <a:lumMod val="50000"/>
                </a:schemeClr>
              </a:solidFill>
              <a:latin typeface="+mj-ea"/>
              <a:ea typeface="+mj-ea"/>
            </a:endParaRPr>
          </a:p>
        </p:txBody>
      </p:sp>
      <p:sp>
        <p:nvSpPr>
          <p:cNvPr id="140" name="Rounded Rectangle 105"/>
          <p:cNvSpPr/>
          <p:nvPr/>
        </p:nvSpPr>
        <p:spPr>
          <a:xfrm>
            <a:off x="8095978" y="1802342"/>
            <a:ext cx="605020" cy="422925"/>
          </a:xfrm>
          <a:prstGeom prst="roundRect">
            <a:avLst/>
          </a:prstGeom>
          <a:solidFill>
            <a:srgbClr val="05630F">
              <a:alpha val="76863"/>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900" dirty="0">
              <a:solidFill>
                <a:schemeClr val="bg1"/>
              </a:solidFill>
              <a:latin typeface="微软雅黑" panose="020B0503020204020204" charset="-122"/>
              <a:ea typeface="微软雅黑" panose="020B0503020204020204" charset="-122"/>
            </a:endParaRPr>
          </a:p>
        </p:txBody>
      </p:sp>
      <p:sp>
        <p:nvSpPr>
          <p:cNvPr id="141" name="TextBox 99"/>
          <p:cNvSpPr txBox="1"/>
          <p:nvPr/>
        </p:nvSpPr>
        <p:spPr>
          <a:xfrm>
            <a:off x="8034322" y="1464717"/>
            <a:ext cx="723624" cy="230832"/>
          </a:xfrm>
          <a:prstGeom prst="rect">
            <a:avLst/>
          </a:prstGeom>
          <a:noFill/>
        </p:spPr>
        <p:txBody>
          <a:bodyPr wrap="square" rtlCol="0">
            <a:spAutoFit/>
          </a:bodyPr>
          <a:lstStyle/>
          <a:p>
            <a:pPr algn="ctr"/>
            <a:r>
              <a:rPr lang="zh-CN" altLang="en-US" sz="900" b="1">
                <a:latin typeface="Microsoft YaHei" panose="020B0503020204020204" pitchFamily="34" charset="-122"/>
                <a:ea typeface="Microsoft YaHei" panose="020B0503020204020204" pitchFamily="34" charset="-122"/>
              </a:rPr>
              <a:t>运维管理</a:t>
            </a:r>
            <a:endParaRPr lang="en-US" sz="900" b="1" dirty="0">
              <a:latin typeface="Microsoft YaHei" panose="020B0503020204020204" pitchFamily="34" charset="-122"/>
              <a:ea typeface="Microsoft YaHei" panose="020B0503020204020204" pitchFamily="34" charset="-122"/>
            </a:endParaRPr>
          </a:p>
        </p:txBody>
      </p:sp>
      <p:sp>
        <p:nvSpPr>
          <p:cNvPr id="142" name="TextBox 100"/>
          <p:cNvSpPr txBox="1"/>
          <p:nvPr/>
        </p:nvSpPr>
        <p:spPr>
          <a:xfrm>
            <a:off x="8042595" y="1912895"/>
            <a:ext cx="723624" cy="230832"/>
          </a:xfrm>
          <a:prstGeom prst="rect">
            <a:avLst/>
          </a:prstGeom>
          <a:noFill/>
        </p:spPr>
        <p:txBody>
          <a:bodyPr wrap="square" rtlCol="0">
            <a:spAutoFit/>
          </a:bodyPr>
          <a:lstStyle/>
          <a:p>
            <a:pPr algn="ctr"/>
            <a:r>
              <a:rPr lang="en-US" altLang="zh-CN" sz="900" b="1" dirty="0">
                <a:solidFill>
                  <a:schemeClr val="bg1"/>
                </a:solidFill>
                <a:latin typeface="+mj-ea"/>
                <a:ea typeface="+mj-ea"/>
              </a:rPr>
              <a:t>J</a:t>
            </a:r>
            <a:r>
              <a:rPr lang="en-US" altLang="zh-CN" sz="900" b="1" dirty="0" smtClean="0">
                <a:solidFill>
                  <a:schemeClr val="bg1"/>
                </a:solidFill>
                <a:latin typeface="+mj-ea"/>
                <a:ea typeface="+mj-ea"/>
              </a:rPr>
              <a:t>enkins</a:t>
            </a:r>
            <a:endParaRPr lang="en-US" altLang="zh-CN" sz="900" b="1" dirty="0">
              <a:solidFill>
                <a:schemeClr val="bg1"/>
              </a:solidFill>
              <a:latin typeface="+mj-ea"/>
              <a:ea typeface="+mj-ea"/>
            </a:endParaRPr>
          </a:p>
        </p:txBody>
      </p:sp>
      <p:sp>
        <p:nvSpPr>
          <p:cNvPr id="143" name="Rounded Rectangle 109"/>
          <p:cNvSpPr/>
          <p:nvPr/>
        </p:nvSpPr>
        <p:spPr>
          <a:xfrm>
            <a:off x="8095978" y="2415490"/>
            <a:ext cx="605020" cy="422925"/>
          </a:xfrm>
          <a:prstGeom prst="roundRect">
            <a:avLst/>
          </a:prstGeom>
          <a:solidFill>
            <a:srgbClr val="05630F">
              <a:alpha val="76863"/>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900" dirty="0">
              <a:solidFill>
                <a:schemeClr val="bg1"/>
              </a:solidFill>
              <a:latin typeface="+mj-ea"/>
              <a:ea typeface="+mj-ea"/>
            </a:endParaRPr>
          </a:p>
        </p:txBody>
      </p:sp>
      <p:sp>
        <p:nvSpPr>
          <p:cNvPr id="144" name="TextBox 102"/>
          <p:cNvSpPr txBox="1"/>
          <p:nvPr/>
        </p:nvSpPr>
        <p:spPr>
          <a:xfrm>
            <a:off x="8042595" y="2508951"/>
            <a:ext cx="723624" cy="215444"/>
          </a:xfrm>
          <a:prstGeom prst="rect">
            <a:avLst/>
          </a:prstGeom>
          <a:noFill/>
        </p:spPr>
        <p:txBody>
          <a:bodyPr wrap="square" rtlCol="0">
            <a:spAutoFit/>
          </a:bodyPr>
          <a:lstStyle/>
          <a:p>
            <a:pPr algn="ctr"/>
            <a:r>
              <a:rPr lang="zh-CN" altLang="en-US" sz="800" b="1">
                <a:solidFill>
                  <a:schemeClr val="bg1"/>
                </a:solidFill>
                <a:latin typeface="Microsoft YaHei" panose="020B0503020204020204" pitchFamily="34" charset="-122"/>
                <a:ea typeface="Microsoft YaHei" panose="020B0503020204020204" pitchFamily="34" charset="-122"/>
              </a:rPr>
              <a:t>集群扩容</a:t>
            </a:r>
            <a:endParaRPr lang="en-US" altLang="zh-CN" sz="800" b="1" dirty="0">
              <a:solidFill>
                <a:schemeClr val="bg1"/>
              </a:solidFill>
              <a:latin typeface="Microsoft YaHei" panose="020B0503020204020204" pitchFamily="34" charset="-122"/>
              <a:ea typeface="Microsoft YaHei" panose="020B0503020204020204" pitchFamily="34" charset="-122"/>
            </a:endParaRPr>
          </a:p>
        </p:txBody>
      </p:sp>
      <p:sp>
        <p:nvSpPr>
          <p:cNvPr id="145" name="Rounded Rectangle 111"/>
          <p:cNvSpPr/>
          <p:nvPr/>
        </p:nvSpPr>
        <p:spPr>
          <a:xfrm>
            <a:off x="8095736" y="3030220"/>
            <a:ext cx="605020" cy="422925"/>
          </a:xfrm>
          <a:prstGeom prst="roundRect">
            <a:avLst/>
          </a:prstGeom>
          <a:solidFill>
            <a:srgbClr val="05630F">
              <a:alpha val="76863"/>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900" dirty="0">
              <a:solidFill>
                <a:schemeClr val="bg1"/>
              </a:solidFill>
              <a:latin typeface="微软雅黑" panose="020B0503020204020204" charset="-122"/>
              <a:ea typeface="微软雅黑" panose="020B0503020204020204" charset="-122"/>
            </a:endParaRPr>
          </a:p>
        </p:txBody>
      </p:sp>
      <p:sp>
        <p:nvSpPr>
          <p:cNvPr id="146" name="TextBox 104"/>
          <p:cNvSpPr txBox="1"/>
          <p:nvPr/>
        </p:nvSpPr>
        <p:spPr>
          <a:xfrm>
            <a:off x="7961073" y="3072405"/>
            <a:ext cx="896436" cy="338554"/>
          </a:xfrm>
          <a:prstGeom prst="rect">
            <a:avLst/>
          </a:prstGeom>
          <a:noFill/>
        </p:spPr>
        <p:txBody>
          <a:bodyPr wrap="square" rtlCol="0">
            <a:spAutoFit/>
          </a:bodyPr>
          <a:lstStyle/>
          <a:p>
            <a:pPr algn="ctr"/>
            <a:r>
              <a:rPr lang="zh-CN" altLang="en-US" sz="800" b="1" dirty="0">
                <a:solidFill>
                  <a:schemeClr val="bg1"/>
                </a:solidFill>
                <a:latin typeface="+mj-ea"/>
                <a:ea typeface="+mj-ea"/>
              </a:rPr>
              <a:t>实时监控</a:t>
            </a:r>
            <a:endParaRPr lang="en-US" altLang="zh-CN" sz="800" b="1" dirty="0">
              <a:solidFill>
                <a:schemeClr val="bg1"/>
              </a:solidFill>
              <a:latin typeface="+mj-ea"/>
              <a:ea typeface="+mj-ea"/>
            </a:endParaRPr>
          </a:p>
          <a:p>
            <a:pPr algn="ctr"/>
            <a:r>
              <a:rPr lang="en-US" altLang="zh-CN" sz="800" b="1" dirty="0" err="1" smtClean="0">
                <a:solidFill>
                  <a:schemeClr val="bg1"/>
                </a:solidFill>
                <a:latin typeface="+mj-ea"/>
                <a:ea typeface="+mj-ea"/>
              </a:rPr>
              <a:t>Promethus</a:t>
            </a:r>
            <a:endParaRPr lang="en-US" altLang="zh-CN" sz="800" b="1" dirty="0">
              <a:solidFill>
                <a:schemeClr val="bg1"/>
              </a:solidFill>
              <a:latin typeface="+mj-ea"/>
              <a:ea typeface="+mj-ea"/>
            </a:endParaRPr>
          </a:p>
        </p:txBody>
      </p:sp>
      <p:sp>
        <p:nvSpPr>
          <p:cNvPr id="147" name="Rounded Rectangle 113"/>
          <p:cNvSpPr/>
          <p:nvPr/>
        </p:nvSpPr>
        <p:spPr>
          <a:xfrm>
            <a:off x="8095736" y="3605230"/>
            <a:ext cx="605020" cy="422925"/>
          </a:xfrm>
          <a:prstGeom prst="roundRect">
            <a:avLst/>
          </a:prstGeom>
          <a:solidFill>
            <a:srgbClr val="05630F">
              <a:alpha val="76863"/>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900" dirty="0">
              <a:solidFill>
                <a:schemeClr val="bg1"/>
              </a:solidFill>
              <a:latin typeface="+mj-ea"/>
              <a:ea typeface="+mj-ea"/>
            </a:endParaRPr>
          </a:p>
        </p:txBody>
      </p:sp>
      <p:sp>
        <p:nvSpPr>
          <p:cNvPr id="148" name="TextBox 106"/>
          <p:cNvSpPr txBox="1"/>
          <p:nvPr/>
        </p:nvSpPr>
        <p:spPr>
          <a:xfrm>
            <a:off x="8042353" y="3724329"/>
            <a:ext cx="723624" cy="215444"/>
          </a:xfrm>
          <a:prstGeom prst="rect">
            <a:avLst/>
          </a:prstGeom>
          <a:noFill/>
        </p:spPr>
        <p:txBody>
          <a:bodyPr wrap="square" rtlCol="0">
            <a:spAutoFit/>
          </a:bodyPr>
          <a:lstStyle/>
          <a:p>
            <a:pPr algn="ctr"/>
            <a:r>
              <a:rPr lang="en-US" altLang="zh-CN" sz="800" b="1" dirty="0" smtClean="0">
                <a:solidFill>
                  <a:schemeClr val="bg1"/>
                </a:solidFill>
                <a:latin typeface="Microsoft YaHei" panose="020B0503020204020204" pitchFamily="34" charset="-122"/>
                <a:ea typeface="Microsoft YaHei" panose="020B0503020204020204" pitchFamily="34" charset="-122"/>
              </a:rPr>
              <a:t>ELK</a:t>
            </a:r>
            <a:endParaRPr lang="en-US" altLang="zh-CN" sz="800" b="1" dirty="0">
              <a:solidFill>
                <a:schemeClr val="bg1"/>
              </a:solidFill>
              <a:latin typeface="Microsoft YaHei" panose="020B0503020204020204" pitchFamily="34" charset="-122"/>
              <a:ea typeface="Microsoft YaHei" panose="020B0503020204020204" pitchFamily="34" charset="-122"/>
            </a:endParaRPr>
          </a:p>
        </p:txBody>
      </p:sp>
      <p:sp>
        <p:nvSpPr>
          <p:cNvPr id="149" name="Rounded Rectangle 117"/>
          <p:cNvSpPr/>
          <p:nvPr/>
        </p:nvSpPr>
        <p:spPr>
          <a:xfrm>
            <a:off x="8099030" y="4154392"/>
            <a:ext cx="605020" cy="422925"/>
          </a:xfrm>
          <a:prstGeom prst="roundRect">
            <a:avLst/>
          </a:prstGeom>
          <a:solidFill>
            <a:srgbClr val="05630F">
              <a:alpha val="76863"/>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900" dirty="0">
              <a:solidFill>
                <a:schemeClr val="bg1"/>
              </a:solidFill>
              <a:latin typeface="微软雅黑" panose="020B0503020204020204" charset="-122"/>
              <a:ea typeface="微软雅黑" panose="020B0503020204020204" charset="-122"/>
            </a:endParaRPr>
          </a:p>
        </p:txBody>
      </p:sp>
      <p:sp>
        <p:nvSpPr>
          <p:cNvPr id="150" name="TextBox 110"/>
          <p:cNvSpPr txBox="1"/>
          <p:nvPr/>
        </p:nvSpPr>
        <p:spPr>
          <a:xfrm>
            <a:off x="8034204" y="4243932"/>
            <a:ext cx="723624" cy="230832"/>
          </a:xfrm>
          <a:prstGeom prst="rect">
            <a:avLst/>
          </a:prstGeom>
          <a:noFill/>
        </p:spPr>
        <p:txBody>
          <a:bodyPr wrap="square" rtlCol="0">
            <a:spAutoFit/>
          </a:bodyPr>
          <a:lstStyle/>
          <a:p>
            <a:pPr algn="ctr"/>
            <a:r>
              <a:rPr lang="en-US" altLang="zh-CN" sz="900" b="1" dirty="0">
                <a:solidFill>
                  <a:schemeClr val="bg1"/>
                </a:solidFill>
                <a:latin typeface="+mj-ea"/>
                <a:ea typeface="+mj-ea"/>
              </a:rPr>
              <a:t>……</a:t>
            </a:r>
            <a:endParaRPr lang="en-US" altLang="zh-CN" sz="900" b="1" dirty="0">
              <a:solidFill>
                <a:schemeClr val="bg1"/>
              </a:solidFill>
              <a:latin typeface="+mj-ea"/>
              <a:ea typeface="+mj-ea"/>
            </a:endParaRPr>
          </a:p>
        </p:txBody>
      </p:sp>
      <p:sp>
        <p:nvSpPr>
          <p:cNvPr id="151" name="TextBox 114"/>
          <p:cNvSpPr txBox="1"/>
          <p:nvPr/>
        </p:nvSpPr>
        <p:spPr>
          <a:xfrm>
            <a:off x="4356049" y="2179084"/>
            <a:ext cx="811850" cy="230832"/>
          </a:xfrm>
          <a:prstGeom prst="rect">
            <a:avLst/>
          </a:prstGeom>
          <a:noFill/>
        </p:spPr>
        <p:txBody>
          <a:bodyPr wrap="square" rtlCol="0">
            <a:spAutoFit/>
          </a:bodyPr>
          <a:lstStyle/>
          <a:p>
            <a:pPr algn="ctr"/>
            <a:r>
              <a:rPr lang="en-US" altLang="zh-CN" sz="900" b="1" dirty="0">
                <a:latin typeface="Microsoft YaHei" panose="020B0503020204020204" pitchFamily="34" charset="-122"/>
                <a:ea typeface="Microsoft YaHei" panose="020B0503020204020204" pitchFamily="34" charset="-122"/>
              </a:rPr>
              <a:t>Web</a:t>
            </a:r>
            <a:r>
              <a:rPr lang="zh-CN" altLang="en-US" sz="900" b="1" dirty="0">
                <a:latin typeface="Microsoft YaHei" panose="020B0503020204020204" pitchFamily="34" charset="-122"/>
                <a:ea typeface="Microsoft YaHei" panose="020B0503020204020204" pitchFamily="34" charset="-122"/>
              </a:rPr>
              <a:t>端</a:t>
            </a:r>
            <a:endParaRPr lang="en-US" altLang="zh-CN" sz="900" b="1" dirty="0">
              <a:latin typeface="Microsoft YaHei" panose="020B0503020204020204" pitchFamily="34" charset="-122"/>
              <a:ea typeface="Microsoft YaHei" panose="020B0503020204020204" pitchFamily="34" charset="-122"/>
            </a:endParaRPr>
          </a:p>
        </p:txBody>
      </p:sp>
      <p:sp>
        <p:nvSpPr>
          <p:cNvPr id="152" name="Rounded Rectangle 94"/>
          <p:cNvSpPr/>
          <p:nvPr/>
        </p:nvSpPr>
        <p:spPr>
          <a:xfrm>
            <a:off x="3213460" y="2007363"/>
            <a:ext cx="852412" cy="288000"/>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solidFill>
                  <a:schemeClr val="tx2">
                    <a:lumMod val="50000"/>
                  </a:schemeClr>
                </a:solidFill>
                <a:latin typeface="+mj-ea"/>
                <a:ea typeface="+mj-ea"/>
              </a:rPr>
              <a:t>mpvue</a:t>
            </a:r>
            <a:endParaRPr lang="en-US" sz="900" dirty="0">
              <a:solidFill>
                <a:schemeClr val="tx2">
                  <a:lumMod val="50000"/>
                </a:schemeClr>
              </a:solidFill>
              <a:latin typeface="+mj-ea"/>
              <a:ea typeface="+mj-ea"/>
            </a:endParaRPr>
          </a:p>
        </p:txBody>
      </p:sp>
      <p:sp>
        <p:nvSpPr>
          <p:cNvPr id="153" name="Rounded Rectangle 94"/>
          <p:cNvSpPr/>
          <p:nvPr/>
        </p:nvSpPr>
        <p:spPr>
          <a:xfrm>
            <a:off x="3201872" y="2375227"/>
            <a:ext cx="864000" cy="288000"/>
          </a:xfrm>
          <a:prstGeom prst="round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tx2">
                    <a:lumMod val="50000"/>
                  </a:schemeClr>
                </a:solidFill>
                <a:latin typeface="+mj-ea"/>
                <a:ea typeface="+mj-ea"/>
              </a:rPr>
              <a:t>win32Api</a:t>
            </a:r>
            <a:endParaRPr lang="en-US" altLang="zh-CN" sz="900" b="1" dirty="0">
              <a:solidFill>
                <a:schemeClr val="tx2">
                  <a:lumMod val="50000"/>
                </a:schemeClr>
              </a:solidFill>
              <a:latin typeface="+mj-ea"/>
              <a:ea typeface="+mj-ea"/>
            </a:endParaRPr>
          </a:p>
        </p:txBody>
      </p:sp>
      <p:sp>
        <p:nvSpPr>
          <p:cNvPr id="154" name="Rounded Rectangle 100"/>
          <p:cNvSpPr/>
          <p:nvPr/>
        </p:nvSpPr>
        <p:spPr>
          <a:xfrm>
            <a:off x="5081998" y="1973902"/>
            <a:ext cx="827999" cy="319442"/>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tx2">
                    <a:lumMod val="50000"/>
                  </a:schemeClr>
                </a:solidFill>
                <a:latin typeface="+mj-ea"/>
                <a:ea typeface="+mj-ea"/>
              </a:rPr>
              <a:t>Element</a:t>
            </a:r>
            <a:endParaRPr lang="en-US" sz="900" b="1" dirty="0">
              <a:solidFill>
                <a:schemeClr val="tx2">
                  <a:lumMod val="50000"/>
                </a:schemeClr>
              </a:solidFill>
              <a:latin typeface="+mj-ea"/>
              <a:ea typeface="+mj-ea"/>
            </a:endParaRPr>
          </a:p>
        </p:txBody>
      </p:sp>
      <p:sp>
        <p:nvSpPr>
          <p:cNvPr id="155" name="Rounded Rectangle 100"/>
          <p:cNvSpPr/>
          <p:nvPr/>
        </p:nvSpPr>
        <p:spPr>
          <a:xfrm>
            <a:off x="6904994" y="1955013"/>
            <a:ext cx="827999" cy="319442"/>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smtClean="0">
                <a:solidFill>
                  <a:schemeClr val="tx2">
                    <a:lumMod val="50000"/>
                  </a:schemeClr>
                </a:solidFill>
                <a:latin typeface="+mj-ea"/>
                <a:ea typeface="+mj-ea"/>
              </a:rPr>
              <a:t>webpack</a:t>
            </a:r>
            <a:endParaRPr lang="en-US" sz="900" b="1" dirty="0">
              <a:solidFill>
                <a:schemeClr val="tx2">
                  <a:lumMod val="50000"/>
                </a:schemeClr>
              </a:solidFill>
              <a:latin typeface="+mj-ea"/>
              <a:ea typeface="+mj-ea"/>
            </a:endParaRPr>
          </a:p>
        </p:txBody>
      </p:sp>
      <p:sp>
        <p:nvSpPr>
          <p:cNvPr id="156" name="Rounded Rectangle 100"/>
          <p:cNvSpPr/>
          <p:nvPr/>
        </p:nvSpPr>
        <p:spPr>
          <a:xfrm>
            <a:off x="6913540" y="2359477"/>
            <a:ext cx="827999" cy="297693"/>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solidFill>
                  <a:schemeClr val="tx2">
                    <a:lumMod val="50000"/>
                  </a:schemeClr>
                </a:solidFill>
                <a:latin typeface="+mj-ea"/>
                <a:ea typeface="+mj-ea"/>
              </a:rPr>
              <a:t>V</a:t>
            </a:r>
            <a:r>
              <a:rPr lang="en-US" altLang="zh-CN" sz="900" b="1" dirty="0" err="1" smtClean="0">
                <a:solidFill>
                  <a:schemeClr val="tx2">
                    <a:lumMod val="50000"/>
                  </a:schemeClr>
                </a:solidFill>
                <a:latin typeface="+mj-ea"/>
                <a:ea typeface="+mj-ea"/>
              </a:rPr>
              <a:t>uex</a:t>
            </a:r>
            <a:endParaRPr lang="en-US" sz="900" b="1" dirty="0">
              <a:solidFill>
                <a:schemeClr val="tx2">
                  <a:lumMod val="50000"/>
                </a:schemeClr>
              </a:solidFill>
              <a:latin typeface="+mj-ea"/>
              <a:ea typeface="+mj-ea"/>
            </a:endParaRPr>
          </a:p>
        </p:txBody>
      </p:sp>
      <p:sp>
        <p:nvSpPr>
          <p:cNvPr id="157" name="Rounded Rectangle 100"/>
          <p:cNvSpPr/>
          <p:nvPr/>
        </p:nvSpPr>
        <p:spPr>
          <a:xfrm>
            <a:off x="5990609" y="1963933"/>
            <a:ext cx="844307" cy="319442"/>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r>
              <a:rPr lang="en-US" altLang="zh-CN" sz="900" b="1" dirty="0" err="1" smtClean="0">
                <a:solidFill>
                  <a:schemeClr val="tx2">
                    <a:lumMod val="50000"/>
                  </a:schemeClr>
                </a:solidFill>
                <a:latin typeface="+mj-ea"/>
                <a:ea typeface="+mj-ea"/>
              </a:rPr>
              <a:t>WebSocket</a:t>
            </a:r>
            <a:endParaRPr lang="en-US" altLang="zh-CN" sz="900" b="1" dirty="0">
              <a:solidFill>
                <a:schemeClr val="tx2">
                  <a:lumMod val="50000"/>
                </a:schemeClr>
              </a:solidFill>
              <a:latin typeface="+mj-ea"/>
              <a:ea typeface="+mj-ea"/>
            </a:endParaRPr>
          </a:p>
        </p:txBody>
      </p:sp>
      <p:sp>
        <p:nvSpPr>
          <p:cNvPr id="158" name="Rounded Rectangle 100"/>
          <p:cNvSpPr/>
          <p:nvPr/>
        </p:nvSpPr>
        <p:spPr>
          <a:xfrm>
            <a:off x="5997085" y="2359477"/>
            <a:ext cx="827999" cy="297693"/>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tx2">
                    <a:lumMod val="50000"/>
                  </a:schemeClr>
                </a:solidFill>
                <a:latin typeface="+mj-ea"/>
                <a:ea typeface="+mj-ea"/>
              </a:rPr>
              <a:t>ES6</a:t>
            </a:r>
            <a:endParaRPr lang="en-US" sz="900" b="1" dirty="0">
              <a:solidFill>
                <a:schemeClr val="tx2">
                  <a:lumMod val="50000"/>
                </a:schemeClr>
              </a:solidFill>
              <a:latin typeface="+mj-ea"/>
              <a:ea typeface="+mj-ea"/>
            </a:endParaRPr>
          </a:p>
        </p:txBody>
      </p:sp>
      <p:sp>
        <p:nvSpPr>
          <p:cNvPr id="159" name="Rounded Rectangle 100"/>
          <p:cNvSpPr/>
          <p:nvPr/>
        </p:nvSpPr>
        <p:spPr>
          <a:xfrm>
            <a:off x="5080571" y="2352545"/>
            <a:ext cx="827999" cy="297693"/>
          </a:xfrm>
          <a:prstGeom prst="roundRect">
            <a:avLst/>
          </a:prstGeom>
          <a:solidFill>
            <a:schemeClr val="tx2">
              <a:lumMod val="20000"/>
              <a:lumOff val="80000"/>
            </a:schemeClr>
          </a:solidFill>
          <a:ln w="31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solidFill>
                  <a:schemeClr val="tx2">
                    <a:lumMod val="50000"/>
                  </a:schemeClr>
                </a:solidFill>
                <a:latin typeface="+mj-ea"/>
                <a:ea typeface="+mj-ea"/>
              </a:rPr>
              <a:t>Eslint</a:t>
            </a:r>
            <a:endParaRPr lang="en-US" sz="900" b="1" dirty="0">
              <a:solidFill>
                <a:schemeClr val="tx2">
                  <a:lumMod val="50000"/>
                </a:schemeClr>
              </a:solidFill>
              <a:latin typeface="+mj-ea"/>
              <a:ea typeface="+mj-ea"/>
            </a:endParaRPr>
          </a:p>
        </p:txBody>
      </p:sp>
      <p:sp>
        <p:nvSpPr>
          <p:cNvPr id="160" name="Rounded Rectangle 38"/>
          <p:cNvSpPr/>
          <p:nvPr/>
        </p:nvSpPr>
        <p:spPr>
          <a:xfrm>
            <a:off x="3484803" y="2942559"/>
            <a:ext cx="1007999" cy="344070"/>
          </a:xfrm>
          <a:prstGeom prst="round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800" dirty="0">
              <a:noFill/>
              <a:latin typeface="微软雅黑" panose="020B0503020204020204" charset="-122"/>
              <a:ea typeface="微软雅黑" panose="020B0503020204020204" charset="-122"/>
            </a:endParaRPr>
          </a:p>
        </p:txBody>
      </p:sp>
      <p:sp>
        <p:nvSpPr>
          <p:cNvPr id="161" name="TextBox 135"/>
          <p:cNvSpPr txBox="1"/>
          <p:nvPr/>
        </p:nvSpPr>
        <p:spPr>
          <a:xfrm>
            <a:off x="3605675" y="2999178"/>
            <a:ext cx="723624" cy="230832"/>
          </a:xfrm>
          <a:prstGeom prst="rect">
            <a:avLst/>
          </a:prstGeom>
          <a:noFill/>
        </p:spPr>
        <p:txBody>
          <a:bodyPr wrap="square" rtlCol="0">
            <a:spAutoFit/>
          </a:bodyPr>
          <a:lstStyle/>
          <a:p>
            <a:pPr algn="ctr"/>
            <a:r>
              <a:rPr lang="en-US" altLang="zh-CN" sz="900" b="1" dirty="0">
                <a:solidFill>
                  <a:schemeClr val="bg1"/>
                </a:solidFill>
                <a:latin typeface="+mj-ea"/>
                <a:ea typeface="+mj-ea"/>
              </a:rPr>
              <a:t>Apollo</a:t>
            </a:r>
            <a:endParaRPr lang="en-US" altLang="zh-CN" sz="900" b="1" dirty="0">
              <a:solidFill>
                <a:schemeClr val="bg1"/>
              </a:solidFill>
              <a:latin typeface="+mj-ea"/>
              <a:ea typeface="+mj-ea"/>
            </a:endParaRPr>
          </a:p>
        </p:txBody>
      </p:sp>
      <p:sp>
        <p:nvSpPr>
          <p:cNvPr id="162" name="Rounded Rectangle 9"/>
          <p:cNvSpPr/>
          <p:nvPr/>
        </p:nvSpPr>
        <p:spPr>
          <a:xfrm>
            <a:off x="2404250" y="4268353"/>
            <a:ext cx="987111" cy="355510"/>
          </a:xfrm>
          <a:prstGeom prst="roundRect">
            <a:avLst/>
          </a:prstGeom>
          <a:solidFill>
            <a:srgbClr val="C00000">
              <a:alpha val="8549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latin typeface="+mj-ea"/>
                <a:ea typeface="+mj-ea"/>
              </a:rPr>
              <a:t>移动终端</a:t>
            </a:r>
            <a:endParaRPr lang="en-US" altLang="zh-CN" sz="900" b="1" dirty="0">
              <a:latin typeface="+mj-ea"/>
              <a:ea typeface="+mj-ea"/>
            </a:endParaRPr>
          </a:p>
        </p:txBody>
      </p:sp>
      <p:sp>
        <p:nvSpPr>
          <p:cNvPr id="163" name="Rounded Rectangle 9"/>
          <p:cNvSpPr/>
          <p:nvPr/>
        </p:nvSpPr>
        <p:spPr>
          <a:xfrm>
            <a:off x="1281467" y="4265252"/>
            <a:ext cx="988237" cy="355510"/>
          </a:xfrm>
          <a:prstGeom prst="roundRect">
            <a:avLst/>
          </a:prstGeom>
          <a:solidFill>
            <a:srgbClr val="C00000">
              <a:alpha val="8549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latin typeface="+mj-ea"/>
                <a:ea typeface="+mj-ea"/>
              </a:rPr>
              <a:t>Centos</a:t>
            </a:r>
            <a:endParaRPr lang="en-US" altLang="zh-CN" sz="900" b="1" dirty="0">
              <a:latin typeface="+mj-ea"/>
              <a:ea typeface="+mj-ea"/>
            </a:endParaRPr>
          </a:p>
        </p:txBody>
      </p:sp>
      <p:sp>
        <p:nvSpPr>
          <p:cNvPr id="164" name="Rounded Rectangle 9"/>
          <p:cNvSpPr/>
          <p:nvPr/>
        </p:nvSpPr>
        <p:spPr>
          <a:xfrm>
            <a:off x="3489706" y="4265403"/>
            <a:ext cx="1007999" cy="355510"/>
          </a:xfrm>
          <a:prstGeom prst="roundRect">
            <a:avLst/>
          </a:prstGeom>
          <a:solidFill>
            <a:srgbClr val="C00000">
              <a:alpha val="8549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latin typeface="+mj-ea"/>
                <a:ea typeface="+mj-ea"/>
              </a:rPr>
              <a:t>Windows</a:t>
            </a:r>
            <a:endParaRPr lang="en-US" altLang="zh-CN" sz="900" b="1" dirty="0">
              <a:latin typeface="+mj-ea"/>
              <a:ea typeface="+mj-ea"/>
            </a:endParaRPr>
          </a:p>
        </p:txBody>
      </p:sp>
      <p:sp>
        <p:nvSpPr>
          <p:cNvPr id="165" name="Rounded Rectangle 9"/>
          <p:cNvSpPr/>
          <p:nvPr/>
        </p:nvSpPr>
        <p:spPr>
          <a:xfrm>
            <a:off x="1281467" y="3609579"/>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latin typeface="+mj-ea"/>
                <a:ea typeface="+mj-ea"/>
              </a:rPr>
              <a:t>redis</a:t>
            </a:r>
            <a:endParaRPr lang="en-US" altLang="zh-CN" sz="900" b="1" dirty="0">
              <a:latin typeface="+mj-ea"/>
              <a:ea typeface="+mj-ea"/>
            </a:endParaRPr>
          </a:p>
        </p:txBody>
      </p:sp>
      <p:sp>
        <p:nvSpPr>
          <p:cNvPr id="166" name="Rounded Rectangle 9"/>
          <p:cNvSpPr/>
          <p:nvPr/>
        </p:nvSpPr>
        <p:spPr>
          <a:xfrm>
            <a:off x="2391489" y="3609579"/>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latin typeface="+mj-ea"/>
                <a:ea typeface="+mj-ea"/>
              </a:rPr>
              <a:t>Nginx</a:t>
            </a:r>
            <a:endParaRPr lang="en-US" altLang="zh-CN" sz="900" b="1" dirty="0">
              <a:latin typeface="+mj-ea"/>
              <a:ea typeface="+mj-ea"/>
            </a:endParaRPr>
          </a:p>
        </p:txBody>
      </p:sp>
      <p:sp>
        <p:nvSpPr>
          <p:cNvPr id="167" name="Rounded Rectangle 9"/>
          <p:cNvSpPr/>
          <p:nvPr/>
        </p:nvSpPr>
        <p:spPr>
          <a:xfrm>
            <a:off x="3489706" y="3609579"/>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smtClean="0">
                <a:latin typeface="+mj-ea"/>
                <a:ea typeface="+mj-ea"/>
              </a:rPr>
              <a:t>MySQL</a:t>
            </a:r>
            <a:endParaRPr lang="en-US" altLang="zh-CN" sz="900" b="1" dirty="0">
              <a:latin typeface="+mj-ea"/>
              <a:ea typeface="+mj-ea"/>
            </a:endParaRPr>
          </a:p>
        </p:txBody>
      </p:sp>
      <p:sp>
        <p:nvSpPr>
          <p:cNvPr id="168" name="Rounded Rectangle 9"/>
          <p:cNvSpPr/>
          <p:nvPr/>
        </p:nvSpPr>
        <p:spPr>
          <a:xfrm>
            <a:off x="4593895" y="3609579"/>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latin typeface="+mj-ea"/>
                <a:ea typeface="+mj-ea"/>
              </a:rPr>
              <a:t>RabbitMQ</a:t>
            </a:r>
            <a:endParaRPr lang="en-US" altLang="zh-CN" sz="900" b="1" dirty="0">
              <a:latin typeface="+mj-ea"/>
              <a:ea typeface="+mj-ea"/>
            </a:endParaRPr>
          </a:p>
        </p:txBody>
      </p:sp>
      <p:sp>
        <p:nvSpPr>
          <p:cNvPr id="169" name="Rounded Rectangle 9"/>
          <p:cNvSpPr/>
          <p:nvPr/>
        </p:nvSpPr>
        <p:spPr>
          <a:xfrm>
            <a:off x="5704864" y="3609579"/>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latin typeface="+mj-ea"/>
                <a:ea typeface="+mj-ea"/>
              </a:rPr>
              <a:t>Haproxy</a:t>
            </a:r>
            <a:endParaRPr lang="en-US" altLang="zh-CN" sz="900" b="1" dirty="0">
              <a:latin typeface="+mj-ea"/>
              <a:ea typeface="+mj-ea"/>
            </a:endParaRPr>
          </a:p>
        </p:txBody>
      </p:sp>
      <p:sp>
        <p:nvSpPr>
          <p:cNvPr id="170" name="Rounded Rectangle 9"/>
          <p:cNvSpPr/>
          <p:nvPr/>
        </p:nvSpPr>
        <p:spPr>
          <a:xfrm>
            <a:off x="6801892" y="3605230"/>
            <a:ext cx="1007999" cy="355510"/>
          </a:xfrm>
          <a:prstGeom prst="roundRect">
            <a:avLst/>
          </a:prstGeom>
          <a:solidFill>
            <a:srgbClr val="CF5D00">
              <a:alpha val="84706"/>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a:latin typeface="+mj-ea"/>
                <a:ea typeface="+mj-ea"/>
              </a:rPr>
              <a:t>K</a:t>
            </a:r>
            <a:r>
              <a:rPr lang="en-US" altLang="zh-CN" sz="900" b="1" dirty="0" err="1" smtClean="0">
                <a:latin typeface="+mj-ea"/>
                <a:ea typeface="+mj-ea"/>
              </a:rPr>
              <a:t>eepalived</a:t>
            </a:r>
            <a:endParaRPr lang="en-US" altLang="zh-CN" sz="900" b="1" dirty="0">
              <a:latin typeface="+mj-ea"/>
              <a:ea typeface="+mj-ea"/>
            </a:endParaRPr>
          </a:p>
        </p:txBody>
      </p:sp>
      <p:sp>
        <p:nvSpPr>
          <p:cNvPr id="171" name="Rounded Rectangle 90"/>
          <p:cNvSpPr/>
          <p:nvPr/>
        </p:nvSpPr>
        <p:spPr>
          <a:xfrm>
            <a:off x="4543593" y="1354785"/>
            <a:ext cx="1584000"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err="1" smtClean="0">
                <a:solidFill>
                  <a:schemeClr val="tx2">
                    <a:lumMod val="50000"/>
                  </a:schemeClr>
                </a:solidFill>
                <a:latin typeface="+mj-ea"/>
                <a:ea typeface="+mj-ea"/>
              </a:rPr>
              <a:t>Grafana</a:t>
            </a:r>
            <a:endParaRPr lang="en-US" altLang="zh-CN" sz="900" b="1" dirty="0">
              <a:solidFill>
                <a:schemeClr val="tx2">
                  <a:lumMod val="50000"/>
                </a:schemeClr>
              </a:solidFill>
              <a:latin typeface="+mj-ea"/>
              <a:ea typeface="+mj-ea"/>
            </a:endParaRPr>
          </a:p>
        </p:txBody>
      </p:sp>
      <p:sp>
        <p:nvSpPr>
          <p:cNvPr id="172" name="Rounded Rectangle 90"/>
          <p:cNvSpPr/>
          <p:nvPr/>
        </p:nvSpPr>
        <p:spPr>
          <a:xfrm>
            <a:off x="6210656" y="1354785"/>
            <a:ext cx="1584000"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b="1" dirty="0">
                <a:solidFill>
                  <a:schemeClr val="tx2">
                    <a:lumMod val="50000"/>
                  </a:schemeClr>
                </a:solidFill>
                <a:latin typeface="+mj-ea"/>
                <a:ea typeface="+mj-ea"/>
              </a:rPr>
              <a:t>H5</a:t>
            </a:r>
            <a:r>
              <a:rPr lang="zh-CN" altLang="en-US" sz="900" b="1" dirty="0">
                <a:solidFill>
                  <a:schemeClr val="tx2">
                    <a:lumMod val="50000"/>
                  </a:schemeClr>
                </a:solidFill>
                <a:latin typeface="+mj-ea"/>
                <a:ea typeface="+mj-ea"/>
              </a:rPr>
              <a:t>管理</a:t>
            </a:r>
            <a:endParaRPr lang="en-US" altLang="zh-CN" sz="900" b="1" dirty="0">
              <a:solidFill>
                <a:schemeClr val="tx2">
                  <a:lumMod val="50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技术</a:t>
            </a:r>
            <a:r>
              <a:rPr lang="zh-CN" altLang="en-US" dirty="0" smtClean="0">
                <a:solidFill>
                  <a:srgbClr val="414141"/>
                </a:solidFill>
                <a:latin typeface="微软雅黑" panose="020B0503020204020204" charset="-122"/>
                <a:ea typeface="微软雅黑" panose="020B0503020204020204" charset="-122"/>
                <a:sym typeface="+mn-ea"/>
              </a:rPr>
              <a:t>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统一</a:t>
            </a:r>
            <a:r>
              <a:rPr lang="zh-CN" altLang="en-US" dirty="0">
                <a:solidFill>
                  <a:srgbClr val="414141"/>
                </a:solidFill>
                <a:latin typeface="微软雅黑" panose="020B0503020204020204" charset="-122"/>
                <a:ea typeface="微软雅黑" panose="020B0503020204020204" charset="-122"/>
                <a:sym typeface="+mn-ea"/>
              </a:rPr>
              <a:t>消费者端配置</a:t>
            </a:r>
            <a:endParaRPr lang="en-US" sz="2400" dirty="0"/>
          </a:p>
        </p:txBody>
      </p:sp>
      <p:sp>
        <p:nvSpPr>
          <p:cNvPr id="12" name="Freeform 15"/>
          <p:cNvSpPr/>
          <p:nvPr/>
        </p:nvSpPr>
        <p:spPr>
          <a:xfrm>
            <a:off x="5833398"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203375 w 1740391"/>
              <a:gd name="connsiteY5" fmla="*/ 203375 h 406750"/>
              <a:gd name="connsiteX6" fmla="*/ 0 w 1740391"/>
              <a:gd name="connsiteY6"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391" h="406750">
                <a:moveTo>
                  <a:pt x="0" y="0"/>
                </a:moveTo>
                <a:lnTo>
                  <a:pt x="1537016" y="0"/>
                </a:lnTo>
                <a:lnTo>
                  <a:pt x="1740391" y="203375"/>
                </a:lnTo>
                <a:lnTo>
                  <a:pt x="1537016" y="406750"/>
                </a:lnTo>
                <a:lnTo>
                  <a:pt x="0" y="406750"/>
                </a:lnTo>
                <a:lnTo>
                  <a:pt x="203375" y="203375"/>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pPr>
            <a:r>
              <a:rPr lang="zh-CN" altLang="en-US" sz="1200" b="1" kern="0" dirty="0" smtClean="0">
                <a:solidFill>
                  <a:prstClr val="white"/>
                </a:solidFill>
                <a:latin typeface="微软雅黑" panose="020B0503020204020204" charset="-122"/>
                <a:ea typeface="微软雅黑" panose="020B0503020204020204" charset="-122"/>
              </a:rPr>
              <a:t>小程序生成</a:t>
            </a:r>
            <a:endParaRPr lang="en-US" sz="1200" b="1" kern="0" dirty="0">
              <a:solidFill>
                <a:prstClr val="white"/>
              </a:solidFill>
              <a:latin typeface="微软雅黑" panose="020B0503020204020204" charset="-122"/>
              <a:ea typeface="微软雅黑" panose="020B0503020204020204" charset="-122"/>
            </a:endParaRPr>
          </a:p>
        </p:txBody>
      </p:sp>
      <p:sp>
        <p:nvSpPr>
          <p:cNvPr id="13" name="Freeform 14"/>
          <p:cNvSpPr/>
          <p:nvPr/>
        </p:nvSpPr>
        <p:spPr>
          <a:xfrm>
            <a:off x="4477822"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203375 w 1740391"/>
              <a:gd name="connsiteY5" fmla="*/ 203375 h 406750"/>
              <a:gd name="connsiteX6" fmla="*/ 0 w 1740391"/>
              <a:gd name="connsiteY6"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391" h="406750">
                <a:moveTo>
                  <a:pt x="0" y="0"/>
                </a:moveTo>
                <a:lnTo>
                  <a:pt x="1537016" y="0"/>
                </a:lnTo>
                <a:lnTo>
                  <a:pt x="1740391" y="203375"/>
                </a:lnTo>
                <a:lnTo>
                  <a:pt x="1537016" y="406750"/>
                </a:lnTo>
                <a:lnTo>
                  <a:pt x="0" y="406750"/>
                </a:lnTo>
                <a:lnTo>
                  <a:pt x="203375" y="203375"/>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pPr>
            <a:r>
              <a:rPr lang="zh-CN" altLang="en-US" sz="1200" b="1" kern="0" dirty="0" smtClean="0">
                <a:solidFill>
                  <a:prstClr val="white"/>
                </a:solidFill>
                <a:latin typeface="微软雅黑" panose="020B0503020204020204" charset="-122"/>
                <a:ea typeface="微软雅黑" panose="020B0503020204020204" charset="-122"/>
              </a:rPr>
              <a:t>页面流程编排</a:t>
            </a:r>
            <a:endParaRPr lang="en-US" sz="1200" b="1" kern="0" dirty="0">
              <a:solidFill>
                <a:prstClr val="white"/>
              </a:solidFill>
              <a:latin typeface="微软雅黑" panose="020B0503020204020204" charset="-122"/>
              <a:ea typeface="微软雅黑" panose="020B0503020204020204" charset="-122"/>
            </a:endParaRPr>
          </a:p>
        </p:txBody>
      </p:sp>
      <p:sp>
        <p:nvSpPr>
          <p:cNvPr id="14" name="Freeform 8"/>
          <p:cNvSpPr/>
          <p:nvPr/>
        </p:nvSpPr>
        <p:spPr>
          <a:xfrm>
            <a:off x="411094"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0 w 1740391"/>
              <a:gd name="connsiteY5"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1" h="406750">
                <a:moveTo>
                  <a:pt x="0" y="0"/>
                </a:moveTo>
                <a:lnTo>
                  <a:pt x="1537016" y="0"/>
                </a:lnTo>
                <a:lnTo>
                  <a:pt x="1740391" y="203375"/>
                </a:lnTo>
                <a:lnTo>
                  <a:pt x="1537016" y="406750"/>
                </a:lnTo>
                <a:lnTo>
                  <a:pt x="0" y="406750"/>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pPr>
            <a:r>
              <a:rPr lang="zh-CN" altLang="en-US" sz="1200" b="1" kern="0" dirty="0" smtClean="0">
                <a:solidFill>
                  <a:prstClr val="white"/>
                </a:solidFill>
                <a:latin typeface="微软雅黑" panose="020B0503020204020204" charset="-122"/>
                <a:ea typeface="微软雅黑" panose="020B0503020204020204" charset="-122"/>
              </a:rPr>
              <a:t>组件定义</a:t>
            </a:r>
            <a:endParaRPr lang="en-US" sz="1200" b="1" kern="0" dirty="0">
              <a:solidFill>
                <a:prstClr val="white"/>
              </a:solidFill>
              <a:latin typeface="微软雅黑" panose="020B0503020204020204" charset="-122"/>
              <a:ea typeface="微软雅黑" panose="020B0503020204020204" charset="-122"/>
            </a:endParaRPr>
          </a:p>
        </p:txBody>
      </p:sp>
      <p:sp>
        <p:nvSpPr>
          <p:cNvPr id="15" name="Freeform 14"/>
          <p:cNvSpPr/>
          <p:nvPr/>
        </p:nvSpPr>
        <p:spPr>
          <a:xfrm>
            <a:off x="1766670"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203375 w 1740391"/>
              <a:gd name="connsiteY5" fmla="*/ 203375 h 406750"/>
              <a:gd name="connsiteX6" fmla="*/ 0 w 1740391"/>
              <a:gd name="connsiteY6"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391" h="406750">
                <a:moveTo>
                  <a:pt x="0" y="0"/>
                </a:moveTo>
                <a:lnTo>
                  <a:pt x="1537016" y="0"/>
                </a:lnTo>
                <a:lnTo>
                  <a:pt x="1740391" y="203375"/>
                </a:lnTo>
                <a:lnTo>
                  <a:pt x="1537016" y="406750"/>
                </a:lnTo>
                <a:lnTo>
                  <a:pt x="0" y="406750"/>
                </a:lnTo>
                <a:lnTo>
                  <a:pt x="203375" y="203375"/>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defRPr/>
            </a:pPr>
            <a:r>
              <a:rPr lang="zh-CN" altLang="en-US" sz="1200" b="1" kern="0" dirty="0" smtClean="0">
                <a:solidFill>
                  <a:prstClr val="white"/>
                </a:solidFill>
                <a:latin typeface="微软雅黑" panose="020B0503020204020204" charset="-122"/>
                <a:ea typeface="微软雅黑" panose="020B0503020204020204" charset="-122"/>
              </a:rPr>
              <a:t>模板定义</a:t>
            </a:r>
            <a:endParaRPr lang="en-US" sz="1200" b="1" kern="0" dirty="0">
              <a:solidFill>
                <a:prstClr val="white"/>
              </a:solidFill>
              <a:latin typeface="微软雅黑" panose="020B0503020204020204" charset="-122"/>
              <a:ea typeface="微软雅黑" panose="020B0503020204020204" charset="-122"/>
            </a:endParaRPr>
          </a:p>
        </p:txBody>
      </p:sp>
      <p:sp>
        <p:nvSpPr>
          <p:cNvPr id="16" name="Freeform 11"/>
          <p:cNvSpPr/>
          <p:nvPr/>
        </p:nvSpPr>
        <p:spPr>
          <a:xfrm>
            <a:off x="3122246"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203375 w 1740391"/>
              <a:gd name="connsiteY5" fmla="*/ 203375 h 406750"/>
              <a:gd name="connsiteX6" fmla="*/ 0 w 1740391"/>
              <a:gd name="connsiteY6"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391" h="406750">
                <a:moveTo>
                  <a:pt x="0" y="0"/>
                </a:moveTo>
                <a:lnTo>
                  <a:pt x="1537016" y="0"/>
                </a:lnTo>
                <a:lnTo>
                  <a:pt x="1740391" y="203375"/>
                </a:lnTo>
                <a:lnTo>
                  <a:pt x="1537016" y="406750"/>
                </a:lnTo>
                <a:lnTo>
                  <a:pt x="0" y="406750"/>
                </a:lnTo>
                <a:lnTo>
                  <a:pt x="203375" y="203375"/>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pPr>
            <a:r>
              <a:rPr lang="zh-CN" altLang="en-US" sz="1200" b="1" kern="0" dirty="0" smtClean="0">
                <a:solidFill>
                  <a:prstClr val="white"/>
                </a:solidFill>
                <a:latin typeface="微软雅黑" panose="020B0503020204020204" charset="-122"/>
                <a:ea typeface="微软雅黑" panose="020B0503020204020204" charset="-122"/>
              </a:rPr>
              <a:t>页面定义</a:t>
            </a:r>
            <a:endParaRPr lang="en-US" sz="1200" b="1" kern="0" dirty="0">
              <a:solidFill>
                <a:prstClr val="white"/>
              </a:solidFill>
              <a:latin typeface="微软雅黑" panose="020B0503020204020204" charset="-122"/>
              <a:ea typeface="微软雅黑" panose="020B0503020204020204" charset="-122"/>
            </a:endParaRPr>
          </a:p>
        </p:txBody>
      </p:sp>
      <p:sp>
        <p:nvSpPr>
          <p:cNvPr id="17" name="Text Placeholder 41"/>
          <p:cNvSpPr txBox="1"/>
          <p:nvPr/>
        </p:nvSpPr>
        <p:spPr>
          <a:xfrm>
            <a:off x="1814543" y="1461969"/>
            <a:ext cx="1296000" cy="3082938"/>
          </a:xfrm>
          <a:prstGeom prst="rect">
            <a:avLst/>
          </a:prstGeom>
        </p:spPr>
        <p:txBody>
          <a:bodyPr lIns="0" tIns="0" rIns="0" bIns="0"/>
          <a:lstStyle>
            <a:defPPr>
              <a:defRPr lang="en-US"/>
            </a:defPPr>
            <a:lvl1pPr marL="114300" indent="-114300" defTabSz="457200">
              <a:lnSpc>
                <a:spcPct val="150000"/>
              </a:lnSpc>
              <a:spcBef>
                <a:spcPts val="0"/>
              </a:spcBef>
              <a:spcAft>
                <a:spcPts val="300"/>
              </a:spcAft>
              <a:buClr>
                <a:srgbClr val="DA291C"/>
              </a:buClr>
              <a:buSzPct val="100000"/>
              <a:buFont typeface="Wingdings" panose="05000000000000000000" pitchFamily="2" charset="2"/>
              <a:buChar char="§"/>
              <a:defRPr sz="1000">
                <a:solidFill>
                  <a:srgbClr val="414141"/>
                </a:solidFill>
                <a:latin typeface="微软雅黑" panose="020B0503020204020204" charset="-122"/>
                <a:ea typeface="微软雅黑" panose="020B0503020204020204" charset="-122"/>
              </a:defRPr>
            </a:lvl1pPr>
            <a:lvl2pPr marL="405130" lvl="1" indent="-171450" defTabSz="457200">
              <a:lnSpc>
                <a:spcPct val="150000"/>
              </a:lnSpc>
              <a:spcBef>
                <a:spcPts val="0"/>
              </a:spcBef>
              <a:spcAft>
                <a:spcPts val="300"/>
              </a:spcAft>
              <a:buClr>
                <a:srgbClr val="DA291C"/>
              </a:buClr>
              <a:buSzPct val="100000"/>
              <a:buFont typeface="Wingdings" panose="05000000000000000000" pitchFamily="2" charset="2"/>
              <a:buChar char="Ø"/>
              <a:defRPr sz="1000">
                <a:solidFill>
                  <a:srgbClr val="414141"/>
                </a:solidFill>
                <a:latin typeface="微软雅黑" panose="020B0503020204020204" charset="-122"/>
                <a:ea typeface="微软雅黑" panose="020B0503020204020204" charset="-122"/>
              </a:defRPr>
            </a:lvl2pPr>
            <a:lvl3pPr marL="462280" indent="-228600" defTabSz="457200">
              <a:spcBef>
                <a:spcPct val="20000"/>
              </a:spcBef>
              <a:buFont typeface="Arial" panose="020B0604020202020204" pitchFamily="34" charset="0"/>
              <a:buChar char="–"/>
              <a:defRPr sz="1200">
                <a:latin typeface="Arial" panose="020B0604020202020204"/>
              </a:defRPr>
            </a:lvl3pPr>
            <a:lvl4pPr marL="685800" indent="-228600" defTabSz="457200">
              <a:spcBef>
                <a:spcPct val="20000"/>
              </a:spcBef>
              <a:buClr>
                <a:srgbClr val="919D9D"/>
              </a:buClr>
              <a:buFont typeface="Arial" panose="020B0604020202020204" pitchFamily="34" charset="0"/>
              <a:buChar char="■"/>
              <a:defRPr sz="1200">
                <a:latin typeface="Arial" panose="020B0604020202020204"/>
              </a:defRPr>
            </a:lvl4pPr>
            <a:lvl5pPr marL="909955" indent="-219075" defTabSz="457200">
              <a:spcBef>
                <a:spcPct val="20000"/>
              </a:spcBef>
              <a:buFont typeface="Arial" panose="020B0604020202020204"/>
              <a:buChar char="»"/>
              <a:defRPr sz="1200">
                <a:latin typeface="Arial" panose="020B0604020202020204"/>
              </a:defRPr>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nSpc>
                <a:spcPct val="100000"/>
              </a:lnSpc>
            </a:pPr>
            <a:r>
              <a:rPr lang="zh-CN" altLang="en-US" dirty="0"/>
              <a:t>业务组件应用</a:t>
            </a:r>
            <a:endParaRPr lang="en-US" altLang="zh-CN" dirty="0"/>
          </a:p>
          <a:p>
            <a:pPr>
              <a:lnSpc>
                <a:spcPct val="100000"/>
              </a:lnSpc>
            </a:pPr>
            <a:r>
              <a:rPr lang="zh-CN" altLang="en-US" dirty="0"/>
              <a:t>布局</a:t>
            </a:r>
            <a:r>
              <a:rPr lang="zh-CN" altLang="en-US" dirty="0" smtClean="0"/>
              <a:t>选择</a:t>
            </a:r>
            <a:endParaRPr lang="en-US" altLang="zh-CN" dirty="0" smtClean="0"/>
          </a:p>
          <a:p>
            <a:pPr lvl="1">
              <a:lnSpc>
                <a:spcPct val="100000"/>
              </a:lnSpc>
            </a:pPr>
            <a:r>
              <a:rPr lang="zh-CN" altLang="en-US" dirty="0" smtClean="0"/>
              <a:t>一行一个</a:t>
            </a:r>
            <a:endParaRPr lang="en-US" altLang="zh-CN" dirty="0" smtClean="0"/>
          </a:p>
          <a:p>
            <a:pPr lvl="1">
              <a:lnSpc>
                <a:spcPct val="100000"/>
              </a:lnSpc>
            </a:pPr>
            <a:r>
              <a:rPr lang="zh-CN" altLang="en-US" dirty="0" smtClean="0"/>
              <a:t>一行两个</a:t>
            </a:r>
            <a:endParaRPr lang="en-US" altLang="zh-CN" dirty="0" smtClean="0"/>
          </a:p>
          <a:p>
            <a:pPr lvl="1">
              <a:lnSpc>
                <a:spcPct val="100000"/>
              </a:lnSpc>
            </a:pPr>
            <a:r>
              <a:rPr lang="zh-CN" altLang="en-US" dirty="0" smtClean="0"/>
              <a:t>一行三个</a:t>
            </a:r>
            <a:endParaRPr lang="en-US" altLang="zh-CN" dirty="0" smtClean="0"/>
          </a:p>
          <a:p>
            <a:pPr>
              <a:lnSpc>
                <a:spcPct val="100000"/>
              </a:lnSpc>
            </a:pPr>
            <a:r>
              <a:rPr lang="zh-CN" altLang="en-US" dirty="0"/>
              <a:t>选择色系</a:t>
            </a:r>
            <a:endParaRPr lang="en-US" altLang="zh-CN" dirty="0"/>
          </a:p>
          <a:p>
            <a:pPr lvl="1">
              <a:lnSpc>
                <a:spcPct val="100000"/>
              </a:lnSpc>
            </a:pPr>
            <a:r>
              <a:rPr lang="zh-CN" altLang="en-US" dirty="0"/>
              <a:t>蓝色</a:t>
            </a:r>
            <a:endParaRPr lang="en-US" altLang="zh-CN" dirty="0"/>
          </a:p>
          <a:p>
            <a:pPr lvl="1">
              <a:lnSpc>
                <a:spcPct val="100000"/>
              </a:lnSpc>
            </a:pPr>
            <a:r>
              <a:rPr lang="zh-CN" altLang="en-US" dirty="0"/>
              <a:t>红色</a:t>
            </a:r>
            <a:endParaRPr lang="en-US" altLang="zh-CN" dirty="0"/>
          </a:p>
          <a:p>
            <a:pPr lvl="1">
              <a:lnSpc>
                <a:spcPct val="100000"/>
              </a:lnSpc>
            </a:pPr>
            <a:r>
              <a:rPr lang="zh-CN" altLang="en-US" dirty="0"/>
              <a:t>。。。</a:t>
            </a:r>
            <a:endParaRPr lang="en-US" altLang="zh-CN" dirty="0"/>
          </a:p>
          <a:p>
            <a:pPr marL="114300" lvl="1" indent="-114300">
              <a:lnSpc>
                <a:spcPct val="100000"/>
              </a:lnSpc>
              <a:buFont typeface="Wingdings" panose="05000000000000000000" pitchFamily="2" charset="2"/>
              <a:buChar char="§"/>
            </a:pPr>
            <a:r>
              <a:rPr lang="zh-CN" altLang="en-US" dirty="0"/>
              <a:t>选择风格</a:t>
            </a:r>
            <a:endParaRPr lang="en-US" altLang="zh-CN" dirty="0"/>
          </a:p>
          <a:p>
            <a:pPr lvl="1">
              <a:lnSpc>
                <a:spcPct val="100000"/>
              </a:lnSpc>
            </a:pPr>
            <a:r>
              <a:rPr lang="zh-CN" altLang="en-US" dirty="0"/>
              <a:t>简约</a:t>
            </a:r>
            <a:endParaRPr lang="en-US" altLang="zh-CN" dirty="0"/>
          </a:p>
          <a:p>
            <a:pPr lvl="1">
              <a:lnSpc>
                <a:spcPct val="100000"/>
              </a:lnSpc>
            </a:pPr>
            <a:r>
              <a:rPr lang="zh-CN" altLang="en-US" dirty="0"/>
              <a:t>时尚</a:t>
            </a:r>
            <a:endParaRPr lang="en-US" altLang="zh-CN" dirty="0"/>
          </a:p>
          <a:p>
            <a:pPr lvl="1">
              <a:lnSpc>
                <a:spcPct val="100000"/>
              </a:lnSpc>
            </a:pPr>
            <a:r>
              <a:rPr lang="zh-CN" altLang="en-US" dirty="0"/>
              <a:t>。。。</a:t>
            </a:r>
            <a:endParaRPr lang="en-US" altLang="zh-CN" dirty="0"/>
          </a:p>
          <a:p>
            <a:pPr>
              <a:lnSpc>
                <a:spcPct val="100000"/>
              </a:lnSpc>
            </a:pPr>
            <a:endParaRPr lang="en-US" altLang="zh-CN" dirty="0"/>
          </a:p>
        </p:txBody>
      </p:sp>
      <p:sp>
        <p:nvSpPr>
          <p:cNvPr id="18" name="Text Placeholder 41"/>
          <p:cNvSpPr txBox="1"/>
          <p:nvPr/>
        </p:nvSpPr>
        <p:spPr>
          <a:xfrm>
            <a:off x="3167191" y="1461968"/>
            <a:ext cx="1382626" cy="3374191"/>
          </a:xfrm>
          <a:prstGeom prst="rect">
            <a:avLst/>
          </a:prstGeom>
        </p:spPr>
        <p:txBody>
          <a:bodyPr lIns="0" tIns="0" rIns="0" bIns="0"/>
          <a:lstStyle>
            <a:defPPr>
              <a:defRPr lang="en-US"/>
            </a:defPPr>
            <a:lvl1pPr marL="114300" indent="-114300" defTabSz="457200">
              <a:lnSpc>
                <a:spcPct val="150000"/>
              </a:lnSpc>
              <a:spcBef>
                <a:spcPts val="0"/>
              </a:spcBef>
              <a:spcAft>
                <a:spcPts val="300"/>
              </a:spcAft>
              <a:buClr>
                <a:srgbClr val="DA291C"/>
              </a:buClr>
              <a:buSzPct val="100000"/>
              <a:buFont typeface="Wingdings" panose="05000000000000000000" pitchFamily="2" charset="2"/>
              <a:buChar char="§"/>
              <a:defRPr sz="1000">
                <a:solidFill>
                  <a:srgbClr val="414141"/>
                </a:solidFill>
                <a:latin typeface="微软雅黑" panose="020B0503020204020204" charset="-122"/>
                <a:ea typeface="微软雅黑" panose="020B0503020204020204" charset="-122"/>
              </a:defRPr>
            </a:lvl1pPr>
            <a:lvl2pPr marL="405130" lvl="1" indent="-171450" defTabSz="457200">
              <a:lnSpc>
                <a:spcPct val="150000"/>
              </a:lnSpc>
              <a:spcBef>
                <a:spcPts val="0"/>
              </a:spcBef>
              <a:spcAft>
                <a:spcPts val="300"/>
              </a:spcAft>
              <a:buClr>
                <a:srgbClr val="DA291C"/>
              </a:buClr>
              <a:buSzPct val="100000"/>
              <a:buFont typeface="Wingdings" panose="05000000000000000000" pitchFamily="2" charset="2"/>
              <a:buChar char="Ø"/>
              <a:defRPr sz="1000">
                <a:solidFill>
                  <a:srgbClr val="414141"/>
                </a:solidFill>
                <a:latin typeface="微软雅黑" panose="020B0503020204020204" charset="-122"/>
                <a:ea typeface="微软雅黑" panose="020B0503020204020204" charset="-122"/>
              </a:defRPr>
            </a:lvl2pPr>
            <a:lvl3pPr marL="462280" indent="-228600" defTabSz="457200">
              <a:spcBef>
                <a:spcPct val="20000"/>
              </a:spcBef>
              <a:buFont typeface="Arial" panose="020B0604020202020204" pitchFamily="34" charset="0"/>
              <a:buChar char="–"/>
              <a:defRPr sz="1200">
                <a:latin typeface="Arial" panose="020B0604020202020204"/>
              </a:defRPr>
            </a:lvl3pPr>
            <a:lvl4pPr marL="685800" indent="-228600" defTabSz="457200">
              <a:spcBef>
                <a:spcPct val="20000"/>
              </a:spcBef>
              <a:buClr>
                <a:srgbClr val="919D9D"/>
              </a:buClr>
              <a:buFont typeface="Arial" panose="020B0604020202020204" pitchFamily="34" charset="0"/>
              <a:buChar char="■"/>
              <a:defRPr sz="1200">
                <a:latin typeface="Arial" panose="020B0604020202020204"/>
              </a:defRPr>
            </a:lvl4pPr>
            <a:lvl5pPr marL="909955" indent="-219075" defTabSz="457200">
              <a:spcBef>
                <a:spcPct val="20000"/>
              </a:spcBef>
              <a:buFont typeface="Arial" panose="020B0604020202020204"/>
              <a:buChar char="»"/>
              <a:defRPr sz="1200">
                <a:latin typeface="Arial" panose="020B0604020202020204"/>
              </a:defRPr>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dirty="0" smtClean="0"/>
              <a:t>应用自定义模板</a:t>
            </a:r>
            <a:endParaRPr lang="en-US" altLang="zh-CN" dirty="0"/>
          </a:p>
          <a:p>
            <a:r>
              <a:rPr lang="zh-CN" altLang="en-US" dirty="0" smtClean="0"/>
              <a:t>配置小程序页面</a:t>
            </a:r>
            <a:endParaRPr lang="en-US" altLang="zh-CN" dirty="0"/>
          </a:p>
          <a:p>
            <a:pPr lvl="1"/>
            <a:r>
              <a:rPr lang="zh-CN" altLang="en-US" dirty="0" smtClean="0"/>
              <a:t>首页</a:t>
            </a:r>
            <a:endParaRPr lang="en-US" altLang="zh-CN" dirty="0" smtClean="0"/>
          </a:p>
          <a:p>
            <a:pPr lvl="1"/>
            <a:r>
              <a:rPr lang="zh-CN" altLang="en-US" dirty="0" smtClean="0"/>
              <a:t>选店页</a:t>
            </a:r>
            <a:endParaRPr lang="en-US" altLang="zh-CN" dirty="0" smtClean="0"/>
          </a:p>
          <a:p>
            <a:pPr lvl="1"/>
            <a:r>
              <a:rPr lang="zh-CN" altLang="en-US" dirty="0"/>
              <a:t>菜单页</a:t>
            </a:r>
            <a:endParaRPr lang="en-US" altLang="zh-CN" dirty="0"/>
          </a:p>
          <a:p>
            <a:pPr lvl="1"/>
            <a:r>
              <a:rPr lang="zh-CN" altLang="en-US" dirty="0" smtClean="0"/>
              <a:t>购物车</a:t>
            </a:r>
            <a:endParaRPr lang="en-US" altLang="zh-CN" dirty="0" smtClean="0"/>
          </a:p>
          <a:p>
            <a:pPr lvl="1"/>
            <a:r>
              <a:rPr lang="zh-CN" altLang="en-US" dirty="0" smtClean="0"/>
              <a:t>订单确认页</a:t>
            </a:r>
            <a:endParaRPr lang="en-US" altLang="zh-CN" dirty="0" smtClean="0"/>
          </a:p>
          <a:p>
            <a:pPr lvl="1"/>
            <a:r>
              <a:rPr lang="zh-CN" altLang="en-US" dirty="0" smtClean="0"/>
              <a:t>。。。</a:t>
            </a:r>
            <a:endParaRPr lang="en-US" altLang="zh-CN" dirty="0" smtClean="0"/>
          </a:p>
          <a:p>
            <a:r>
              <a:rPr lang="zh-CN" altLang="en-US" dirty="0" smtClean="0"/>
              <a:t>业务数据</a:t>
            </a:r>
            <a:r>
              <a:rPr lang="zh-CN" altLang="en-US" dirty="0"/>
              <a:t>绑定</a:t>
            </a:r>
            <a:endParaRPr lang="en-US" altLang="zh-CN" dirty="0"/>
          </a:p>
          <a:p>
            <a:endParaRPr lang="en-US" altLang="zh-CN" dirty="0"/>
          </a:p>
          <a:p>
            <a:pPr lvl="1"/>
            <a:endParaRPr lang="en-US" altLang="zh-CN" dirty="0"/>
          </a:p>
        </p:txBody>
      </p:sp>
      <p:sp>
        <p:nvSpPr>
          <p:cNvPr id="21" name="Text Placeholder 41"/>
          <p:cNvSpPr txBox="1"/>
          <p:nvPr/>
        </p:nvSpPr>
        <p:spPr>
          <a:xfrm>
            <a:off x="411094" y="1461969"/>
            <a:ext cx="1474885" cy="3374190"/>
          </a:xfrm>
          <a:prstGeom prst="rect">
            <a:avLst/>
          </a:prstGeom>
        </p:spPr>
        <p:txBody>
          <a:bodyPr lIns="0" tIns="0" rIns="0" bIns="0"/>
          <a:lstStyle>
            <a:lvl1pPr marL="0" indent="0" algn="l" defTabSz="457200" rtl="0" eaLnBrk="1" latinLnBrk="0" hangingPunct="1">
              <a:spcBef>
                <a:spcPct val="20000"/>
              </a:spcBef>
              <a:buSzPct val="75000"/>
              <a:buFontTx/>
              <a:buNone/>
              <a:defRPr sz="1200" kern="1200">
                <a:solidFill>
                  <a:schemeClr val="tx1"/>
                </a:solidFill>
                <a:latin typeface="Arial" panose="020B0604020202020204"/>
                <a:ea typeface="+mn-ea"/>
                <a:cs typeface="+mn-cs"/>
              </a:defRPr>
            </a:lvl1pPr>
            <a:lvl2pPr marL="233680" indent="-233680" algn="l" defTabSz="457200" rtl="0" eaLnBrk="1" latinLnBrk="0" hangingPunct="1">
              <a:spcBef>
                <a:spcPct val="20000"/>
              </a:spcBef>
              <a:buClr>
                <a:srgbClr val="DA291C"/>
              </a:buClr>
              <a:buSzPct val="80000"/>
              <a:buFont typeface="Wingdings" panose="05000000000000000000" pitchFamily="2" charset="2"/>
              <a:buChar char="u"/>
              <a:defRPr sz="1200" kern="1200">
                <a:solidFill>
                  <a:schemeClr val="tx1"/>
                </a:solidFill>
                <a:latin typeface="Arial" panose="020B0604020202020204"/>
                <a:ea typeface="+mn-ea"/>
                <a:cs typeface="+mn-cs"/>
              </a:defRPr>
            </a:lvl2pPr>
            <a:lvl3pPr marL="462280" indent="-228600" algn="l" defTabSz="457200" rtl="0" eaLnBrk="1" latinLnBrk="0" hangingPunct="1">
              <a:spcBef>
                <a:spcPct val="20000"/>
              </a:spcBef>
              <a:buFont typeface="Arial" panose="020B0604020202020204" pitchFamily="34" charset="0"/>
              <a:buChar char="–"/>
              <a:defRPr sz="1200" kern="1200">
                <a:solidFill>
                  <a:schemeClr val="tx1"/>
                </a:solidFill>
                <a:latin typeface="Arial" panose="020B0604020202020204"/>
                <a:ea typeface="+mn-ea"/>
                <a:cs typeface="+mn-cs"/>
              </a:defRPr>
            </a:lvl3pPr>
            <a:lvl4pPr marL="685800" indent="-228600" algn="l" defTabSz="457200" rtl="0" eaLnBrk="1" latinLnBrk="0" hangingPunct="1">
              <a:spcBef>
                <a:spcPct val="20000"/>
              </a:spcBef>
              <a:buClr>
                <a:srgbClr val="919D9D"/>
              </a:buClr>
              <a:buFont typeface="Arial" panose="020B0604020202020204" pitchFamily="34" charset="0"/>
              <a:buChar char="■"/>
              <a:defRPr sz="1200" kern="1200">
                <a:solidFill>
                  <a:schemeClr val="tx1"/>
                </a:solidFill>
                <a:latin typeface="Arial" panose="020B0604020202020204"/>
                <a:ea typeface="+mn-ea"/>
                <a:cs typeface="+mn-cs"/>
              </a:defRPr>
            </a:lvl4pPr>
            <a:lvl5pPr marL="909955" indent="-219075" algn="l" defTabSz="457200" rtl="0" eaLnBrk="1" latinLnBrk="0" hangingPunct="1">
              <a:spcBef>
                <a:spcPct val="20000"/>
              </a:spcBef>
              <a:buFont typeface="Arial" panose="020B0604020202020204"/>
              <a:buChar char="»"/>
              <a:defRPr sz="1200" kern="1200">
                <a:solidFill>
                  <a:schemeClr val="tx1"/>
                </a:solidFill>
                <a:latin typeface="Arial" panose="020B0604020202020204"/>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114300" indent="-114300">
              <a:spcBef>
                <a:spcPts val="0"/>
              </a:spcBef>
              <a:spcAft>
                <a:spcPts val="300"/>
              </a:spcAft>
              <a:buClr>
                <a:srgbClr val="DA291C"/>
              </a:buClr>
              <a:buSzPct val="100000"/>
              <a:buFont typeface="Wingdings" panose="05000000000000000000" pitchFamily="2" charset="2"/>
              <a:buChar char="§"/>
            </a:pPr>
            <a:r>
              <a:rPr lang="zh-CN" altLang="en-US" sz="1000" dirty="0" smtClean="0">
                <a:solidFill>
                  <a:srgbClr val="414141"/>
                </a:solidFill>
                <a:latin typeface="微软雅黑" panose="020B0503020204020204" charset="-122"/>
                <a:ea typeface="微软雅黑" panose="020B0503020204020204" charset="-122"/>
              </a:rPr>
              <a:t>业务组件定义、开发</a:t>
            </a:r>
            <a:endParaRPr lang="en-US" altLang="zh-CN" sz="1000" dirty="0" smtClean="0">
              <a:solidFill>
                <a:srgbClr val="414141"/>
              </a:solidFill>
              <a:latin typeface="微软雅黑" panose="020B0503020204020204" charset="-122"/>
              <a:ea typeface="微软雅黑" panose="020B0503020204020204" charset="-122"/>
            </a:endParaRPr>
          </a:p>
          <a:p>
            <a:pPr marL="114300" indent="-114300">
              <a:spcBef>
                <a:spcPts val="0"/>
              </a:spcBef>
              <a:spcAft>
                <a:spcPts val="300"/>
              </a:spcAft>
              <a:buClr>
                <a:srgbClr val="DA291C"/>
              </a:buClr>
              <a:buSzPct val="100000"/>
              <a:buFont typeface="Wingdings" panose="05000000000000000000" pitchFamily="2" charset="2"/>
              <a:buChar char="§"/>
            </a:pPr>
            <a:r>
              <a:rPr lang="zh-CN" altLang="en-US" sz="1000" dirty="0" smtClean="0">
                <a:solidFill>
                  <a:srgbClr val="414141"/>
                </a:solidFill>
                <a:latin typeface="微软雅黑" panose="020B0503020204020204" charset="-122"/>
                <a:ea typeface="微软雅黑" panose="020B0503020204020204" charset="-122"/>
              </a:rPr>
              <a:t>基本组件</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en-US" altLang="zh-CN" sz="1000" dirty="0" smtClean="0">
                <a:solidFill>
                  <a:srgbClr val="414141"/>
                </a:solidFill>
                <a:latin typeface="微软雅黑" panose="020B0503020204020204" charset="-122"/>
                <a:ea typeface="微软雅黑" panose="020B0503020204020204" charset="-122"/>
              </a:rPr>
              <a:t>Banner</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a:solidFill>
                  <a:srgbClr val="414141"/>
                </a:solidFill>
                <a:latin typeface="微软雅黑" panose="020B0503020204020204" charset="-122"/>
                <a:ea typeface="微软雅黑" panose="020B0503020204020204" charset="-122"/>
              </a:rPr>
              <a:t>分</a:t>
            </a:r>
            <a:r>
              <a:rPr lang="zh-CN" altLang="en-US" sz="1000" dirty="0" smtClean="0">
                <a:solidFill>
                  <a:srgbClr val="414141"/>
                </a:solidFill>
                <a:latin typeface="微软雅黑" panose="020B0503020204020204" charset="-122"/>
                <a:ea typeface="微软雅黑" panose="020B0503020204020204" charset="-122"/>
              </a:rPr>
              <a:t>割线</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a:solidFill>
                  <a:srgbClr val="414141"/>
                </a:solidFill>
                <a:latin typeface="微软雅黑" panose="020B0503020204020204" charset="-122"/>
                <a:ea typeface="微软雅黑" panose="020B0503020204020204" charset="-122"/>
              </a:rPr>
              <a:t>富</a:t>
            </a:r>
            <a:r>
              <a:rPr lang="zh-CN" altLang="en-US" sz="1000" dirty="0" smtClean="0">
                <a:solidFill>
                  <a:srgbClr val="414141"/>
                </a:solidFill>
                <a:latin typeface="微软雅黑" panose="020B0503020204020204" charset="-122"/>
                <a:ea typeface="微软雅黑" panose="020B0503020204020204" charset="-122"/>
              </a:rPr>
              <a:t>文本</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a:t>
            </a:r>
            <a:endParaRPr lang="en-US" altLang="zh-CN" sz="1000" dirty="0">
              <a:solidFill>
                <a:srgbClr val="414141"/>
              </a:solidFill>
              <a:latin typeface="微软雅黑" panose="020B0503020204020204" charset="-122"/>
              <a:ea typeface="微软雅黑" panose="020B0503020204020204" charset="-122"/>
            </a:endParaRPr>
          </a:p>
          <a:p>
            <a:pPr marL="114300" indent="-114300">
              <a:spcBef>
                <a:spcPts val="0"/>
              </a:spcBef>
              <a:spcAft>
                <a:spcPts val="300"/>
              </a:spcAft>
              <a:buClr>
                <a:srgbClr val="DA291C"/>
              </a:buClr>
              <a:buSzPct val="100000"/>
              <a:buFont typeface="Wingdings" panose="05000000000000000000" pitchFamily="2" charset="2"/>
              <a:buChar char="§"/>
            </a:pPr>
            <a:r>
              <a:rPr lang="zh-CN" altLang="en-US" sz="1000" dirty="0" smtClean="0">
                <a:solidFill>
                  <a:srgbClr val="414141"/>
                </a:solidFill>
                <a:latin typeface="微软雅黑" panose="020B0503020204020204" charset="-122"/>
                <a:ea typeface="微软雅黑" panose="020B0503020204020204" charset="-122"/>
              </a:rPr>
              <a:t>产品组件</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菜单分类</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菜单列表</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a:t>
            </a:r>
            <a:endParaRPr lang="en-US" altLang="zh-CN" sz="1000" dirty="0" smtClean="0">
              <a:solidFill>
                <a:srgbClr val="414141"/>
              </a:solidFill>
              <a:latin typeface="微软雅黑" panose="020B0503020204020204" charset="-122"/>
              <a:ea typeface="微软雅黑" panose="020B0503020204020204" charset="-122"/>
            </a:endParaRPr>
          </a:p>
          <a:p>
            <a:pPr marL="114300" lvl="1" indent="-114300">
              <a:spcBef>
                <a:spcPts val="0"/>
              </a:spcBef>
              <a:spcAft>
                <a:spcPts val="300"/>
              </a:spcAft>
              <a:buSzPct val="100000"/>
              <a:buFont typeface="Wingdings" panose="05000000000000000000" pitchFamily="2" charset="2"/>
              <a:buChar char="§"/>
            </a:pPr>
            <a:r>
              <a:rPr lang="zh-CN" altLang="en-US" sz="1000" dirty="0" smtClean="0">
                <a:solidFill>
                  <a:srgbClr val="414141"/>
                </a:solidFill>
                <a:latin typeface="微软雅黑" panose="020B0503020204020204" charset="-122"/>
                <a:ea typeface="微软雅黑" panose="020B0503020204020204" charset="-122"/>
              </a:rPr>
              <a:t>其他业务组件</a:t>
            </a:r>
            <a:endParaRPr lang="en-US" altLang="zh-CN" sz="1000" dirty="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登录</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预约时间</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购物车</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a:solidFill>
                  <a:srgbClr val="414141"/>
                </a:solidFill>
                <a:latin typeface="微软雅黑" panose="020B0503020204020204" charset="-122"/>
                <a:ea typeface="微软雅黑" panose="020B0503020204020204" charset="-122"/>
              </a:rPr>
              <a:t>收银</a:t>
            </a:r>
            <a:r>
              <a:rPr lang="zh-CN" altLang="en-US" sz="1000" dirty="0" smtClean="0">
                <a:solidFill>
                  <a:srgbClr val="414141"/>
                </a:solidFill>
                <a:latin typeface="微软雅黑" panose="020B0503020204020204" charset="-122"/>
                <a:ea typeface="微软雅黑" panose="020B0503020204020204" charset="-122"/>
              </a:rPr>
              <a:t>台</a:t>
            </a:r>
            <a:endParaRPr lang="en-US" altLang="zh-CN" sz="1000" dirty="0" smtClean="0">
              <a:solidFill>
                <a:srgbClr val="414141"/>
              </a:solidFill>
              <a:latin typeface="微软雅黑" panose="020B0503020204020204" charset="-122"/>
              <a:ea typeface="微软雅黑" panose="020B0503020204020204" charset="-122"/>
            </a:endParaRPr>
          </a:p>
          <a:p>
            <a:pPr marL="405130" lvl="1" indent="-171450">
              <a:spcBef>
                <a:spcPts val="0"/>
              </a:spcBef>
              <a:spcAft>
                <a:spcPts val="300"/>
              </a:spcAft>
              <a:buSzPct val="100000"/>
              <a:buFont typeface="Wingdings" panose="05000000000000000000" pitchFamily="2" charset="2"/>
              <a:buChar char="Ø"/>
            </a:pPr>
            <a:r>
              <a:rPr lang="zh-CN" altLang="en-US" sz="1000" dirty="0" smtClean="0">
                <a:solidFill>
                  <a:srgbClr val="414141"/>
                </a:solidFill>
                <a:latin typeface="微软雅黑" panose="020B0503020204020204" charset="-122"/>
                <a:ea typeface="微软雅黑" panose="020B0503020204020204" charset="-122"/>
              </a:rPr>
              <a:t>。。。</a:t>
            </a:r>
            <a:endParaRPr lang="en-US" altLang="zh-CN" sz="1000" dirty="0" smtClean="0">
              <a:solidFill>
                <a:srgbClr val="414141"/>
              </a:solidFill>
              <a:latin typeface="微软雅黑" panose="020B0503020204020204" charset="-122"/>
              <a:ea typeface="微软雅黑" panose="020B0503020204020204" charset="-122"/>
            </a:endParaRPr>
          </a:p>
        </p:txBody>
      </p:sp>
      <p:sp>
        <p:nvSpPr>
          <p:cNvPr id="22" name="Text Placeholder 41"/>
          <p:cNvSpPr txBox="1"/>
          <p:nvPr/>
        </p:nvSpPr>
        <p:spPr>
          <a:xfrm>
            <a:off x="4499519" y="1461969"/>
            <a:ext cx="1407527" cy="1116000"/>
          </a:xfrm>
          <a:prstGeom prst="rect">
            <a:avLst/>
          </a:prstGeom>
        </p:spPr>
        <p:txBody>
          <a:bodyPr lIns="0" tIns="0" rIns="0" bIns="0"/>
          <a:lstStyle>
            <a:defPPr>
              <a:defRPr lang="en-US"/>
            </a:defPPr>
            <a:lvl1pPr marL="114300" indent="-114300" defTabSz="457200">
              <a:lnSpc>
                <a:spcPct val="150000"/>
              </a:lnSpc>
              <a:spcBef>
                <a:spcPts val="0"/>
              </a:spcBef>
              <a:spcAft>
                <a:spcPts val="300"/>
              </a:spcAft>
              <a:buClr>
                <a:srgbClr val="DA291C"/>
              </a:buClr>
              <a:buSzPct val="100000"/>
              <a:buFont typeface="Wingdings" panose="05000000000000000000" pitchFamily="2" charset="2"/>
              <a:buChar char="§"/>
              <a:defRPr sz="1000">
                <a:solidFill>
                  <a:srgbClr val="414141"/>
                </a:solidFill>
                <a:latin typeface="微软雅黑" panose="020B0503020204020204" charset="-122"/>
                <a:ea typeface="微软雅黑" panose="020B0503020204020204" charset="-122"/>
              </a:defRPr>
            </a:lvl1pPr>
            <a:lvl2pPr marL="405130" lvl="1" indent="-171450" defTabSz="457200">
              <a:lnSpc>
                <a:spcPct val="150000"/>
              </a:lnSpc>
              <a:spcBef>
                <a:spcPts val="0"/>
              </a:spcBef>
              <a:spcAft>
                <a:spcPts val="300"/>
              </a:spcAft>
              <a:buClr>
                <a:srgbClr val="DA291C"/>
              </a:buClr>
              <a:buSzPct val="100000"/>
              <a:buFont typeface="Wingdings" panose="05000000000000000000" pitchFamily="2" charset="2"/>
              <a:buChar char="Ø"/>
              <a:defRPr sz="1000">
                <a:solidFill>
                  <a:srgbClr val="414141"/>
                </a:solidFill>
                <a:latin typeface="微软雅黑" panose="020B0503020204020204" charset="-122"/>
                <a:ea typeface="微软雅黑" panose="020B0503020204020204" charset="-122"/>
              </a:defRPr>
            </a:lvl2pPr>
            <a:lvl3pPr marL="462280" indent="-228600" defTabSz="457200">
              <a:spcBef>
                <a:spcPct val="20000"/>
              </a:spcBef>
              <a:buFont typeface="Arial" panose="020B0604020202020204" pitchFamily="34" charset="0"/>
              <a:buChar char="–"/>
              <a:defRPr sz="1200">
                <a:latin typeface="Arial" panose="020B0604020202020204"/>
              </a:defRPr>
            </a:lvl3pPr>
            <a:lvl4pPr marL="685800" indent="-228600" defTabSz="457200">
              <a:spcBef>
                <a:spcPct val="20000"/>
              </a:spcBef>
              <a:buClr>
                <a:srgbClr val="919D9D"/>
              </a:buClr>
              <a:buFont typeface="Arial" panose="020B0604020202020204" pitchFamily="34" charset="0"/>
              <a:buChar char="■"/>
              <a:defRPr sz="1200">
                <a:latin typeface="Arial" panose="020B0604020202020204"/>
              </a:defRPr>
            </a:lvl4pPr>
            <a:lvl5pPr marL="909955" indent="-219075" defTabSz="457200">
              <a:spcBef>
                <a:spcPct val="20000"/>
              </a:spcBef>
              <a:buFont typeface="Arial" panose="020B0604020202020204"/>
              <a:buChar char="»"/>
              <a:defRPr sz="1200">
                <a:latin typeface="Arial" panose="020B0604020202020204"/>
              </a:defRPr>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dirty="0" smtClean="0"/>
              <a:t>页面流程编排</a:t>
            </a:r>
            <a:endParaRPr lang="en-US" altLang="zh-CN" dirty="0"/>
          </a:p>
        </p:txBody>
      </p:sp>
      <p:sp>
        <p:nvSpPr>
          <p:cNvPr id="23" name="Text Placeholder 41"/>
          <p:cNvSpPr txBox="1"/>
          <p:nvPr/>
        </p:nvSpPr>
        <p:spPr>
          <a:xfrm>
            <a:off x="5852168" y="1461969"/>
            <a:ext cx="1336806" cy="1116000"/>
          </a:xfrm>
          <a:prstGeom prst="rect">
            <a:avLst/>
          </a:prstGeom>
        </p:spPr>
        <p:txBody>
          <a:bodyPr lIns="0" tIns="0" rIns="0" bIns="0"/>
          <a:lstStyle>
            <a:defPPr>
              <a:defRPr lang="en-US"/>
            </a:defPPr>
            <a:lvl1pPr marL="114300" indent="-114300" defTabSz="457200">
              <a:lnSpc>
                <a:spcPct val="150000"/>
              </a:lnSpc>
              <a:spcBef>
                <a:spcPts val="0"/>
              </a:spcBef>
              <a:spcAft>
                <a:spcPts val="300"/>
              </a:spcAft>
              <a:buClr>
                <a:srgbClr val="DA291C"/>
              </a:buClr>
              <a:buSzPct val="100000"/>
              <a:buFont typeface="Wingdings" panose="05000000000000000000" pitchFamily="2" charset="2"/>
              <a:buChar char="§"/>
              <a:defRPr sz="1000">
                <a:solidFill>
                  <a:srgbClr val="414141"/>
                </a:solidFill>
                <a:latin typeface="微软雅黑" panose="020B0503020204020204" charset="-122"/>
                <a:ea typeface="微软雅黑" panose="020B0503020204020204" charset="-122"/>
              </a:defRPr>
            </a:lvl1pPr>
            <a:lvl2pPr marL="405130" lvl="1" indent="-171450" defTabSz="457200">
              <a:lnSpc>
                <a:spcPct val="150000"/>
              </a:lnSpc>
              <a:spcBef>
                <a:spcPts val="0"/>
              </a:spcBef>
              <a:spcAft>
                <a:spcPts val="300"/>
              </a:spcAft>
              <a:buClr>
                <a:srgbClr val="DA291C"/>
              </a:buClr>
              <a:buSzPct val="100000"/>
              <a:buFont typeface="Wingdings" panose="05000000000000000000" pitchFamily="2" charset="2"/>
              <a:buChar char="Ø"/>
              <a:defRPr sz="1000">
                <a:solidFill>
                  <a:srgbClr val="414141"/>
                </a:solidFill>
                <a:latin typeface="微软雅黑" panose="020B0503020204020204" charset="-122"/>
                <a:ea typeface="微软雅黑" panose="020B0503020204020204" charset="-122"/>
              </a:defRPr>
            </a:lvl2pPr>
            <a:lvl3pPr marL="462280" indent="-228600" defTabSz="457200">
              <a:spcBef>
                <a:spcPct val="20000"/>
              </a:spcBef>
              <a:buFont typeface="Arial" panose="020B0604020202020204" pitchFamily="34" charset="0"/>
              <a:buChar char="–"/>
              <a:defRPr sz="1200">
                <a:latin typeface="Arial" panose="020B0604020202020204"/>
              </a:defRPr>
            </a:lvl3pPr>
            <a:lvl4pPr marL="685800" indent="-228600" defTabSz="457200">
              <a:spcBef>
                <a:spcPct val="20000"/>
              </a:spcBef>
              <a:buClr>
                <a:srgbClr val="919D9D"/>
              </a:buClr>
              <a:buFont typeface="Arial" panose="020B0604020202020204" pitchFamily="34" charset="0"/>
              <a:buChar char="■"/>
              <a:defRPr sz="1200">
                <a:latin typeface="Arial" panose="020B0604020202020204"/>
              </a:defRPr>
            </a:lvl4pPr>
            <a:lvl5pPr marL="909955" indent="-219075" defTabSz="457200">
              <a:spcBef>
                <a:spcPct val="20000"/>
              </a:spcBef>
              <a:buFont typeface="Arial" panose="020B0604020202020204"/>
              <a:buChar char="»"/>
              <a:defRPr sz="1200">
                <a:latin typeface="Arial" panose="020B0604020202020204"/>
              </a:defRPr>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dirty="0" smtClean="0"/>
              <a:t>页面配置代码生成微信小程序代码</a:t>
            </a:r>
            <a:endParaRPr lang="en-US" altLang="zh-CN" dirty="0" smtClean="0"/>
          </a:p>
          <a:p>
            <a:r>
              <a:rPr lang="zh-CN" altLang="en-US" dirty="0"/>
              <a:t>微</a:t>
            </a:r>
            <a:r>
              <a:rPr lang="zh-CN" altLang="en-US" dirty="0" smtClean="0"/>
              <a:t>信小程序代码打包</a:t>
            </a:r>
            <a:endParaRPr lang="en-US" altLang="zh-CN" dirty="0"/>
          </a:p>
        </p:txBody>
      </p:sp>
      <p:sp>
        <p:nvSpPr>
          <p:cNvPr id="24" name="Freeform 15"/>
          <p:cNvSpPr/>
          <p:nvPr/>
        </p:nvSpPr>
        <p:spPr>
          <a:xfrm>
            <a:off x="7188974" y="1030578"/>
            <a:ext cx="1548000" cy="406750"/>
          </a:xfrm>
          <a:custGeom>
            <a:avLst/>
            <a:gdLst>
              <a:gd name="connsiteX0" fmla="*/ 0 w 1740391"/>
              <a:gd name="connsiteY0" fmla="*/ 0 h 406750"/>
              <a:gd name="connsiteX1" fmla="*/ 1537016 w 1740391"/>
              <a:gd name="connsiteY1" fmla="*/ 0 h 406750"/>
              <a:gd name="connsiteX2" fmla="*/ 1740391 w 1740391"/>
              <a:gd name="connsiteY2" fmla="*/ 203375 h 406750"/>
              <a:gd name="connsiteX3" fmla="*/ 1537016 w 1740391"/>
              <a:gd name="connsiteY3" fmla="*/ 406750 h 406750"/>
              <a:gd name="connsiteX4" fmla="*/ 0 w 1740391"/>
              <a:gd name="connsiteY4" fmla="*/ 406750 h 406750"/>
              <a:gd name="connsiteX5" fmla="*/ 203375 w 1740391"/>
              <a:gd name="connsiteY5" fmla="*/ 203375 h 406750"/>
              <a:gd name="connsiteX6" fmla="*/ 0 w 1740391"/>
              <a:gd name="connsiteY6" fmla="*/ 0 h 40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391" h="406750">
                <a:moveTo>
                  <a:pt x="0" y="0"/>
                </a:moveTo>
                <a:lnTo>
                  <a:pt x="1537016" y="0"/>
                </a:lnTo>
                <a:lnTo>
                  <a:pt x="1740391" y="203375"/>
                </a:lnTo>
                <a:lnTo>
                  <a:pt x="1537016" y="406750"/>
                </a:lnTo>
                <a:lnTo>
                  <a:pt x="0" y="406750"/>
                </a:lnTo>
                <a:lnTo>
                  <a:pt x="203375" y="203375"/>
                </a:lnTo>
                <a:lnTo>
                  <a:pt x="0" y="0"/>
                </a:lnTo>
                <a:close/>
              </a:path>
            </a:pathLst>
          </a:custGeom>
          <a:solidFill>
            <a:srgbClr val="DA291C"/>
          </a:solidFill>
          <a:ln w="25400" cap="flat" cmpd="sng" algn="ctr">
            <a:solidFill>
              <a:sysClr val="window" lastClr="FFFFFF">
                <a:hueOff val="0"/>
                <a:satOff val="0"/>
                <a:lumOff val="0"/>
                <a:alphaOff val="0"/>
              </a:sysClr>
            </a:solidFill>
            <a:prstDash val="solid"/>
          </a:ln>
          <a:effectLst/>
        </p:spPr>
        <p:txBody>
          <a:bodyPr spcFirstLastPara="0" vert="horz" wrap="square" lIns="259382" tIns="37338" rIns="222044" bIns="37338" numCol="1" spcCol="1270" anchor="ctr" anchorCtr="0">
            <a:noAutofit/>
          </a:bodyPr>
          <a:lstStyle/>
          <a:p>
            <a:pPr algn="ctr" defTabSz="622300">
              <a:lnSpc>
                <a:spcPct val="90000"/>
              </a:lnSpc>
              <a:spcBef>
                <a:spcPct val="0"/>
              </a:spcBef>
              <a:spcAft>
                <a:spcPct val="35000"/>
              </a:spcAft>
            </a:pPr>
            <a:r>
              <a:rPr lang="zh-CN" altLang="en-US" sz="1200" b="1" kern="0" dirty="0" smtClean="0">
                <a:solidFill>
                  <a:prstClr val="white"/>
                </a:solidFill>
                <a:latin typeface="微软雅黑" panose="020B0503020204020204" charset="-122"/>
                <a:ea typeface="微软雅黑" panose="020B0503020204020204" charset="-122"/>
              </a:rPr>
              <a:t>小程序发布</a:t>
            </a:r>
            <a:endParaRPr lang="en-US" sz="1200" b="1" kern="0" dirty="0">
              <a:solidFill>
                <a:prstClr val="white"/>
              </a:solidFill>
              <a:latin typeface="微软雅黑" panose="020B0503020204020204" charset="-122"/>
              <a:ea typeface="微软雅黑" panose="020B0503020204020204" charset="-122"/>
            </a:endParaRPr>
          </a:p>
        </p:txBody>
      </p:sp>
      <p:sp>
        <p:nvSpPr>
          <p:cNvPr id="26" name="Text Placeholder 41"/>
          <p:cNvSpPr txBox="1"/>
          <p:nvPr/>
        </p:nvSpPr>
        <p:spPr>
          <a:xfrm>
            <a:off x="7188974" y="1461969"/>
            <a:ext cx="1487666" cy="1116000"/>
          </a:xfrm>
          <a:prstGeom prst="rect">
            <a:avLst/>
          </a:prstGeom>
        </p:spPr>
        <p:txBody>
          <a:bodyPr lIns="0" tIns="0" rIns="0" bIns="0"/>
          <a:lstStyle>
            <a:defPPr>
              <a:defRPr lang="en-US"/>
            </a:defPPr>
            <a:lvl1pPr marL="114300" indent="-114300" defTabSz="457200">
              <a:lnSpc>
                <a:spcPct val="150000"/>
              </a:lnSpc>
              <a:spcBef>
                <a:spcPts val="0"/>
              </a:spcBef>
              <a:spcAft>
                <a:spcPts val="300"/>
              </a:spcAft>
              <a:buClr>
                <a:srgbClr val="DA291C"/>
              </a:buClr>
              <a:buSzPct val="100000"/>
              <a:buFont typeface="Wingdings" panose="05000000000000000000" pitchFamily="2" charset="2"/>
              <a:buChar char="§"/>
              <a:defRPr sz="1000">
                <a:solidFill>
                  <a:srgbClr val="414141"/>
                </a:solidFill>
                <a:latin typeface="微软雅黑" panose="020B0503020204020204" charset="-122"/>
                <a:ea typeface="微软雅黑" panose="020B0503020204020204" charset="-122"/>
              </a:defRPr>
            </a:lvl1pPr>
            <a:lvl2pPr marL="405130" lvl="1" indent="-171450" defTabSz="457200">
              <a:lnSpc>
                <a:spcPct val="150000"/>
              </a:lnSpc>
              <a:spcBef>
                <a:spcPts val="0"/>
              </a:spcBef>
              <a:spcAft>
                <a:spcPts val="300"/>
              </a:spcAft>
              <a:buClr>
                <a:srgbClr val="DA291C"/>
              </a:buClr>
              <a:buSzPct val="100000"/>
              <a:buFont typeface="Wingdings" panose="05000000000000000000" pitchFamily="2" charset="2"/>
              <a:buChar char="Ø"/>
              <a:defRPr sz="1000">
                <a:solidFill>
                  <a:srgbClr val="414141"/>
                </a:solidFill>
                <a:latin typeface="微软雅黑" panose="020B0503020204020204" charset="-122"/>
                <a:ea typeface="微软雅黑" panose="020B0503020204020204" charset="-122"/>
              </a:defRPr>
            </a:lvl2pPr>
            <a:lvl3pPr marL="462280" indent="-228600" defTabSz="457200">
              <a:spcBef>
                <a:spcPct val="20000"/>
              </a:spcBef>
              <a:buFont typeface="Arial" panose="020B0604020202020204" pitchFamily="34" charset="0"/>
              <a:buChar char="–"/>
              <a:defRPr sz="1200">
                <a:latin typeface="Arial" panose="020B0604020202020204"/>
              </a:defRPr>
            </a:lvl3pPr>
            <a:lvl4pPr marL="685800" indent="-228600" defTabSz="457200">
              <a:spcBef>
                <a:spcPct val="20000"/>
              </a:spcBef>
              <a:buClr>
                <a:srgbClr val="919D9D"/>
              </a:buClr>
              <a:buFont typeface="Arial" panose="020B0604020202020204" pitchFamily="34" charset="0"/>
              <a:buChar char="■"/>
              <a:defRPr sz="1200">
                <a:latin typeface="Arial" panose="020B0604020202020204"/>
              </a:defRPr>
            </a:lvl4pPr>
            <a:lvl5pPr marL="909955" indent="-219075" defTabSz="457200">
              <a:spcBef>
                <a:spcPct val="20000"/>
              </a:spcBef>
              <a:buFont typeface="Arial" panose="020B0604020202020204"/>
              <a:buChar char="»"/>
              <a:defRPr sz="1200">
                <a:latin typeface="Arial" panose="020B0604020202020204"/>
              </a:defRPr>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dirty="0" smtClean="0"/>
              <a:t>小程序发布到微信平台</a:t>
            </a:r>
            <a:endParaRPr lang="en-US" altLang="zh-CN" dirty="0"/>
          </a:p>
        </p:txBody>
      </p:sp>
      <p:sp>
        <p:nvSpPr>
          <p:cNvPr id="19"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20"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25"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27"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3"/>
          <p:cNvSpPr>
            <a:spLocks noGrp="1"/>
          </p:cNvSpPr>
          <p:nvPr>
            <p:ph type="title"/>
          </p:nvPr>
        </p:nvSpPr>
        <p:spPr>
          <a:xfrm>
            <a:off x="264160" y="77017"/>
            <a:ext cx="5004126" cy="752230"/>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a:t>
            </a:r>
            <a:r>
              <a:rPr lang="zh-CN" altLang="en-US" dirty="0">
                <a:solidFill>
                  <a:srgbClr val="414141"/>
                </a:solidFill>
                <a:latin typeface="微软雅黑" panose="020B0503020204020204" charset="-122"/>
                <a:ea typeface="微软雅黑" panose="020B0503020204020204" charset="-122"/>
                <a:sym typeface="+mn-ea"/>
              </a:rPr>
              <a:t>专题</a:t>
            </a:r>
            <a:r>
              <a:rPr lang="zh-CN" altLang="en-US" dirty="0" smtClean="0">
                <a:solidFill>
                  <a:srgbClr val="414141"/>
                </a:solidFill>
                <a:latin typeface="微软雅黑" panose="020B0503020204020204" charset="-122"/>
                <a:ea typeface="微软雅黑" panose="020B0503020204020204" charset="-122"/>
                <a:sym typeface="+mn-ea"/>
              </a:rPr>
              <a:t> </a:t>
            </a:r>
            <a:r>
              <a:rPr lang="en-US" altLang="zh-CN" dirty="0">
                <a:solidFill>
                  <a:srgbClr val="414141"/>
                </a:solidFill>
                <a:latin typeface="微软雅黑" panose="020B0503020204020204" charset="-122"/>
                <a:ea typeface="微软雅黑" panose="020B0503020204020204" charset="-122"/>
                <a:sym typeface="+mn-ea"/>
              </a:rPr>
              <a:t>– </a:t>
            </a:r>
            <a:r>
              <a:rPr lang="zh-CN" altLang="en-US" dirty="0">
                <a:solidFill>
                  <a:srgbClr val="414141"/>
                </a:solidFill>
                <a:latin typeface="微软雅黑" panose="020B0503020204020204" charset="-122"/>
                <a:ea typeface="微软雅黑" panose="020B0503020204020204" charset="-122"/>
                <a:sym typeface="+mn-ea"/>
              </a:rPr>
              <a:t>统一消费者端配置</a:t>
            </a:r>
            <a:endParaRPr lang="en-US" sz="2400" dirty="0"/>
          </a:p>
        </p:txBody>
      </p:sp>
      <p:sp>
        <p:nvSpPr>
          <p:cNvPr id="81"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2"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3"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4"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80" name="圆角矩形 48"/>
          <p:cNvSpPr/>
          <p:nvPr/>
        </p:nvSpPr>
        <p:spPr>
          <a:xfrm>
            <a:off x="3569029" y="4010988"/>
            <a:ext cx="1635950" cy="803962"/>
          </a:xfrm>
          <a:prstGeom prst="roundRect">
            <a:avLst>
              <a:gd name="adj" fmla="val 3707"/>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85" name="圆角矩形 84"/>
          <p:cNvSpPr/>
          <p:nvPr/>
        </p:nvSpPr>
        <p:spPr>
          <a:xfrm>
            <a:off x="3572823" y="1227733"/>
            <a:ext cx="3999763" cy="2707675"/>
          </a:xfrm>
          <a:prstGeom prst="roundRect">
            <a:avLst>
              <a:gd name="adj" fmla="val 1367"/>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zh-CN" altLang="en-US"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86" name="圆角矩形 85"/>
          <p:cNvSpPr/>
          <p:nvPr/>
        </p:nvSpPr>
        <p:spPr>
          <a:xfrm>
            <a:off x="5971748" y="1553940"/>
            <a:ext cx="1470231" cy="1758354"/>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noAutofit/>
          </a:bodyP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87" name="圆角矩形 86"/>
          <p:cNvSpPr/>
          <p:nvPr/>
        </p:nvSpPr>
        <p:spPr>
          <a:xfrm>
            <a:off x="3683020" y="1555953"/>
            <a:ext cx="2171053" cy="1345745"/>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cxnSp>
        <p:nvCxnSpPr>
          <p:cNvPr id="88" name="Straight Connector 97"/>
          <p:cNvCxnSpPr/>
          <p:nvPr/>
        </p:nvCxnSpPr>
        <p:spPr>
          <a:xfrm>
            <a:off x="1688976" y="947436"/>
            <a:ext cx="0" cy="1961741"/>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9" name="圆角矩形 48"/>
          <p:cNvSpPr/>
          <p:nvPr/>
        </p:nvSpPr>
        <p:spPr>
          <a:xfrm>
            <a:off x="637123" y="3442275"/>
            <a:ext cx="2651816" cy="1346914"/>
          </a:xfrm>
          <a:prstGeom prst="roundRect">
            <a:avLst>
              <a:gd name="adj" fmla="val 2413"/>
            </a:avLst>
          </a:prstGeom>
          <a:solidFill>
            <a:schemeClr val="bg1">
              <a:lumMod val="95000"/>
            </a:schemeClr>
          </a:solidFill>
          <a:ln w="9525" cap="flat" cmpd="sng" algn="ctr">
            <a:solidFill>
              <a:schemeClr val="bg1">
                <a:lumMod val="85000"/>
              </a:schemeClr>
            </a:solidFill>
            <a:prstDash val="sysDash"/>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92" name="圆角矩形 48"/>
          <p:cNvSpPr/>
          <p:nvPr/>
        </p:nvSpPr>
        <p:spPr>
          <a:xfrm>
            <a:off x="5947662" y="4007344"/>
            <a:ext cx="1634890" cy="807927"/>
          </a:xfrm>
          <a:prstGeom prst="roundRect">
            <a:avLst>
              <a:gd name="adj" fmla="val 3707"/>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94" name="圆角矩形 48"/>
          <p:cNvSpPr/>
          <p:nvPr/>
        </p:nvSpPr>
        <p:spPr>
          <a:xfrm>
            <a:off x="1802074" y="1227733"/>
            <a:ext cx="1489743" cy="1673965"/>
          </a:xfrm>
          <a:prstGeom prst="roundRect">
            <a:avLst>
              <a:gd name="adj" fmla="val 2413"/>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09" name="Rectangle 92"/>
          <p:cNvSpPr/>
          <p:nvPr/>
        </p:nvSpPr>
        <p:spPr>
          <a:xfrm>
            <a:off x="8100148" y="2906014"/>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lumMod val="75000"/>
                  </a:schemeClr>
                </a:solidFill>
              </a:rPr>
              <a:t>LA</a:t>
            </a:r>
            <a:endParaRPr lang="en-US" altLang="zh-CN" sz="1000" b="1" dirty="0">
              <a:solidFill>
                <a:schemeClr val="tx1">
                  <a:lumMod val="75000"/>
                </a:schemeClr>
              </a:solidFill>
            </a:endParaRPr>
          </a:p>
        </p:txBody>
      </p:sp>
      <p:cxnSp>
        <p:nvCxnSpPr>
          <p:cNvPr id="127" name="Straight Arrow Connector 101"/>
          <p:cNvCxnSpPr/>
          <p:nvPr/>
        </p:nvCxnSpPr>
        <p:spPr>
          <a:xfrm>
            <a:off x="1040338" y="1723728"/>
            <a:ext cx="0" cy="302246"/>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Rounded Rectangle 103"/>
          <p:cNvSpPr/>
          <p:nvPr/>
        </p:nvSpPr>
        <p:spPr>
          <a:xfrm>
            <a:off x="1909238" y="1319560"/>
            <a:ext cx="1260000" cy="23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a:t>vue</a:t>
            </a:r>
            <a:endParaRPr lang="en-US" altLang="zh-CN" sz="800" b="1" dirty="0"/>
          </a:p>
        </p:txBody>
      </p:sp>
      <p:sp>
        <p:nvSpPr>
          <p:cNvPr id="129" name="Rounded Rectangle 104"/>
          <p:cNvSpPr/>
          <p:nvPr/>
        </p:nvSpPr>
        <p:spPr>
          <a:xfrm>
            <a:off x="1909237" y="1631565"/>
            <a:ext cx="1260000" cy="23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err="1"/>
              <a:t>npm</a:t>
            </a:r>
            <a:endParaRPr lang="en-US" altLang="zh-CN" sz="800" b="1" dirty="0"/>
          </a:p>
        </p:txBody>
      </p:sp>
      <p:sp>
        <p:nvSpPr>
          <p:cNvPr id="130" name="Rounded Rectangle 105"/>
          <p:cNvSpPr/>
          <p:nvPr/>
        </p:nvSpPr>
        <p:spPr>
          <a:xfrm>
            <a:off x="1909238" y="1943570"/>
            <a:ext cx="1260000" cy="23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err="1"/>
              <a:t>mpvue</a:t>
            </a:r>
            <a:endParaRPr lang="en-US" altLang="zh-CN" sz="800" b="1" dirty="0"/>
          </a:p>
        </p:txBody>
      </p:sp>
      <p:sp>
        <p:nvSpPr>
          <p:cNvPr id="132" name="Rounded Rectangle 106"/>
          <p:cNvSpPr/>
          <p:nvPr/>
        </p:nvSpPr>
        <p:spPr>
          <a:xfrm>
            <a:off x="1909237" y="2255575"/>
            <a:ext cx="1260000" cy="23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err="1"/>
              <a:t>Webpack</a:t>
            </a:r>
            <a:endParaRPr lang="en-US" altLang="zh-CN" sz="800" b="1" dirty="0"/>
          </a:p>
        </p:txBody>
      </p:sp>
      <p:sp>
        <p:nvSpPr>
          <p:cNvPr id="134" name="Rounded Rectangle 107"/>
          <p:cNvSpPr/>
          <p:nvPr/>
        </p:nvSpPr>
        <p:spPr>
          <a:xfrm>
            <a:off x="1904157" y="2567581"/>
            <a:ext cx="1265080" cy="230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a:t>VantWeapp</a:t>
            </a:r>
            <a:endParaRPr lang="en-US" altLang="zh-CN" sz="800" b="1" dirty="0"/>
          </a:p>
        </p:txBody>
      </p:sp>
      <p:sp>
        <p:nvSpPr>
          <p:cNvPr id="135" name="TextBox 109"/>
          <p:cNvSpPr txBox="1"/>
          <p:nvPr/>
        </p:nvSpPr>
        <p:spPr>
          <a:xfrm>
            <a:off x="2051251" y="939957"/>
            <a:ext cx="1104652" cy="230832"/>
          </a:xfrm>
          <a:prstGeom prst="rect">
            <a:avLst/>
          </a:prstGeom>
          <a:noFill/>
        </p:spPr>
        <p:txBody>
          <a:bodyPr wrap="square" rtlCol="0">
            <a:spAutoFit/>
          </a:bodyPr>
          <a:lstStyle/>
          <a:p>
            <a:r>
              <a:rPr lang="zh-CN" altLang="en-US" sz="900" b="1" dirty="0">
                <a:latin typeface="Microsoft YaHei" panose="020B0503020204020204" pitchFamily="34" charset="-122"/>
                <a:ea typeface="Microsoft YaHei" panose="020B0503020204020204" pitchFamily="34" charset="-122"/>
              </a:rPr>
              <a:t>生成小程序平台</a:t>
            </a:r>
            <a:endParaRPr lang="en-US" sz="900" b="1" dirty="0">
              <a:latin typeface="Microsoft YaHei" panose="020B0503020204020204" pitchFamily="34" charset="-122"/>
              <a:ea typeface="Microsoft YaHei" panose="020B0503020204020204" pitchFamily="34" charset="-122"/>
            </a:endParaRPr>
          </a:p>
        </p:txBody>
      </p:sp>
      <p:cxnSp>
        <p:nvCxnSpPr>
          <p:cNvPr id="136" name="Straight Arrow Connector 110"/>
          <p:cNvCxnSpPr/>
          <p:nvPr/>
        </p:nvCxnSpPr>
        <p:spPr>
          <a:xfrm flipV="1">
            <a:off x="1348902" y="2201740"/>
            <a:ext cx="453172" cy="925"/>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12"/>
          <p:cNvSpPr txBox="1"/>
          <p:nvPr/>
        </p:nvSpPr>
        <p:spPr>
          <a:xfrm>
            <a:off x="3914937" y="1585054"/>
            <a:ext cx="1781515"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小程序工具打包</a:t>
            </a:r>
            <a:endParaRPr lang="en-US" sz="800" b="1" dirty="0">
              <a:latin typeface="Microsoft YaHei" panose="020B0503020204020204" pitchFamily="34" charset="-122"/>
              <a:ea typeface="Microsoft YaHei" panose="020B0503020204020204" pitchFamily="34" charset="-122"/>
            </a:endParaRPr>
          </a:p>
        </p:txBody>
      </p:sp>
      <p:sp>
        <p:nvSpPr>
          <p:cNvPr id="152" name="Rounded Rectangle 113"/>
          <p:cNvSpPr/>
          <p:nvPr/>
        </p:nvSpPr>
        <p:spPr>
          <a:xfrm>
            <a:off x="3907277" y="1914330"/>
            <a:ext cx="1019424"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a:t>小程序开发工具</a:t>
            </a:r>
            <a:endParaRPr lang="en-US" altLang="zh-CN" sz="800" b="1" dirty="0"/>
          </a:p>
        </p:txBody>
      </p:sp>
      <p:sp>
        <p:nvSpPr>
          <p:cNvPr id="156" name="Rounded Rectangle 114"/>
          <p:cNvSpPr/>
          <p:nvPr/>
        </p:nvSpPr>
        <p:spPr>
          <a:xfrm>
            <a:off x="3907277" y="2226938"/>
            <a:ext cx="1019424"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a:t>编译快捷键</a:t>
            </a:r>
            <a:endParaRPr lang="en-US" altLang="zh-CN" sz="800" b="1" dirty="0"/>
          </a:p>
        </p:txBody>
      </p:sp>
      <p:sp>
        <p:nvSpPr>
          <p:cNvPr id="157" name="Rounded Rectangle 115"/>
          <p:cNvSpPr/>
          <p:nvPr/>
        </p:nvSpPr>
        <p:spPr>
          <a:xfrm>
            <a:off x="3907277" y="2538085"/>
            <a:ext cx="1019424"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a:t>发布快捷键</a:t>
            </a:r>
            <a:endParaRPr lang="en-US" altLang="zh-CN" sz="800" b="1" dirty="0"/>
          </a:p>
        </p:txBody>
      </p:sp>
      <p:sp>
        <p:nvSpPr>
          <p:cNvPr id="159" name="TextBox 119"/>
          <p:cNvSpPr txBox="1"/>
          <p:nvPr/>
        </p:nvSpPr>
        <p:spPr>
          <a:xfrm>
            <a:off x="5831944" y="1585054"/>
            <a:ext cx="1781515"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微信小程序后台</a:t>
            </a:r>
            <a:endParaRPr lang="en-US" sz="800" b="1" dirty="0">
              <a:latin typeface="Microsoft YaHei" panose="020B0503020204020204" pitchFamily="34" charset="-122"/>
              <a:ea typeface="Microsoft YaHei" panose="020B0503020204020204" pitchFamily="34" charset="-122"/>
            </a:endParaRPr>
          </a:p>
        </p:txBody>
      </p:sp>
      <p:sp>
        <p:nvSpPr>
          <p:cNvPr id="160" name="Rounded Rectangle 121"/>
          <p:cNvSpPr/>
          <p:nvPr/>
        </p:nvSpPr>
        <p:spPr>
          <a:xfrm>
            <a:off x="6166863" y="1855419"/>
            <a:ext cx="1080000"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开发版本审核</a:t>
            </a:r>
            <a:endParaRPr lang="en-US" altLang="zh-CN" sz="800" b="1" dirty="0"/>
          </a:p>
        </p:txBody>
      </p:sp>
      <p:sp>
        <p:nvSpPr>
          <p:cNvPr id="172" name="Rounded Rectangle 122"/>
          <p:cNvSpPr/>
          <p:nvPr/>
        </p:nvSpPr>
        <p:spPr>
          <a:xfrm>
            <a:off x="6166863" y="2965438"/>
            <a:ext cx="1080000"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审核后版本</a:t>
            </a:r>
            <a:endParaRPr lang="en-US" altLang="zh-CN" sz="800" b="1" dirty="0"/>
          </a:p>
        </p:txBody>
      </p:sp>
      <p:sp>
        <p:nvSpPr>
          <p:cNvPr id="173" name="Rounded Rectangle 123"/>
          <p:cNvSpPr/>
          <p:nvPr/>
        </p:nvSpPr>
        <p:spPr>
          <a:xfrm>
            <a:off x="6166863" y="2130466"/>
            <a:ext cx="1080000"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接口设置</a:t>
            </a:r>
            <a:endParaRPr lang="en-US" altLang="zh-CN" sz="800" b="1" dirty="0"/>
          </a:p>
        </p:txBody>
      </p:sp>
      <p:sp>
        <p:nvSpPr>
          <p:cNvPr id="177" name="Rounded Rectangle 124"/>
          <p:cNvSpPr/>
          <p:nvPr/>
        </p:nvSpPr>
        <p:spPr>
          <a:xfrm>
            <a:off x="6166863" y="2690392"/>
            <a:ext cx="1080000"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运维设置</a:t>
            </a:r>
            <a:endParaRPr lang="en-US" altLang="zh-CN" sz="800" b="1" dirty="0"/>
          </a:p>
        </p:txBody>
      </p:sp>
      <p:sp>
        <p:nvSpPr>
          <p:cNvPr id="178" name="Rounded Rectangle 125"/>
          <p:cNvSpPr/>
          <p:nvPr/>
        </p:nvSpPr>
        <p:spPr>
          <a:xfrm>
            <a:off x="6166863" y="2415345"/>
            <a:ext cx="1080000" cy="25199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开发设置</a:t>
            </a:r>
            <a:endParaRPr lang="en-US" altLang="zh-CN" sz="800" b="1" dirty="0"/>
          </a:p>
        </p:txBody>
      </p:sp>
      <p:sp>
        <p:nvSpPr>
          <p:cNvPr id="179" name="TextBox 130"/>
          <p:cNvSpPr txBox="1"/>
          <p:nvPr/>
        </p:nvSpPr>
        <p:spPr>
          <a:xfrm>
            <a:off x="4759191" y="1286659"/>
            <a:ext cx="1633056"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微信</a:t>
            </a:r>
            <a:r>
              <a:rPr lang="en-US" altLang="zh-CN" sz="800" b="1" dirty="0">
                <a:latin typeface="Microsoft YaHei" panose="020B0503020204020204" pitchFamily="34" charset="-122"/>
                <a:ea typeface="Microsoft YaHei" panose="020B0503020204020204" pitchFamily="34" charset="-122"/>
              </a:rPr>
              <a:t>app</a:t>
            </a:r>
            <a:r>
              <a:rPr lang="zh-CN" altLang="en-US" sz="800" b="1" dirty="0">
                <a:latin typeface="Microsoft YaHei" panose="020B0503020204020204" pitchFamily="34" charset="-122"/>
                <a:ea typeface="Microsoft YaHei" panose="020B0503020204020204" pitchFamily="34" charset="-122"/>
              </a:rPr>
              <a:t>打包</a:t>
            </a:r>
            <a:endParaRPr lang="en-US" sz="800" b="1" dirty="0">
              <a:latin typeface="Microsoft YaHei" panose="020B0503020204020204" pitchFamily="34" charset="-122"/>
              <a:ea typeface="Microsoft YaHei" panose="020B0503020204020204" pitchFamily="34" charset="-122"/>
            </a:endParaRPr>
          </a:p>
        </p:txBody>
      </p:sp>
      <p:sp>
        <p:nvSpPr>
          <p:cNvPr id="180" name="Rounded Rectangle 132"/>
          <p:cNvSpPr/>
          <p:nvPr/>
        </p:nvSpPr>
        <p:spPr>
          <a:xfrm>
            <a:off x="4395860" y="4398907"/>
            <a:ext cx="676139" cy="25879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a:t>后台管理</a:t>
            </a:r>
            <a:endParaRPr lang="en-US" altLang="zh-CN" sz="800" b="1" dirty="0"/>
          </a:p>
        </p:txBody>
      </p:sp>
      <p:sp>
        <p:nvSpPr>
          <p:cNvPr id="181" name="TextBox 136"/>
          <p:cNvSpPr txBox="1"/>
          <p:nvPr/>
        </p:nvSpPr>
        <p:spPr>
          <a:xfrm>
            <a:off x="3659551" y="4123061"/>
            <a:ext cx="1411550" cy="215444"/>
          </a:xfrm>
          <a:prstGeom prst="rect">
            <a:avLst/>
          </a:prstGeom>
          <a:noFill/>
        </p:spPr>
        <p:txBody>
          <a:bodyPr wrap="square" rtlCol="0">
            <a:spAutoFit/>
          </a:bodyPr>
          <a:lstStyle/>
          <a:p>
            <a:pPr algn="ctr"/>
            <a:r>
              <a:rPr lang="zh-CN" altLang="en-US" sz="800" b="1" dirty="0">
                <a:latin typeface="Microsoft YaHei" panose="020B0503020204020204" pitchFamily="34" charset="-122"/>
                <a:ea typeface="Microsoft YaHei" panose="020B0503020204020204" pitchFamily="34" charset="-122"/>
              </a:rPr>
              <a:t>小品牌微信小程序生成操作</a:t>
            </a:r>
            <a:endParaRPr lang="en-US" sz="800" b="1" dirty="0">
              <a:latin typeface="Microsoft YaHei" panose="020B0503020204020204" pitchFamily="34" charset="-122"/>
              <a:ea typeface="Microsoft YaHei" panose="020B0503020204020204" pitchFamily="34" charset="-122"/>
            </a:endParaRPr>
          </a:p>
        </p:txBody>
      </p:sp>
      <p:sp>
        <p:nvSpPr>
          <p:cNvPr id="182" name="TextBox 138"/>
          <p:cNvSpPr txBox="1"/>
          <p:nvPr/>
        </p:nvSpPr>
        <p:spPr>
          <a:xfrm>
            <a:off x="365954" y="947436"/>
            <a:ext cx="1362350" cy="230832"/>
          </a:xfrm>
          <a:prstGeom prst="rect">
            <a:avLst/>
          </a:prstGeom>
          <a:noFill/>
        </p:spPr>
        <p:txBody>
          <a:bodyPr wrap="square" rtlCol="0">
            <a:spAutoFit/>
          </a:bodyPr>
          <a:lstStyle/>
          <a:p>
            <a:pPr algn="ctr"/>
            <a:r>
              <a:rPr lang="en-US" altLang="zh-CN" sz="900" b="1" dirty="0" err="1">
                <a:latin typeface="Microsoft YaHei" panose="020B0503020204020204" pitchFamily="34" charset="-122"/>
                <a:ea typeface="Microsoft YaHei" panose="020B0503020204020204" pitchFamily="34" charset="-122"/>
              </a:rPr>
              <a:t>Vue</a:t>
            </a:r>
            <a:r>
              <a:rPr lang="zh-CN" altLang="en-US" sz="900" b="1" dirty="0">
                <a:latin typeface="Microsoft YaHei" panose="020B0503020204020204" pitchFamily="34" charset="-122"/>
                <a:ea typeface="Microsoft YaHei" panose="020B0503020204020204" pitchFamily="34" charset="-122"/>
              </a:rPr>
              <a:t>可视化编辑</a:t>
            </a:r>
            <a:endParaRPr lang="en-US" sz="900" b="1" dirty="0">
              <a:latin typeface="Microsoft YaHei" panose="020B0503020204020204" pitchFamily="34" charset="-122"/>
              <a:ea typeface="Microsoft YaHei" panose="020B0503020204020204" pitchFamily="34" charset="-122"/>
            </a:endParaRPr>
          </a:p>
        </p:txBody>
      </p:sp>
      <p:sp>
        <p:nvSpPr>
          <p:cNvPr id="183" name="TextBox 139"/>
          <p:cNvSpPr txBox="1"/>
          <p:nvPr/>
        </p:nvSpPr>
        <p:spPr>
          <a:xfrm>
            <a:off x="4770104" y="939957"/>
            <a:ext cx="1633056"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打包平台</a:t>
            </a:r>
            <a:endParaRPr lang="en-US" sz="900" b="1" dirty="0">
              <a:latin typeface="Microsoft YaHei" panose="020B0503020204020204" pitchFamily="34" charset="-122"/>
              <a:ea typeface="Microsoft YaHei" panose="020B0503020204020204" pitchFamily="34" charset="-122"/>
            </a:endParaRPr>
          </a:p>
        </p:txBody>
      </p:sp>
      <p:sp>
        <p:nvSpPr>
          <p:cNvPr id="184" name="TextBox 140"/>
          <p:cNvSpPr txBox="1"/>
          <p:nvPr/>
        </p:nvSpPr>
        <p:spPr>
          <a:xfrm>
            <a:off x="8113698" y="1166824"/>
            <a:ext cx="644221"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小品牌</a:t>
            </a:r>
            <a:endParaRPr lang="en-US" sz="900" b="1" dirty="0">
              <a:latin typeface="Microsoft YaHei" panose="020B0503020204020204" pitchFamily="34" charset="-122"/>
              <a:ea typeface="Microsoft YaHei" panose="020B0503020204020204" pitchFamily="34" charset="-122"/>
            </a:endParaRPr>
          </a:p>
        </p:txBody>
      </p:sp>
      <p:sp>
        <p:nvSpPr>
          <p:cNvPr id="186" name="Rectangle 142"/>
          <p:cNvSpPr/>
          <p:nvPr/>
        </p:nvSpPr>
        <p:spPr>
          <a:xfrm>
            <a:off x="8100148" y="1558726"/>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solidFill>
                  <a:schemeClr val="tx1">
                    <a:lumMod val="75000"/>
                  </a:schemeClr>
                </a:solidFill>
              </a:rPr>
              <a:t>ED</a:t>
            </a:r>
            <a:endParaRPr lang="en-US" altLang="zh-CN" sz="1000" b="1" dirty="0">
              <a:solidFill>
                <a:schemeClr val="tx1">
                  <a:lumMod val="75000"/>
                </a:schemeClr>
              </a:solidFill>
            </a:endParaRPr>
          </a:p>
        </p:txBody>
      </p:sp>
      <p:sp>
        <p:nvSpPr>
          <p:cNvPr id="187" name="Rectangle 143"/>
          <p:cNvSpPr/>
          <p:nvPr/>
        </p:nvSpPr>
        <p:spPr>
          <a:xfrm>
            <a:off x="8100148" y="3355110"/>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a:solidFill>
                  <a:schemeClr val="tx1">
                    <a:lumMod val="75000"/>
                  </a:schemeClr>
                </a:solidFill>
              </a:rPr>
              <a:t>小肥羊</a:t>
            </a:r>
            <a:endParaRPr lang="en-US" altLang="zh-CN" sz="1000" b="1" dirty="0">
              <a:solidFill>
                <a:schemeClr val="tx1">
                  <a:lumMod val="75000"/>
                </a:schemeClr>
              </a:solidFill>
            </a:endParaRPr>
          </a:p>
        </p:txBody>
      </p:sp>
      <p:sp>
        <p:nvSpPr>
          <p:cNvPr id="188" name="Rectangle 144"/>
          <p:cNvSpPr/>
          <p:nvPr/>
        </p:nvSpPr>
        <p:spPr>
          <a:xfrm>
            <a:off x="8100148" y="2456918"/>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lumMod val="75000"/>
                  </a:schemeClr>
                </a:solidFill>
              </a:rPr>
              <a:t>CJ</a:t>
            </a:r>
            <a:endParaRPr lang="en-US" altLang="zh-CN" sz="1000" b="1" dirty="0">
              <a:solidFill>
                <a:schemeClr val="tx1">
                  <a:lumMod val="75000"/>
                </a:schemeClr>
              </a:solidFill>
            </a:endParaRPr>
          </a:p>
        </p:txBody>
      </p:sp>
      <p:sp>
        <p:nvSpPr>
          <p:cNvPr id="191" name="Rectangle 146"/>
          <p:cNvSpPr/>
          <p:nvPr/>
        </p:nvSpPr>
        <p:spPr>
          <a:xfrm>
            <a:off x="8100148" y="2007822"/>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lumMod val="75000"/>
                  </a:schemeClr>
                </a:solidFill>
              </a:rPr>
              <a:t>TB</a:t>
            </a:r>
            <a:endParaRPr lang="en-US" altLang="zh-CN" sz="1000" b="1" dirty="0">
              <a:solidFill>
                <a:schemeClr val="tx1">
                  <a:lumMod val="75000"/>
                </a:schemeClr>
              </a:solidFill>
            </a:endParaRPr>
          </a:p>
        </p:txBody>
      </p:sp>
      <p:sp>
        <p:nvSpPr>
          <p:cNvPr id="192" name="TextBox 148"/>
          <p:cNvSpPr txBox="1"/>
          <p:nvPr/>
        </p:nvSpPr>
        <p:spPr>
          <a:xfrm>
            <a:off x="1367277" y="1958526"/>
            <a:ext cx="463786" cy="215444"/>
          </a:xfrm>
          <a:prstGeom prst="rect">
            <a:avLst/>
          </a:prstGeom>
          <a:noFill/>
        </p:spPr>
        <p:txBody>
          <a:bodyPr wrap="square" rtlCol="0">
            <a:spAutoFit/>
          </a:bodyPr>
          <a:lstStyle/>
          <a:p>
            <a:r>
              <a:rPr lang="en-US" altLang="zh-CN" sz="800" b="1" dirty="0"/>
              <a:t>http</a:t>
            </a:r>
            <a:endParaRPr lang="en-US" sz="800" b="1" dirty="0"/>
          </a:p>
        </p:txBody>
      </p:sp>
      <p:cxnSp>
        <p:nvCxnSpPr>
          <p:cNvPr id="193" name="Elbow Connector 150"/>
          <p:cNvCxnSpPr>
            <a:stCxn id="152" idx="3"/>
          </p:cNvCxnSpPr>
          <p:nvPr/>
        </p:nvCxnSpPr>
        <p:spPr>
          <a:xfrm>
            <a:off x="4926701" y="2040330"/>
            <a:ext cx="401468" cy="337048"/>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Elbow Connector 152"/>
          <p:cNvCxnSpPr>
            <a:stCxn id="157" idx="3"/>
          </p:cNvCxnSpPr>
          <p:nvPr/>
        </p:nvCxnSpPr>
        <p:spPr>
          <a:xfrm flipV="1">
            <a:off x="4926701" y="2377379"/>
            <a:ext cx="401468" cy="286706"/>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Rounded Rectangle 157"/>
          <p:cNvSpPr/>
          <p:nvPr/>
        </p:nvSpPr>
        <p:spPr>
          <a:xfrm>
            <a:off x="6225586" y="4413203"/>
            <a:ext cx="1114345" cy="23652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a:t>状态监控</a:t>
            </a:r>
            <a:endParaRPr lang="en-US" altLang="zh-CN" sz="800" b="1" dirty="0"/>
          </a:p>
        </p:txBody>
      </p:sp>
      <p:sp>
        <p:nvSpPr>
          <p:cNvPr id="196" name="Rounded Rectangle 160"/>
          <p:cNvSpPr/>
          <p:nvPr/>
        </p:nvSpPr>
        <p:spPr>
          <a:xfrm>
            <a:off x="3683020" y="3580077"/>
            <a:ext cx="1438139" cy="26646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a:t>win32Api</a:t>
            </a:r>
            <a:endParaRPr lang="en-US" altLang="zh-CN" sz="800" b="1" dirty="0"/>
          </a:p>
        </p:txBody>
      </p:sp>
      <p:cxnSp>
        <p:nvCxnSpPr>
          <p:cNvPr id="198" name="Elbow Connector 163"/>
          <p:cNvCxnSpPr>
            <a:stCxn id="86" idx="3"/>
            <a:endCxn id="186" idx="1"/>
          </p:cNvCxnSpPr>
          <p:nvPr/>
        </p:nvCxnSpPr>
        <p:spPr>
          <a:xfrm flipV="1">
            <a:off x="7441979" y="1706582"/>
            <a:ext cx="658169" cy="726535"/>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164"/>
          <p:cNvCxnSpPr>
            <a:stCxn id="86" idx="3"/>
            <a:endCxn id="188" idx="1"/>
          </p:cNvCxnSpPr>
          <p:nvPr/>
        </p:nvCxnSpPr>
        <p:spPr>
          <a:xfrm>
            <a:off x="7441979" y="2433117"/>
            <a:ext cx="658169" cy="171657"/>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Elbow Connector 166"/>
          <p:cNvCxnSpPr>
            <a:stCxn id="86" idx="3"/>
            <a:endCxn id="191" idx="1"/>
          </p:cNvCxnSpPr>
          <p:nvPr/>
        </p:nvCxnSpPr>
        <p:spPr>
          <a:xfrm flipV="1">
            <a:off x="7441979" y="2155678"/>
            <a:ext cx="658169" cy="277439"/>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167"/>
          <p:cNvSpPr txBox="1"/>
          <p:nvPr/>
        </p:nvSpPr>
        <p:spPr>
          <a:xfrm>
            <a:off x="6579635" y="4129231"/>
            <a:ext cx="598869" cy="215444"/>
          </a:xfrm>
          <a:prstGeom prst="rect">
            <a:avLst/>
          </a:prstGeom>
          <a:noFill/>
        </p:spPr>
        <p:txBody>
          <a:bodyPr wrap="square" rtlCol="0">
            <a:spAutoFit/>
          </a:bodyPr>
          <a:lstStyle/>
          <a:p>
            <a:r>
              <a:rPr lang="zh-CN" altLang="en-US" sz="800" b="1" dirty="0">
                <a:latin typeface="Microsoft YaHei" panose="020B0503020204020204" pitchFamily="34" charset="-122"/>
                <a:ea typeface="Microsoft YaHei" panose="020B0503020204020204" pitchFamily="34" charset="-122"/>
              </a:rPr>
              <a:t>监控</a:t>
            </a:r>
            <a:endParaRPr lang="en-US" sz="800" b="1" dirty="0">
              <a:latin typeface="Microsoft YaHei" panose="020B0503020204020204" pitchFamily="34" charset="-122"/>
              <a:ea typeface="Microsoft YaHei" panose="020B0503020204020204" pitchFamily="34" charset="-122"/>
            </a:endParaRPr>
          </a:p>
        </p:txBody>
      </p:sp>
      <p:cxnSp>
        <p:nvCxnSpPr>
          <p:cNvPr id="203" name="Elbow Connector 168"/>
          <p:cNvCxnSpPr>
            <a:stCxn id="86" idx="3"/>
            <a:endCxn id="187" idx="1"/>
          </p:cNvCxnSpPr>
          <p:nvPr/>
        </p:nvCxnSpPr>
        <p:spPr>
          <a:xfrm>
            <a:off x="7441979" y="2433117"/>
            <a:ext cx="658169" cy="1069849"/>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169"/>
          <p:cNvCxnSpPr>
            <a:stCxn id="86" idx="3"/>
            <a:endCxn id="109" idx="1"/>
          </p:cNvCxnSpPr>
          <p:nvPr/>
        </p:nvCxnSpPr>
        <p:spPr>
          <a:xfrm>
            <a:off x="7441979" y="2433117"/>
            <a:ext cx="658169" cy="620753"/>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175"/>
          <p:cNvSpPr/>
          <p:nvPr/>
        </p:nvSpPr>
        <p:spPr>
          <a:xfrm>
            <a:off x="8100148" y="3804206"/>
            <a:ext cx="720000" cy="295712"/>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solidFill>
                  <a:schemeClr val="tx1">
                    <a:lumMod val="75000"/>
                  </a:schemeClr>
                </a:solidFill>
              </a:rPr>
              <a:t>.....</a:t>
            </a:r>
            <a:endParaRPr lang="en-US" altLang="zh-CN" sz="1000" b="1" dirty="0">
              <a:solidFill>
                <a:schemeClr val="tx1">
                  <a:lumMod val="75000"/>
                </a:schemeClr>
              </a:solidFill>
            </a:endParaRPr>
          </a:p>
        </p:txBody>
      </p:sp>
      <p:sp>
        <p:nvSpPr>
          <p:cNvPr id="207" name="TextBox 89"/>
          <p:cNvSpPr txBox="1"/>
          <p:nvPr/>
        </p:nvSpPr>
        <p:spPr>
          <a:xfrm>
            <a:off x="3255039" y="1974264"/>
            <a:ext cx="463786" cy="215444"/>
          </a:xfrm>
          <a:prstGeom prst="rect">
            <a:avLst/>
          </a:prstGeom>
          <a:noFill/>
        </p:spPr>
        <p:txBody>
          <a:bodyPr wrap="square" rtlCol="0">
            <a:spAutoFit/>
          </a:bodyPr>
          <a:lstStyle/>
          <a:p>
            <a:r>
              <a:rPr lang="en-US" altLang="zh-CN" sz="800" b="1" dirty="0"/>
              <a:t>git</a:t>
            </a:r>
            <a:endParaRPr lang="en-US" sz="800" b="1" dirty="0"/>
          </a:p>
        </p:txBody>
      </p:sp>
      <p:sp>
        <p:nvSpPr>
          <p:cNvPr id="208" name="TextBox 218"/>
          <p:cNvSpPr txBox="1"/>
          <p:nvPr/>
        </p:nvSpPr>
        <p:spPr>
          <a:xfrm>
            <a:off x="637122" y="3455232"/>
            <a:ext cx="2688518" cy="1335109"/>
          </a:xfrm>
          <a:prstGeom prst="rect">
            <a:avLst/>
          </a:prstGeom>
          <a:noFill/>
        </p:spPr>
        <p:txBody>
          <a:bodyPr wrap="square" rtlCol="0">
            <a:spAutoFit/>
          </a:bodyPr>
          <a:lstStyle/>
          <a:p>
            <a:pPr>
              <a:lnSpc>
                <a:spcPct val="130000"/>
              </a:lnSpc>
            </a:pPr>
            <a:r>
              <a:rPr lang="en-US" altLang="zh-CN" sz="900" dirty="0">
                <a:solidFill>
                  <a:schemeClr val="tx1">
                    <a:lumMod val="75000"/>
                  </a:schemeClr>
                </a:solidFill>
                <a:latin typeface="Microsoft YaHei" panose="020B0503020204020204" pitchFamily="34" charset="-122"/>
                <a:ea typeface="Microsoft YaHei" panose="020B0503020204020204" pitchFamily="34" charset="-122"/>
              </a:rPr>
              <a:t>1</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：通过</a:t>
            </a:r>
            <a:r>
              <a:rPr lang="en-US" altLang="zh-CN" sz="900" dirty="0">
                <a:solidFill>
                  <a:schemeClr val="tx1">
                    <a:lumMod val="75000"/>
                  </a:schemeClr>
                </a:solidFill>
                <a:latin typeface="Microsoft YaHei" panose="020B0503020204020204" pitchFamily="34" charset="-122"/>
                <a:ea typeface="Microsoft YaHei" panose="020B0503020204020204" pitchFamily="34" charset="-122"/>
              </a:rPr>
              <a:t>pipeline-</a:t>
            </a:r>
            <a:r>
              <a:rPr lang="en-US" altLang="zh-CN" sz="900" dirty="0" err="1">
                <a:solidFill>
                  <a:schemeClr val="tx1">
                    <a:lumMod val="75000"/>
                  </a:schemeClr>
                </a:solidFill>
                <a:latin typeface="Microsoft YaHei" panose="020B0503020204020204" pitchFamily="34" charset="-122"/>
                <a:ea typeface="Microsoft YaHei" panose="020B0503020204020204" pitchFamily="34" charset="-122"/>
              </a:rPr>
              <a:t>vue</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可视化拖拽生成</a:t>
            </a:r>
            <a:r>
              <a:rPr lang="en-US" altLang="zh-CN" sz="900" dirty="0" err="1">
                <a:solidFill>
                  <a:schemeClr val="tx1">
                    <a:lumMod val="75000"/>
                  </a:schemeClr>
                </a:solidFill>
                <a:latin typeface="Microsoft YaHei" panose="020B0503020204020204" pitchFamily="34" charset="-122"/>
                <a:ea typeface="Microsoft YaHei" panose="020B0503020204020204" pitchFamily="34" charset="-122"/>
              </a:rPr>
              <a:t>vue</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的界面布局</a:t>
            </a:r>
            <a:endParaRPr lang="en-US" altLang="zh-CN" sz="9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sz="900" dirty="0">
                <a:solidFill>
                  <a:schemeClr val="tx1">
                    <a:lumMod val="75000"/>
                  </a:schemeClr>
                </a:solidFill>
                <a:latin typeface="Microsoft YaHei" panose="020B0503020204020204" pitchFamily="34" charset="-122"/>
                <a:ea typeface="Microsoft YaHei" panose="020B0503020204020204" pitchFamily="34" charset="-122"/>
              </a:rPr>
              <a:t>2</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：通过</a:t>
            </a:r>
            <a:r>
              <a:rPr lang="en-US" altLang="zh-CN" sz="900" dirty="0" err="1">
                <a:solidFill>
                  <a:schemeClr val="tx1">
                    <a:lumMod val="75000"/>
                  </a:schemeClr>
                </a:solidFill>
                <a:latin typeface="Microsoft YaHei" panose="020B0503020204020204" pitchFamily="34" charset="-122"/>
                <a:ea typeface="Microsoft YaHei" panose="020B0503020204020204" pitchFamily="34" charset="-122"/>
              </a:rPr>
              <a:t>mpvue</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编译</a:t>
            </a:r>
            <a:r>
              <a:rPr lang="en-US" altLang="zh-CN" sz="900" dirty="0" err="1">
                <a:solidFill>
                  <a:schemeClr val="tx1">
                    <a:lumMod val="75000"/>
                  </a:schemeClr>
                </a:solidFill>
                <a:latin typeface="Microsoft YaHei" panose="020B0503020204020204" pitchFamily="34" charset="-122"/>
                <a:ea typeface="Microsoft YaHei" panose="020B0503020204020204" pitchFamily="34" charset="-122"/>
              </a:rPr>
              <a:t>vue</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代码，生成小程序工程</a:t>
            </a:r>
            <a:endParaRPr lang="en-US" altLang="zh-CN" sz="9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sz="900" dirty="0">
                <a:solidFill>
                  <a:schemeClr val="tx1">
                    <a:lumMod val="75000"/>
                  </a:schemeClr>
                </a:solidFill>
                <a:latin typeface="Microsoft YaHei" panose="020B0503020204020204" pitchFamily="34" charset="-122"/>
                <a:ea typeface="Microsoft YaHei" panose="020B0503020204020204" pitchFamily="34" charset="-122"/>
              </a:rPr>
              <a:t>3</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：通过</a:t>
            </a:r>
            <a:r>
              <a:rPr lang="en-US" altLang="zh-CN" sz="900" dirty="0" err="1">
                <a:solidFill>
                  <a:schemeClr val="tx1">
                    <a:lumMod val="75000"/>
                  </a:schemeClr>
                </a:solidFill>
                <a:latin typeface="Microsoft YaHei" panose="020B0503020204020204" pitchFamily="34" charset="-122"/>
                <a:ea typeface="Microsoft YaHei" panose="020B0503020204020204" pitchFamily="34" charset="-122"/>
              </a:rPr>
              <a:t>vantweapp</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生成小程序模块</a:t>
            </a:r>
            <a:endParaRPr lang="en-US" altLang="zh-CN" sz="9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sz="900" dirty="0">
                <a:solidFill>
                  <a:schemeClr val="tx1">
                    <a:lumMod val="75000"/>
                  </a:schemeClr>
                </a:solidFill>
                <a:latin typeface="Microsoft YaHei" panose="020B0503020204020204" pitchFamily="34" charset="-122"/>
                <a:ea typeface="Microsoft YaHei" panose="020B0503020204020204" pitchFamily="34" charset="-122"/>
              </a:rPr>
              <a:t>4</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：后台管理启动打包程序，启动小程序工具，通过快捷键自动打包，上传</a:t>
            </a:r>
            <a:endParaRPr lang="en-US" altLang="zh-CN" sz="9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900" dirty="0">
                <a:solidFill>
                  <a:schemeClr val="tx1">
                    <a:lumMod val="75000"/>
                  </a:schemeClr>
                </a:solidFill>
                <a:latin typeface="Microsoft YaHei" panose="020B0503020204020204" pitchFamily="34" charset="-122"/>
                <a:ea typeface="Microsoft YaHei" panose="020B0503020204020204" pitchFamily="34" charset="-122"/>
              </a:rPr>
              <a:t>5</a:t>
            </a:r>
            <a:r>
              <a:rPr lang="zh-CN" altLang="en-US" sz="900" dirty="0">
                <a:solidFill>
                  <a:schemeClr val="tx1">
                    <a:lumMod val="75000"/>
                  </a:schemeClr>
                </a:solidFill>
                <a:latin typeface="Microsoft YaHei" panose="020B0503020204020204" pitchFamily="34" charset="-122"/>
                <a:ea typeface="Microsoft YaHei" panose="020B0503020204020204" pitchFamily="34" charset="-122"/>
              </a:rPr>
              <a:t>：发布后通过微信后台提交微信审核</a:t>
            </a:r>
            <a:endParaRPr lang="en-US" sz="900" dirty="0">
              <a:solidFill>
                <a:schemeClr val="tx1">
                  <a:lumMod val="75000"/>
                </a:schemeClr>
              </a:solidFill>
              <a:latin typeface="Microsoft YaHei" panose="020B0503020204020204" pitchFamily="34" charset="-122"/>
              <a:ea typeface="Microsoft YaHei" panose="020B0503020204020204" pitchFamily="34" charset="-122"/>
            </a:endParaRPr>
          </a:p>
        </p:txBody>
      </p:sp>
      <p:sp>
        <p:nvSpPr>
          <p:cNvPr id="209" name="Rounded Rectangle 132"/>
          <p:cNvSpPr/>
          <p:nvPr/>
        </p:nvSpPr>
        <p:spPr>
          <a:xfrm>
            <a:off x="3683020" y="4398907"/>
            <a:ext cx="676139" cy="25879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b="1" dirty="0"/>
              <a:t>后台管理</a:t>
            </a:r>
            <a:endParaRPr lang="en-US" altLang="zh-CN" sz="800" b="1" dirty="0"/>
          </a:p>
        </p:txBody>
      </p:sp>
      <p:cxnSp>
        <p:nvCxnSpPr>
          <p:cNvPr id="210" name="Straight Arrow Connector 161"/>
          <p:cNvCxnSpPr/>
          <p:nvPr/>
        </p:nvCxnSpPr>
        <p:spPr>
          <a:xfrm flipV="1">
            <a:off x="4428067" y="2901698"/>
            <a:ext cx="0" cy="190942"/>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 name="圆角矩形 210"/>
          <p:cNvSpPr/>
          <p:nvPr/>
        </p:nvSpPr>
        <p:spPr>
          <a:xfrm>
            <a:off x="5367866" y="1998359"/>
            <a:ext cx="328586" cy="666879"/>
          </a:xfrm>
          <a:prstGeom prst="roundRect">
            <a:avLst/>
          </a:prstGeom>
          <a:solidFill>
            <a:srgbClr val="C00000">
              <a:alpha val="78039"/>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900" b="1" dirty="0">
                <a:solidFill>
                  <a:schemeClr val="bg1"/>
                </a:solidFill>
                <a:latin typeface="微软雅黑" panose="020B0503020204020204" charset="-122"/>
                <a:ea typeface="微软雅黑" panose="020B0503020204020204" charset="-122"/>
              </a:rPr>
              <a:t>APP</a:t>
            </a:r>
            <a:endParaRPr kumimoji="1" lang="zh-CN" altLang="en-US" sz="900" b="1" dirty="0">
              <a:solidFill>
                <a:schemeClr val="bg1"/>
              </a:solidFill>
              <a:latin typeface="微软雅黑" panose="020B0503020204020204" charset="-122"/>
              <a:ea typeface="微软雅黑" panose="020B0503020204020204" charset="-122"/>
            </a:endParaRPr>
          </a:p>
        </p:txBody>
      </p:sp>
      <p:sp>
        <p:nvSpPr>
          <p:cNvPr id="212" name="Rounded Rectangle 160"/>
          <p:cNvSpPr/>
          <p:nvPr/>
        </p:nvSpPr>
        <p:spPr>
          <a:xfrm>
            <a:off x="3671943" y="3092640"/>
            <a:ext cx="1438139" cy="26646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a:lnSpc>
                <a:spcPct val="107000"/>
              </a:lnSpc>
              <a:spcBef>
                <a:spcPts val="0"/>
              </a:spcBef>
              <a:spcAft>
                <a:spcPts val="800"/>
              </a:spcAft>
            </a:pPr>
            <a:r>
              <a:rPr lang="zh-CN" altLang="en-US" sz="800" b="1" dirty="0"/>
              <a:t>启动小程序开发工具</a:t>
            </a:r>
            <a:endParaRPr lang="en-US" altLang="zh-CN" sz="800" b="1" dirty="0"/>
          </a:p>
        </p:txBody>
      </p:sp>
      <p:cxnSp>
        <p:nvCxnSpPr>
          <p:cNvPr id="213" name="Straight Arrow Connector 161"/>
          <p:cNvCxnSpPr/>
          <p:nvPr/>
        </p:nvCxnSpPr>
        <p:spPr>
          <a:xfrm flipV="1">
            <a:off x="4428067" y="3328259"/>
            <a:ext cx="0" cy="251818"/>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肘形连接符 213"/>
          <p:cNvCxnSpPr>
            <a:stCxn id="212" idx="3"/>
            <a:endCxn id="195" idx="1"/>
          </p:cNvCxnSpPr>
          <p:nvPr/>
        </p:nvCxnSpPr>
        <p:spPr>
          <a:xfrm>
            <a:off x="5110082" y="3225873"/>
            <a:ext cx="1115504" cy="1305595"/>
          </a:xfrm>
          <a:prstGeom prst="bentConnector3">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连接符 39"/>
          <p:cNvCxnSpPr>
            <a:stCxn id="196" idx="3"/>
          </p:cNvCxnSpPr>
          <p:nvPr/>
        </p:nvCxnSpPr>
        <p:spPr>
          <a:xfrm>
            <a:off x="5121159" y="3713310"/>
            <a:ext cx="546675" cy="0"/>
          </a:xfrm>
          <a:prstGeom prst="line">
            <a:avLst/>
          </a:prstGeom>
          <a:ln w="1778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直线连接符 41"/>
          <p:cNvCxnSpPr/>
          <p:nvPr/>
        </p:nvCxnSpPr>
        <p:spPr>
          <a:xfrm>
            <a:off x="5204979" y="4528303"/>
            <a:ext cx="626965" cy="0"/>
          </a:xfrm>
          <a:prstGeom prst="line">
            <a:avLst/>
          </a:prstGeom>
          <a:ln w="1778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直线箭头连接符 44"/>
          <p:cNvCxnSpPr/>
          <p:nvPr/>
        </p:nvCxnSpPr>
        <p:spPr>
          <a:xfrm>
            <a:off x="5696452" y="2377378"/>
            <a:ext cx="275296" cy="0"/>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110"/>
          <p:cNvCxnSpPr/>
          <p:nvPr/>
        </p:nvCxnSpPr>
        <p:spPr>
          <a:xfrm flipV="1">
            <a:off x="3300772" y="2225211"/>
            <a:ext cx="270161" cy="926"/>
          </a:xfrm>
          <a:prstGeom prst="straightConnector1">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Connector 97"/>
          <p:cNvCxnSpPr/>
          <p:nvPr/>
        </p:nvCxnSpPr>
        <p:spPr>
          <a:xfrm>
            <a:off x="7672451" y="986655"/>
            <a:ext cx="0" cy="3832030"/>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2" name="圆角矩形 221"/>
          <p:cNvSpPr/>
          <p:nvPr/>
        </p:nvSpPr>
        <p:spPr>
          <a:xfrm>
            <a:off x="637122" y="1292438"/>
            <a:ext cx="756790" cy="417405"/>
          </a:xfrm>
          <a:prstGeom prst="roundRect">
            <a:avLst>
              <a:gd name="adj" fmla="val 71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t>Pipeline-</a:t>
            </a:r>
            <a:r>
              <a:rPr lang="en-US" altLang="zh-CN" sz="800" b="1" dirty="0" err="1"/>
              <a:t>vue</a:t>
            </a:r>
            <a:endParaRPr lang="en-US" altLang="zh-CN" sz="800" b="1" dirty="0"/>
          </a:p>
        </p:txBody>
      </p:sp>
      <p:sp>
        <p:nvSpPr>
          <p:cNvPr id="223" name="圆角矩形 222"/>
          <p:cNvSpPr/>
          <p:nvPr/>
        </p:nvSpPr>
        <p:spPr>
          <a:xfrm>
            <a:off x="637122" y="2018019"/>
            <a:ext cx="756790" cy="417405"/>
          </a:xfrm>
          <a:prstGeom prst="roundRect">
            <a:avLst>
              <a:gd name="adj" fmla="val 71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t>Zip</a:t>
            </a:r>
            <a:r>
              <a:rPr lang="zh-CN" altLang="en-US" sz="800" b="1" dirty="0"/>
              <a:t>文件</a:t>
            </a:r>
            <a:endParaRPr lang="en-US" altLang="zh-CN" sz="800" b="1" dirty="0"/>
          </a:p>
        </p:txBody>
      </p:sp>
      <p:cxnSp>
        <p:nvCxnSpPr>
          <p:cNvPr id="224" name="Elbow Connector 168"/>
          <p:cNvCxnSpPr>
            <a:stCxn id="86" idx="3"/>
            <a:endCxn id="206" idx="1"/>
          </p:cNvCxnSpPr>
          <p:nvPr/>
        </p:nvCxnSpPr>
        <p:spPr>
          <a:xfrm>
            <a:off x="7441979" y="2433117"/>
            <a:ext cx="658169" cy="1518945"/>
          </a:xfrm>
          <a:prstGeom prst="bentConnector3">
            <a:avLst>
              <a:gd name="adj1" fmla="val 50000"/>
            </a:avLst>
          </a:prstGeom>
          <a:ln w="1778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系统安全</a:t>
            </a:r>
            <a:endParaRPr lang="en-US" sz="2400" dirty="0"/>
          </a:p>
        </p:txBody>
      </p:sp>
      <p:sp>
        <p:nvSpPr>
          <p:cNvPr id="37"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8"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9"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0"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34" name="Rectangle 95"/>
          <p:cNvSpPr/>
          <p:nvPr/>
        </p:nvSpPr>
        <p:spPr>
          <a:xfrm>
            <a:off x="3620347" y="1030013"/>
            <a:ext cx="1836000" cy="1080000"/>
          </a:xfrm>
          <a:prstGeom prst="rect">
            <a:avLst/>
          </a:prstGeom>
          <a:solidFill>
            <a:srgbClr val="B3D7FF">
              <a:alpha val="51373"/>
            </a:srgbClr>
          </a:solidFill>
          <a:ln w="12700">
            <a:solidFill>
              <a:srgbClr val="B3D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2">
                  <a:lumMod val="20000"/>
                  <a:lumOff val="80000"/>
                </a:schemeClr>
              </a:solidFill>
            </a:endParaRPr>
          </a:p>
        </p:txBody>
      </p:sp>
      <p:sp>
        <p:nvSpPr>
          <p:cNvPr id="35" name="Rectangle 102"/>
          <p:cNvSpPr/>
          <p:nvPr/>
        </p:nvSpPr>
        <p:spPr>
          <a:xfrm>
            <a:off x="736981" y="1030013"/>
            <a:ext cx="2772000" cy="1080000"/>
          </a:xfrm>
          <a:prstGeom prst="rect">
            <a:avLst/>
          </a:prstGeom>
          <a:solidFill>
            <a:srgbClr val="F8F8F8"/>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6" name="TextBox 22"/>
          <p:cNvSpPr txBox="1"/>
          <p:nvPr/>
        </p:nvSpPr>
        <p:spPr>
          <a:xfrm>
            <a:off x="757746" y="1096046"/>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应用安全</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41" name="Rectangle 147"/>
          <p:cNvSpPr/>
          <p:nvPr/>
        </p:nvSpPr>
        <p:spPr>
          <a:xfrm>
            <a:off x="736981" y="2164689"/>
            <a:ext cx="2772000" cy="1440000"/>
          </a:xfrm>
          <a:prstGeom prst="rect">
            <a:avLst/>
          </a:prstGeom>
          <a:solidFill>
            <a:srgbClr val="FFC2C2">
              <a:alpha val="31765"/>
            </a:srgbClr>
          </a:solidFill>
          <a:ln w="12700">
            <a:solidFill>
              <a:srgbClr val="C19293">
                <a:alpha val="3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42" name="TextBox 45"/>
          <p:cNvSpPr txBox="1"/>
          <p:nvPr/>
        </p:nvSpPr>
        <p:spPr>
          <a:xfrm>
            <a:off x="3724605" y="1096046"/>
            <a:ext cx="945932"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容灾备份</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43" name="TextBox 159"/>
          <p:cNvSpPr txBox="1"/>
          <p:nvPr/>
        </p:nvSpPr>
        <p:spPr>
          <a:xfrm>
            <a:off x="885438" y="1387658"/>
            <a:ext cx="2518672" cy="646331"/>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统一安全规范：</a:t>
            </a:r>
            <a:r>
              <a:rPr lang="en-US" altLang="zh-CN" sz="900" dirty="0">
                <a:latin typeface="Microsoft YaHei" panose="020B0503020204020204" pitchFamily="34" charset="-122"/>
                <a:ea typeface="Microsoft YaHei" panose="020B0503020204020204" pitchFamily="34" charset="-122"/>
              </a:rPr>
              <a:t>XSS</a:t>
            </a:r>
            <a:r>
              <a:rPr lang="zh-CN" altLang="en-US" sz="900" dirty="0">
                <a:latin typeface="Microsoft YaHei" panose="020B0503020204020204" pitchFamily="34" charset="-122"/>
                <a:ea typeface="Microsoft YaHei" panose="020B0503020204020204" pitchFamily="34" charset="-122"/>
              </a:rPr>
              <a:t>漏洞，注入漏洞，上传漏洞</a:t>
            </a:r>
            <a:r>
              <a:rPr lang="zh-CN" altLang="en-US" sz="900" dirty="0" smtClean="0">
                <a:latin typeface="Microsoft YaHei" panose="020B0503020204020204" pitchFamily="34" charset="-122"/>
                <a:ea typeface="Microsoft YaHei" panose="020B0503020204020204" pitchFamily="34" charset="-122"/>
              </a:rPr>
              <a:t>，身份</a:t>
            </a:r>
            <a:r>
              <a:rPr lang="zh-CN" altLang="en-US" sz="900" dirty="0">
                <a:latin typeface="Microsoft YaHei" panose="020B0503020204020204" pitchFamily="34" charset="-122"/>
                <a:ea typeface="Microsoft YaHei" panose="020B0503020204020204" pitchFamily="34" charset="-122"/>
              </a:rPr>
              <a:t>验证</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统一安全配置规范</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en-US" altLang="zh-CN" sz="900" dirty="0" smtClean="0">
                <a:latin typeface="Microsoft YaHei" panose="020B0503020204020204" pitchFamily="34" charset="-122"/>
                <a:ea typeface="Microsoft YaHei" panose="020B0503020204020204" pitchFamily="34" charset="-122"/>
              </a:rPr>
              <a:t>Jenkins</a:t>
            </a:r>
            <a:r>
              <a:rPr lang="zh-CN" altLang="en-US" sz="900" dirty="0">
                <a:latin typeface="Microsoft YaHei" panose="020B0503020204020204" pitchFamily="34" charset="-122"/>
                <a:ea typeface="Microsoft YaHei" panose="020B0503020204020204" pitchFamily="34" charset="-122"/>
              </a:rPr>
              <a:t>集成</a:t>
            </a:r>
            <a:r>
              <a:rPr lang="en-US" altLang="zh-CN" sz="900" dirty="0">
                <a:latin typeface="Microsoft YaHei" panose="020B0503020204020204" pitchFamily="34" charset="-122"/>
                <a:ea typeface="Microsoft YaHei" panose="020B0503020204020204" pitchFamily="34" charset="-122"/>
              </a:rPr>
              <a:t>Find Security Bugs</a:t>
            </a:r>
            <a:endParaRPr lang="en-US" sz="900" dirty="0">
              <a:latin typeface="Microsoft YaHei" panose="020B0503020204020204" pitchFamily="34" charset="-122"/>
              <a:ea typeface="Microsoft YaHei" panose="020B0503020204020204" pitchFamily="34" charset="-122"/>
            </a:endParaRPr>
          </a:p>
        </p:txBody>
      </p:sp>
      <p:sp>
        <p:nvSpPr>
          <p:cNvPr id="44" name="TextBox 161"/>
          <p:cNvSpPr txBox="1"/>
          <p:nvPr/>
        </p:nvSpPr>
        <p:spPr>
          <a:xfrm>
            <a:off x="3814789" y="1387658"/>
            <a:ext cx="1529365" cy="507831"/>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备份策略</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异地备份</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快速</a:t>
            </a:r>
            <a:r>
              <a:rPr lang="zh-CN" altLang="en-US" sz="900" dirty="0">
                <a:latin typeface="Microsoft YaHei" panose="020B0503020204020204" pitchFamily="34" charset="-122"/>
                <a:ea typeface="Microsoft YaHei" panose="020B0503020204020204" pitchFamily="34" charset="-122"/>
              </a:rPr>
              <a:t>恢复</a:t>
            </a:r>
            <a:endParaRPr lang="en-US" sz="900" dirty="0">
              <a:latin typeface="Microsoft YaHei" panose="020B0503020204020204" pitchFamily="34" charset="-122"/>
              <a:ea typeface="Microsoft YaHei" panose="020B0503020204020204" pitchFamily="34" charset="-122"/>
            </a:endParaRPr>
          </a:p>
        </p:txBody>
      </p:sp>
      <p:sp>
        <p:nvSpPr>
          <p:cNvPr id="45" name="TextBox 162"/>
          <p:cNvSpPr txBox="1"/>
          <p:nvPr/>
        </p:nvSpPr>
        <p:spPr>
          <a:xfrm>
            <a:off x="757746" y="2238322"/>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数据安全</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46" name="TextBox 163"/>
          <p:cNvSpPr txBox="1"/>
          <p:nvPr/>
        </p:nvSpPr>
        <p:spPr>
          <a:xfrm>
            <a:off x="885438" y="2501755"/>
            <a:ext cx="2518672" cy="1061829"/>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a:t>
            </a:r>
            <a:r>
              <a:rPr lang="en-US" altLang="zh-CN" sz="900" dirty="0">
                <a:latin typeface="Microsoft YaHei" panose="020B0503020204020204" pitchFamily="34" charset="-122"/>
                <a:ea typeface="Microsoft YaHei" panose="020B0503020204020204" pitchFamily="34" charset="-122"/>
              </a:rPr>
              <a:t>AES</a:t>
            </a:r>
            <a:r>
              <a:rPr lang="zh-CN" altLang="en-US" sz="900" dirty="0">
                <a:latin typeface="Microsoft YaHei" panose="020B0503020204020204" pitchFamily="34" charset="-122"/>
                <a:ea typeface="Microsoft YaHei" panose="020B0503020204020204" pitchFamily="34" charset="-122"/>
              </a:rPr>
              <a:t>数据加解密</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通信安全（</a:t>
            </a:r>
            <a:r>
              <a:rPr lang="en-US" altLang="zh-CN" sz="900" dirty="0" err="1">
                <a:latin typeface="Microsoft YaHei" panose="020B0503020204020204" pitchFamily="34" charset="-122"/>
                <a:ea typeface="Microsoft YaHei" panose="020B0503020204020204" pitchFamily="34" charset="-122"/>
              </a:rPr>
              <a:t>protobuf+AES</a:t>
            </a:r>
            <a:r>
              <a:rPr lang="zh-CN" altLang="en-US" sz="900" dirty="0">
                <a:latin typeface="Microsoft YaHei" panose="020B0503020204020204" pitchFamily="34" charset="-122"/>
                <a:ea typeface="Microsoft YaHei" panose="020B0503020204020204" pitchFamily="34" charset="-122"/>
              </a:rPr>
              <a:t>）</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存储</a:t>
            </a:r>
            <a:r>
              <a:rPr lang="zh-CN" altLang="en-US" sz="900" dirty="0">
                <a:latin typeface="Microsoft YaHei" panose="020B0503020204020204" pitchFamily="34" charset="-122"/>
                <a:ea typeface="Microsoft YaHei" panose="020B0503020204020204" pitchFamily="34" charset="-122"/>
              </a:rPr>
              <a:t>安全</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sz="900" dirty="0">
                <a:latin typeface="Microsoft YaHei" panose="020B0503020204020204" pitchFamily="34" charset="-122"/>
                <a:ea typeface="Microsoft YaHei" panose="020B0503020204020204" pitchFamily="34" charset="-122"/>
              </a:rPr>
              <a:t>   </a:t>
            </a:r>
            <a:r>
              <a:rPr lang="zh-CN" altLang="en-US" sz="900" dirty="0">
                <a:latin typeface="Microsoft YaHei" panose="020B0503020204020204" pitchFamily="34" charset="-122"/>
                <a:ea typeface="Microsoft YaHei" panose="020B0503020204020204" pitchFamily="34" charset="-122"/>
              </a:rPr>
              <a:t>数据隔离</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sz="900" dirty="0">
                <a:latin typeface="Microsoft YaHei" panose="020B0503020204020204" pitchFamily="34" charset="-122"/>
                <a:ea typeface="Microsoft YaHei" panose="020B0503020204020204" pitchFamily="34" charset="-122"/>
              </a:rPr>
              <a:t>   </a:t>
            </a:r>
            <a:r>
              <a:rPr lang="zh-CN" altLang="en-US" sz="900" dirty="0">
                <a:latin typeface="Microsoft YaHei" panose="020B0503020204020204" pitchFamily="34" charset="-122"/>
                <a:ea typeface="Microsoft YaHei" panose="020B0503020204020204" pitchFamily="34" charset="-122"/>
              </a:rPr>
              <a:t>秘钥保护</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sz="900" dirty="0">
                <a:latin typeface="Microsoft YaHei" panose="020B0503020204020204" pitchFamily="34" charset="-122"/>
                <a:ea typeface="Microsoft YaHei" panose="020B0503020204020204" pitchFamily="34" charset="-122"/>
              </a:rPr>
              <a:t>   </a:t>
            </a:r>
            <a:r>
              <a:rPr lang="zh-CN" altLang="en-US" sz="900" dirty="0">
                <a:latin typeface="Microsoft YaHei" panose="020B0503020204020204" pitchFamily="34" charset="-122"/>
                <a:ea typeface="Microsoft YaHei" panose="020B0503020204020204" pitchFamily="34" charset="-122"/>
              </a:rPr>
              <a:t>数字签名</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敏感信息脱敏</a:t>
            </a:r>
            <a:endParaRPr lang="en-US" sz="900" dirty="0">
              <a:latin typeface="Microsoft YaHei" panose="020B0503020204020204" pitchFamily="34" charset="-122"/>
              <a:ea typeface="Microsoft YaHei" panose="020B0503020204020204" pitchFamily="34" charset="-122"/>
            </a:endParaRPr>
          </a:p>
        </p:txBody>
      </p:sp>
      <p:sp>
        <p:nvSpPr>
          <p:cNvPr id="47" name="Rectangle 147"/>
          <p:cNvSpPr/>
          <p:nvPr/>
        </p:nvSpPr>
        <p:spPr>
          <a:xfrm>
            <a:off x="3620347" y="2164554"/>
            <a:ext cx="1836000" cy="1440000"/>
          </a:xfrm>
          <a:prstGeom prst="rect">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48" name="TextBox 165"/>
          <p:cNvSpPr txBox="1"/>
          <p:nvPr/>
        </p:nvSpPr>
        <p:spPr>
          <a:xfrm>
            <a:off x="3724605" y="2254088"/>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身份认证</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49" name="TextBox 166"/>
          <p:cNvSpPr txBox="1"/>
          <p:nvPr/>
        </p:nvSpPr>
        <p:spPr>
          <a:xfrm>
            <a:off x="3814789" y="2501755"/>
            <a:ext cx="1641558" cy="646331"/>
          </a:xfrm>
          <a:prstGeom prst="rect">
            <a:avLst/>
          </a:prstGeom>
          <a:noFill/>
        </p:spPr>
        <p:txBody>
          <a:bodyPr wrap="square" rtlCol="0">
            <a:spAutoFit/>
          </a:bodyPr>
          <a:lstStyle/>
          <a:p>
            <a:pPr>
              <a:buFont typeface="Wingdings" panose="05000000000000000000" pitchFamily="2" charset="2"/>
              <a:buChar char="l"/>
            </a:pPr>
            <a:r>
              <a:rPr lang="zh-CN" altLang="en-US" sz="900">
                <a:latin typeface="Microsoft YaHei" panose="020B0503020204020204" pitchFamily="34" charset="-122"/>
                <a:ea typeface="Microsoft YaHei" panose="020B0503020204020204" pitchFamily="34" charset="-122"/>
              </a:rPr>
              <a:t>   单点登录</a:t>
            </a:r>
            <a:endParaRPr lang="en-US" altLang="zh-CN" sz="90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a:latin typeface="Microsoft YaHei" panose="020B0503020204020204" pitchFamily="34" charset="-122"/>
                <a:ea typeface="Microsoft YaHei" panose="020B0503020204020204" pitchFamily="34" charset="-122"/>
              </a:rPr>
              <a:t>   手机验证码</a:t>
            </a:r>
            <a:endParaRPr lang="en-US" altLang="zh-CN" sz="90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a:latin typeface="Microsoft YaHei" panose="020B0503020204020204" pitchFamily="34" charset="-122"/>
                <a:ea typeface="Microsoft YaHei" panose="020B0503020204020204" pitchFamily="34" charset="-122"/>
              </a:rPr>
              <a:t>    </a:t>
            </a:r>
            <a:r>
              <a:rPr lang="zh-CN" altLang="en-US" sz="900">
                <a:latin typeface="Microsoft YaHei" panose="020B0503020204020204" pitchFamily="34" charset="-122"/>
                <a:ea typeface="Microsoft YaHei" panose="020B0503020204020204" pitchFamily="34" charset="-122"/>
              </a:rPr>
              <a:t>接口认证：</a:t>
            </a:r>
            <a:r>
              <a:rPr lang="en-US" altLang="zh-CN" sz="900">
                <a:latin typeface="Microsoft YaHei" panose="020B0503020204020204" pitchFamily="34" charset="-122"/>
                <a:ea typeface="Microsoft YaHei" panose="020B0503020204020204" pitchFamily="34" charset="-122"/>
              </a:rPr>
              <a:t>open-api</a:t>
            </a:r>
            <a:endParaRPr lang="en-US" altLang="zh-CN" sz="900">
              <a:latin typeface="Microsoft YaHei" panose="020B0503020204020204" pitchFamily="34" charset="-122"/>
              <a:ea typeface="Microsoft YaHei" panose="020B0503020204020204" pitchFamily="34" charset="-122"/>
            </a:endParaRPr>
          </a:p>
          <a:p>
            <a:endParaRPr lang="en-US" sz="900" dirty="0">
              <a:latin typeface="Microsoft YaHei" panose="020B0503020204020204" pitchFamily="34" charset="-122"/>
              <a:ea typeface="Microsoft YaHei" panose="020B0503020204020204" pitchFamily="34" charset="-122"/>
            </a:endParaRPr>
          </a:p>
        </p:txBody>
      </p:sp>
      <p:sp>
        <p:nvSpPr>
          <p:cNvPr id="50" name="Rectangle 147"/>
          <p:cNvSpPr/>
          <p:nvPr/>
        </p:nvSpPr>
        <p:spPr>
          <a:xfrm>
            <a:off x="5559203" y="1030013"/>
            <a:ext cx="3024000" cy="1080000"/>
          </a:xfrm>
          <a:prstGeom prst="rect">
            <a:avLst/>
          </a:prstGeom>
          <a:solidFill>
            <a:schemeClr val="accent3">
              <a:lumMod val="20000"/>
              <a:lumOff val="80000"/>
            </a:schemeClr>
          </a:solidFill>
          <a:ln w="12700">
            <a:solidFill>
              <a:srgbClr val="66AE84">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51" name="TextBox 168"/>
          <p:cNvSpPr txBox="1"/>
          <p:nvPr/>
        </p:nvSpPr>
        <p:spPr>
          <a:xfrm>
            <a:off x="5707947" y="1096046"/>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安全审计</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52" name="TextBox 169"/>
          <p:cNvSpPr txBox="1"/>
          <p:nvPr/>
        </p:nvSpPr>
        <p:spPr>
          <a:xfrm>
            <a:off x="5756983" y="1387658"/>
            <a:ext cx="2418431" cy="646331"/>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可追溯</a:t>
            </a:r>
            <a:r>
              <a:rPr lang="en-US" altLang="zh-CN" sz="900" dirty="0">
                <a:latin typeface="Microsoft YaHei" panose="020B0503020204020204" pitchFamily="34" charset="-122"/>
                <a:ea typeface="Microsoft YaHei" panose="020B0503020204020204" pitchFamily="34" charset="-122"/>
              </a:rPr>
              <a:t>,</a:t>
            </a:r>
            <a:r>
              <a:rPr lang="zh-CN" altLang="en-US" sz="900" dirty="0">
                <a:latin typeface="Microsoft YaHei" panose="020B0503020204020204" pitchFamily="34" charset="-122"/>
                <a:ea typeface="Microsoft YaHei" panose="020B0503020204020204" pitchFamily="34" charset="-122"/>
              </a:rPr>
              <a:t>确保业务数据的安全</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接口调用监控</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日志保护</a:t>
            </a:r>
            <a:r>
              <a:rPr lang="en-US" altLang="zh-CN" sz="900" dirty="0" smtClean="0">
                <a:latin typeface="Microsoft YaHei" panose="020B0503020204020204" pitchFamily="34" charset="-122"/>
                <a:ea typeface="Microsoft YaHei" panose="020B0503020204020204" pitchFamily="34" charset="-122"/>
              </a:rPr>
              <a:t>  </a:t>
            </a:r>
            <a:endParaRPr lang="en-US" altLang="zh-CN" sz="900" dirty="0">
              <a:latin typeface="Microsoft YaHei" panose="020B0503020204020204" pitchFamily="34" charset="-122"/>
              <a:ea typeface="Microsoft YaHei" panose="020B0503020204020204" pitchFamily="34" charset="-122"/>
            </a:endParaRPr>
          </a:p>
          <a:p>
            <a:endParaRPr lang="en-US" sz="900" dirty="0">
              <a:latin typeface="Microsoft YaHei" panose="020B0503020204020204" pitchFamily="34" charset="-122"/>
              <a:ea typeface="Microsoft YaHei" panose="020B0503020204020204" pitchFamily="34" charset="-122"/>
            </a:endParaRPr>
          </a:p>
        </p:txBody>
      </p:sp>
      <p:sp>
        <p:nvSpPr>
          <p:cNvPr id="53" name="Rectangle 147"/>
          <p:cNvSpPr/>
          <p:nvPr/>
        </p:nvSpPr>
        <p:spPr>
          <a:xfrm>
            <a:off x="5559203" y="2164554"/>
            <a:ext cx="3024000" cy="1440000"/>
          </a:xfrm>
          <a:prstGeom prst="rect">
            <a:avLst/>
          </a:prstGeom>
          <a:solidFill>
            <a:srgbClr val="BBF4FF">
              <a:alpha val="41176"/>
            </a:srgbClr>
          </a:solidFill>
          <a:ln w="12700">
            <a:solidFill>
              <a:srgbClr val="7EA4AD">
                <a:alpha val="3451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54" name="TextBox 171"/>
          <p:cNvSpPr txBox="1"/>
          <p:nvPr/>
        </p:nvSpPr>
        <p:spPr>
          <a:xfrm>
            <a:off x="5681671" y="2285618"/>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代码安全</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55" name="TextBox 172"/>
          <p:cNvSpPr txBox="1"/>
          <p:nvPr/>
        </p:nvSpPr>
        <p:spPr>
          <a:xfrm>
            <a:off x="5756983" y="2501755"/>
            <a:ext cx="2276191" cy="784830"/>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防止</a:t>
            </a:r>
            <a:r>
              <a:rPr lang="en-US" altLang="zh-CN" sz="900" dirty="0" err="1">
                <a:latin typeface="Microsoft YaHei" panose="020B0503020204020204" pitchFamily="34" charset="-122"/>
                <a:ea typeface="Microsoft YaHei" panose="020B0503020204020204" pitchFamily="34" charset="-122"/>
              </a:rPr>
              <a:t>sql</a:t>
            </a:r>
            <a:r>
              <a:rPr lang="zh-CN" altLang="en-US" sz="900" dirty="0">
                <a:latin typeface="Microsoft YaHei" panose="020B0503020204020204" pitchFamily="34" charset="-122"/>
                <a:ea typeface="Microsoft YaHei" panose="020B0503020204020204" pitchFamily="34" charset="-122"/>
              </a:rPr>
              <a:t>注入</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防止内存泄漏</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en-US" altLang="zh-CN" sz="900" dirty="0" err="1" smtClean="0">
                <a:latin typeface="Microsoft YaHei" panose="020B0503020204020204" pitchFamily="34" charset="-122"/>
                <a:ea typeface="Microsoft YaHei" panose="020B0503020204020204" pitchFamily="34" charset="-122"/>
              </a:rPr>
              <a:t>proguard</a:t>
            </a:r>
            <a:r>
              <a:rPr lang="zh-CN" altLang="en-US" sz="900" dirty="0">
                <a:latin typeface="Microsoft YaHei" panose="020B0503020204020204" pitchFamily="34" charset="-122"/>
                <a:ea typeface="Microsoft YaHei" panose="020B0503020204020204" pitchFamily="34" charset="-122"/>
              </a:rPr>
              <a:t>代码混淆</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二</a:t>
            </a:r>
            <a:r>
              <a:rPr lang="zh-CN" altLang="en-US" sz="900" dirty="0">
                <a:latin typeface="Microsoft YaHei" panose="020B0503020204020204" pitchFamily="34" charset="-122"/>
                <a:ea typeface="Microsoft YaHei" panose="020B0503020204020204" pitchFamily="34" charset="-122"/>
              </a:rPr>
              <a:t>开工程不含源码</a:t>
            </a:r>
            <a:endParaRPr lang="en-US" altLang="zh-CN" sz="900" dirty="0">
              <a:latin typeface="Microsoft YaHei" panose="020B0503020204020204" pitchFamily="34" charset="-122"/>
              <a:ea typeface="Microsoft YaHei" panose="020B0503020204020204" pitchFamily="34" charset="-122"/>
            </a:endParaRPr>
          </a:p>
          <a:p>
            <a:endParaRPr lang="en-US" sz="900" dirty="0">
              <a:latin typeface="Microsoft YaHei" panose="020B0503020204020204" pitchFamily="34" charset="-122"/>
              <a:ea typeface="Microsoft YaHei" panose="020B0503020204020204" pitchFamily="34" charset="-122"/>
            </a:endParaRPr>
          </a:p>
        </p:txBody>
      </p:sp>
      <p:sp>
        <p:nvSpPr>
          <p:cNvPr id="56" name="Rectangle 147"/>
          <p:cNvSpPr/>
          <p:nvPr/>
        </p:nvSpPr>
        <p:spPr>
          <a:xfrm>
            <a:off x="736981" y="3655095"/>
            <a:ext cx="2772000" cy="1080000"/>
          </a:xfrm>
          <a:prstGeom prst="rect">
            <a:avLst/>
          </a:prstGeom>
          <a:solidFill>
            <a:srgbClr val="755A91">
              <a:alpha val="12157"/>
            </a:srgbClr>
          </a:solidFill>
          <a:ln w="12700">
            <a:solidFill>
              <a:srgbClr val="755A91">
                <a:alpha val="26275"/>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57" name="TextBox 174"/>
          <p:cNvSpPr txBox="1"/>
          <p:nvPr/>
        </p:nvSpPr>
        <p:spPr>
          <a:xfrm>
            <a:off x="757746" y="3755428"/>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安全措施</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58" name="TextBox 175"/>
          <p:cNvSpPr txBox="1"/>
          <p:nvPr/>
        </p:nvSpPr>
        <p:spPr>
          <a:xfrm>
            <a:off x="885438" y="3972616"/>
            <a:ext cx="2518672" cy="646331"/>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网络安全：防火墙</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传输安全：</a:t>
            </a:r>
            <a:r>
              <a:rPr lang="en-US" altLang="zh-CN" sz="900" dirty="0">
                <a:latin typeface="Microsoft YaHei" panose="020B0503020204020204" pitchFamily="34" charset="-122"/>
                <a:ea typeface="Microsoft YaHei" panose="020B0503020204020204" pitchFamily="34" charset="-122"/>
              </a:rPr>
              <a:t>HTTPS,SSL</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a:latin typeface="Microsoft YaHei" panose="020B0503020204020204" pitchFamily="34" charset="-122"/>
                <a:ea typeface="Microsoft YaHei" panose="020B0503020204020204" pitchFamily="34" charset="-122"/>
              </a:rPr>
              <a:t>存储安全：主从，灾备</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sz="900" dirty="0">
                <a:latin typeface="Microsoft YaHei" panose="020B0503020204020204" pitchFamily="34" charset="-122"/>
                <a:ea typeface="Microsoft YaHei" panose="020B0503020204020204" pitchFamily="34" charset="-122"/>
              </a:rPr>
              <a:t>   </a:t>
            </a:r>
            <a:r>
              <a:rPr lang="zh-CN" altLang="en-US" sz="900" dirty="0">
                <a:latin typeface="Microsoft YaHei" panose="020B0503020204020204" pitchFamily="34" charset="-122"/>
                <a:ea typeface="Microsoft YaHei" panose="020B0503020204020204" pitchFamily="34" charset="-122"/>
              </a:rPr>
              <a:t>会话安全：</a:t>
            </a:r>
            <a:r>
              <a:rPr lang="en-US" altLang="zh-CN" sz="900" dirty="0">
                <a:latin typeface="Microsoft YaHei" panose="020B0503020204020204" pitchFamily="34" charset="-122"/>
                <a:ea typeface="Microsoft YaHei" panose="020B0503020204020204" pitchFamily="34" charset="-122"/>
              </a:rPr>
              <a:t>auth2.0</a:t>
            </a:r>
            <a:endParaRPr lang="en-US" altLang="zh-CN" sz="900" dirty="0">
              <a:latin typeface="Microsoft YaHei" panose="020B0503020204020204" pitchFamily="34" charset="-122"/>
              <a:ea typeface="Microsoft YaHei" panose="020B0503020204020204" pitchFamily="34" charset="-122"/>
            </a:endParaRPr>
          </a:p>
        </p:txBody>
      </p:sp>
      <p:sp>
        <p:nvSpPr>
          <p:cNvPr id="59" name="Rectangle 147"/>
          <p:cNvSpPr/>
          <p:nvPr/>
        </p:nvSpPr>
        <p:spPr>
          <a:xfrm>
            <a:off x="3620347" y="3655095"/>
            <a:ext cx="1836000" cy="1080000"/>
          </a:xfrm>
          <a:prstGeom prst="rect">
            <a:avLst/>
          </a:prstGeom>
          <a:solidFill>
            <a:srgbClr val="E2AA42">
              <a:alpha val="10588"/>
            </a:srgbClr>
          </a:solidFill>
          <a:ln w="12700">
            <a:solidFill>
              <a:srgbClr val="B87800">
                <a:alpha val="2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altLang="zh-CN" sz="800" b="1" dirty="0">
              <a:solidFill>
                <a:schemeClr val="tx1"/>
              </a:solidFill>
              <a:latin typeface="Microsoft YaHei" panose="020B0503020204020204" pitchFamily="34" charset="-122"/>
              <a:ea typeface="Microsoft YaHei" panose="020B0503020204020204" pitchFamily="34" charset="-122"/>
            </a:endParaRPr>
          </a:p>
          <a:p>
            <a:endParaRPr lang="en-US" sz="800"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a:p>
            <a:endParaRPr lang="en-US" sz="800" b="1" dirty="0">
              <a:solidFill>
                <a:schemeClr val="tx1"/>
              </a:solidFill>
              <a:latin typeface="Microsoft YaHei" panose="020B0503020204020204" pitchFamily="34" charset="-122"/>
              <a:ea typeface="Microsoft YaHei" panose="020B0503020204020204" pitchFamily="34" charset="-122"/>
            </a:endParaRPr>
          </a:p>
        </p:txBody>
      </p:sp>
      <p:sp>
        <p:nvSpPr>
          <p:cNvPr id="60" name="TextBox 171"/>
          <p:cNvSpPr txBox="1"/>
          <p:nvPr/>
        </p:nvSpPr>
        <p:spPr>
          <a:xfrm>
            <a:off x="3724605" y="3755428"/>
            <a:ext cx="969936" cy="246221"/>
          </a:xfrm>
          <a:prstGeom prst="rect">
            <a:avLst/>
          </a:prstGeom>
          <a:noFill/>
        </p:spPr>
        <p:txBody>
          <a:bodyPr wrap="square" rtlCol="0">
            <a:spAutoFit/>
          </a:bodyPr>
          <a:lstStyle/>
          <a:p>
            <a:r>
              <a:rPr lang="zh-CN" altLang="en-US" sz="1000" b="1" dirty="0">
                <a:solidFill>
                  <a:schemeClr val="tx1">
                    <a:lumMod val="50000"/>
                  </a:schemeClr>
                </a:solidFill>
                <a:latin typeface="Microsoft YaHei" panose="020B0503020204020204" pitchFamily="34" charset="-122"/>
                <a:ea typeface="Microsoft YaHei" panose="020B0503020204020204" pitchFamily="34" charset="-122"/>
              </a:rPr>
              <a:t>管理安全</a:t>
            </a:r>
            <a:endParaRPr lang="en-US" sz="1000" b="1" dirty="0">
              <a:solidFill>
                <a:schemeClr val="tx1">
                  <a:lumMod val="50000"/>
                </a:schemeClr>
              </a:solidFill>
              <a:latin typeface="Microsoft YaHei" panose="020B0503020204020204" pitchFamily="34" charset="-122"/>
              <a:ea typeface="Microsoft YaHei" panose="020B0503020204020204" pitchFamily="34" charset="-122"/>
            </a:endParaRPr>
          </a:p>
        </p:txBody>
      </p:sp>
      <p:sp>
        <p:nvSpPr>
          <p:cNvPr id="61" name="TextBox 172"/>
          <p:cNvSpPr txBox="1"/>
          <p:nvPr/>
        </p:nvSpPr>
        <p:spPr>
          <a:xfrm>
            <a:off x="3814789" y="3972616"/>
            <a:ext cx="1427655" cy="784830"/>
          </a:xfrm>
          <a:prstGeom prst="rect">
            <a:avLst/>
          </a:prstGeom>
          <a:noFill/>
        </p:spPr>
        <p:txBody>
          <a:bodyPr wrap="square" rtlCol="0">
            <a:spAutoFit/>
          </a:bodyPr>
          <a:lstStyle/>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运维人员操作规范</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900" dirty="0">
                <a:latin typeface="Microsoft YaHei" panose="020B0503020204020204" pitchFamily="34" charset="-122"/>
                <a:ea typeface="Microsoft YaHei" panose="020B0503020204020204" pitchFamily="34" charset="-122"/>
              </a:rPr>
              <a:t>   中间件的安装规范</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代码</a:t>
            </a:r>
            <a:r>
              <a:rPr lang="zh-CN" altLang="en-US" sz="900" dirty="0">
                <a:latin typeface="Microsoft YaHei" panose="020B0503020204020204" pitchFamily="34" charset="-122"/>
                <a:ea typeface="Microsoft YaHei" panose="020B0503020204020204" pitchFamily="34" charset="-122"/>
              </a:rPr>
              <a:t>提交规范</a:t>
            </a:r>
            <a:endParaRPr lang="en-US" altLang="zh-CN" sz="9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900" dirty="0">
                <a:latin typeface="Microsoft YaHei" panose="020B0503020204020204" pitchFamily="34" charset="-122"/>
                <a:ea typeface="Microsoft YaHei" panose="020B0503020204020204" pitchFamily="34" charset="-122"/>
              </a:rPr>
              <a:t>   </a:t>
            </a:r>
            <a:r>
              <a:rPr lang="zh-CN" altLang="en-US" sz="900" dirty="0" smtClean="0">
                <a:latin typeface="Microsoft YaHei" panose="020B0503020204020204" pitchFamily="34" charset="-122"/>
                <a:ea typeface="Microsoft YaHei" panose="020B0503020204020204" pitchFamily="34" charset="-122"/>
              </a:rPr>
              <a:t>定期</a:t>
            </a:r>
            <a:r>
              <a:rPr lang="zh-CN" altLang="en-US" sz="900" dirty="0">
                <a:latin typeface="Microsoft YaHei" panose="020B0503020204020204" pitchFamily="34" charset="-122"/>
                <a:ea typeface="Microsoft YaHei" panose="020B0503020204020204" pitchFamily="34" charset="-122"/>
              </a:rPr>
              <a:t>培训</a:t>
            </a:r>
            <a:endParaRPr lang="en-US" altLang="zh-CN" sz="900" dirty="0">
              <a:latin typeface="Microsoft YaHei" panose="020B0503020204020204" pitchFamily="34" charset="-122"/>
              <a:ea typeface="Microsoft YaHei" panose="020B0503020204020204" pitchFamily="34" charset="-122"/>
            </a:endParaRPr>
          </a:p>
          <a:p>
            <a:endParaRPr lang="en-US" sz="900"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1   </a:t>
            </a:r>
            <a:r>
              <a:rPr kumimoji="1" lang="zh-CN" altLang="en-US" sz="2200" b="1" dirty="0" smtClean="0">
                <a:solidFill>
                  <a:srgbClr val="C00000"/>
                </a:solidFill>
              </a:rPr>
              <a:t>对项目的理解</a:t>
            </a:r>
            <a:endParaRPr kumimoji="1" lang="zh-CN" altLang="en-US" sz="2200" b="1" dirty="0">
              <a:solidFill>
                <a:srgbClr val="C00000"/>
              </a:solidFill>
            </a:endParaRPr>
          </a:p>
        </p:txBody>
      </p:sp>
      <p:sp>
        <p:nvSpPr>
          <p:cNvPr id="13" name="文本框 12"/>
          <p:cNvSpPr txBox="1"/>
          <p:nvPr/>
        </p:nvSpPr>
        <p:spPr>
          <a:xfrm>
            <a:off x="4939480" y="2195761"/>
            <a:ext cx="2427268" cy="430887"/>
          </a:xfrm>
          <a:prstGeom prst="rect">
            <a:avLst/>
          </a:prstGeom>
          <a:solidFill>
            <a:schemeClr val="bg1"/>
          </a:solidFill>
        </p:spPr>
        <p:txBody>
          <a:bodyPr wrap="none" rtlCol="0">
            <a:spAutoFit/>
          </a:bodyPr>
          <a:lstStyle/>
          <a:p>
            <a:pPr defTabSz="914400"/>
            <a:r>
              <a:rPr kumimoji="1" lang="en-US" altLang="zh-CN" sz="2200" dirty="0" smtClean="0">
                <a:solidFill>
                  <a:srgbClr val="C00000"/>
                </a:solidFill>
              </a:rPr>
              <a:t>0</a:t>
            </a:r>
            <a:r>
              <a:rPr kumimoji="1" lang="en-US" altLang="en-US" sz="2200" dirty="0" smtClean="0">
                <a:solidFill>
                  <a:srgbClr val="C00000"/>
                </a:solidFill>
              </a:rPr>
              <a:t>2   </a:t>
            </a:r>
            <a:r>
              <a:rPr kumimoji="1" lang="zh-CN" altLang="en-US" sz="2200" dirty="0" smtClean="0"/>
              <a:t>解决方案介绍</a:t>
            </a:r>
            <a:endParaRPr kumimoji="1" lang="zh-CN" altLang="en-US" sz="2200" dirty="0"/>
          </a:p>
        </p:txBody>
      </p:sp>
      <p:sp>
        <p:nvSpPr>
          <p:cNvPr id="14" name="文本框 13"/>
          <p:cNvSpPr txBox="1"/>
          <p:nvPr/>
        </p:nvSpPr>
        <p:spPr>
          <a:xfrm>
            <a:off x="4939480" y="2788963"/>
            <a:ext cx="2709396"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3   </a:t>
            </a:r>
            <a:r>
              <a:rPr kumimoji="1" lang="zh-CN" altLang="en-US" sz="2200" dirty="0" smtClean="0"/>
              <a:t>实施计划、团队</a:t>
            </a:r>
            <a:endParaRPr kumimoji="1" lang="en-US" altLang="zh-CN" sz="2200" dirty="0" smtClean="0"/>
          </a:p>
        </p:txBody>
      </p:sp>
      <p:sp>
        <p:nvSpPr>
          <p:cNvPr id="22" name="文本框 14"/>
          <p:cNvSpPr txBox="1"/>
          <p:nvPr/>
        </p:nvSpPr>
        <p:spPr>
          <a:xfrm>
            <a:off x="4939480" y="3370912"/>
            <a:ext cx="2991525"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4</a:t>
            </a:r>
            <a:r>
              <a:rPr kumimoji="1" lang="en-US" altLang="en-US" sz="2200" dirty="0"/>
              <a:t> </a:t>
            </a:r>
            <a:r>
              <a:rPr kumimoji="1" lang="en-US" altLang="en-US" sz="2200" dirty="0" smtClean="0"/>
              <a:t>  </a:t>
            </a:r>
            <a:r>
              <a:rPr kumimoji="1" lang="zh-CN" altLang="en-US" sz="2200" dirty="0" smtClean="0"/>
              <a:t>日立的优势及案例</a:t>
            </a:r>
            <a:endParaRPr kumimoji="1" lang="zh-CN" alt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技术</a:t>
            </a:r>
            <a:r>
              <a:rPr lang="zh-CN" altLang="en-US" dirty="0" smtClean="0">
                <a:solidFill>
                  <a:srgbClr val="414141"/>
                </a:solidFill>
                <a:latin typeface="微软雅黑" panose="020B0503020204020204" charset="-122"/>
                <a:ea typeface="微软雅黑" panose="020B0503020204020204" charset="-122"/>
                <a:sym typeface="+mn-ea"/>
              </a:rPr>
              <a:t>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高性能</a:t>
            </a:r>
            <a:r>
              <a:rPr lang="en-US" altLang="zh-CN" dirty="0" smtClean="0">
                <a:solidFill>
                  <a:srgbClr val="414141"/>
                </a:solidFill>
                <a:latin typeface="微软雅黑" panose="020B0503020204020204" charset="-122"/>
                <a:ea typeface="微软雅黑" panose="020B0503020204020204" charset="-122"/>
                <a:sym typeface="+mn-ea"/>
              </a:rPr>
              <a:t>/</a:t>
            </a:r>
            <a:r>
              <a:rPr lang="zh-CN" altLang="en-US" dirty="0" smtClean="0">
                <a:solidFill>
                  <a:srgbClr val="414141"/>
                </a:solidFill>
                <a:latin typeface="微软雅黑" panose="020B0503020204020204" charset="-122"/>
                <a:ea typeface="微软雅黑" panose="020B0503020204020204" charset="-122"/>
                <a:sym typeface="+mn-ea"/>
              </a:rPr>
              <a:t>高可靠</a:t>
            </a:r>
            <a:endParaRPr lang="en-US" sz="2400" dirty="0"/>
          </a:p>
        </p:txBody>
      </p:sp>
      <p:sp>
        <p:nvSpPr>
          <p:cNvPr id="80"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1"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2"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83"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09" name="Rectangle 122"/>
          <p:cNvSpPr/>
          <p:nvPr/>
        </p:nvSpPr>
        <p:spPr>
          <a:xfrm>
            <a:off x="504436" y="933643"/>
            <a:ext cx="4213622" cy="39617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350"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a:p>
            <a:endParaRPr lang="en-US" sz="1350" b="1" dirty="0">
              <a:solidFill>
                <a:schemeClr val="tx1"/>
              </a:solidFill>
              <a:latin typeface="Microsoft YaHei" panose="020B0503020204020204" pitchFamily="34" charset="-122"/>
              <a:ea typeface="Microsoft YaHei" panose="020B0503020204020204" pitchFamily="34" charset="-122"/>
            </a:endParaRPr>
          </a:p>
        </p:txBody>
      </p:sp>
      <p:sp>
        <p:nvSpPr>
          <p:cNvPr id="110" name="Rectangle 122"/>
          <p:cNvSpPr/>
          <p:nvPr/>
        </p:nvSpPr>
        <p:spPr>
          <a:xfrm>
            <a:off x="4874296" y="1086404"/>
            <a:ext cx="4112146" cy="385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1</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）功能服务集群设计与部署</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避免出现单点</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条件允许情况下，多机房异地多活部署</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2</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）系统冗余与负载均衡</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系统热备，可以通过负载均衡措施利用全部设备。</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理论分析：</a:t>
            </a:r>
            <a:r>
              <a:rPr lang="en-US" altLang="zh-CN" sz="1200" dirty="0">
                <a:solidFill>
                  <a:schemeClr val="tx1">
                    <a:lumMod val="75000"/>
                  </a:schemeClr>
                </a:solidFill>
                <a:latin typeface="Microsoft YaHei" panose="020B0503020204020204" pitchFamily="34" charset="-122"/>
                <a:ea typeface="Microsoft YaHei" panose="020B0503020204020204" pitchFamily="34" charset="-122"/>
              </a:rPr>
              <a:t>99.99%=</a:t>
            </a:r>
            <a:r>
              <a:rPr lang="en-US" altLang="zh-CN" sz="1200" dirty="0">
                <a:solidFill>
                  <a:schemeClr val="tx1">
                    <a:lumMod val="75000"/>
                  </a:schemeClr>
                </a:solidFill>
                <a:latin typeface="微软雅黑" panose="020B0503020204020204" charset="-122"/>
                <a:ea typeface="微软雅黑" panose="020B0503020204020204" charset="-122"/>
              </a:rPr>
              <a:t>1-(1-90%)</a:t>
            </a:r>
            <a:r>
              <a:rPr lang="en-US" altLang="zh-CN" sz="1200" baseline="30000" dirty="0">
                <a:solidFill>
                  <a:schemeClr val="tx1">
                    <a:lumMod val="75000"/>
                  </a:schemeClr>
                </a:solidFill>
                <a:latin typeface="微软雅黑" panose="020B0503020204020204" charset="-122"/>
                <a:ea typeface="微软雅黑" panose="020B0503020204020204" charset="-122"/>
              </a:rPr>
              <a:t>4 </a:t>
            </a:r>
            <a:endParaRPr lang="en-US" altLang="zh-CN" sz="1200" dirty="0">
              <a:solidFill>
                <a:schemeClr val="tx1">
                  <a:lumMod val="75000"/>
                </a:schemeClr>
              </a:solidFill>
              <a:latin typeface="微软雅黑" panose="020B0503020204020204" charset="-122"/>
              <a:ea typeface="微软雅黑" panose="020B0503020204020204" charset="-122"/>
            </a:endParaRPr>
          </a:p>
          <a:p>
            <a:pPr>
              <a:lnSpc>
                <a:spcPct val="110000"/>
              </a:lnSpc>
            </a:pP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3</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）系统检测与快速响应</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秒级检测以快速发现异常，分钟级响应以最短时间恢复。</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可重入设计</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过载检测与保护。</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4</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）灰度发布与多版本共存</a:t>
            </a:r>
            <a:endParaRPr lang="en-US" altLang="zh-CN"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新功能灰度发布上线，发布异常自动回滚</a:t>
            </a: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endParaRPr lang="en-US" altLang="zh-CN" sz="1200" dirty="0">
              <a:solidFill>
                <a:schemeClr val="tx1">
                  <a:lumMod val="75000"/>
                </a:schemeClr>
              </a:solidFill>
              <a:latin typeface="Microsoft YaHei" panose="020B0503020204020204" pitchFamily="34" charset="-122"/>
              <a:ea typeface="Microsoft YaHei" panose="020B0503020204020204" pitchFamily="34" charset="-122"/>
            </a:endParaRPr>
          </a:p>
          <a:p>
            <a:pPr>
              <a:lnSpc>
                <a:spcPct val="110000"/>
              </a:lnSpc>
            </a:pPr>
            <a:r>
              <a:rPr lang="en-US" sz="1200" b="1" dirty="0">
                <a:solidFill>
                  <a:schemeClr val="tx1">
                    <a:lumMod val="75000"/>
                  </a:schemeClr>
                </a:solidFill>
                <a:latin typeface="Microsoft YaHei" panose="020B0503020204020204" pitchFamily="34" charset="-122"/>
                <a:ea typeface="Microsoft YaHei" panose="020B0503020204020204" pitchFamily="34" charset="-122"/>
              </a:rPr>
              <a:t>5</a:t>
            </a:r>
            <a:r>
              <a:rPr lang="zh-CN" altLang="en-US" sz="1200" b="1" dirty="0">
                <a:solidFill>
                  <a:schemeClr val="tx1">
                    <a:lumMod val="75000"/>
                  </a:schemeClr>
                </a:solidFill>
                <a:latin typeface="Microsoft YaHei" panose="020B0503020204020204" pitchFamily="34" charset="-122"/>
                <a:ea typeface="Microsoft YaHei" panose="020B0503020204020204" pitchFamily="34" charset="-122"/>
              </a:rPr>
              <a:t>）动态扩展消除瓶颈</a:t>
            </a:r>
            <a:endParaRPr lang="en-US" sz="1200" b="1" dirty="0">
              <a:solidFill>
                <a:schemeClr val="tx1">
                  <a:lumMod val="75000"/>
                </a:schemeClr>
              </a:solidFill>
              <a:latin typeface="Microsoft YaHei" panose="020B0503020204020204" pitchFamily="34" charset="-122"/>
              <a:ea typeface="Microsoft YaHei" panose="020B0503020204020204" pitchFamily="34" charset="-122"/>
            </a:endParaRPr>
          </a:p>
          <a:p>
            <a:pPr marL="214630" indent="-214630">
              <a:lnSpc>
                <a:spcPct val="110000"/>
              </a:lnSpc>
              <a:buFont typeface="Arial" panose="020B0604020202020204" pitchFamily="34" charset="0"/>
              <a:buChar char="•"/>
            </a:pPr>
            <a:r>
              <a:rPr lang="zh-CN" altLang="en-US" sz="1200" dirty="0">
                <a:solidFill>
                  <a:schemeClr val="tx1">
                    <a:lumMod val="75000"/>
                  </a:schemeClr>
                </a:solidFill>
                <a:latin typeface="Microsoft YaHei" panose="020B0503020204020204" pitchFamily="34" charset="-122"/>
                <a:ea typeface="Microsoft YaHei" panose="020B0503020204020204" pitchFamily="34" charset="-122"/>
              </a:rPr>
              <a:t>允许动态增加设备或集群结点应对性能瓶颈</a:t>
            </a:r>
            <a:endParaRPr lang="en-US" sz="1200" b="1" dirty="0">
              <a:solidFill>
                <a:schemeClr val="tx1">
                  <a:lumMod val="75000"/>
                </a:schemeClr>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a:p>
            <a:endParaRPr lang="en-US" sz="1200" b="1" dirty="0">
              <a:solidFill>
                <a:srgbClr val="3C220A"/>
              </a:solidFill>
              <a:latin typeface="Microsoft YaHei" panose="020B0503020204020204" pitchFamily="34" charset="-122"/>
              <a:ea typeface="Microsoft YaHei" panose="020B0503020204020204" pitchFamily="34" charset="-122"/>
            </a:endParaRPr>
          </a:p>
        </p:txBody>
      </p:sp>
      <p:grpSp>
        <p:nvGrpSpPr>
          <p:cNvPr id="111" name="组合 110"/>
          <p:cNvGrpSpPr/>
          <p:nvPr/>
        </p:nvGrpSpPr>
        <p:grpSpPr>
          <a:xfrm>
            <a:off x="638309" y="980352"/>
            <a:ext cx="3961951" cy="3848069"/>
            <a:chOff x="421027" y="1071168"/>
            <a:chExt cx="5282602" cy="5130758"/>
          </a:xfrm>
        </p:grpSpPr>
        <p:sp>
          <p:nvSpPr>
            <p:cNvPr id="112" name="文本框 26"/>
            <p:cNvSpPr txBox="1"/>
            <p:nvPr/>
          </p:nvSpPr>
          <p:spPr>
            <a:xfrm>
              <a:off x="4107533" y="2292381"/>
              <a:ext cx="1272143" cy="328295"/>
            </a:xfrm>
            <a:prstGeom prst="rect">
              <a:avLst/>
            </a:prstGeom>
            <a:noFill/>
          </p:spPr>
          <p:txBody>
            <a:bodyPr wrap="none" rtlCol="0">
              <a:spAutoFit/>
            </a:bodyPr>
            <a:lstStyle/>
            <a:p>
              <a:r>
                <a:rPr lang="zh-CN" altLang="en-US" sz="1000" b="1" dirty="0">
                  <a:solidFill>
                    <a:schemeClr val="tx1">
                      <a:lumMod val="75000"/>
                    </a:schemeClr>
                  </a:solidFill>
                  <a:latin typeface="微软雅黑" panose="020B0503020204020204" charset="-122"/>
                  <a:ea typeface="微软雅黑" panose="020B0503020204020204" charset="-122"/>
                </a:rPr>
                <a:t>相关业务系统</a:t>
              </a:r>
              <a:endParaRPr lang="zh-CN" altLang="en-US" sz="1000" b="1" dirty="0">
                <a:solidFill>
                  <a:schemeClr val="tx1">
                    <a:lumMod val="75000"/>
                  </a:schemeClr>
                </a:solidFill>
                <a:latin typeface="微软雅黑" panose="020B0503020204020204" charset="-122"/>
                <a:ea typeface="微软雅黑" panose="020B0503020204020204" charset="-122"/>
              </a:endParaRPr>
            </a:p>
          </p:txBody>
        </p:sp>
        <p:sp>
          <p:nvSpPr>
            <p:cNvPr id="113" name="文本框 27"/>
            <p:cNvSpPr txBox="1"/>
            <p:nvPr/>
          </p:nvSpPr>
          <p:spPr>
            <a:xfrm>
              <a:off x="1301935" y="3458241"/>
              <a:ext cx="1680375" cy="328295"/>
            </a:xfrm>
            <a:prstGeom prst="rect">
              <a:avLst/>
            </a:prstGeom>
            <a:noFill/>
          </p:spPr>
          <p:txBody>
            <a:bodyPr wrap="none" rtlCol="0">
              <a:spAutoFit/>
            </a:bodyPr>
            <a:lstStyle/>
            <a:p>
              <a:r>
                <a:rPr lang="en-US" altLang="zh-CN" sz="1000" b="1" dirty="0" smtClean="0">
                  <a:latin typeface="微软雅黑" panose="020B0503020204020204" charset="-122"/>
                  <a:ea typeface="微软雅黑" panose="020B0503020204020204" charset="-122"/>
                </a:rPr>
                <a:t>Spring </a:t>
              </a:r>
              <a:r>
                <a:rPr lang="en-US" altLang="zh-CN" sz="1000" b="1" dirty="0">
                  <a:latin typeface="微软雅黑" panose="020B0503020204020204" charset="-122"/>
                  <a:ea typeface="微软雅黑" panose="020B0503020204020204" charset="-122"/>
                </a:rPr>
                <a:t>cloud</a:t>
              </a:r>
              <a:r>
                <a:rPr lang="zh-CN" altLang="en-US" sz="1000" b="1" dirty="0">
                  <a:latin typeface="微软雅黑" panose="020B0503020204020204" charset="-122"/>
                  <a:ea typeface="微软雅黑" panose="020B0503020204020204" charset="-122"/>
                </a:rPr>
                <a:t>集群</a:t>
              </a:r>
              <a:endParaRPr lang="zh-CN" altLang="en-US" sz="1000" b="1" dirty="0">
                <a:latin typeface="微软雅黑" panose="020B0503020204020204" charset="-122"/>
                <a:ea typeface="微软雅黑" panose="020B0503020204020204" charset="-122"/>
              </a:endParaRPr>
            </a:p>
          </p:txBody>
        </p:sp>
        <p:sp>
          <p:nvSpPr>
            <p:cNvPr id="114" name="文本框 28"/>
            <p:cNvSpPr txBox="1"/>
            <p:nvPr/>
          </p:nvSpPr>
          <p:spPr>
            <a:xfrm>
              <a:off x="902746" y="4739668"/>
              <a:ext cx="1877011" cy="328295"/>
            </a:xfrm>
            <a:prstGeom prst="rect">
              <a:avLst/>
            </a:prstGeom>
            <a:noFill/>
          </p:spPr>
          <p:txBody>
            <a:bodyPr wrap="none" rtlCol="0">
              <a:spAutoFit/>
            </a:bodyPr>
            <a:lstStyle/>
            <a:p>
              <a:r>
                <a:rPr lang="en-US" altLang="zh-CN" sz="1000" b="1" dirty="0" smtClean="0">
                  <a:latin typeface="微软雅黑" panose="020B0503020204020204" charset="-122"/>
                  <a:ea typeface="微软雅黑" panose="020B0503020204020204" charset="-122"/>
                </a:rPr>
                <a:t>MySQL </a:t>
              </a:r>
              <a:r>
                <a:rPr lang="en-US" altLang="zh-CN" sz="1000" b="1" dirty="0">
                  <a:latin typeface="微软雅黑" panose="020B0503020204020204" charset="-122"/>
                  <a:ea typeface="微软雅黑" panose="020B0503020204020204" charset="-122"/>
                </a:rPr>
                <a:t>cluster </a:t>
              </a:r>
              <a:r>
                <a:rPr lang="zh-CN" altLang="en-US" sz="1000" b="1" dirty="0">
                  <a:latin typeface="微软雅黑" panose="020B0503020204020204" charset="-122"/>
                  <a:ea typeface="微软雅黑" panose="020B0503020204020204" charset="-122"/>
                </a:rPr>
                <a:t>主备</a:t>
              </a:r>
              <a:endParaRPr lang="zh-CN" altLang="en-US" sz="1000" b="1" dirty="0">
                <a:latin typeface="微软雅黑" panose="020B0503020204020204" charset="-122"/>
                <a:ea typeface="微软雅黑" panose="020B0503020204020204" charset="-122"/>
              </a:endParaRPr>
            </a:p>
          </p:txBody>
        </p:sp>
        <p:sp>
          <p:nvSpPr>
            <p:cNvPr id="115" name="文本框 33"/>
            <p:cNvSpPr txBox="1"/>
            <p:nvPr/>
          </p:nvSpPr>
          <p:spPr>
            <a:xfrm>
              <a:off x="2823181" y="4697091"/>
              <a:ext cx="1056274" cy="328295"/>
            </a:xfrm>
            <a:prstGeom prst="rect">
              <a:avLst/>
            </a:prstGeom>
            <a:noFill/>
          </p:spPr>
          <p:txBody>
            <a:bodyPr wrap="none" rtlCol="0">
              <a:spAutoFit/>
            </a:bodyPr>
            <a:lstStyle/>
            <a:p>
              <a:r>
                <a:rPr lang="en-US" altLang="zh-CN" sz="1000" b="1" dirty="0" err="1">
                  <a:latin typeface="微软雅黑" panose="020B0503020204020204" charset="-122"/>
                  <a:ea typeface="微软雅黑" panose="020B0503020204020204" charset="-122"/>
                </a:rPr>
                <a:t>Redis</a:t>
              </a:r>
              <a:r>
                <a:rPr lang="zh-CN" altLang="en-US" sz="1000" b="1" dirty="0">
                  <a:latin typeface="微软雅黑" panose="020B0503020204020204" charset="-122"/>
                  <a:ea typeface="微软雅黑" panose="020B0503020204020204" charset="-122"/>
                </a:rPr>
                <a:t>集群</a:t>
              </a:r>
              <a:endParaRPr lang="zh-CN" altLang="en-US" sz="1000" b="1" dirty="0">
                <a:latin typeface="微软雅黑" panose="020B0503020204020204" charset="-122"/>
                <a:ea typeface="微软雅黑" panose="020B0503020204020204" charset="-122"/>
              </a:endParaRPr>
            </a:p>
          </p:txBody>
        </p:sp>
        <p:sp>
          <p:nvSpPr>
            <p:cNvPr id="116" name="文本框 38"/>
            <p:cNvSpPr txBox="1"/>
            <p:nvPr/>
          </p:nvSpPr>
          <p:spPr>
            <a:xfrm>
              <a:off x="4082811" y="4775747"/>
              <a:ext cx="1620818" cy="328295"/>
            </a:xfrm>
            <a:prstGeom prst="rect">
              <a:avLst/>
            </a:prstGeom>
            <a:noFill/>
          </p:spPr>
          <p:txBody>
            <a:bodyPr wrap="square" rtlCol="0">
              <a:spAutoFit/>
            </a:bodyPr>
            <a:lstStyle/>
            <a:p>
              <a:r>
                <a:rPr lang="en-US" altLang="zh-CN" sz="1000" b="1">
                  <a:latin typeface="微软雅黑" panose="020B0503020204020204" charset="-122"/>
                  <a:ea typeface="微软雅黑" panose="020B0503020204020204" charset="-122"/>
                </a:rPr>
                <a:t>  Mongo</a:t>
              </a:r>
              <a:r>
                <a:rPr lang="zh-CN" altLang="en-US" sz="1000" b="1">
                  <a:latin typeface="微软雅黑" panose="020B0503020204020204" charset="-122"/>
                  <a:ea typeface="微软雅黑" panose="020B0503020204020204" charset="-122"/>
                </a:rPr>
                <a:t>集</a:t>
              </a:r>
              <a:r>
                <a:rPr lang="zh-CN" altLang="en-US" sz="1000" b="1" dirty="0">
                  <a:latin typeface="微软雅黑" panose="020B0503020204020204" charset="-122"/>
                  <a:ea typeface="微软雅黑" panose="020B0503020204020204" charset="-122"/>
                </a:rPr>
                <a:t>群</a:t>
              </a:r>
              <a:endParaRPr lang="zh-CN" altLang="en-US" sz="1000" b="1" dirty="0">
                <a:latin typeface="微软雅黑" panose="020B0503020204020204" charset="-122"/>
                <a:ea typeface="微软雅黑" panose="020B0503020204020204" charset="-122"/>
              </a:endParaRPr>
            </a:p>
          </p:txBody>
        </p:sp>
        <p:sp>
          <p:nvSpPr>
            <p:cNvPr id="117" name="文本框 39"/>
            <p:cNvSpPr txBox="1"/>
            <p:nvPr/>
          </p:nvSpPr>
          <p:spPr>
            <a:xfrm>
              <a:off x="1235678" y="5859427"/>
              <a:ext cx="1975328" cy="328295"/>
            </a:xfrm>
            <a:prstGeom prst="rect">
              <a:avLst/>
            </a:prstGeom>
            <a:noFill/>
          </p:spPr>
          <p:txBody>
            <a:bodyPr wrap="none" rtlCol="0">
              <a:spAutoFit/>
            </a:bodyPr>
            <a:lstStyle/>
            <a:p>
              <a:r>
                <a:rPr lang="en-US" altLang="zh-CN" sz="1000" b="1" dirty="0">
                  <a:latin typeface="微软雅黑" panose="020B0503020204020204" charset="-122"/>
                  <a:ea typeface="微软雅黑" panose="020B0503020204020204" charset="-122"/>
                </a:rPr>
                <a:t>Prometheus</a:t>
              </a:r>
              <a:r>
                <a:rPr lang="zh-CN" altLang="en-US" sz="1000" b="1" dirty="0" smtClean="0">
                  <a:latin typeface="微软雅黑" panose="020B0503020204020204" charset="-122"/>
                  <a:ea typeface="微软雅黑" panose="020B0503020204020204" charset="-122"/>
                </a:rPr>
                <a:t>集群</a:t>
              </a:r>
              <a:r>
                <a:rPr lang="zh-CN" altLang="en-US" sz="1000" b="1" dirty="0">
                  <a:latin typeface="微软雅黑" panose="020B0503020204020204" charset="-122"/>
                  <a:ea typeface="微软雅黑" panose="020B0503020204020204" charset="-122"/>
                </a:rPr>
                <a:t>应用</a:t>
              </a:r>
              <a:endParaRPr lang="zh-CN" altLang="en-US" sz="1000" b="1" dirty="0">
                <a:latin typeface="微软雅黑" panose="020B0503020204020204" charset="-122"/>
                <a:ea typeface="微软雅黑" panose="020B0503020204020204" charset="-122"/>
              </a:endParaRPr>
            </a:p>
          </p:txBody>
        </p:sp>
        <p:sp>
          <p:nvSpPr>
            <p:cNvPr id="118" name="文本框 40"/>
            <p:cNvSpPr txBox="1"/>
            <p:nvPr/>
          </p:nvSpPr>
          <p:spPr>
            <a:xfrm>
              <a:off x="4002615" y="5873631"/>
              <a:ext cx="1455955" cy="328295"/>
            </a:xfrm>
            <a:prstGeom prst="rect">
              <a:avLst/>
            </a:prstGeom>
            <a:noFill/>
          </p:spPr>
          <p:txBody>
            <a:bodyPr wrap="none" rtlCol="0">
              <a:spAutoFit/>
            </a:bodyPr>
            <a:lstStyle/>
            <a:p>
              <a:r>
                <a:rPr lang="en-US" altLang="zh-CN" sz="1000" b="1" dirty="0">
                  <a:latin typeface="微软雅黑" panose="020B0503020204020204" charset="-122"/>
                  <a:ea typeface="微软雅黑" panose="020B0503020204020204" charset="-122"/>
                </a:rPr>
                <a:t>App</a:t>
              </a:r>
              <a:r>
                <a:rPr lang="zh-CN" altLang="en-US" sz="1000" b="1" dirty="0">
                  <a:latin typeface="微软雅黑" panose="020B0503020204020204" charset="-122"/>
                  <a:ea typeface="微软雅黑" panose="020B0503020204020204" charset="-122"/>
                </a:rPr>
                <a:t>服务器集群</a:t>
              </a:r>
              <a:endParaRPr lang="zh-CN" altLang="en-US" sz="1000" b="1" dirty="0">
                <a:latin typeface="微软雅黑" panose="020B0503020204020204" charset="-122"/>
                <a:ea typeface="微软雅黑" panose="020B0503020204020204" charset="-122"/>
              </a:endParaRPr>
            </a:p>
          </p:txBody>
        </p:sp>
        <p:cxnSp>
          <p:nvCxnSpPr>
            <p:cNvPr id="119" name="直接连接符 118"/>
            <p:cNvCxnSpPr/>
            <p:nvPr/>
          </p:nvCxnSpPr>
          <p:spPr>
            <a:xfrm>
              <a:off x="422910" y="2703836"/>
              <a:ext cx="5257404"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422910" y="3891943"/>
              <a:ext cx="5257404"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422910" y="5080050"/>
              <a:ext cx="5257404"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2" name="文本框 51"/>
            <p:cNvSpPr txBox="1"/>
            <p:nvPr/>
          </p:nvSpPr>
          <p:spPr>
            <a:xfrm>
              <a:off x="421027" y="1907888"/>
              <a:ext cx="759183" cy="430887"/>
            </a:xfrm>
            <a:prstGeom prst="rect">
              <a:avLst/>
            </a:prstGeom>
            <a:noFill/>
          </p:spPr>
          <p:txBody>
            <a:bodyPr wrap="none" rtlCol="0">
              <a:spAutoFit/>
            </a:bodyPr>
            <a:lstStyle/>
            <a:p>
              <a:r>
                <a:rPr lang="zh-CN" altLang="en-US" sz="1500" b="1" dirty="0">
                  <a:latin typeface="微软雅黑" panose="020B0503020204020204" charset="-122"/>
                  <a:ea typeface="微软雅黑" panose="020B0503020204020204" charset="-122"/>
                </a:rPr>
                <a:t>输入</a:t>
              </a:r>
              <a:endParaRPr lang="zh-CN" altLang="en-US" sz="1500" b="1" dirty="0">
                <a:latin typeface="微软雅黑" panose="020B0503020204020204" charset="-122"/>
                <a:ea typeface="微软雅黑" panose="020B0503020204020204" charset="-122"/>
              </a:endParaRPr>
            </a:p>
          </p:txBody>
        </p:sp>
        <p:sp>
          <p:nvSpPr>
            <p:cNvPr id="123" name="文本框 52"/>
            <p:cNvSpPr txBox="1"/>
            <p:nvPr/>
          </p:nvSpPr>
          <p:spPr>
            <a:xfrm>
              <a:off x="421027" y="3055581"/>
              <a:ext cx="759183" cy="430887"/>
            </a:xfrm>
            <a:prstGeom prst="rect">
              <a:avLst/>
            </a:prstGeom>
            <a:noFill/>
          </p:spPr>
          <p:txBody>
            <a:bodyPr wrap="none" rtlCol="0">
              <a:spAutoFit/>
            </a:bodyPr>
            <a:lstStyle/>
            <a:p>
              <a:r>
                <a:rPr lang="zh-CN" altLang="en-US" sz="1500" b="1" dirty="0">
                  <a:latin typeface="微软雅黑" panose="020B0503020204020204" charset="-122"/>
                  <a:ea typeface="微软雅黑" panose="020B0503020204020204" charset="-122"/>
                </a:rPr>
                <a:t>处理</a:t>
              </a:r>
              <a:endParaRPr lang="zh-CN" altLang="en-US" sz="1500" b="1" dirty="0">
                <a:latin typeface="微软雅黑" panose="020B0503020204020204" charset="-122"/>
                <a:ea typeface="微软雅黑" panose="020B0503020204020204" charset="-122"/>
              </a:endParaRPr>
            </a:p>
          </p:txBody>
        </p:sp>
        <p:sp>
          <p:nvSpPr>
            <p:cNvPr id="124" name="文本框 53"/>
            <p:cNvSpPr txBox="1"/>
            <p:nvPr/>
          </p:nvSpPr>
          <p:spPr>
            <a:xfrm>
              <a:off x="421027" y="4210147"/>
              <a:ext cx="759183" cy="430887"/>
            </a:xfrm>
            <a:prstGeom prst="rect">
              <a:avLst/>
            </a:prstGeom>
            <a:noFill/>
          </p:spPr>
          <p:txBody>
            <a:bodyPr wrap="none" rtlCol="0">
              <a:spAutoFit/>
            </a:bodyPr>
            <a:lstStyle/>
            <a:p>
              <a:r>
                <a:rPr lang="zh-CN" altLang="en-US" sz="1500" b="1" dirty="0">
                  <a:latin typeface="微软雅黑" panose="020B0503020204020204" charset="-122"/>
                  <a:ea typeface="微软雅黑" panose="020B0503020204020204" charset="-122"/>
                </a:rPr>
                <a:t>存储</a:t>
              </a:r>
              <a:endParaRPr lang="zh-CN" altLang="en-US" sz="1500" b="1" dirty="0">
                <a:latin typeface="微软雅黑" panose="020B0503020204020204" charset="-122"/>
                <a:ea typeface="微软雅黑" panose="020B0503020204020204" charset="-122"/>
              </a:endParaRPr>
            </a:p>
          </p:txBody>
        </p:sp>
        <p:sp>
          <p:nvSpPr>
            <p:cNvPr id="125" name="文本框 54"/>
            <p:cNvSpPr txBox="1"/>
            <p:nvPr/>
          </p:nvSpPr>
          <p:spPr>
            <a:xfrm>
              <a:off x="421027" y="5432523"/>
              <a:ext cx="759183" cy="430887"/>
            </a:xfrm>
            <a:prstGeom prst="rect">
              <a:avLst/>
            </a:prstGeom>
            <a:noFill/>
          </p:spPr>
          <p:txBody>
            <a:bodyPr wrap="none" rtlCol="0">
              <a:spAutoFit/>
            </a:bodyPr>
            <a:lstStyle/>
            <a:p>
              <a:r>
                <a:rPr lang="zh-CN" altLang="en-US" sz="1500" b="1" dirty="0">
                  <a:latin typeface="微软雅黑" panose="020B0503020204020204" charset="-122"/>
                  <a:ea typeface="微软雅黑" panose="020B0503020204020204" charset="-122"/>
                </a:rPr>
                <a:t>输出</a:t>
              </a:r>
              <a:endParaRPr lang="zh-CN" altLang="en-US" sz="1500" b="1" dirty="0">
                <a:latin typeface="微软雅黑" panose="020B0503020204020204" charset="-122"/>
                <a:ea typeface="微软雅黑" panose="020B0503020204020204" charset="-122"/>
              </a:endParaRPr>
            </a:p>
          </p:txBody>
        </p:sp>
        <p:sp>
          <p:nvSpPr>
            <p:cNvPr id="126" name="上下箭头 125"/>
            <p:cNvSpPr/>
            <p:nvPr/>
          </p:nvSpPr>
          <p:spPr>
            <a:xfrm>
              <a:off x="3207199" y="2521639"/>
              <a:ext cx="301083" cy="40563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7" name="上下箭头 126"/>
            <p:cNvSpPr/>
            <p:nvPr/>
          </p:nvSpPr>
          <p:spPr>
            <a:xfrm>
              <a:off x="3207199" y="3714710"/>
              <a:ext cx="301083" cy="40563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上下箭头 127"/>
            <p:cNvSpPr/>
            <p:nvPr/>
          </p:nvSpPr>
          <p:spPr>
            <a:xfrm>
              <a:off x="3207199" y="4914020"/>
              <a:ext cx="301083" cy="40563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上下箭头 128"/>
            <p:cNvSpPr/>
            <p:nvPr/>
          </p:nvSpPr>
          <p:spPr>
            <a:xfrm>
              <a:off x="2611722" y="3782347"/>
              <a:ext cx="301083" cy="1400369"/>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0" name="文本框 63"/>
            <p:cNvSpPr txBox="1"/>
            <p:nvPr/>
          </p:nvSpPr>
          <p:spPr>
            <a:xfrm>
              <a:off x="4213937" y="3507554"/>
              <a:ext cx="1101156" cy="328295"/>
            </a:xfrm>
            <a:prstGeom prst="rect">
              <a:avLst/>
            </a:prstGeom>
            <a:noFill/>
          </p:spPr>
          <p:txBody>
            <a:bodyPr wrap="none" rtlCol="0">
              <a:spAutoFit/>
            </a:bodyPr>
            <a:lstStyle/>
            <a:p>
              <a:r>
                <a:rPr lang="zh-CN" altLang="en-US" sz="1000" b="1">
                  <a:latin typeface="微软雅黑" panose="020B0503020204020204" charset="-122"/>
                  <a:ea typeface="微软雅黑" panose="020B0503020204020204" charset="-122"/>
                </a:rPr>
                <a:t>中间件集</a:t>
              </a:r>
              <a:r>
                <a:rPr lang="zh-CN" altLang="en-US" sz="1000" b="1" dirty="0">
                  <a:latin typeface="微软雅黑" panose="020B0503020204020204" charset="-122"/>
                  <a:ea typeface="微软雅黑" panose="020B0503020204020204" charset="-122"/>
                </a:rPr>
                <a:t>群</a:t>
              </a:r>
              <a:endParaRPr lang="zh-CN" altLang="en-US" sz="1000" b="1" dirty="0">
                <a:latin typeface="微软雅黑" panose="020B0503020204020204" charset="-122"/>
                <a:ea typeface="微软雅黑" panose="020B0503020204020204" charset="-122"/>
              </a:endParaRPr>
            </a:p>
          </p:txBody>
        </p:sp>
        <p:sp>
          <p:nvSpPr>
            <p:cNvPr id="131" name="文本框 68"/>
            <p:cNvSpPr txBox="1"/>
            <p:nvPr/>
          </p:nvSpPr>
          <p:spPr>
            <a:xfrm>
              <a:off x="1425900" y="2319051"/>
              <a:ext cx="1494427" cy="328295"/>
            </a:xfrm>
            <a:prstGeom prst="rect">
              <a:avLst/>
            </a:prstGeom>
            <a:noFill/>
          </p:spPr>
          <p:txBody>
            <a:bodyPr wrap="none" rtlCol="0">
              <a:spAutoFit/>
            </a:bodyPr>
            <a:lstStyle/>
            <a:p>
              <a:r>
                <a:rPr lang="zh-CN" altLang="en-US" sz="1000" b="1" dirty="0">
                  <a:solidFill>
                    <a:schemeClr val="tx1">
                      <a:lumMod val="75000"/>
                    </a:schemeClr>
                  </a:solidFill>
                  <a:latin typeface="微软雅黑" panose="020B0503020204020204" charset="-122"/>
                  <a:ea typeface="微软雅黑" panose="020B0503020204020204" charset="-122"/>
                </a:rPr>
                <a:t>终端小程序用户 </a:t>
              </a:r>
              <a:endParaRPr lang="zh-CN" altLang="en-US" sz="1000" b="1" dirty="0">
                <a:solidFill>
                  <a:schemeClr val="tx1">
                    <a:lumMod val="75000"/>
                  </a:schemeClr>
                </a:solidFill>
                <a:latin typeface="微软雅黑" panose="020B0503020204020204" charset="-122"/>
                <a:ea typeface="微软雅黑" panose="020B0503020204020204" charset="-122"/>
              </a:endParaRPr>
            </a:p>
          </p:txBody>
        </p:sp>
        <p:sp>
          <p:nvSpPr>
            <p:cNvPr id="132" name="文本框 70"/>
            <p:cNvSpPr txBox="1"/>
            <p:nvPr/>
          </p:nvSpPr>
          <p:spPr>
            <a:xfrm>
              <a:off x="739867" y="1071168"/>
              <a:ext cx="4623489" cy="451405"/>
            </a:xfrm>
            <a:prstGeom prst="rect">
              <a:avLst/>
            </a:prstGeom>
            <a:noFill/>
          </p:spPr>
          <p:txBody>
            <a:bodyPr wrap="none" rtlCol="0">
              <a:spAutoFit/>
            </a:bodyPr>
            <a:lstStyle/>
            <a:p>
              <a:r>
                <a:rPr lang="zh-CN" altLang="en-US" sz="1600" b="1" dirty="0">
                  <a:latin typeface="微软雅黑" panose="020B0503020204020204" charset="-122"/>
                  <a:ea typeface="微软雅黑" panose="020B0503020204020204" charset="-122"/>
                </a:rPr>
                <a:t>系统关键功能模块集群化设计示意图</a:t>
              </a:r>
              <a:endParaRPr lang="zh-CN" altLang="en-US" sz="1600" b="1" dirty="0">
                <a:latin typeface="微软雅黑" panose="020B0503020204020204" charset="-122"/>
                <a:ea typeface="微软雅黑" panose="020B0503020204020204" charset="-122"/>
              </a:endParaRPr>
            </a:p>
          </p:txBody>
        </p:sp>
      </p:grpSp>
      <p:pic>
        <p:nvPicPr>
          <p:cNvPr id="133" name="图形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90558" y="2319591"/>
            <a:ext cx="435612" cy="435612"/>
          </a:xfrm>
          <a:prstGeom prst="rect">
            <a:avLst/>
          </a:prstGeom>
        </p:spPr>
      </p:pic>
      <p:pic>
        <p:nvPicPr>
          <p:cNvPr id="134" name="图形 7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773313" y="2311129"/>
            <a:ext cx="435612" cy="435612"/>
          </a:xfrm>
          <a:prstGeom prst="rect">
            <a:avLst/>
          </a:prstGeom>
        </p:spPr>
      </p:pic>
      <p:pic>
        <p:nvPicPr>
          <p:cNvPr id="135" name="图形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8631" y="1458809"/>
            <a:ext cx="384977" cy="384977"/>
          </a:xfrm>
          <a:prstGeom prst="rect">
            <a:avLst/>
          </a:prstGeom>
        </p:spPr>
      </p:pic>
      <p:pic>
        <p:nvPicPr>
          <p:cNvPr id="136" name="图形 8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1128" y="1341477"/>
            <a:ext cx="634473" cy="634473"/>
          </a:xfrm>
          <a:prstGeom prst="rect">
            <a:avLst/>
          </a:prstGeom>
        </p:spPr>
      </p:pic>
      <p:pic>
        <p:nvPicPr>
          <p:cNvPr id="137" name="图形 81"/>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90558" y="3252385"/>
            <a:ext cx="435612" cy="435612"/>
          </a:xfrm>
          <a:prstGeom prst="rect">
            <a:avLst/>
          </a:prstGeom>
        </p:spPr>
      </p:pic>
      <p:pic>
        <p:nvPicPr>
          <p:cNvPr id="138" name="图形 8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611247" y="3244024"/>
            <a:ext cx="435612" cy="435612"/>
          </a:xfrm>
          <a:prstGeom prst="rect">
            <a:avLst/>
          </a:prstGeom>
        </p:spPr>
      </p:pic>
      <p:pic>
        <p:nvPicPr>
          <p:cNvPr id="139" name="图形 8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690558" y="4104599"/>
            <a:ext cx="435612" cy="435612"/>
          </a:xfrm>
          <a:prstGeom prst="rect">
            <a:avLst/>
          </a:prstGeom>
        </p:spPr>
      </p:pic>
      <p:pic>
        <p:nvPicPr>
          <p:cNvPr id="140" name="图形 8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86989" y="4147340"/>
            <a:ext cx="408260" cy="408260"/>
          </a:xfrm>
          <a:prstGeom prst="rect">
            <a:avLst/>
          </a:prstGeom>
        </p:spPr>
      </p:pic>
      <p:pic>
        <p:nvPicPr>
          <p:cNvPr id="141" name="图形 87"/>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4317" y="3267238"/>
            <a:ext cx="443990" cy="443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技术</a:t>
            </a:r>
            <a:r>
              <a:rPr lang="zh-CN" altLang="en-US" dirty="0" smtClean="0">
                <a:solidFill>
                  <a:srgbClr val="414141"/>
                </a:solidFill>
                <a:latin typeface="微软雅黑" panose="020B0503020204020204" charset="-122"/>
                <a:ea typeface="微软雅黑" panose="020B0503020204020204" charset="-122"/>
                <a:sym typeface="+mn-ea"/>
              </a:rPr>
              <a:t>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监控</a:t>
            </a:r>
            <a:r>
              <a:rPr lang="en-US" altLang="zh-CN" dirty="0" smtClean="0">
                <a:solidFill>
                  <a:srgbClr val="414141"/>
                </a:solidFill>
                <a:latin typeface="微软雅黑" panose="020B0503020204020204" charset="-122"/>
                <a:ea typeface="微软雅黑" panose="020B0503020204020204" charset="-122"/>
                <a:sym typeface="+mn-ea"/>
              </a:rPr>
              <a:t>Prometheus</a:t>
            </a:r>
            <a:endParaRPr lang="en-US" sz="2400" dirty="0"/>
          </a:p>
        </p:txBody>
      </p:sp>
      <p:sp>
        <p:nvSpPr>
          <p:cNvPr id="47"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8"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9"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50"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42" name="圆角矩形 41"/>
          <p:cNvSpPr/>
          <p:nvPr/>
        </p:nvSpPr>
        <p:spPr>
          <a:xfrm>
            <a:off x="4168879" y="1003737"/>
            <a:ext cx="3962400" cy="2639637"/>
          </a:xfrm>
          <a:prstGeom prst="roundRect">
            <a:avLst>
              <a:gd name="adj" fmla="val 2936"/>
            </a:avLst>
          </a:prstGeom>
          <a:noFill/>
          <a:ln w="3175">
            <a:solidFill>
              <a:schemeClr val="tx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43" name="圆角矩形 42"/>
          <p:cNvSpPr/>
          <p:nvPr/>
        </p:nvSpPr>
        <p:spPr>
          <a:xfrm>
            <a:off x="4339631" y="1152819"/>
            <a:ext cx="3673172" cy="135297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44" name="矩形 43"/>
          <p:cNvSpPr/>
          <p:nvPr/>
        </p:nvSpPr>
        <p:spPr>
          <a:xfrm>
            <a:off x="549198" y="4148688"/>
            <a:ext cx="1804142" cy="707886"/>
          </a:xfrm>
          <a:prstGeom prst="rect">
            <a:avLst/>
          </a:prstGeom>
        </p:spPr>
        <p:txBody>
          <a:bodyPr wrap="square">
            <a:spAutoFit/>
          </a:bodyPr>
          <a:lstStyle/>
          <a:p>
            <a:pPr marL="171450" indent="-171450">
              <a:spcBef>
                <a:spcPts val="600"/>
              </a:spcBef>
              <a:spcAft>
                <a:spcPts val="0"/>
              </a:spcAft>
              <a:buFont typeface="Arial" panose="020B0604020202020204" pitchFamily="34" charset="0"/>
              <a:buChar char="•"/>
            </a:pPr>
            <a:r>
              <a:rPr lang="zh-CN" sz="1000" dirty="0" smtClean="0">
                <a:solidFill>
                  <a:schemeClr val="bg2">
                    <a:lumMod val="50000"/>
                  </a:schemeClr>
                </a:solidFill>
                <a:latin typeface="微软雅黑" panose="020B0503020204020204" charset="-122"/>
                <a:ea typeface="微软雅黑" panose="020B0503020204020204" charset="-122"/>
              </a:rPr>
              <a:t>多维</a:t>
            </a:r>
            <a:r>
              <a:rPr lang="zh-CN" sz="1000" dirty="0">
                <a:solidFill>
                  <a:schemeClr val="bg2">
                    <a:lumMod val="50000"/>
                  </a:schemeClr>
                </a:solidFill>
                <a:latin typeface="微软雅黑" panose="020B0503020204020204" charset="-122"/>
                <a:ea typeface="微软雅黑" panose="020B0503020204020204" charset="-122"/>
              </a:rPr>
              <a:t>度的</a:t>
            </a:r>
            <a:r>
              <a:rPr lang="zh-CN" sz="1000" dirty="0" smtClean="0">
                <a:solidFill>
                  <a:schemeClr val="bg2">
                    <a:lumMod val="50000"/>
                  </a:schemeClr>
                </a:solidFill>
                <a:latin typeface="微软雅黑" panose="020B0503020204020204" charset="-122"/>
                <a:ea typeface="微软雅黑" panose="020B0503020204020204" charset="-122"/>
              </a:rPr>
              <a:t>数据模型</a:t>
            </a:r>
            <a:endParaRPr lang="en-US" altLang="zh-CN" sz="1000" dirty="0" smtClean="0">
              <a:solidFill>
                <a:schemeClr val="bg2">
                  <a:lumMod val="50000"/>
                </a:schemeClr>
              </a:solidFill>
              <a:latin typeface="微软雅黑" panose="020B0503020204020204" charset="-122"/>
              <a:ea typeface="微软雅黑" panose="020B0503020204020204" charset="-122"/>
            </a:endParaRPr>
          </a:p>
          <a:p>
            <a:pPr marL="171450" indent="-171450">
              <a:spcBef>
                <a:spcPts val="600"/>
              </a:spcBef>
              <a:spcAft>
                <a:spcPts val="0"/>
              </a:spcAft>
              <a:buFont typeface="Arial" panose="020B0604020202020204" pitchFamily="34" charset="0"/>
              <a:buChar char="•"/>
            </a:pPr>
            <a:r>
              <a:rPr lang="zh-CN" sz="1000" dirty="0" smtClean="0">
                <a:solidFill>
                  <a:schemeClr val="bg2">
                    <a:lumMod val="50000"/>
                  </a:schemeClr>
                </a:solidFill>
                <a:latin typeface="微软雅黑" panose="020B0503020204020204" charset="-122"/>
                <a:ea typeface="微软雅黑" panose="020B0503020204020204" charset="-122"/>
              </a:rPr>
              <a:t>灵活</a:t>
            </a:r>
            <a:r>
              <a:rPr lang="zh-CN" sz="1000" dirty="0">
                <a:solidFill>
                  <a:schemeClr val="bg2">
                    <a:lumMod val="50000"/>
                  </a:schemeClr>
                </a:solidFill>
                <a:latin typeface="微软雅黑" panose="020B0503020204020204" charset="-122"/>
                <a:ea typeface="微软雅黑" panose="020B0503020204020204" charset="-122"/>
              </a:rPr>
              <a:t>的</a:t>
            </a:r>
            <a:r>
              <a:rPr lang="zh-CN" sz="1000" dirty="0" smtClean="0">
                <a:solidFill>
                  <a:schemeClr val="bg2">
                    <a:lumMod val="50000"/>
                  </a:schemeClr>
                </a:solidFill>
                <a:latin typeface="微软雅黑" panose="020B0503020204020204" charset="-122"/>
                <a:ea typeface="微软雅黑" panose="020B0503020204020204" charset="-122"/>
              </a:rPr>
              <a:t>查询语言</a:t>
            </a:r>
            <a:endParaRPr lang="en-US" altLang="zh-CN" sz="1000" dirty="0" smtClean="0">
              <a:solidFill>
                <a:schemeClr val="bg2">
                  <a:lumMod val="50000"/>
                </a:schemeClr>
              </a:solidFill>
              <a:latin typeface="微软雅黑" panose="020B0503020204020204" charset="-122"/>
              <a:ea typeface="微软雅黑" panose="020B0503020204020204" charset="-122"/>
            </a:endParaRPr>
          </a:p>
          <a:p>
            <a:pPr marL="171450" indent="-171450">
              <a:spcBef>
                <a:spcPts val="600"/>
              </a:spcBef>
              <a:spcAft>
                <a:spcPts val="0"/>
              </a:spcAft>
              <a:buFont typeface="Arial" panose="020B0604020202020204" pitchFamily="34" charset="0"/>
              <a:buChar char="•"/>
            </a:pPr>
            <a:r>
              <a:rPr lang="zh-CN" sz="1000" dirty="0" smtClean="0">
                <a:solidFill>
                  <a:schemeClr val="bg2">
                    <a:lumMod val="50000"/>
                  </a:schemeClr>
                </a:solidFill>
                <a:latin typeface="微软雅黑" panose="020B0503020204020204" charset="-122"/>
                <a:ea typeface="微软雅黑" panose="020B0503020204020204" charset="-122"/>
              </a:rPr>
              <a:t>单机</a:t>
            </a:r>
            <a:r>
              <a:rPr lang="zh-CN" sz="1000" dirty="0">
                <a:solidFill>
                  <a:schemeClr val="bg2">
                    <a:lumMod val="50000"/>
                  </a:schemeClr>
                </a:solidFill>
                <a:latin typeface="微软雅黑" panose="020B0503020204020204" charset="-122"/>
                <a:ea typeface="微软雅黑" panose="020B0503020204020204" charset="-122"/>
              </a:rPr>
              <a:t>工作</a:t>
            </a:r>
            <a:r>
              <a:rPr lang="zh-CN" sz="1000" dirty="0" smtClean="0">
                <a:solidFill>
                  <a:schemeClr val="bg2">
                    <a:lumMod val="50000"/>
                  </a:schemeClr>
                </a:solidFill>
                <a:latin typeface="微软雅黑" panose="020B0503020204020204" charset="-122"/>
                <a:ea typeface="微软雅黑" panose="020B0503020204020204" charset="-122"/>
              </a:rPr>
              <a:t>模式</a:t>
            </a:r>
            <a:endParaRPr lang="zh-CN" sz="1000" dirty="0">
              <a:solidFill>
                <a:schemeClr val="bg2">
                  <a:lumMod val="50000"/>
                </a:schemeClr>
              </a:solidFill>
              <a:latin typeface="微软雅黑" panose="020B0503020204020204" charset="-122"/>
              <a:ea typeface="微软雅黑" panose="020B0503020204020204" charset="-122"/>
            </a:endParaRPr>
          </a:p>
        </p:txBody>
      </p:sp>
      <p:sp>
        <p:nvSpPr>
          <p:cNvPr id="45" name="圆角矩形 44"/>
          <p:cNvSpPr/>
          <p:nvPr/>
        </p:nvSpPr>
        <p:spPr>
          <a:xfrm rot="16200000">
            <a:off x="1952984" y="2524580"/>
            <a:ext cx="503555" cy="1367790"/>
          </a:xfrm>
          <a:prstGeom prst="roundRect">
            <a:avLst>
              <a:gd name="adj" fmla="val 10810"/>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900" dirty="0">
                <a:solidFill>
                  <a:schemeClr val="bg1"/>
                </a:solidFill>
                <a:latin typeface="微软雅黑" panose="020B0503020204020204" charset="-122"/>
                <a:ea typeface="微软雅黑" panose="020B0503020204020204" charset="-122"/>
              </a:rPr>
              <a:t>前台展示</a:t>
            </a:r>
            <a:r>
              <a:rPr kumimoji="1" lang="en-US" altLang="zh-CN" sz="900" dirty="0">
                <a:solidFill>
                  <a:schemeClr val="bg1"/>
                </a:solidFill>
                <a:latin typeface="微软雅黑" panose="020B0503020204020204" charset="-122"/>
                <a:ea typeface="微软雅黑" panose="020B0503020204020204" charset="-122"/>
              </a:rPr>
              <a:t>Grafana</a:t>
            </a:r>
            <a:endParaRPr kumimoji="1" lang="en-US" altLang="zh-CN" sz="900" dirty="0">
              <a:solidFill>
                <a:schemeClr val="bg1"/>
              </a:solidFill>
              <a:latin typeface="微软雅黑" panose="020B0503020204020204" charset="-122"/>
              <a:ea typeface="微软雅黑" panose="020B0503020204020204" charset="-122"/>
            </a:endParaRPr>
          </a:p>
        </p:txBody>
      </p:sp>
      <p:cxnSp>
        <p:nvCxnSpPr>
          <p:cNvPr id="51" name="Straight Connector 41"/>
          <p:cNvCxnSpPr>
            <a:stCxn id="56" idx="1"/>
            <a:endCxn id="55" idx="3"/>
          </p:cNvCxnSpPr>
          <p:nvPr/>
        </p:nvCxnSpPr>
        <p:spPr>
          <a:xfrm>
            <a:off x="2204763" y="1906118"/>
            <a:ext cx="104" cy="311796"/>
          </a:xfrm>
          <a:prstGeom prst="line">
            <a:avLst/>
          </a:prstGeom>
          <a:noFill/>
          <a:ln w="25400" cap="flat" cmpd="sng" algn="ctr">
            <a:solidFill>
              <a:schemeClr val="bg1">
                <a:lumMod val="50000"/>
              </a:schemeClr>
            </a:solidFill>
            <a:prstDash val="solid"/>
            <a:headEnd type="triangle"/>
          </a:ln>
          <a:effectLst/>
        </p:spPr>
      </p:cxnSp>
      <p:sp>
        <p:nvSpPr>
          <p:cNvPr id="52" name="圆角矩形 51"/>
          <p:cNvSpPr/>
          <p:nvPr/>
        </p:nvSpPr>
        <p:spPr>
          <a:xfrm>
            <a:off x="1209716" y="993905"/>
            <a:ext cx="2498905" cy="2649470"/>
          </a:xfrm>
          <a:prstGeom prst="roundRect">
            <a:avLst>
              <a:gd name="adj" fmla="val 2786"/>
            </a:avLst>
          </a:prstGeom>
          <a:noFill/>
          <a:ln w="3175">
            <a:solidFill>
              <a:schemeClr val="tx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2240921" y="1958322"/>
            <a:ext cx="1107996" cy="215444"/>
          </a:xfrm>
          <a:prstGeom prst="rect">
            <a:avLst/>
          </a:prstGeom>
          <a:solidFill>
            <a:schemeClr val="bg1"/>
          </a:solidFill>
        </p:spPr>
        <p:txBody>
          <a:bodyPr wrap="none" rtlCol="0">
            <a:spAutoFit/>
          </a:bodyPr>
          <a:lstStyle/>
          <a:p>
            <a:pPr algn="l"/>
            <a:r>
              <a:rPr kumimoji="1" lang="zh-CN" altLang="en-US" sz="800" dirty="0">
                <a:latin typeface="+mj-ea"/>
                <a:ea typeface="+mj-ea"/>
              </a:rPr>
              <a:t>获取采集服务的信息</a:t>
            </a:r>
            <a:endParaRPr kumimoji="1" lang="zh-CN" altLang="en-US" sz="800" dirty="0">
              <a:latin typeface="+mj-ea"/>
              <a:ea typeface="+mj-ea"/>
            </a:endParaRPr>
          </a:p>
        </p:txBody>
      </p:sp>
      <p:cxnSp>
        <p:nvCxnSpPr>
          <p:cNvPr id="54" name="Straight Connector 41"/>
          <p:cNvCxnSpPr>
            <a:stCxn id="45" idx="3"/>
            <a:endCxn id="55" idx="1"/>
          </p:cNvCxnSpPr>
          <p:nvPr/>
        </p:nvCxnSpPr>
        <p:spPr>
          <a:xfrm flipV="1">
            <a:off x="2204762" y="2685914"/>
            <a:ext cx="105" cy="270784"/>
          </a:xfrm>
          <a:prstGeom prst="line">
            <a:avLst/>
          </a:prstGeom>
          <a:noFill/>
          <a:ln w="25400" cap="flat" cmpd="sng" algn="ctr">
            <a:solidFill>
              <a:schemeClr val="bg1">
                <a:lumMod val="50000"/>
              </a:schemeClr>
            </a:solidFill>
            <a:prstDash val="solid"/>
            <a:headEnd type="triangle"/>
          </a:ln>
          <a:effectLst/>
        </p:spPr>
      </p:cxnSp>
      <p:sp>
        <p:nvSpPr>
          <p:cNvPr id="55" name="Rounded Rectangle 106"/>
          <p:cNvSpPr/>
          <p:nvPr/>
        </p:nvSpPr>
        <p:spPr>
          <a:xfrm rot="16200000">
            <a:off x="1970867" y="1767914"/>
            <a:ext cx="468000" cy="1368000"/>
          </a:xfrm>
          <a:prstGeom prst="roundRect">
            <a:avLst>
              <a:gd name="adj" fmla="val 6243"/>
            </a:avLst>
          </a:prstGeom>
          <a:solidFill>
            <a:srgbClr val="F66B2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900" dirty="0">
                <a:solidFill>
                  <a:schemeClr val="bg1"/>
                </a:solidFill>
                <a:latin typeface="微软雅黑" panose="020B0503020204020204" charset="-122"/>
                <a:ea typeface="微软雅黑" panose="020B0503020204020204" charset="-122"/>
                <a:sym typeface="+mn-ea"/>
              </a:rPr>
              <a:t>监控采集服务器</a:t>
            </a:r>
            <a:endParaRPr kumimoji="1" lang="zh-CN" altLang="en-US" sz="900" dirty="0">
              <a:solidFill>
                <a:schemeClr val="bg1"/>
              </a:solidFill>
              <a:latin typeface="微软雅黑" panose="020B0503020204020204" charset="-122"/>
              <a:ea typeface="微软雅黑" panose="020B0503020204020204" charset="-122"/>
              <a:sym typeface="+mn-ea"/>
            </a:endParaRPr>
          </a:p>
          <a:p>
            <a:pPr algn="ctr"/>
            <a:r>
              <a:rPr lang="en-US" altLang="x-none" sz="900" dirty="0">
                <a:solidFill>
                  <a:schemeClr val="bg1"/>
                </a:solidFill>
                <a:latin typeface="微软雅黑" panose="020B0503020204020204" charset="-122"/>
                <a:ea typeface="微软雅黑" panose="020B0503020204020204" charset="-122"/>
              </a:rPr>
              <a:t>Prometheus</a:t>
            </a:r>
            <a:endParaRPr lang="en-US" altLang="x-none" sz="900" dirty="0">
              <a:solidFill>
                <a:schemeClr val="bg1"/>
              </a:solidFill>
              <a:latin typeface="微软雅黑" panose="020B0503020204020204" charset="-122"/>
              <a:ea typeface="微软雅黑" panose="020B0503020204020204" charset="-122"/>
            </a:endParaRPr>
          </a:p>
        </p:txBody>
      </p:sp>
      <p:sp>
        <p:nvSpPr>
          <p:cNvPr id="56" name="圆角矩形 55"/>
          <p:cNvSpPr/>
          <p:nvPr/>
        </p:nvSpPr>
        <p:spPr>
          <a:xfrm rot="16200000">
            <a:off x="1948678" y="966139"/>
            <a:ext cx="512168" cy="1367791"/>
          </a:xfrm>
          <a:prstGeom prst="roundRect">
            <a:avLst>
              <a:gd name="adj" fmla="val 6116"/>
            </a:avLst>
          </a:prstGeom>
          <a:solidFill>
            <a:srgbClr val="97AD6D"/>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900" dirty="0">
                <a:solidFill>
                  <a:schemeClr val="bg1"/>
                </a:solidFill>
                <a:latin typeface="微软雅黑" panose="020B0503020204020204" charset="-122"/>
                <a:ea typeface="微软雅黑" panose="020B0503020204020204" charset="-122"/>
              </a:rPr>
              <a:t>Consul</a:t>
            </a:r>
            <a:endParaRPr kumimoji="1" lang="en-US" altLang="zh-CN" sz="900" dirty="0">
              <a:solidFill>
                <a:schemeClr val="bg1"/>
              </a:solidFill>
              <a:latin typeface="微软雅黑" panose="020B0503020204020204" charset="-122"/>
              <a:ea typeface="微软雅黑" panose="020B0503020204020204" charset="-122"/>
            </a:endParaRPr>
          </a:p>
        </p:txBody>
      </p:sp>
      <p:sp>
        <p:nvSpPr>
          <p:cNvPr id="57" name="文本框 56"/>
          <p:cNvSpPr txBox="1"/>
          <p:nvPr/>
        </p:nvSpPr>
        <p:spPr>
          <a:xfrm>
            <a:off x="1699382" y="1090819"/>
            <a:ext cx="944880" cy="245110"/>
          </a:xfrm>
          <a:prstGeom prst="rect">
            <a:avLst/>
          </a:prstGeom>
          <a:solidFill>
            <a:schemeClr val="bg1"/>
          </a:solidFill>
        </p:spPr>
        <p:txBody>
          <a:bodyPr wrap="none" rtlCol="0">
            <a:spAutoFit/>
          </a:bodyPr>
          <a:lstStyle/>
          <a:p>
            <a:pPr algn="l"/>
            <a:r>
              <a:rPr kumimoji="1" lang="zh-CN" altLang="en-US" sz="1000" b="1" dirty="0">
                <a:latin typeface="+mj-ea"/>
                <a:ea typeface="+mj-ea"/>
              </a:rPr>
              <a:t>采集服务注册</a:t>
            </a:r>
            <a:endParaRPr kumimoji="1" lang="zh-CN" altLang="en-US" sz="1000" b="1" dirty="0">
              <a:latin typeface="+mj-ea"/>
              <a:ea typeface="+mj-ea"/>
            </a:endParaRPr>
          </a:p>
        </p:txBody>
      </p:sp>
      <p:sp>
        <p:nvSpPr>
          <p:cNvPr id="58" name="圆角矩形 57"/>
          <p:cNvSpPr/>
          <p:nvPr/>
        </p:nvSpPr>
        <p:spPr>
          <a:xfrm>
            <a:off x="4339632" y="2592711"/>
            <a:ext cx="3673172" cy="903789"/>
          </a:xfrm>
          <a:prstGeom prst="roundRect">
            <a:avLst>
              <a:gd name="adj" fmla="val 4753"/>
            </a:avLst>
          </a:prstGeom>
          <a:solidFill>
            <a:schemeClr val="bg1">
              <a:lumMod val="95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59" name="圆角矩形 58"/>
          <p:cNvSpPr/>
          <p:nvPr/>
        </p:nvSpPr>
        <p:spPr>
          <a:xfrm rot="16200000">
            <a:off x="5223655" y="2380531"/>
            <a:ext cx="339546" cy="1439999"/>
          </a:xfrm>
          <a:prstGeom prst="roundRect">
            <a:avLst>
              <a:gd name="adj" fmla="val 10875"/>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lvl="0" algn="ctr">
              <a:defRPr/>
            </a:pPr>
            <a:r>
              <a:rPr lang="en-US" altLang="zh-CN" sz="900" kern="0" dirty="0">
                <a:solidFill>
                  <a:sysClr val="window" lastClr="FFFFFF"/>
                </a:solidFill>
                <a:latin typeface="微软雅黑" panose="020B0503020204020204" charset="-122"/>
                <a:ea typeface="微软雅黑" panose="020B0503020204020204" charset="-122"/>
              </a:rPr>
              <a:t>AlterManager</a:t>
            </a:r>
            <a:endParaRPr lang="en-US" altLang="zh-CN" sz="900" kern="0" dirty="0">
              <a:solidFill>
                <a:sysClr val="window" lastClr="FFFFFF"/>
              </a:solidFill>
              <a:latin typeface="微软雅黑" panose="020B0503020204020204" charset="-122"/>
              <a:ea typeface="微软雅黑" panose="020B0503020204020204" charset="-122"/>
            </a:endParaRPr>
          </a:p>
        </p:txBody>
      </p:sp>
      <p:sp>
        <p:nvSpPr>
          <p:cNvPr id="60" name="Rounded Rectangle 104"/>
          <p:cNvSpPr/>
          <p:nvPr/>
        </p:nvSpPr>
        <p:spPr>
          <a:xfrm rot="16200000">
            <a:off x="7059138" y="2407982"/>
            <a:ext cx="313690" cy="964804"/>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Email</a:t>
            </a:r>
            <a:endParaRPr lang="en-US" altLang="x-none" sz="900" dirty="0">
              <a:solidFill>
                <a:schemeClr val="bg1"/>
              </a:solidFill>
              <a:latin typeface="微软雅黑" panose="020B0503020204020204" charset="-122"/>
              <a:ea typeface="微软雅黑" panose="020B0503020204020204" charset="-122"/>
            </a:endParaRPr>
          </a:p>
        </p:txBody>
      </p:sp>
      <p:sp>
        <p:nvSpPr>
          <p:cNvPr id="61" name="Rounded Rectangle 104"/>
          <p:cNvSpPr/>
          <p:nvPr/>
        </p:nvSpPr>
        <p:spPr>
          <a:xfrm rot="16200000">
            <a:off x="7075648" y="2777922"/>
            <a:ext cx="280670" cy="964804"/>
          </a:xfrm>
          <a:prstGeom prst="roundRect">
            <a:avLst>
              <a:gd name="adj" fmla="val 6243"/>
            </a:avLst>
          </a:prstGeom>
          <a:solidFill>
            <a:srgbClr val="2177DC"/>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x-none" sz="900" dirty="0">
                <a:solidFill>
                  <a:schemeClr val="bg1"/>
                </a:solidFill>
                <a:latin typeface="微软雅黑" panose="020B0503020204020204" charset="-122"/>
                <a:ea typeface="微软雅黑" panose="020B0503020204020204" charset="-122"/>
              </a:rPr>
              <a:t>SMS</a:t>
            </a:r>
            <a:endParaRPr lang="en-US" altLang="x-none" sz="900" dirty="0">
              <a:solidFill>
                <a:schemeClr val="bg1"/>
              </a:solidFill>
              <a:latin typeface="微软雅黑" panose="020B0503020204020204" charset="-122"/>
              <a:ea typeface="微软雅黑" panose="020B0503020204020204" charset="-122"/>
            </a:endParaRPr>
          </a:p>
        </p:txBody>
      </p:sp>
      <p:sp>
        <p:nvSpPr>
          <p:cNvPr id="62" name="文本框 61"/>
          <p:cNvSpPr txBox="1"/>
          <p:nvPr/>
        </p:nvSpPr>
        <p:spPr>
          <a:xfrm>
            <a:off x="3004931" y="2502137"/>
            <a:ext cx="800219" cy="215444"/>
          </a:xfrm>
          <a:prstGeom prst="rect">
            <a:avLst/>
          </a:prstGeom>
          <a:noFill/>
        </p:spPr>
        <p:txBody>
          <a:bodyPr wrap="none" rtlCol="0">
            <a:spAutoFit/>
          </a:bodyPr>
          <a:lstStyle/>
          <a:p>
            <a:pPr algn="l"/>
            <a:r>
              <a:rPr kumimoji="1" lang="zh-CN" altLang="en-US" sz="800" dirty="0">
                <a:latin typeface="+mj-ea"/>
                <a:ea typeface="+mj-ea"/>
              </a:rPr>
              <a:t>推送报警信息</a:t>
            </a:r>
            <a:endParaRPr kumimoji="1" lang="zh-CN" altLang="en-US" sz="800" dirty="0">
              <a:latin typeface="+mj-ea"/>
              <a:ea typeface="+mj-ea"/>
            </a:endParaRPr>
          </a:p>
        </p:txBody>
      </p:sp>
      <p:sp>
        <p:nvSpPr>
          <p:cNvPr id="63" name="Rounded Rectangle 69"/>
          <p:cNvSpPr/>
          <p:nvPr/>
        </p:nvSpPr>
        <p:spPr>
          <a:xfrm>
            <a:off x="6258385" y="1284637"/>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kern="0" dirty="0" smtClean="0">
                <a:solidFill>
                  <a:schemeClr val="bg1"/>
                </a:solidFill>
                <a:latin typeface="微软雅黑" panose="020B0503020204020204" charset="-122"/>
                <a:ea typeface="微软雅黑" panose="020B0503020204020204" charset="-122"/>
              </a:rPr>
              <a:t>MySQL</a:t>
            </a:r>
            <a:endParaRPr lang="en-US" altLang="zh-CN" sz="900" kern="0" dirty="0">
              <a:solidFill>
                <a:schemeClr val="bg1"/>
              </a:solidFill>
              <a:latin typeface="微软雅黑" panose="020B0503020204020204" charset="-122"/>
              <a:ea typeface="微软雅黑" panose="020B0503020204020204" charset="-122"/>
            </a:endParaRPr>
          </a:p>
        </p:txBody>
      </p:sp>
      <p:sp>
        <p:nvSpPr>
          <p:cNvPr id="64" name="Rounded Rectangle 69"/>
          <p:cNvSpPr/>
          <p:nvPr/>
        </p:nvSpPr>
        <p:spPr>
          <a:xfrm>
            <a:off x="6258385" y="2066418"/>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kern="0" dirty="0" smtClean="0">
                <a:solidFill>
                  <a:schemeClr val="bg1"/>
                </a:solidFill>
                <a:latin typeface="微软雅黑" panose="020B0503020204020204" charset="-122"/>
                <a:ea typeface="微软雅黑" panose="020B0503020204020204" charset="-122"/>
              </a:rPr>
              <a:t>Nginx</a:t>
            </a:r>
            <a:endParaRPr lang="en-US" altLang="zh-CN" sz="900" kern="0" dirty="0">
              <a:solidFill>
                <a:schemeClr val="bg1"/>
              </a:solidFill>
              <a:latin typeface="微软雅黑" panose="020B0503020204020204" charset="-122"/>
              <a:ea typeface="微软雅黑" panose="020B0503020204020204" charset="-122"/>
            </a:endParaRPr>
          </a:p>
        </p:txBody>
      </p:sp>
      <p:sp>
        <p:nvSpPr>
          <p:cNvPr id="65" name="Rounded Rectangle 69"/>
          <p:cNvSpPr/>
          <p:nvPr/>
        </p:nvSpPr>
        <p:spPr>
          <a:xfrm>
            <a:off x="6258385" y="1687504"/>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kern="0" dirty="0" smtClean="0">
                <a:solidFill>
                  <a:schemeClr val="bg1"/>
                </a:solidFill>
                <a:latin typeface="微软雅黑" panose="020B0503020204020204" charset="-122"/>
                <a:ea typeface="微软雅黑" panose="020B0503020204020204" charset="-122"/>
              </a:rPr>
              <a:t>MongoDB</a:t>
            </a:r>
            <a:endParaRPr lang="zh-CN" altLang="en-US" sz="900" kern="0" dirty="0">
              <a:solidFill>
                <a:schemeClr val="bg1"/>
              </a:solidFill>
              <a:latin typeface="微软雅黑" panose="020B0503020204020204" charset="-122"/>
              <a:ea typeface="微软雅黑" panose="020B0503020204020204" charset="-122"/>
            </a:endParaRPr>
          </a:p>
        </p:txBody>
      </p:sp>
      <p:sp>
        <p:nvSpPr>
          <p:cNvPr id="66" name="Rounded Rectangle 69"/>
          <p:cNvSpPr/>
          <p:nvPr/>
        </p:nvSpPr>
        <p:spPr>
          <a:xfrm>
            <a:off x="4673425" y="1284637"/>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kern="0" dirty="0" err="1" smtClean="0">
                <a:solidFill>
                  <a:schemeClr val="bg1"/>
                </a:solidFill>
                <a:latin typeface="微软雅黑" panose="020B0503020204020204" charset="-122"/>
                <a:ea typeface="微软雅黑" panose="020B0503020204020204" charset="-122"/>
              </a:rPr>
              <a:t>RabbitMQ</a:t>
            </a:r>
            <a:endParaRPr lang="en-US" altLang="zh-CN" sz="900" kern="0" dirty="0">
              <a:solidFill>
                <a:schemeClr val="bg1"/>
              </a:solidFill>
              <a:latin typeface="微软雅黑" panose="020B0503020204020204" charset="-122"/>
              <a:ea typeface="微软雅黑" panose="020B0503020204020204" charset="-122"/>
            </a:endParaRPr>
          </a:p>
        </p:txBody>
      </p:sp>
      <p:sp>
        <p:nvSpPr>
          <p:cNvPr id="67" name="Rounded Rectangle 69"/>
          <p:cNvSpPr/>
          <p:nvPr/>
        </p:nvSpPr>
        <p:spPr>
          <a:xfrm>
            <a:off x="4673425" y="1687504"/>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kern="0" dirty="0" err="1" smtClean="0">
                <a:solidFill>
                  <a:schemeClr val="bg1"/>
                </a:solidFill>
                <a:latin typeface="微软雅黑" panose="020B0503020204020204" charset="-122"/>
                <a:ea typeface="微软雅黑" panose="020B0503020204020204" charset="-122"/>
              </a:rPr>
              <a:t>Redis</a:t>
            </a:r>
            <a:endParaRPr lang="en-US" altLang="zh-CN" sz="900" kern="0" dirty="0">
              <a:solidFill>
                <a:schemeClr val="bg1"/>
              </a:solidFill>
              <a:latin typeface="微软雅黑" panose="020B0503020204020204" charset="-122"/>
              <a:ea typeface="微软雅黑" panose="020B0503020204020204" charset="-122"/>
            </a:endParaRPr>
          </a:p>
        </p:txBody>
      </p:sp>
      <p:sp>
        <p:nvSpPr>
          <p:cNvPr id="68" name="Rounded Rectangle 69"/>
          <p:cNvSpPr/>
          <p:nvPr/>
        </p:nvSpPr>
        <p:spPr>
          <a:xfrm>
            <a:off x="4673425" y="2066418"/>
            <a:ext cx="1440000" cy="288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kern="0">
                <a:solidFill>
                  <a:schemeClr val="bg1"/>
                </a:solidFill>
                <a:latin typeface="微软雅黑" panose="020B0503020204020204" charset="-122"/>
                <a:ea typeface="微软雅黑" panose="020B0503020204020204" charset="-122"/>
              </a:rPr>
              <a:t>应用服务</a:t>
            </a:r>
            <a:endParaRPr lang="en-US" altLang="zh-CN" sz="900" kern="0" dirty="0">
              <a:solidFill>
                <a:schemeClr val="bg1"/>
              </a:solidFill>
              <a:latin typeface="微软雅黑" panose="020B0503020204020204" charset="-122"/>
              <a:ea typeface="微软雅黑" panose="020B0503020204020204" charset="-122"/>
            </a:endParaRPr>
          </a:p>
        </p:txBody>
      </p:sp>
      <p:cxnSp>
        <p:nvCxnSpPr>
          <p:cNvPr id="69" name="肘形连接符 68"/>
          <p:cNvCxnSpPr>
            <a:endCxn id="59" idx="0"/>
          </p:cNvCxnSpPr>
          <p:nvPr/>
        </p:nvCxnSpPr>
        <p:spPr>
          <a:xfrm>
            <a:off x="2888657" y="2481572"/>
            <a:ext cx="1784772" cy="618959"/>
          </a:xfrm>
          <a:prstGeom prst="bentConnector3">
            <a:avLst>
              <a:gd name="adj1" fmla="val 58263"/>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p:cNvCxnSpPr/>
          <p:nvPr/>
        </p:nvCxnSpPr>
        <p:spPr>
          <a:xfrm flipV="1">
            <a:off x="6120583" y="2909794"/>
            <a:ext cx="583502" cy="164307"/>
          </a:xfrm>
          <a:prstGeom prst="bentConnector3">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p:nvPr/>
        </p:nvCxnSpPr>
        <p:spPr>
          <a:xfrm>
            <a:off x="6136889" y="3074101"/>
            <a:ext cx="557364" cy="215719"/>
          </a:xfrm>
          <a:prstGeom prst="bentConnector3">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549198" y="3825957"/>
            <a:ext cx="595206" cy="276999"/>
          </a:xfrm>
          <a:prstGeom prst="rect">
            <a:avLst/>
          </a:prstGeom>
        </p:spPr>
        <p:txBody>
          <a:bodyPr wrap="square">
            <a:spAutoFit/>
          </a:bodyPr>
          <a:lstStyle/>
          <a:p>
            <a:pPr indent="0">
              <a:spcBef>
                <a:spcPts val="600"/>
              </a:spcBef>
              <a:spcAft>
                <a:spcPts val="0"/>
              </a:spcAft>
              <a:buFont typeface="Wingdings" panose="05000000000000000000" pitchFamily="2" charset="2"/>
              <a:buNone/>
            </a:pPr>
            <a:r>
              <a:rPr lang="zh-CN" sz="1200" b="1" dirty="0">
                <a:latin typeface="微软雅黑" panose="020B0503020204020204" charset="-122"/>
                <a:ea typeface="微软雅黑" panose="020B0503020204020204" charset="-122"/>
              </a:rPr>
              <a:t>特性</a:t>
            </a:r>
            <a:r>
              <a:rPr lang="zh-CN" sz="1200" b="1" dirty="0" smtClean="0">
                <a:latin typeface="微软雅黑" panose="020B0503020204020204" charset="-122"/>
                <a:ea typeface="微软雅黑" panose="020B0503020204020204" charset="-122"/>
              </a:rPr>
              <a:t>：</a:t>
            </a:r>
            <a:endParaRPr lang="zh-CN" sz="1200" dirty="0">
              <a:solidFill>
                <a:schemeClr val="bg2">
                  <a:lumMod val="50000"/>
                </a:schemeClr>
              </a:solidFill>
              <a:latin typeface="微软雅黑" panose="020B0503020204020204" charset="-122"/>
              <a:ea typeface="微软雅黑" panose="020B0503020204020204" charset="-122"/>
            </a:endParaRPr>
          </a:p>
        </p:txBody>
      </p:sp>
      <p:sp>
        <p:nvSpPr>
          <p:cNvPr id="73" name="矩形 72"/>
          <p:cNvSpPr/>
          <p:nvPr/>
        </p:nvSpPr>
        <p:spPr>
          <a:xfrm>
            <a:off x="2003514" y="4148688"/>
            <a:ext cx="4117069" cy="707886"/>
          </a:xfrm>
          <a:prstGeom prst="rect">
            <a:avLst/>
          </a:prstGeom>
        </p:spPr>
        <p:txBody>
          <a:bodyPr wrap="square">
            <a:spAutoFit/>
          </a:bodyPr>
          <a:lstStyle/>
          <a:p>
            <a:pPr marL="171450" indent="-171450">
              <a:spcBef>
                <a:spcPts val="600"/>
              </a:spcBef>
              <a:buFont typeface="Arial" panose="020B0604020202020204" pitchFamily="34" charset="0"/>
              <a:buChar char="•"/>
            </a:pPr>
            <a:r>
              <a:rPr lang="zh-CN" sz="1000" dirty="0">
                <a:solidFill>
                  <a:schemeClr val="bg2">
                    <a:lumMod val="50000"/>
                  </a:schemeClr>
                </a:solidFill>
                <a:latin typeface="微软雅黑" panose="020B0503020204020204" charset="-122"/>
                <a:ea typeface="微软雅黑" panose="020B0503020204020204" charset="-122"/>
              </a:rPr>
              <a:t>不依赖于分布式存储</a:t>
            </a:r>
            <a:endParaRPr lang="en-US" altLang="zh-CN" sz="1000" dirty="0">
              <a:solidFill>
                <a:schemeClr val="bg2">
                  <a:lumMod val="50000"/>
                </a:schemeClr>
              </a:solidFill>
              <a:latin typeface="微软雅黑" panose="020B0503020204020204" charset="-122"/>
              <a:ea typeface="微软雅黑" panose="020B0503020204020204" charset="-122"/>
            </a:endParaRPr>
          </a:p>
          <a:p>
            <a:pPr marL="171450" indent="-171450">
              <a:spcBef>
                <a:spcPts val="600"/>
              </a:spcBef>
              <a:buFont typeface="Arial" panose="020B0604020202020204" pitchFamily="34" charset="0"/>
              <a:buChar char="•"/>
            </a:pPr>
            <a:r>
              <a:rPr lang="zh-CN" sz="1000" dirty="0">
                <a:solidFill>
                  <a:schemeClr val="bg2">
                    <a:lumMod val="50000"/>
                  </a:schemeClr>
                </a:solidFill>
                <a:latin typeface="微软雅黑" panose="020B0503020204020204" charset="-122"/>
                <a:ea typeface="微软雅黑" panose="020B0503020204020204" charset="-122"/>
              </a:rPr>
              <a:t>通过pull模式（HTTP）收集监控</a:t>
            </a:r>
            <a:r>
              <a:rPr lang="zh-CN" sz="1000" dirty="0" smtClean="0">
                <a:solidFill>
                  <a:schemeClr val="bg2">
                    <a:lumMod val="50000"/>
                  </a:schemeClr>
                </a:solidFill>
                <a:latin typeface="微软雅黑" panose="020B0503020204020204" charset="-122"/>
                <a:ea typeface="微软雅黑" panose="020B0503020204020204" charset="-122"/>
              </a:rPr>
              <a:t>数据</a:t>
            </a:r>
            <a:endParaRPr lang="en-US" altLang="zh-CN" sz="1000" dirty="0">
              <a:solidFill>
                <a:schemeClr val="bg2">
                  <a:lumMod val="50000"/>
                </a:schemeClr>
              </a:solidFill>
              <a:latin typeface="微软雅黑" panose="020B0503020204020204" charset="-122"/>
              <a:ea typeface="微软雅黑" panose="020B0503020204020204" charset="-122"/>
            </a:endParaRPr>
          </a:p>
          <a:p>
            <a:pPr marL="171450" indent="-171450">
              <a:spcBef>
                <a:spcPts val="600"/>
              </a:spcBef>
              <a:buFont typeface="Arial" panose="020B0604020202020204" pitchFamily="34" charset="0"/>
              <a:buChar char="•"/>
            </a:pPr>
            <a:r>
              <a:rPr lang="zh-CN" sz="1000" dirty="0">
                <a:solidFill>
                  <a:schemeClr val="bg2">
                    <a:lumMod val="50000"/>
                  </a:schemeClr>
                </a:solidFill>
                <a:latin typeface="微软雅黑" panose="020B0503020204020204" charset="-122"/>
                <a:ea typeface="微软雅黑" panose="020B0503020204020204" charset="-122"/>
              </a:rPr>
              <a:t>通过使用中间件可以支持push监控数据</a:t>
            </a:r>
            <a:r>
              <a:rPr lang="zh-CN" sz="1000" dirty="0" smtClean="0">
                <a:solidFill>
                  <a:schemeClr val="bg2">
                    <a:lumMod val="50000"/>
                  </a:schemeClr>
                </a:solidFill>
                <a:latin typeface="微软雅黑" panose="020B0503020204020204" charset="-122"/>
                <a:ea typeface="微软雅黑" panose="020B0503020204020204" charset="-122"/>
              </a:rPr>
              <a:t>到</a:t>
            </a:r>
            <a:r>
              <a:rPr lang="en-US" altLang="zh-CN" sz="1000" dirty="0" smtClean="0">
                <a:solidFill>
                  <a:schemeClr val="bg2">
                    <a:lumMod val="50000"/>
                  </a:schemeClr>
                </a:solidFill>
                <a:latin typeface="微软雅黑" panose="020B0503020204020204" charset="-122"/>
                <a:ea typeface="微软雅黑" panose="020B0503020204020204" charset="-122"/>
              </a:rPr>
              <a:t>P</a:t>
            </a:r>
            <a:r>
              <a:rPr lang="zh-CN" sz="1000" dirty="0" smtClean="0">
                <a:solidFill>
                  <a:schemeClr val="bg2">
                    <a:lumMod val="50000"/>
                  </a:schemeClr>
                </a:solidFill>
                <a:latin typeface="微软雅黑" panose="020B0503020204020204" charset="-122"/>
                <a:ea typeface="微软雅黑" panose="020B0503020204020204" charset="-122"/>
              </a:rPr>
              <a:t>rometheus</a:t>
            </a:r>
            <a:endParaRPr lang="en-US" altLang="zh-CN" sz="1000" dirty="0">
              <a:solidFill>
                <a:schemeClr val="bg2">
                  <a:lumMod val="50000"/>
                </a:schemeClr>
              </a:solidFill>
              <a:latin typeface="微软雅黑" panose="020B0503020204020204" charset="-122"/>
              <a:ea typeface="微软雅黑" panose="020B0503020204020204" charset="-122"/>
            </a:endParaRPr>
          </a:p>
        </p:txBody>
      </p:sp>
      <p:sp>
        <p:nvSpPr>
          <p:cNvPr id="74" name="矩形 73"/>
          <p:cNvSpPr/>
          <p:nvPr/>
        </p:nvSpPr>
        <p:spPr>
          <a:xfrm>
            <a:off x="5452931" y="4148688"/>
            <a:ext cx="3320264" cy="477054"/>
          </a:xfrm>
          <a:prstGeom prst="rect">
            <a:avLst/>
          </a:prstGeom>
        </p:spPr>
        <p:txBody>
          <a:bodyPr wrap="square">
            <a:spAutoFit/>
          </a:bodyPr>
          <a:lstStyle/>
          <a:p>
            <a:pPr marL="171450" indent="-171450">
              <a:spcBef>
                <a:spcPts val="600"/>
              </a:spcBef>
              <a:buFont typeface="Arial" panose="020B0604020202020204" pitchFamily="34" charset="0"/>
              <a:buChar char="•"/>
            </a:pPr>
            <a:r>
              <a:rPr lang="zh-CN" sz="1000" dirty="0">
                <a:solidFill>
                  <a:schemeClr val="bg2">
                    <a:lumMod val="50000"/>
                  </a:schemeClr>
                </a:solidFill>
                <a:latin typeface="微软雅黑" panose="020B0503020204020204" charset="-122"/>
                <a:ea typeface="微软雅黑" panose="020B0503020204020204" charset="-122"/>
              </a:rPr>
              <a:t>通过服务发现或者静态配置发现目标（监控数据源</a:t>
            </a:r>
            <a:r>
              <a:rPr lang="zh-CN" sz="1000" dirty="0" smtClean="0">
                <a:solidFill>
                  <a:schemeClr val="bg2">
                    <a:lumMod val="50000"/>
                  </a:schemeClr>
                </a:solidFill>
                <a:latin typeface="微软雅黑" panose="020B0503020204020204" charset="-122"/>
                <a:ea typeface="微软雅黑" panose="020B0503020204020204" charset="-122"/>
              </a:rPr>
              <a:t>）</a:t>
            </a:r>
            <a:endParaRPr lang="en-US" altLang="zh-CN" sz="1000" dirty="0">
              <a:solidFill>
                <a:schemeClr val="bg2">
                  <a:lumMod val="50000"/>
                </a:schemeClr>
              </a:solidFill>
              <a:latin typeface="微软雅黑" panose="020B0503020204020204" charset="-122"/>
              <a:ea typeface="微软雅黑" panose="020B0503020204020204" charset="-122"/>
            </a:endParaRPr>
          </a:p>
          <a:p>
            <a:pPr marL="171450" indent="-171450">
              <a:spcBef>
                <a:spcPts val="600"/>
              </a:spcBef>
              <a:buFont typeface="Arial" panose="020B0604020202020204" pitchFamily="34" charset="0"/>
              <a:buChar char="•"/>
            </a:pPr>
            <a:r>
              <a:rPr lang="zh-CN" sz="1000" dirty="0">
                <a:solidFill>
                  <a:schemeClr val="bg2">
                    <a:lumMod val="50000"/>
                  </a:schemeClr>
                </a:solidFill>
                <a:latin typeface="微软雅黑" panose="020B0503020204020204" charset="-122"/>
                <a:ea typeface="微软雅黑" panose="020B0503020204020204" charset="-122"/>
              </a:rPr>
              <a:t>支持多模式的画图和仪表盘</a:t>
            </a:r>
            <a:endParaRPr lang="zh-CN" sz="1000" dirty="0">
              <a:solidFill>
                <a:schemeClr val="bg2">
                  <a:lumMod val="50000"/>
                </a:schemeClr>
              </a:solidFill>
              <a:latin typeface="微软雅黑" panose="020B0503020204020204" charset="-122"/>
              <a:ea typeface="微软雅黑" panose="020B0503020204020204" charset="-122"/>
            </a:endParaRPr>
          </a:p>
        </p:txBody>
      </p:sp>
      <p:cxnSp>
        <p:nvCxnSpPr>
          <p:cNvPr id="75" name="Straight Connector 41"/>
          <p:cNvCxnSpPr>
            <a:stCxn id="55" idx="2"/>
            <a:endCxn id="43" idx="1"/>
          </p:cNvCxnSpPr>
          <p:nvPr/>
        </p:nvCxnSpPr>
        <p:spPr>
          <a:xfrm flipV="1">
            <a:off x="2888867" y="1829304"/>
            <a:ext cx="1450764" cy="622610"/>
          </a:xfrm>
          <a:prstGeom prst="line">
            <a:avLst/>
          </a:prstGeom>
          <a:noFill/>
          <a:ln w="25400" cap="flat" cmpd="sng" algn="ctr">
            <a:solidFill>
              <a:schemeClr val="bg1">
                <a:lumMod val="50000"/>
              </a:schemeClr>
            </a:solidFill>
            <a:prstDash val="solid"/>
            <a:headEnd type="triangle"/>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技术</a:t>
            </a:r>
            <a:r>
              <a:rPr lang="zh-CN" altLang="en-US" dirty="0" smtClean="0">
                <a:solidFill>
                  <a:srgbClr val="414141"/>
                </a:solidFill>
                <a:latin typeface="微软雅黑" panose="020B0503020204020204" charset="-122"/>
                <a:ea typeface="微软雅黑" panose="020B0503020204020204" charset="-122"/>
                <a:sym typeface="+mn-ea"/>
              </a:rPr>
              <a:t>专题 </a:t>
            </a:r>
            <a:r>
              <a:rPr lang="en-US" altLang="zh-CN" dirty="0" smtClean="0">
                <a:solidFill>
                  <a:srgbClr val="414141"/>
                </a:solidFill>
                <a:latin typeface="微软雅黑" panose="020B0503020204020204" charset="-122"/>
                <a:ea typeface="微软雅黑" panose="020B0503020204020204" charset="-122"/>
                <a:sym typeface="+mn-ea"/>
              </a:rPr>
              <a:t>– </a:t>
            </a:r>
            <a:r>
              <a:rPr lang="zh-CN" altLang="en-US" dirty="0" smtClean="0">
                <a:solidFill>
                  <a:srgbClr val="414141"/>
                </a:solidFill>
                <a:latin typeface="微软雅黑" panose="020B0503020204020204" charset="-122"/>
                <a:ea typeface="微软雅黑" panose="020B0503020204020204" charset="-122"/>
                <a:sym typeface="+mn-ea"/>
              </a:rPr>
              <a:t>部署拓扑图</a:t>
            </a:r>
            <a:endParaRPr lang="en-US" sz="2400" dirty="0"/>
          </a:p>
        </p:txBody>
      </p:sp>
      <p:sp>
        <p:nvSpPr>
          <p:cNvPr id="9"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0"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2" name="Rectangle 91"/>
          <p:cNvSpPr/>
          <p:nvPr/>
        </p:nvSpPr>
        <p:spPr>
          <a:xfrm rot="5400000">
            <a:off x="-300158" y="3943667"/>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技术专题</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3" name="圆角矩形 48"/>
          <p:cNvSpPr/>
          <p:nvPr/>
        </p:nvSpPr>
        <p:spPr>
          <a:xfrm>
            <a:off x="1520603" y="937245"/>
            <a:ext cx="7373668" cy="1944000"/>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4" name="圆角矩形 48"/>
          <p:cNvSpPr/>
          <p:nvPr/>
        </p:nvSpPr>
        <p:spPr>
          <a:xfrm>
            <a:off x="1520603" y="2942583"/>
            <a:ext cx="7373668" cy="1944000"/>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5" name="圆角矩形 14"/>
          <p:cNvSpPr/>
          <p:nvPr/>
        </p:nvSpPr>
        <p:spPr>
          <a:xfrm>
            <a:off x="347330" y="2431892"/>
            <a:ext cx="843517" cy="93450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16" name="Rounded Rectangle 69"/>
          <p:cNvSpPr/>
          <p:nvPr/>
        </p:nvSpPr>
        <p:spPr>
          <a:xfrm>
            <a:off x="462932" y="266823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小程序</a:t>
            </a:r>
            <a:endParaRPr lang="en-US" altLang="zh-CN" sz="800" kern="0" dirty="0">
              <a:solidFill>
                <a:schemeClr val="bg1"/>
              </a:solidFill>
              <a:latin typeface="微软雅黑" panose="020B0503020204020204" charset="-122"/>
              <a:ea typeface="微软雅黑" panose="020B0503020204020204" charset="-122"/>
            </a:endParaRPr>
          </a:p>
        </p:txBody>
      </p:sp>
      <p:sp>
        <p:nvSpPr>
          <p:cNvPr id="17" name="Rounded Rectangle 69"/>
          <p:cNvSpPr/>
          <p:nvPr/>
        </p:nvSpPr>
        <p:spPr>
          <a:xfrm>
            <a:off x="462932" y="2966577"/>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H5</a:t>
            </a:r>
            <a:r>
              <a:rPr lang="zh-CN" altLang="en-US" sz="800" kern="0" dirty="0" smtClean="0">
                <a:solidFill>
                  <a:schemeClr val="bg1"/>
                </a:solidFill>
                <a:latin typeface="微软雅黑" panose="020B0503020204020204" charset="-122"/>
                <a:ea typeface="微软雅黑" panose="020B0503020204020204" charset="-122"/>
              </a:rPr>
              <a:t>管理</a:t>
            </a:r>
            <a:endParaRPr lang="en-US" altLang="zh-CN" sz="800" kern="0" dirty="0">
              <a:solidFill>
                <a:schemeClr val="bg1"/>
              </a:solidFill>
              <a:latin typeface="微软雅黑" panose="020B0503020204020204" charset="-122"/>
              <a:ea typeface="微软雅黑" panose="020B0503020204020204" charset="-122"/>
            </a:endParaRPr>
          </a:p>
        </p:txBody>
      </p:sp>
      <p:cxnSp>
        <p:nvCxnSpPr>
          <p:cNvPr id="18" name="Straight Connector 120"/>
          <p:cNvCxnSpPr/>
          <p:nvPr/>
        </p:nvCxnSpPr>
        <p:spPr>
          <a:xfrm>
            <a:off x="2838897" y="937418"/>
            <a:ext cx="9073" cy="1944000"/>
          </a:xfrm>
          <a:prstGeom prst="line">
            <a:avLst/>
          </a:prstGeom>
          <a:noFill/>
          <a:ln w="22225" cap="flat" cmpd="sng" algn="ctr">
            <a:solidFill>
              <a:schemeClr val="bg1">
                <a:lumMod val="50000"/>
                <a:alpha val="42000"/>
              </a:schemeClr>
            </a:solidFill>
            <a:prstDash val="dash"/>
          </a:ln>
          <a:effectLst/>
        </p:spPr>
      </p:cxnSp>
      <p:sp>
        <p:nvSpPr>
          <p:cNvPr id="20" name="圆角矩形 19"/>
          <p:cNvSpPr/>
          <p:nvPr/>
        </p:nvSpPr>
        <p:spPr>
          <a:xfrm>
            <a:off x="1788943" y="1425558"/>
            <a:ext cx="843517" cy="1058476"/>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21" name="Rounded Rectangle 69"/>
          <p:cNvSpPr/>
          <p:nvPr/>
        </p:nvSpPr>
        <p:spPr>
          <a:xfrm>
            <a:off x="1904545" y="1806015"/>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22" name="Rounded Rectangle 69"/>
          <p:cNvSpPr/>
          <p:nvPr/>
        </p:nvSpPr>
        <p:spPr>
          <a:xfrm>
            <a:off x="1904545" y="209546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23" name="圆角矩形 22"/>
          <p:cNvSpPr/>
          <p:nvPr/>
        </p:nvSpPr>
        <p:spPr>
          <a:xfrm>
            <a:off x="3177215" y="1426424"/>
            <a:ext cx="843517" cy="104329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24" name="Rounded Rectangle 69"/>
          <p:cNvSpPr/>
          <p:nvPr/>
        </p:nvSpPr>
        <p:spPr>
          <a:xfrm>
            <a:off x="3292817" y="1667032"/>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Auth2.0</a:t>
            </a:r>
            <a:endParaRPr lang="en-US" altLang="zh-CN" sz="800" kern="0" dirty="0">
              <a:solidFill>
                <a:schemeClr val="bg1"/>
              </a:solidFill>
              <a:latin typeface="微软雅黑" panose="020B0503020204020204" charset="-122"/>
              <a:ea typeface="微软雅黑" panose="020B0503020204020204" charset="-122"/>
            </a:endParaRPr>
          </a:p>
        </p:txBody>
      </p:sp>
      <p:sp>
        <p:nvSpPr>
          <p:cNvPr id="25" name="Rounded Rectangle 69"/>
          <p:cNvSpPr/>
          <p:nvPr/>
        </p:nvSpPr>
        <p:spPr>
          <a:xfrm>
            <a:off x="3298884" y="2180444"/>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a:solidFill>
                  <a:schemeClr val="bg1"/>
                </a:solidFill>
                <a:latin typeface="微软雅黑" panose="020B0503020204020204" charset="-122"/>
                <a:ea typeface="微软雅黑" panose="020B0503020204020204" charset="-122"/>
              </a:rPr>
              <a:t>Hystrix</a:t>
            </a:r>
            <a:endParaRPr lang="en-US" altLang="zh-CN" sz="800" kern="0" dirty="0">
              <a:solidFill>
                <a:schemeClr val="bg1"/>
              </a:solidFill>
              <a:latin typeface="微软雅黑" panose="020B0503020204020204" charset="-122"/>
              <a:ea typeface="微软雅黑" panose="020B0503020204020204" charset="-122"/>
            </a:endParaRPr>
          </a:p>
        </p:txBody>
      </p:sp>
      <p:sp>
        <p:nvSpPr>
          <p:cNvPr id="26" name="圆角矩形 25"/>
          <p:cNvSpPr/>
          <p:nvPr/>
        </p:nvSpPr>
        <p:spPr>
          <a:xfrm>
            <a:off x="6589320" y="1065104"/>
            <a:ext cx="842144" cy="93450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27" name="Rounded Rectangle 69"/>
          <p:cNvSpPr/>
          <p:nvPr/>
        </p:nvSpPr>
        <p:spPr>
          <a:xfrm>
            <a:off x="6704392" y="136971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VUE</a:t>
            </a:r>
            <a:endParaRPr lang="en-US" altLang="zh-CN" sz="800" kern="0" dirty="0">
              <a:solidFill>
                <a:schemeClr val="bg1"/>
              </a:solidFill>
              <a:latin typeface="微软雅黑" panose="020B0503020204020204" charset="-122"/>
              <a:ea typeface="微软雅黑" panose="020B0503020204020204" charset="-122"/>
            </a:endParaRPr>
          </a:p>
        </p:txBody>
      </p:sp>
      <p:sp>
        <p:nvSpPr>
          <p:cNvPr id="28" name="Rounded Rectangle 69"/>
          <p:cNvSpPr/>
          <p:nvPr/>
        </p:nvSpPr>
        <p:spPr>
          <a:xfrm>
            <a:off x="6704921" y="168485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31" name="圆角矩形 30"/>
          <p:cNvSpPr/>
          <p:nvPr/>
        </p:nvSpPr>
        <p:spPr>
          <a:xfrm>
            <a:off x="4520586" y="2049696"/>
            <a:ext cx="1551226" cy="734815"/>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32" name="Rounded Rectangle 69"/>
          <p:cNvSpPr/>
          <p:nvPr/>
        </p:nvSpPr>
        <p:spPr>
          <a:xfrm>
            <a:off x="4635658" y="226094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Web</a:t>
            </a:r>
            <a:r>
              <a:rPr lang="zh-CN" altLang="en-US" sz="800" kern="0" dirty="0" smtClean="0">
                <a:solidFill>
                  <a:schemeClr val="bg1"/>
                </a:solidFill>
                <a:latin typeface="微软雅黑" panose="020B0503020204020204" charset="-122"/>
                <a:ea typeface="微软雅黑" panose="020B0503020204020204" charset="-122"/>
              </a:rPr>
              <a:t>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33" name="Rounded Rectangle 69"/>
          <p:cNvSpPr/>
          <p:nvPr/>
        </p:nvSpPr>
        <p:spPr>
          <a:xfrm>
            <a:off x="4636187" y="251228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展现服务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34" name="圆角矩形 33"/>
          <p:cNvSpPr/>
          <p:nvPr/>
        </p:nvSpPr>
        <p:spPr>
          <a:xfrm>
            <a:off x="7792659" y="1857830"/>
            <a:ext cx="842144" cy="93450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36" name="Rounded Rectangle 69"/>
          <p:cNvSpPr/>
          <p:nvPr/>
        </p:nvSpPr>
        <p:spPr>
          <a:xfrm>
            <a:off x="7907731" y="2176617"/>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MySQL</a:t>
            </a:r>
            <a:endParaRPr lang="en-US" altLang="zh-CN" sz="800" kern="0" dirty="0">
              <a:solidFill>
                <a:schemeClr val="bg1"/>
              </a:solidFill>
              <a:latin typeface="微软雅黑" panose="020B0503020204020204" charset="-122"/>
              <a:ea typeface="微软雅黑" panose="020B0503020204020204" charset="-122"/>
            </a:endParaRPr>
          </a:p>
        </p:txBody>
      </p:sp>
      <p:sp>
        <p:nvSpPr>
          <p:cNvPr id="37" name="Rounded Rectangle 69"/>
          <p:cNvSpPr/>
          <p:nvPr/>
        </p:nvSpPr>
        <p:spPr>
          <a:xfrm>
            <a:off x="7908260" y="245630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MySQL</a:t>
            </a:r>
            <a:endParaRPr lang="en-US" altLang="zh-CN" sz="800" kern="0" dirty="0">
              <a:solidFill>
                <a:schemeClr val="bg1"/>
              </a:solidFill>
              <a:latin typeface="微软雅黑" panose="020B0503020204020204" charset="-122"/>
              <a:ea typeface="微软雅黑" panose="020B0503020204020204" charset="-122"/>
            </a:endParaRPr>
          </a:p>
        </p:txBody>
      </p:sp>
      <p:sp>
        <p:nvSpPr>
          <p:cNvPr id="50" name="TextBox 130"/>
          <p:cNvSpPr txBox="1"/>
          <p:nvPr/>
        </p:nvSpPr>
        <p:spPr>
          <a:xfrm>
            <a:off x="7754506" y="1908894"/>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MySQL Cluster</a:t>
            </a:r>
            <a:endParaRPr lang="en-US" sz="800" b="1" dirty="0">
              <a:latin typeface="Microsoft YaHei" panose="020B0503020204020204" pitchFamily="34" charset="-122"/>
              <a:ea typeface="Microsoft YaHei" panose="020B0503020204020204" pitchFamily="34" charset="-122"/>
            </a:endParaRPr>
          </a:p>
        </p:txBody>
      </p:sp>
      <p:sp>
        <p:nvSpPr>
          <p:cNvPr id="51" name="圆角矩形 50"/>
          <p:cNvSpPr/>
          <p:nvPr/>
        </p:nvSpPr>
        <p:spPr>
          <a:xfrm>
            <a:off x="7792659" y="3054031"/>
            <a:ext cx="842144" cy="93450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52" name="Rounded Rectangle 69"/>
          <p:cNvSpPr/>
          <p:nvPr/>
        </p:nvSpPr>
        <p:spPr>
          <a:xfrm>
            <a:off x="7907731" y="337281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MySQL</a:t>
            </a:r>
            <a:endParaRPr lang="en-US" altLang="zh-CN" sz="800" kern="0" dirty="0">
              <a:solidFill>
                <a:schemeClr val="bg1"/>
              </a:solidFill>
              <a:latin typeface="微软雅黑" panose="020B0503020204020204" charset="-122"/>
              <a:ea typeface="微软雅黑" panose="020B0503020204020204" charset="-122"/>
            </a:endParaRPr>
          </a:p>
        </p:txBody>
      </p:sp>
      <p:sp>
        <p:nvSpPr>
          <p:cNvPr id="53" name="Rounded Rectangle 69"/>
          <p:cNvSpPr/>
          <p:nvPr/>
        </p:nvSpPr>
        <p:spPr>
          <a:xfrm>
            <a:off x="7908260" y="3652509"/>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MySQL</a:t>
            </a:r>
            <a:endParaRPr lang="en-US" altLang="zh-CN" sz="800" kern="0" dirty="0">
              <a:solidFill>
                <a:schemeClr val="bg1"/>
              </a:solidFill>
              <a:latin typeface="微软雅黑" panose="020B0503020204020204" charset="-122"/>
              <a:ea typeface="微软雅黑" panose="020B0503020204020204" charset="-122"/>
            </a:endParaRPr>
          </a:p>
        </p:txBody>
      </p:sp>
      <p:sp>
        <p:nvSpPr>
          <p:cNvPr id="54" name="TextBox 130"/>
          <p:cNvSpPr txBox="1"/>
          <p:nvPr/>
        </p:nvSpPr>
        <p:spPr>
          <a:xfrm>
            <a:off x="7754506" y="3105095"/>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MySQL Cluster</a:t>
            </a:r>
            <a:endParaRPr lang="en-US" sz="800" b="1" dirty="0">
              <a:latin typeface="Microsoft YaHei" panose="020B0503020204020204" pitchFamily="34" charset="-122"/>
              <a:ea typeface="Microsoft YaHei" panose="020B0503020204020204" pitchFamily="34" charset="-122"/>
            </a:endParaRPr>
          </a:p>
        </p:txBody>
      </p:sp>
      <p:cxnSp>
        <p:nvCxnSpPr>
          <p:cNvPr id="55" name="Straight Connector 41"/>
          <p:cNvCxnSpPr>
            <a:stCxn id="51" idx="0"/>
            <a:endCxn id="34" idx="2"/>
          </p:cNvCxnSpPr>
          <p:nvPr/>
        </p:nvCxnSpPr>
        <p:spPr>
          <a:xfrm flipV="1">
            <a:off x="8213731" y="2792330"/>
            <a:ext cx="0" cy="261701"/>
          </a:xfrm>
          <a:prstGeom prst="line">
            <a:avLst/>
          </a:prstGeom>
          <a:noFill/>
          <a:ln w="25400" cap="flat" cmpd="sng" algn="ctr">
            <a:solidFill>
              <a:schemeClr val="bg1">
                <a:lumMod val="50000"/>
              </a:schemeClr>
            </a:solidFill>
            <a:prstDash val="solid"/>
            <a:headEnd type="triangle" w="med" len="med"/>
            <a:tailEnd type="triangle" w="med" len="med"/>
          </a:ln>
          <a:effectLst/>
        </p:spPr>
      </p:cxnSp>
      <p:sp>
        <p:nvSpPr>
          <p:cNvPr id="56" name="TextBox 130"/>
          <p:cNvSpPr txBox="1"/>
          <p:nvPr/>
        </p:nvSpPr>
        <p:spPr>
          <a:xfrm>
            <a:off x="6542392" y="1109689"/>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Web</a:t>
            </a:r>
            <a:r>
              <a:rPr lang="zh-CN" altLang="en-US" sz="800" b="1" dirty="0" smtClean="0">
                <a:latin typeface="Microsoft YaHei" panose="020B0503020204020204" pitchFamily="34" charset="-122"/>
                <a:ea typeface="Microsoft YaHei" panose="020B0503020204020204" pitchFamily="34" charset="-122"/>
              </a:rPr>
              <a:t>管理器</a:t>
            </a:r>
            <a:endParaRPr lang="en-US" sz="800" b="1" dirty="0">
              <a:latin typeface="Microsoft YaHei" panose="020B0503020204020204" pitchFamily="34" charset="-122"/>
              <a:ea typeface="Microsoft YaHei" panose="020B0503020204020204" pitchFamily="34" charset="-122"/>
            </a:endParaRPr>
          </a:p>
        </p:txBody>
      </p:sp>
      <p:sp>
        <p:nvSpPr>
          <p:cNvPr id="57" name="圆角矩形 56"/>
          <p:cNvSpPr/>
          <p:nvPr/>
        </p:nvSpPr>
        <p:spPr>
          <a:xfrm>
            <a:off x="6589320" y="3734126"/>
            <a:ext cx="842144" cy="93450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58" name="Rounded Rectangle 69"/>
          <p:cNvSpPr/>
          <p:nvPr/>
        </p:nvSpPr>
        <p:spPr>
          <a:xfrm>
            <a:off x="6704392" y="403874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VUE</a:t>
            </a:r>
            <a:endParaRPr lang="en-US" altLang="zh-CN" sz="800" kern="0" dirty="0">
              <a:solidFill>
                <a:schemeClr val="bg1"/>
              </a:solidFill>
              <a:latin typeface="微软雅黑" panose="020B0503020204020204" charset="-122"/>
              <a:ea typeface="微软雅黑" panose="020B0503020204020204" charset="-122"/>
            </a:endParaRPr>
          </a:p>
        </p:txBody>
      </p:sp>
      <p:sp>
        <p:nvSpPr>
          <p:cNvPr id="59" name="Rounded Rectangle 69"/>
          <p:cNvSpPr/>
          <p:nvPr/>
        </p:nvSpPr>
        <p:spPr>
          <a:xfrm>
            <a:off x="6704921" y="4353872"/>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60" name="TextBox 130"/>
          <p:cNvSpPr txBox="1"/>
          <p:nvPr/>
        </p:nvSpPr>
        <p:spPr>
          <a:xfrm>
            <a:off x="6542392" y="3778711"/>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Web</a:t>
            </a:r>
            <a:r>
              <a:rPr lang="zh-CN" altLang="en-US" sz="800" b="1" dirty="0" smtClean="0">
                <a:latin typeface="Microsoft YaHei" panose="020B0503020204020204" pitchFamily="34" charset="-122"/>
                <a:ea typeface="Microsoft YaHei" panose="020B0503020204020204" pitchFamily="34" charset="-122"/>
              </a:rPr>
              <a:t>管理器</a:t>
            </a:r>
            <a:endParaRPr lang="en-US" sz="800" b="1" dirty="0">
              <a:latin typeface="Microsoft YaHei" panose="020B0503020204020204" pitchFamily="34" charset="-122"/>
              <a:ea typeface="Microsoft YaHei" panose="020B0503020204020204" pitchFamily="34" charset="-122"/>
            </a:endParaRPr>
          </a:p>
        </p:txBody>
      </p:sp>
      <p:sp>
        <p:nvSpPr>
          <p:cNvPr id="61" name="TextBox 130"/>
          <p:cNvSpPr txBox="1"/>
          <p:nvPr/>
        </p:nvSpPr>
        <p:spPr>
          <a:xfrm>
            <a:off x="4819002" y="2035470"/>
            <a:ext cx="936000" cy="215444"/>
          </a:xfrm>
          <a:prstGeom prst="rect">
            <a:avLst/>
          </a:prstGeom>
          <a:noFill/>
        </p:spPr>
        <p:txBody>
          <a:bodyPr wrap="square" rtlCol="0">
            <a:spAutoFit/>
          </a:bodyPr>
          <a:lstStyle/>
          <a:p>
            <a:pPr algn="ctr"/>
            <a:r>
              <a:rPr lang="zh-CN" altLang="en-US" sz="800" b="1" dirty="0" smtClean="0">
                <a:latin typeface="Microsoft YaHei" panose="020B0503020204020204" pitchFamily="34" charset="-122"/>
                <a:ea typeface="Microsoft YaHei" panose="020B0503020204020204" pitchFamily="34" charset="-122"/>
              </a:rPr>
              <a:t>应用服务集群</a:t>
            </a:r>
            <a:endParaRPr lang="en-US" sz="800" b="1" dirty="0">
              <a:latin typeface="Microsoft YaHei" panose="020B0503020204020204" pitchFamily="34" charset="-122"/>
              <a:ea typeface="Microsoft YaHei" panose="020B0503020204020204" pitchFamily="34" charset="-122"/>
            </a:endParaRPr>
          </a:p>
        </p:txBody>
      </p:sp>
      <p:sp>
        <p:nvSpPr>
          <p:cNvPr id="62" name="Rounded Rectangle 69"/>
          <p:cNvSpPr/>
          <p:nvPr/>
        </p:nvSpPr>
        <p:spPr>
          <a:xfrm>
            <a:off x="5362216" y="2264491"/>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配置服务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63" name="Rounded Rectangle 69"/>
          <p:cNvSpPr/>
          <p:nvPr/>
        </p:nvSpPr>
        <p:spPr>
          <a:xfrm>
            <a:off x="5362216" y="2515831"/>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同步服务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64" name="圆角矩形 63"/>
          <p:cNvSpPr/>
          <p:nvPr/>
        </p:nvSpPr>
        <p:spPr>
          <a:xfrm>
            <a:off x="4520586" y="3031843"/>
            <a:ext cx="1551226" cy="74836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65" name="Rounded Rectangle 69"/>
          <p:cNvSpPr/>
          <p:nvPr/>
        </p:nvSpPr>
        <p:spPr>
          <a:xfrm>
            <a:off x="4641810" y="3265031"/>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Web</a:t>
            </a:r>
            <a:r>
              <a:rPr lang="zh-CN" altLang="en-US" sz="800" kern="0" dirty="0" smtClean="0">
                <a:solidFill>
                  <a:schemeClr val="bg1"/>
                </a:solidFill>
                <a:latin typeface="微软雅黑" panose="020B0503020204020204" charset="-122"/>
                <a:ea typeface="微软雅黑" panose="020B0503020204020204" charset="-122"/>
              </a:rPr>
              <a:t>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66" name="Rounded Rectangle 69"/>
          <p:cNvSpPr/>
          <p:nvPr/>
        </p:nvSpPr>
        <p:spPr>
          <a:xfrm>
            <a:off x="4642339" y="351637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展现服务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68" name="TextBox 130"/>
          <p:cNvSpPr txBox="1"/>
          <p:nvPr/>
        </p:nvSpPr>
        <p:spPr>
          <a:xfrm>
            <a:off x="4823677" y="3053779"/>
            <a:ext cx="936000" cy="215444"/>
          </a:xfrm>
          <a:prstGeom prst="rect">
            <a:avLst/>
          </a:prstGeom>
          <a:noFill/>
        </p:spPr>
        <p:txBody>
          <a:bodyPr wrap="square" rtlCol="0">
            <a:spAutoFit/>
          </a:bodyPr>
          <a:lstStyle/>
          <a:p>
            <a:pPr algn="ctr"/>
            <a:r>
              <a:rPr lang="zh-CN" altLang="en-US" sz="800" b="1" dirty="0" smtClean="0">
                <a:latin typeface="Microsoft YaHei" panose="020B0503020204020204" pitchFamily="34" charset="-122"/>
                <a:ea typeface="Microsoft YaHei" panose="020B0503020204020204" pitchFamily="34" charset="-122"/>
              </a:rPr>
              <a:t>应用服务集群</a:t>
            </a:r>
            <a:endParaRPr lang="en-US" sz="800" b="1" dirty="0">
              <a:latin typeface="Microsoft YaHei" panose="020B0503020204020204" pitchFamily="34" charset="-122"/>
              <a:ea typeface="Microsoft YaHei" panose="020B0503020204020204" pitchFamily="34" charset="-122"/>
            </a:endParaRPr>
          </a:p>
        </p:txBody>
      </p:sp>
      <p:sp>
        <p:nvSpPr>
          <p:cNvPr id="69" name="Rounded Rectangle 69"/>
          <p:cNvSpPr/>
          <p:nvPr/>
        </p:nvSpPr>
        <p:spPr>
          <a:xfrm>
            <a:off x="5362216" y="326857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smtClean="0">
                <a:solidFill>
                  <a:schemeClr val="bg1"/>
                </a:solidFill>
                <a:latin typeface="微软雅黑" panose="020B0503020204020204" charset="-122"/>
                <a:ea typeface="微软雅黑" panose="020B0503020204020204" charset="-122"/>
              </a:rPr>
              <a:t>同步服务</a:t>
            </a:r>
            <a:endParaRPr lang="en-US" altLang="zh-CN" sz="800" kern="0" dirty="0">
              <a:solidFill>
                <a:schemeClr val="bg1"/>
              </a:solidFill>
              <a:latin typeface="微软雅黑" panose="020B0503020204020204" charset="-122"/>
              <a:ea typeface="微软雅黑" panose="020B0503020204020204" charset="-122"/>
            </a:endParaRPr>
          </a:p>
        </p:txBody>
      </p:sp>
      <p:sp>
        <p:nvSpPr>
          <p:cNvPr id="70" name="Rounded Rectangle 69"/>
          <p:cNvSpPr/>
          <p:nvPr/>
        </p:nvSpPr>
        <p:spPr>
          <a:xfrm>
            <a:off x="5362216" y="3519915"/>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zh-CN" altLang="en-US" sz="800" kern="0" dirty="0">
                <a:solidFill>
                  <a:schemeClr val="bg1"/>
                </a:solidFill>
                <a:latin typeface="微软雅黑" panose="020B0503020204020204" charset="-122"/>
                <a:ea typeface="微软雅黑" panose="020B0503020204020204" charset="-122"/>
              </a:rPr>
              <a:t>配置</a:t>
            </a:r>
            <a:r>
              <a:rPr lang="zh-CN" altLang="en-US" sz="800" kern="0" dirty="0" smtClean="0">
                <a:solidFill>
                  <a:schemeClr val="bg1"/>
                </a:solidFill>
                <a:latin typeface="微软雅黑" panose="020B0503020204020204" charset="-122"/>
                <a:ea typeface="微软雅黑" panose="020B0503020204020204" charset="-122"/>
              </a:rPr>
              <a:t>服务</a:t>
            </a:r>
            <a:endParaRPr lang="en-US" altLang="zh-CN" sz="800" kern="0" dirty="0">
              <a:solidFill>
                <a:schemeClr val="bg1"/>
              </a:solidFill>
              <a:latin typeface="微软雅黑" panose="020B0503020204020204" charset="-122"/>
              <a:ea typeface="微软雅黑" panose="020B0503020204020204" charset="-122"/>
            </a:endParaRPr>
          </a:p>
        </p:txBody>
      </p:sp>
      <p:cxnSp>
        <p:nvCxnSpPr>
          <p:cNvPr id="71" name="Straight Connector 41"/>
          <p:cNvCxnSpPr>
            <a:stCxn id="69" idx="0"/>
            <a:endCxn id="63" idx="2"/>
          </p:cNvCxnSpPr>
          <p:nvPr/>
        </p:nvCxnSpPr>
        <p:spPr>
          <a:xfrm flipV="1">
            <a:off x="5668216" y="2731831"/>
            <a:ext cx="0" cy="536745"/>
          </a:xfrm>
          <a:prstGeom prst="line">
            <a:avLst/>
          </a:prstGeom>
          <a:noFill/>
          <a:ln w="25400" cap="flat" cmpd="sng" algn="ctr">
            <a:solidFill>
              <a:schemeClr val="bg1">
                <a:lumMod val="50000"/>
              </a:schemeClr>
            </a:solidFill>
            <a:prstDash val="solid"/>
            <a:headEnd type="triangle" w="med" len="med"/>
            <a:tailEnd type="triangle" w="med" len="med"/>
          </a:ln>
          <a:effectLst/>
        </p:spPr>
      </p:cxnSp>
      <p:sp>
        <p:nvSpPr>
          <p:cNvPr id="74" name="圆角矩形 73"/>
          <p:cNvSpPr/>
          <p:nvPr/>
        </p:nvSpPr>
        <p:spPr>
          <a:xfrm>
            <a:off x="4520586" y="3930361"/>
            <a:ext cx="1551226" cy="921453"/>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75" name="Rounded Rectangle 69"/>
          <p:cNvSpPr/>
          <p:nvPr/>
        </p:nvSpPr>
        <p:spPr>
          <a:xfrm>
            <a:off x="4657355" y="4356601"/>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Mongo</a:t>
            </a:r>
            <a:endParaRPr lang="en-US" altLang="zh-CN" sz="800" kern="0" dirty="0">
              <a:solidFill>
                <a:schemeClr val="bg1"/>
              </a:solidFill>
              <a:latin typeface="微软雅黑" panose="020B0503020204020204" charset="-122"/>
              <a:ea typeface="微软雅黑" panose="020B0503020204020204" charset="-122"/>
            </a:endParaRPr>
          </a:p>
        </p:txBody>
      </p:sp>
      <p:sp>
        <p:nvSpPr>
          <p:cNvPr id="76" name="Rounded Rectangle 69"/>
          <p:cNvSpPr/>
          <p:nvPr/>
        </p:nvSpPr>
        <p:spPr>
          <a:xfrm>
            <a:off x="4657355" y="4593765"/>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Eureka</a:t>
            </a:r>
            <a:endParaRPr lang="en-US" altLang="zh-CN" sz="800" kern="0" dirty="0">
              <a:solidFill>
                <a:schemeClr val="bg1"/>
              </a:solidFill>
              <a:latin typeface="微软雅黑" panose="020B0503020204020204" charset="-122"/>
              <a:ea typeface="微软雅黑" panose="020B0503020204020204" charset="-122"/>
            </a:endParaRPr>
          </a:p>
        </p:txBody>
      </p:sp>
      <p:sp>
        <p:nvSpPr>
          <p:cNvPr id="77" name="TextBox 130"/>
          <p:cNvSpPr txBox="1"/>
          <p:nvPr/>
        </p:nvSpPr>
        <p:spPr>
          <a:xfrm>
            <a:off x="4825046" y="3925617"/>
            <a:ext cx="936000" cy="215444"/>
          </a:xfrm>
          <a:prstGeom prst="rect">
            <a:avLst/>
          </a:prstGeom>
          <a:noFill/>
        </p:spPr>
        <p:txBody>
          <a:bodyPr wrap="square" rtlCol="0">
            <a:spAutoFit/>
          </a:bodyPr>
          <a:lstStyle/>
          <a:p>
            <a:pPr algn="ctr"/>
            <a:r>
              <a:rPr lang="zh-CN" altLang="en-US" sz="800" b="1" dirty="0" smtClean="0">
                <a:latin typeface="Microsoft YaHei" panose="020B0503020204020204" pitchFamily="34" charset="-122"/>
                <a:ea typeface="Microsoft YaHei" panose="020B0503020204020204" pitchFamily="34" charset="-122"/>
              </a:rPr>
              <a:t>中间件</a:t>
            </a:r>
            <a:endParaRPr lang="en-US" sz="800" b="1" dirty="0">
              <a:latin typeface="Microsoft YaHei" panose="020B0503020204020204" pitchFamily="34" charset="-122"/>
              <a:ea typeface="Microsoft YaHei" panose="020B0503020204020204" pitchFamily="34" charset="-122"/>
            </a:endParaRPr>
          </a:p>
        </p:txBody>
      </p:sp>
      <p:sp>
        <p:nvSpPr>
          <p:cNvPr id="78" name="Rounded Rectangle 69"/>
          <p:cNvSpPr/>
          <p:nvPr/>
        </p:nvSpPr>
        <p:spPr>
          <a:xfrm>
            <a:off x="5377761" y="436014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Apollo</a:t>
            </a:r>
            <a:endParaRPr lang="en-US" altLang="zh-CN" sz="800" kern="0" dirty="0">
              <a:solidFill>
                <a:schemeClr val="bg1"/>
              </a:solidFill>
              <a:latin typeface="微软雅黑" panose="020B0503020204020204" charset="-122"/>
              <a:ea typeface="微软雅黑" panose="020B0503020204020204" charset="-122"/>
            </a:endParaRPr>
          </a:p>
        </p:txBody>
      </p:sp>
      <p:sp>
        <p:nvSpPr>
          <p:cNvPr id="79" name="Rounded Rectangle 69"/>
          <p:cNvSpPr/>
          <p:nvPr/>
        </p:nvSpPr>
        <p:spPr>
          <a:xfrm>
            <a:off x="5377761" y="459731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smtClean="0">
                <a:solidFill>
                  <a:schemeClr val="bg1"/>
                </a:solidFill>
                <a:latin typeface="微软雅黑" panose="020B0503020204020204" charset="-122"/>
                <a:ea typeface="微软雅黑" panose="020B0503020204020204" charset="-122"/>
              </a:rPr>
              <a:t>Minio</a:t>
            </a:r>
            <a:endParaRPr lang="en-US" altLang="zh-CN" sz="800" kern="0" dirty="0">
              <a:solidFill>
                <a:schemeClr val="bg1"/>
              </a:solidFill>
              <a:latin typeface="微软雅黑" panose="020B0503020204020204" charset="-122"/>
              <a:ea typeface="微软雅黑" panose="020B0503020204020204" charset="-122"/>
            </a:endParaRPr>
          </a:p>
        </p:txBody>
      </p:sp>
      <p:sp>
        <p:nvSpPr>
          <p:cNvPr id="80" name="Rounded Rectangle 69"/>
          <p:cNvSpPr/>
          <p:nvPr/>
        </p:nvSpPr>
        <p:spPr>
          <a:xfrm>
            <a:off x="4657355" y="4112052"/>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smtClean="0">
                <a:solidFill>
                  <a:schemeClr val="bg1"/>
                </a:solidFill>
                <a:latin typeface="微软雅黑" panose="020B0503020204020204" charset="-122"/>
                <a:ea typeface="微软雅黑" panose="020B0503020204020204" charset="-122"/>
              </a:rPr>
              <a:t>Redis</a:t>
            </a:r>
            <a:endParaRPr lang="en-US" altLang="zh-CN" sz="800" kern="0" dirty="0">
              <a:solidFill>
                <a:schemeClr val="bg1"/>
              </a:solidFill>
              <a:latin typeface="微软雅黑" panose="020B0503020204020204" charset="-122"/>
              <a:ea typeface="微软雅黑" panose="020B0503020204020204" charset="-122"/>
            </a:endParaRPr>
          </a:p>
        </p:txBody>
      </p:sp>
      <p:sp>
        <p:nvSpPr>
          <p:cNvPr id="81" name="Rounded Rectangle 69"/>
          <p:cNvSpPr/>
          <p:nvPr/>
        </p:nvSpPr>
        <p:spPr>
          <a:xfrm>
            <a:off x="5377761" y="4115597"/>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MQ</a:t>
            </a:r>
            <a:endParaRPr lang="en-US" altLang="zh-CN" sz="800" kern="0" dirty="0">
              <a:solidFill>
                <a:schemeClr val="bg1"/>
              </a:solidFill>
              <a:latin typeface="微软雅黑" panose="020B0503020204020204" charset="-122"/>
              <a:ea typeface="微软雅黑" panose="020B0503020204020204" charset="-122"/>
            </a:endParaRPr>
          </a:p>
        </p:txBody>
      </p:sp>
      <p:cxnSp>
        <p:nvCxnSpPr>
          <p:cNvPr id="82" name="Straight Connector 41"/>
          <p:cNvCxnSpPr>
            <a:stCxn id="74" idx="0"/>
            <a:endCxn id="64" idx="2"/>
          </p:cNvCxnSpPr>
          <p:nvPr/>
        </p:nvCxnSpPr>
        <p:spPr>
          <a:xfrm flipV="1">
            <a:off x="5296199" y="3780203"/>
            <a:ext cx="0" cy="150158"/>
          </a:xfrm>
          <a:prstGeom prst="line">
            <a:avLst/>
          </a:prstGeom>
          <a:noFill/>
          <a:ln w="12700" cap="flat" cmpd="sng" algn="ctr">
            <a:solidFill>
              <a:schemeClr val="bg1">
                <a:lumMod val="50000"/>
              </a:schemeClr>
            </a:solidFill>
            <a:prstDash val="solid"/>
            <a:headEnd type="arrow" w="med" len="med"/>
            <a:tailEnd type="none" w="med" len="med"/>
          </a:ln>
          <a:effectLst/>
        </p:spPr>
      </p:cxnSp>
      <p:sp>
        <p:nvSpPr>
          <p:cNvPr id="86" name="圆角矩形 85"/>
          <p:cNvSpPr/>
          <p:nvPr/>
        </p:nvSpPr>
        <p:spPr>
          <a:xfrm>
            <a:off x="4520586" y="992230"/>
            <a:ext cx="1551226" cy="921453"/>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87" name="Rounded Rectangle 69"/>
          <p:cNvSpPr/>
          <p:nvPr/>
        </p:nvSpPr>
        <p:spPr>
          <a:xfrm>
            <a:off x="4651311" y="1418470"/>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Mongo</a:t>
            </a:r>
            <a:endParaRPr lang="en-US" altLang="zh-CN" sz="800" kern="0" dirty="0">
              <a:solidFill>
                <a:schemeClr val="bg1"/>
              </a:solidFill>
              <a:latin typeface="微软雅黑" panose="020B0503020204020204" charset="-122"/>
              <a:ea typeface="微软雅黑" panose="020B0503020204020204" charset="-122"/>
            </a:endParaRPr>
          </a:p>
        </p:txBody>
      </p:sp>
      <p:sp>
        <p:nvSpPr>
          <p:cNvPr id="88" name="Rounded Rectangle 69"/>
          <p:cNvSpPr/>
          <p:nvPr/>
        </p:nvSpPr>
        <p:spPr>
          <a:xfrm>
            <a:off x="4651311" y="1655634"/>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Eureka</a:t>
            </a:r>
            <a:endParaRPr lang="en-US" altLang="zh-CN" sz="800" kern="0" dirty="0">
              <a:solidFill>
                <a:schemeClr val="bg1"/>
              </a:solidFill>
              <a:latin typeface="微软雅黑" panose="020B0503020204020204" charset="-122"/>
              <a:ea typeface="微软雅黑" panose="020B0503020204020204" charset="-122"/>
            </a:endParaRPr>
          </a:p>
        </p:txBody>
      </p:sp>
      <p:sp>
        <p:nvSpPr>
          <p:cNvPr id="89" name="TextBox 130"/>
          <p:cNvSpPr txBox="1"/>
          <p:nvPr/>
        </p:nvSpPr>
        <p:spPr>
          <a:xfrm>
            <a:off x="4819002" y="987486"/>
            <a:ext cx="936000" cy="215444"/>
          </a:xfrm>
          <a:prstGeom prst="rect">
            <a:avLst/>
          </a:prstGeom>
          <a:noFill/>
        </p:spPr>
        <p:txBody>
          <a:bodyPr wrap="square" rtlCol="0">
            <a:spAutoFit/>
          </a:bodyPr>
          <a:lstStyle/>
          <a:p>
            <a:pPr algn="ctr"/>
            <a:r>
              <a:rPr lang="zh-CN" altLang="en-US" sz="800" b="1" dirty="0" smtClean="0">
                <a:latin typeface="Microsoft YaHei" panose="020B0503020204020204" pitchFamily="34" charset="-122"/>
                <a:ea typeface="Microsoft YaHei" panose="020B0503020204020204" pitchFamily="34" charset="-122"/>
              </a:rPr>
              <a:t>中间件</a:t>
            </a:r>
            <a:endParaRPr lang="en-US" sz="800" b="1" dirty="0">
              <a:latin typeface="Microsoft YaHei" panose="020B0503020204020204" pitchFamily="34" charset="-122"/>
              <a:ea typeface="Microsoft YaHei" panose="020B0503020204020204" pitchFamily="34" charset="-122"/>
            </a:endParaRPr>
          </a:p>
        </p:txBody>
      </p:sp>
      <p:sp>
        <p:nvSpPr>
          <p:cNvPr id="90" name="Rounded Rectangle 69"/>
          <p:cNvSpPr/>
          <p:nvPr/>
        </p:nvSpPr>
        <p:spPr>
          <a:xfrm>
            <a:off x="5371717" y="1422015"/>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Apollo</a:t>
            </a:r>
            <a:endParaRPr lang="en-US" altLang="zh-CN" sz="800" kern="0" dirty="0">
              <a:solidFill>
                <a:schemeClr val="bg1"/>
              </a:solidFill>
              <a:latin typeface="微软雅黑" panose="020B0503020204020204" charset="-122"/>
              <a:ea typeface="微软雅黑" panose="020B0503020204020204" charset="-122"/>
            </a:endParaRPr>
          </a:p>
        </p:txBody>
      </p:sp>
      <p:sp>
        <p:nvSpPr>
          <p:cNvPr id="91" name="Rounded Rectangle 69"/>
          <p:cNvSpPr/>
          <p:nvPr/>
        </p:nvSpPr>
        <p:spPr>
          <a:xfrm>
            <a:off x="5371717" y="1659179"/>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smtClean="0">
                <a:solidFill>
                  <a:schemeClr val="bg1"/>
                </a:solidFill>
                <a:latin typeface="微软雅黑" panose="020B0503020204020204" charset="-122"/>
                <a:ea typeface="微软雅黑" panose="020B0503020204020204" charset="-122"/>
              </a:rPr>
              <a:t>Minio</a:t>
            </a:r>
            <a:endParaRPr lang="en-US" altLang="zh-CN" sz="800" kern="0" dirty="0">
              <a:solidFill>
                <a:schemeClr val="bg1"/>
              </a:solidFill>
              <a:latin typeface="微软雅黑" panose="020B0503020204020204" charset="-122"/>
              <a:ea typeface="微软雅黑" panose="020B0503020204020204" charset="-122"/>
            </a:endParaRPr>
          </a:p>
        </p:txBody>
      </p:sp>
      <p:sp>
        <p:nvSpPr>
          <p:cNvPr id="92" name="Rounded Rectangle 69"/>
          <p:cNvSpPr/>
          <p:nvPr/>
        </p:nvSpPr>
        <p:spPr>
          <a:xfrm>
            <a:off x="4651311" y="1173921"/>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smtClean="0">
                <a:solidFill>
                  <a:schemeClr val="bg1"/>
                </a:solidFill>
                <a:latin typeface="微软雅黑" panose="020B0503020204020204" charset="-122"/>
                <a:ea typeface="微软雅黑" panose="020B0503020204020204" charset="-122"/>
              </a:rPr>
              <a:t>Redis</a:t>
            </a:r>
            <a:endParaRPr lang="en-US" altLang="zh-CN" sz="800" kern="0" dirty="0">
              <a:solidFill>
                <a:schemeClr val="bg1"/>
              </a:solidFill>
              <a:latin typeface="微软雅黑" panose="020B0503020204020204" charset="-122"/>
              <a:ea typeface="微软雅黑" panose="020B0503020204020204" charset="-122"/>
            </a:endParaRPr>
          </a:p>
        </p:txBody>
      </p:sp>
      <p:sp>
        <p:nvSpPr>
          <p:cNvPr id="93" name="Rounded Rectangle 69"/>
          <p:cNvSpPr/>
          <p:nvPr/>
        </p:nvSpPr>
        <p:spPr>
          <a:xfrm>
            <a:off x="5371717" y="117746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smtClean="0">
                <a:solidFill>
                  <a:schemeClr val="bg1"/>
                </a:solidFill>
                <a:latin typeface="微软雅黑" panose="020B0503020204020204" charset="-122"/>
                <a:ea typeface="微软雅黑" panose="020B0503020204020204" charset="-122"/>
              </a:rPr>
              <a:t>MQ</a:t>
            </a:r>
            <a:endParaRPr lang="en-US" altLang="zh-CN" sz="800" kern="0" dirty="0">
              <a:solidFill>
                <a:schemeClr val="bg1"/>
              </a:solidFill>
              <a:latin typeface="微软雅黑" panose="020B0503020204020204" charset="-122"/>
              <a:ea typeface="微软雅黑" panose="020B0503020204020204" charset="-122"/>
            </a:endParaRPr>
          </a:p>
        </p:txBody>
      </p:sp>
      <p:cxnSp>
        <p:nvCxnSpPr>
          <p:cNvPr id="94" name="Straight Connector 41"/>
          <p:cNvCxnSpPr>
            <a:stCxn id="86" idx="2"/>
            <a:endCxn id="31" idx="0"/>
          </p:cNvCxnSpPr>
          <p:nvPr/>
        </p:nvCxnSpPr>
        <p:spPr>
          <a:xfrm>
            <a:off x="5296199" y="1913683"/>
            <a:ext cx="0" cy="136013"/>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99" name="Straight Connector 120"/>
          <p:cNvCxnSpPr/>
          <p:nvPr/>
        </p:nvCxnSpPr>
        <p:spPr>
          <a:xfrm>
            <a:off x="2843433" y="2975092"/>
            <a:ext cx="9073" cy="1908000"/>
          </a:xfrm>
          <a:prstGeom prst="line">
            <a:avLst/>
          </a:prstGeom>
          <a:noFill/>
          <a:ln w="22225" cap="flat" cmpd="sng" algn="ctr">
            <a:solidFill>
              <a:schemeClr val="bg1">
                <a:lumMod val="50000"/>
                <a:alpha val="42000"/>
              </a:schemeClr>
            </a:solidFill>
            <a:prstDash val="dash"/>
          </a:ln>
          <a:effectLst/>
        </p:spPr>
      </p:cxnSp>
      <p:sp>
        <p:nvSpPr>
          <p:cNvPr id="101" name="TextBox 130"/>
          <p:cNvSpPr txBox="1"/>
          <p:nvPr/>
        </p:nvSpPr>
        <p:spPr>
          <a:xfrm>
            <a:off x="1544031" y="971190"/>
            <a:ext cx="976535" cy="246221"/>
          </a:xfrm>
          <a:prstGeom prst="rect">
            <a:avLst/>
          </a:prstGeom>
          <a:noFill/>
        </p:spPr>
        <p:txBody>
          <a:bodyPr wrap="square" rtlCol="0">
            <a:spAutoFit/>
          </a:bodyPr>
          <a:lstStyle/>
          <a:p>
            <a:pPr algn="ctr"/>
            <a:r>
              <a:rPr lang="zh-CN" altLang="en-US" sz="1000" b="1" dirty="0" smtClean="0">
                <a:latin typeface="Microsoft YaHei" panose="020B0503020204020204" pitchFamily="34" charset="-122"/>
                <a:ea typeface="Microsoft YaHei" panose="020B0503020204020204" pitchFamily="34" charset="-122"/>
              </a:rPr>
              <a:t>腾讯数据中心</a:t>
            </a:r>
            <a:endParaRPr lang="en-US" sz="1000" b="1" dirty="0">
              <a:latin typeface="Microsoft YaHei" panose="020B0503020204020204" pitchFamily="34" charset="-122"/>
              <a:ea typeface="Microsoft YaHei" panose="020B0503020204020204" pitchFamily="34" charset="-122"/>
            </a:endParaRPr>
          </a:p>
        </p:txBody>
      </p:sp>
      <p:sp>
        <p:nvSpPr>
          <p:cNvPr id="102" name="Rounded Rectangle 69"/>
          <p:cNvSpPr/>
          <p:nvPr/>
        </p:nvSpPr>
        <p:spPr>
          <a:xfrm>
            <a:off x="3296542" y="192373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a:solidFill>
                  <a:schemeClr val="bg1"/>
                </a:solidFill>
                <a:latin typeface="微软雅黑" panose="020B0503020204020204" charset="-122"/>
                <a:ea typeface="微软雅黑" panose="020B0503020204020204" charset="-122"/>
              </a:rPr>
              <a:t>zipkin</a:t>
            </a:r>
            <a:endParaRPr lang="en-US" altLang="zh-CN" sz="800" kern="0" dirty="0">
              <a:solidFill>
                <a:schemeClr val="bg1"/>
              </a:solidFill>
              <a:latin typeface="微软雅黑" panose="020B0503020204020204" charset="-122"/>
              <a:ea typeface="微软雅黑" panose="020B0503020204020204" charset="-122"/>
            </a:endParaRPr>
          </a:p>
        </p:txBody>
      </p:sp>
      <p:sp>
        <p:nvSpPr>
          <p:cNvPr id="103" name="TextBox 130"/>
          <p:cNvSpPr txBox="1"/>
          <p:nvPr/>
        </p:nvSpPr>
        <p:spPr>
          <a:xfrm>
            <a:off x="1558077" y="4598225"/>
            <a:ext cx="976535" cy="246221"/>
          </a:xfrm>
          <a:prstGeom prst="rect">
            <a:avLst/>
          </a:prstGeom>
          <a:noFill/>
        </p:spPr>
        <p:txBody>
          <a:bodyPr wrap="square" rtlCol="0">
            <a:spAutoFit/>
          </a:bodyPr>
          <a:lstStyle/>
          <a:p>
            <a:pPr algn="ctr"/>
            <a:r>
              <a:rPr lang="zh-CN" altLang="en-US" sz="1000" b="1" dirty="0">
                <a:latin typeface="Microsoft YaHei" panose="020B0503020204020204" pitchFamily="34" charset="-122"/>
                <a:ea typeface="Microsoft YaHei" panose="020B0503020204020204" pitchFamily="34" charset="-122"/>
              </a:rPr>
              <a:t>金山</a:t>
            </a:r>
            <a:r>
              <a:rPr lang="zh-CN" altLang="en-US" sz="1000" b="1" dirty="0" smtClean="0">
                <a:latin typeface="Microsoft YaHei" panose="020B0503020204020204" pitchFamily="34" charset="-122"/>
                <a:ea typeface="Microsoft YaHei" panose="020B0503020204020204" pitchFamily="34" charset="-122"/>
              </a:rPr>
              <a:t>数据中心</a:t>
            </a:r>
            <a:endParaRPr lang="en-US" sz="1000" b="1" dirty="0">
              <a:latin typeface="Microsoft YaHei" panose="020B0503020204020204" pitchFamily="34" charset="-122"/>
              <a:ea typeface="Microsoft YaHei" panose="020B0503020204020204" pitchFamily="34" charset="-122"/>
            </a:endParaRPr>
          </a:p>
        </p:txBody>
      </p:sp>
      <p:sp>
        <p:nvSpPr>
          <p:cNvPr id="104" name="TextBox 130"/>
          <p:cNvSpPr txBox="1"/>
          <p:nvPr/>
        </p:nvSpPr>
        <p:spPr>
          <a:xfrm>
            <a:off x="3134762" y="1436738"/>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API Gateway</a:t>
            </a:r>
            <a:endParaRPr lang="en-US" sz="800" b="1" dirty="0">
              <a:latin typeface="Microsoft YaHei" panose="020B0503020204020204" pitchFamily="34" charset="-122"/>
              <a:ea typeface="Microsoft YaHei" panose="020B0503020204020204" pitchFamily="34" charset="-122"/>
            </a:endParaRPr>
          </a:p>
        </p:txBody>
      </p:sp>
      <p:sp>
        <p:nvSpPr>
          <p:cNvPr id="105" name="TextBox 130"/>
          <p:cNvSpPr txBox="1"/>
          <p:nvPr/>
        </p:nvSpPr>
        <p:spPr>
          <a:xfrm>
            <a:off x="1741376" y="1475545"/>
            <a:ext cx="936000" cy="215444"/>
          </a:xfrm>
          <a:prstGeom prst="rect">
            <a:avLst/>
          </a:prstGeom>
          <a:noFill/>
        </p:spPr>
        <p:txBody>
          <a:bodyPr wrap="square" rtlCol="0">
            <a:spAutoFit/>
          </a:bodyPr>
          <a:lstStyle/>
          <a:p>
            <a:pPr algn="ctr"/>
            <a:r>
              <a:rPr lang="en-US" sz="800" b="1" dirty="0" smtClean="0">
                <a:latin typeface="Microsoft YaHei" panose="020B0503020204020204" pitchFamily="34" charset="-122"/>
                <a:ea typeface="Microsoft YaHei" panose="020B0503020204020204" pitchFamily="34" charset="-122"/>
              </a:rPr>
              <a:t>DMZ</a:t>
            </a:r>
            <a:r>
              <a:rPr lang="zh-CN" altLang="en-US" sz="800" b="1" dirty="0" smtClean="0">
                <a:latin typeface="Microsoft YaHei" panose="020B0503020204020204" pitchFamily="34" charset="-122"/>
                <a:ea typeface="Microsoft YaHei" panose="020B0503020204020204" pitchFamily="34" charset="-122"/>
              </a:rPr>
              <a:t>区</a:t>
            </a:r>
            <a:endParaRPr lang="en-US" sz="800" b="1" dirty="0">
              <a:latin typeface="Microsoft YaHei" panose="020B0503020204020204" pitchFamily="34" charset="-122"/>
              <a:ea typeface="Microsoft YaHei" panose="020B0503020204020204" pitchFamily="34" charset="-122"/>
            </a:endParaRPr>
          </a:p>
        </p:txBody>
      </p:sp>
      <p:sp>
        <p:nvSpPr>
          <p:cNvPr id="106" name="圆角矩形 105"/>
          <p:cNvSpPr/>
          <p:nvPr/>
        </p:nvSpPr>
        <p:spPr>
          <a:xfrm>
            <a:off x="1786835" y="3336938"/>
            <a:ext cx="843517" cy="1058476"/>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107" name="Rounded Rectangle 69"/>
          <p:cNvSpPr/>
          <p:nvPr/>
        </p:nvSpPr>
        <p:spPr>
          <a:xfrm>
            <a:off x="1902437" y="3723569"/>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108" name="Rounded Rectangle 69"/>
          <p:cNvSpPr/>
          <p:nvPr/>
        </p:nvSpPr>
        <p:spPr>
          <a:xfrm>
            <a:off x="1902437" y="4013022"/>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Nginx</a:t>
            </a:r>
            <a:endParaRPr lang="en-US" altLang="zh-CN" sz="800" kern="0" dirty="0">
              <a:solidFill>
                <a:schemeClr val="bg1"/>
              </a:solidFill>
              <a:latin typeface="微软雅黑" panose="020B0503020204020204" charset="-122"/>
              <a:ea typeface="微软雅黑" panose="020B0503020204020204" charset="-122"/>
            </a:endParaRPr>
          </a:p>
        </p:txBody>
      </p:sp>
      <p:sp>
        <p:nvSpPr>
          <p:cNvPr id="109" name="TextBox 130"/>
          <p:cNvSpPr txBox="1"/>
          <p:nvPr/>
        </p:nvSpPr>
        <p:spPr>
          <a:xfrm>
            <a:off x="1739268" y="3393099"/>
            <a:ext cx="936000" cy="215444"/>
          </a:xfrm>
          <a:prstGeom prst="rect">
            <a:avLst/>
          </a:prstGeom>
          <a:noFill/>
        </p:spPr>
        <p:txBody>
          <a:bodyPr wrap="square" rtlCol="0">
            <a:spAutoFit/>
          </a:bodyPr>
          <a:lstStyle/>
          <a:p>
            <a:pPr algn="ctr"/>
            <a:r>
              <a:rPr lang="en-US" sz="800" b="1" dirty="0" smtClean="0">
                <a:latin typeface="Microsoft YaHei" panose="020B0503020204020204" pitchFamily="34" charset="-122"/>
                <a:ea typeface="Microsoft YaHei" panose="020B0503020204020204" pitchFamily="34" charset="-122"/>
              </a:rPr>
              <a:t>DMZ</a:t>
            </a:r>
            <a:r>
              <a:rPr lang="zh-CN" altLang="en-US" sz="800" b="1" dirty="0" smtClean="0">
                <a:latin typeface="Microsoft YaHei" panose="020B0503020204020204" pitchFamily="34" charset="-122"/>
                <a:ea typeface="Microsoft YaHei" panose="020B0503020204020204" pitchFamily="34" charset="-122"/>
              </a:rPr>
              <a:t>区</a:t>
            </a:r>
            <a:endParaRPr lang="en-US" sz="800" b="1" dirty="0">
              <a:latin typeface="Microsoft YaHei" panose="020B0503020204020204" pitchFamily="34" charset="-122"/>
              <a:ea typeface="Microsoft YaHei" panose="020B0503020204020204" pitchFamily="34" charset="-122"/>
            </a:endParaRPr>
          </a:p>
        </p:txBody>
      </p:sp>
      <p:sp>
        <p:nvSpPr>
          <p:cNvPr id="114" name="圆角矩形 113"/>
          <p:cNvSpPr/>
          <p:nvPr/>
        </p:nvSpPr>
        <p:spPr>
          <a:xfrm>
            <a:off x="3174480" y="3336938"/>
            <a:ext cx="843517" cy="1043290"/>
          </a:xfrm>
          <a:prstGeom prst="roundRect">
            <a:avLst>
              <a:gd name="adj" fmla="val 3391"/>
            </a:avLst>
          </a:prstGeom>
          <a:solidFill>
            <a:srgbClr val="B3D7FF">
              <a:alpha val="62745"/>
            </a:srgbClr>
          </a:solidFill>
          <a:ln w="3175">
            <a:solidFill>
              <a:srgbClr val="A3C4EA"/>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800" dirty="0">
              <a:solidFill>
                <a:schemeClr val="tx1"/>
              </a:solidFill>
              <a:latin typeface="微软雅黑" panose="020B0503020204020204" charset="-122"/>
              <a:ea typeface="微软雅黑" panose="020B0503020204020204" charset="-122"/>
            </a:endParaRPr>
          </a:p>
        </p:txBody>
      </p:sp>
      <p:sp>
        <p:nvSpPr>
          <p:cNvPr id="115" name="Rounded Rectangle 69"/>
          <p:cNvSpPr/>
          <p:nvPr/>
        </p:nvSpPr>
        <p:spPr>
          <a:xfrm>
            <a:off x="3290082" y="3577546"/>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a:solidFill>
                  <a:schemeClr val="bg1"/>
                </a:solidFill>
                <a:latin typeface="微软雅黑" panose="020B0503020204020204" charset="-122"/>
                <a:ea typeface="微软雅黑" panose="020B0503020204020204" charset="-122"/>
              </a:rPr>
              <a:t>Auth2.0</a:t>
            </a:r>
            <a:endParaRPr lang="en-US" altLang="zh-CN" sz="800" kern="0" dirty="0">
              <a:solidFill>
                <a:schemeClr val="bg1"/>
              </a:solidFill>
              <a:latin typeface="微软雅黑" panose="020B0503020204020204" charset="-122"/>
              <a:ea typeface="微软雅黑" panose="020B0503020204020204" charset="-122"/>
            </a:endParaRPr>
          </a:p>
        </p:txBody>
      </p:sp>
      <p:sp>
        <p:nvSpPr>
          <p:cNvPr id="116" name="Rounded Rectangle 69"/>
          <p:cNvSpPr/>
          <p:nvPr/>
        </p:nvSpPr>
        <p:spPr>
          <a:xfrm>
            <a:off x="3296149" y="4090958"/>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a:solidFill>
                  <a:schemeClr val="bg1"/>
                </a:solidFill>
                <a:latin typeface="微软雅黑" panose="020B0503020204020204" charset="-122"/>
                <a:ea typeface="微软雅黑" panose="020B0503020204020204" charset="-122"/>
              </a:rPr>
              <a:t>Hystrix</a:t>
            </a:r>
            <a:endParaRPr lang="en-US" altLang="zh-CN" sz="800" kern="0" dirty="0">
              <a:solidFill>
                <a:schemeClr val="bg1"/>
              </a:solidFill>
              <a:latin typeface="微软雅黑" panose="020B0503020204020204" charset="-122"/>
              <a:ea typeface="微软雅黑" panose="020B0503020204020204" charset="-122"/>
            </a:endParaRPr>
          </a:p>
        </p:txBody>
      </p:sp>
      <p:sp>
        <p:nvSpPr>
          <p:cNvPr id="117" name="Rounded Rectangle 69"/>
          <p:cNvSpPr/>
          <p:nvPr/>
        </p:nvSpPr>
        <p:spPr>
          <a:xfrm>
            <a:off x="3293807" y="3834252"/>
            <a:ext cx="612000" cy="216000"/>
          </a:xfrm>
          <a:prstGeom prst="roundRect">
            <a:avLst/>
          </a:prstGeom>
          <a:solidFill>
            <a:srgbClr val="4F6E9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800" kern="0" dirty="0" err="1">
                <a:solidFill>
                  <a:schemeClr val="bg1"/>
                </a:solidFill>
                <a:latin typeface="微软雅黑" panose="020B0503020204020204" charset="-122"/>
                <a:ea typeface="微软雅黑" panose="020B0503020204020204" charset="-122"/>
              </a:rPr>
              <a:t>zipkin</a:t>
            </a:r>
            <a:endParaRPr lang="en-US" altLang="zh-CN" sz="800" kern="0" dirty="0">
              <a:solidFill>
                <a:schemeClr val="bg1"/>
              </a:solidFill>
              <a:latin typeface="微软雅黑" panose="020B0503020204020204" charset="-122"/>
              <a:ea typeface="微软雅黑" panose="020B0503020204020204" charset="-122"/>
            </a:endParaRPr>
          </a:p>
        </p:txBody>
      </p:sp>
      <p:sp>
        <p:nvSpPr>
          <p:cNvPr id="118" name="TextBox 130"/>
          <p:cNvSpPr txBox="1"/>
          <p:nvPr/>
        </p:nvSpPr>
        <p:spPr>
          <a:xfrm>
            <a:off x="3132027" y="3347252"/>
            <a:ext cx="936000" cy="215444"/>
          </a:xfrm>
          <a:prstGeom prst="rect">
            <a:avLst/>
          </a:prstGeom>
          <a:noFill/>
        </p:spPr>
        <p:txBody>
          <a:bodyPr wrap="square" rtlCol="0">
            <a:spAutoFit/>
          </a:bodyPr>
          <a:lstStyle/>
          <a:p>
            <a:pPr algn="ctr"/>
            <a:r>
              <a:rPr lang="en-US" altLang="zh-CN" sz="800" b="1" dirty="0" smtClean="0">
                <a:latin typeface="Microsoft YaHei" panose="020B0503020204020204" pitchFamily="34" charset="-122"/>
                <a:ea typeface="Microsoft YaHei" panose="020B0503020204020204" pitchFamily="34" charset="-122"/>
              </a:rPr>
              <a:t>API Gateway</a:t>
            </a:r>
            <a:endParaRPr lang="en-US" sz="800" b="1" dirty="0">
              <a:latin typeface="Microsoft YaHei" panose="020B0503020204020204" pitchFamily="34" charset="-122"/>
              <a:ea typeface="Microsoft YaHei" panose="020B0503020204020204" pitchFamily="34" charset="-122"/>
            </a:endParaRPr>
          </a:p>
        </p:txBody>
      </p:sp>
      <p:cxnSp>
        <p:nvCxnSpPr>
          <p:cNvPr id="119" name="Straight Connector 41"/>
          <p:cNvCxnSpPr>
            <a:stCxn id="20" idx="1"/>
            <a:endCxn id="15" idx="3"/>
          </p:cNvCxnSpPr>
          <p:nvPr/>
        </p:nvCxnSpPr>
        <p:spPr>
          <a:xfrm flipH="1">
            <a:off x="1190847" y="1954796"/>
            <a:ext cx="598096" cy="944346"/>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22" name="Straight Connector 41"/>
          <p:cNvCxnSpPr>
            <a:stCxn id="106" idx="1"/>
            <a:endCxn id="15" idx="3"/>
          </p:cNvCxnSpPr>
          <p:nvPr/>
        </p:nvCxnSpPr>
        <p:spPr>
          <a:xfrm flipH="1" flipV="1">
            <a:off x="1190847" y="2899142"/>
            <a:ext cx="595988" cy="967034"/>
          </a:xfrm>
          <a:prstGeom prst="line">
            <a:avLst/>
          </a:prstGeom>
          <a:noFill/>
          <a:ln w="12700" cap="flat" cmpd="sng" algn="ctr">
            <a:solidFill>
              <a:schemeClr val="bg1">
                <a:lumMod val="50000"/>
              </a:schemeClr>
            </a:solidFill>
            <a:prstDash val="solid"/>
            <a:headEnd type="arrow" w="med" len="med"/>
            <a:tailEnd type="none" w="med" len="med"/>
          </a:ln>
          <a:effectLst/>
        </p:spPr>
      </p:cxnSp>
      <p:sp>
        <p:nvSpPr>
          <p:cNvPr id="125" name="TextBox 130"/>
          <p:cNvSpPr txBox="1"/>
          <p:nvPr/>
        </p:nvSpPr>
        <p:spPr>
          <a:xfrm>
            <a:off x="1093928" y="2241709"/>
            <a:ext cx="508995" cy="215444"/>
          </a:xfrm>
          <a:prstGeom prst="rect">
            <a:avLst/>
          </a:prstGeom>
          <a:noFill/>
        </p:spPr>
        <p:txBody>
          <a:bodyPr wrap="square" rtlCol="0">
            <a:spAutoFit/>
          </a:bodyPr>
          <a:lstStyle/>
          <a:p>
            <a:pPr algn="ctr"/>
            <a:r>
              <a:rPr lang="en-US" sz="800" b="1" dirty="0" smtClean="0">
                <a:latin typeface="Microsoft YaHei" panose="020B0503020204020204" pitchFamily="34" charset="-122"/>
                <a:ea typeface="Microsoft YaHei" panose="020B0503020204020204" pitchFamily="34" charset="-122"/>
              </a:rPr>
              <a:t>https</a:t>
            </a:r>
            <a:endParaRPr lang="en-US" sz="800" b="1" dirty="0">
              <a:latin typeface="Microsoft YaHei" panose="020B0503020204020204" pitchFamily="34" charset="-122"/>
              <a:ea typeface="Microsoft YaHei" panose="020B0503020204020204" pitchFamily="34" charset="-122"/>
            </a:endParaRPr>
          </a:p>
        </p:txBody>
      </p:sp>
      <p:sp>
        <p:nvSpPr>
          <p:cNvPr id="126" name="TextBox 130"/>
          <p:cNvSpPr txBox="1"/>
          <p:nvPr/>
        </p:nvSpPr>
        <p:spPr>
          <a:xfrm>
            <a:off x="2556129" y="1736222"/>
            <a:ext cx="682672" cy="215444"/>
          </a:xfrm>
          <a:prstGeom prst="rect">
            <a:avLst/>
          </a:prstGeom>
          <a:noFill/>
        </p:spPr>
        <p:txBody>
          <a:bodyPr wrap="square" rtlCol="0">
            <a:spAutoFit/>
          </a:bodyPr>
          <a:lstStyle/>
          <a:p>
            <a:pPr algn="ctr"/>
            <a:r>
              <a:rPr lang="en-US" sz="800" b="1" dirty="0" smtClean="0">
                <a:latin typeface="Microsoft YaHei" panose="020B0503020204020204" pitchFamily="34" charset="-122"/>
                <a:ea typeface="Microsoft YaHei" panose="020B0503020204020204" pitchFamily="34" charset="-122"/>
              </a:rPr>
              <a:t>https/SSL</a:t>
            </a:r>
            <a:endParaRPr lang="en-US" sz="800" b="1" dirty="0">
              <a:latin typeface="Microsoft YaHei" panose="020B0503020204020204" pitchFamily="34" charset="-122"/>
              <a:ea typeface="Microsoft YaHei" panose="020B0503020204020204" pitchFamily="34" charset="-122"/>
            </a:endParaRPr>
          </a:p>
        </p:txBody>
      </p:sp>
      <p:cxnSp>
        <p:nvCxnSpPr>
          <p:cNvPr id="127" name="Straight Connector 41"/>
          <p:cNvCxnSpPr>
            <a:stCxn id="23" idx="1"/>
            <a:endCxn id="20" idx="3"/>
          </p:cNvCxnSpPr>
          <p:nvPr/>
        </p:nvCxnSpPr>
        <p:spPr>
          <a:xfrm flipH="1">
            <a:off x="2632460" y="1948069"/>
            <a:ext cx="544755" cy="6727"/>
          </a:xfrm>
          <a:prstGeom prst="line">
            <a:avLst/>
          </a:prstGeom>
          <a:noFill/>
          <a:ln w="12700" cap="flat" cmpd="sng" algn="ctr">
            <a:solidFill>
              <a:schemeClr val="bg1">
                <a:lumMod val="50000"/>
              </a:schemeClr>
            </a:solidFill>
            <a:prstDash val="solid"/>
            <a:headEnd type="arrow" w="med" len="med"/>
            <a:tailEnd type="none" w="med" len="med"/>
          </a:ln>
          <a:effectLst/>
        </p:spPr>
      </p:cxnSp>
      <p:sp>
        <p:nvSpPr>
          <p:cNvPr id="130" name="TextBox 130"/>
          <p:cNvSpPr txBox="1"/>
          <p:nvPr/>
        </p:nvSpPr>
        <p:spPr>
          <a:xfrm>
            <a:off x="2552487" y="3635013"/>
            <a:ext cx="682672" cy="215444"/>
          </a:xfrm>
          <a:prstGeom prst="rect">
            <a:avLst/>
          </a:prstGeom>
          <a:noFill/>
        </p:spPr>
        <p:txBody>
          <a:bodyPr wrap="square" rtlCol="0">
            <a:spAutoFit/>
          </a:bodyPr>
          <a:lstStyle/>
          <a:p>
            <a:pPr algn="ctr"/>
            <a:r>
              <a:rPr lang="en-US" sz="800" b="1" dirty="0" smtClean="0">
                <a:latin typeface="Microsoft YaHei" panose="020B0503020204020204" pitchFamily="34" charset="-122"/>
                <a:ea typeface="Microsoft YaHei" panose="020B0503020204020204" pitchFamily="34" charset="-122"/>
              </a:rPr>
              <a:t>https/SSL</a:t>
            </a:r>
            <a:endParaRPr lang="en-US" sz="800" b="1" dirty="0">
              <a:latin typeface="Microsoft YaHei" panose="020B0503020204020204" pitchFamily="34" charset="-122"/>
              <a:ea typeface="Microsoft YaHei" panose="020B0503020204020204" pitchFamily="34" charset="-122"/>
            </a:endParaRPr>
          </a:p>
        </p:txBody>
      </p:sp>
      <p:cxnSp>
        <p:nvCxnSpPr>
          <p:cNvPr id="131" name="Straight Connector 41"/>
          <p:cNvCxnSpPr>
            <a:stCxn id="114" idx="1"/>
            <a:endCxn id="106" idx="3"/>
          </p:cNvCxnSpPr>
          <p:nvPr/>
        </p:nvCxnSpPr>
        <p:spPr>
          <a:xfrm flipH="1">
            <a:off x="2630352" y="3858583"/>
            <a:ext cx="544128" cy="7593"/>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34" name="Straight Connector 41"/>
          <p:cNvCxnSpPr>
            <a:stCxn id="31" idx="1"/>
            <a:endCxn id="23" idx="3"/>
          </p:cNvCxnSpPr>
          <p:nvPr/>
        </p:nvCxnSpPr>
        <p:spPr>
          <a:xfrm flipH="1" flipV="1">
            <a:off x="4020732" y="1948069"/>
            <a:ext cx="499854" cy="469035"/>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37" name="Straight Connector 41"/>
          <p:cNvCxnSpPr>
            <a:stCxn id="64" idx="1"/>
            <a:endCxn id="114" idx="3"/>
          </p:cNvCxnSpPr>
          <p:nvPr/>
        </p:nvCxnSpPr>
        <p:spPr>
          <a:xfrm flipH="1">
            <a:off x="4017997" y="3406023"/>
            <a:ext cx="502589" cy="452560"/>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40" name="Straight Connector 41"/>
          <p:cNvCxnSpPr>
            <a:endCxn id="26" idx="1"/>
          </p:cNvCxnSpPr>
          <p:nvPr/>
        </p:nvCxnSpPr>
        <p:spPr>
          <a:xfrm flipV="1">
            <a:off x="6071812" y="1532354"/>
            <a:ext cx="517508" cy="750064"/>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43" name="Straight Connector 41"/>
          <p:cNvCxnSpPr/>
          <p:nvPr/>
        </p:nvCxnSpPr>
        <p:spPr>
          <a:xfrm>
            <a:off x="6071812" y="3576054"/>
            <a:ext cx="534321" cy="826519"/>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47" name="Straight Connector 41"/>
          <p:cNvCxnSpPr>
            <a:stCxn id="34" idx="1"/>
            <a:endCxn id="31" idx="3"/>
          </p:cNvCxnSpPr>
          <p:nvPr/>
        </p:nvCxnSpPr>
        <p:spPr>
          <a:xfrm flipH="1">
            <a:off x="6071812" y="2325080"/>
            <a:ext cx="1720847" cy="92024"/>
          </a:xfrm>
          <a:prstGeom prst="line">
            <a:avLst/>
          </a:prstGeom>
          <a:noFill/>
          <a:ln w="12700" cap="flat" cmpd="sng" algn="ctr">
            <a:solidFill>
              <a:schemeClr val="bg1">
                <a:lumMod val="50000"/>
              </a:schemeClr>
            </a:solidFill>
            <a:prstDash val="solid"/>
            <a:headEnd type="arrow" w="med" len="med"/>
            <a:tailEnd type="none" w="med" len="med"/>
          </a:ln>
          <a:effectLst/>
        </p:spPr>
      </p:cxnSp>
      <p:cxnSp>
        <p:nvCxnSpPr>
          <p:cNvPr id="150" name="Straight Connector 41"/>
          <p:cNvCxnSpPr>
            <a:stCxn id="51" idx="1"/>
            <a:endCxn id="64" idx="3"/>
          </p:cNvCxnSpPr>
          <p:nvPr/>
        </p:nvCxnSpPr>
        <p:spPr>
          <a:xfrm flipH="1" flipV="1">
            <a:off x="6071812" y="3406023"/>
            <a:ext cx="1720847" cy="115258"/>
          </a:xfrm>
          <a:prstGeom prst="line">
            <a:avLst/>
          </a:prstGeom>
          <a:noFill/>
          <a:ln w="12700" cap="flat" cmpd="sng" algn="ctr">
            <a:solidFill>
              <a:schemeClr val="bg1">
                <a:lumMod val="50000"/>
              </a:schemeClr>
            </a:solidFill>
            <a:prstDash val="solid"/>
            <a:headEnd type="arrow"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1   </a:t>
            </a:r>
            <a:r>
              <a:rPr kumimoji="1" lang="zh-CN" altLang="en-US" sz="2200" dirty="0"/>
              <a:t>对项目的理解</a:t>
            </a:r>
            <a:endParaRPr kumimoji="1" lang="zh-CN" altLang="en-US" sz="2200" dirty="0"/>
          </a:p>
        </p:txBody>
      </p:sp>
      <p:sp>
        <p:nvSpPr>
          <p:cNvPr id="13" name="文本框 12"/>
          <p:cNvSpPr txBox="1"/>
          <p:nvPr/>
        </p:nvSpPr>
        <p:spPr>
          <a:xfrm>
            <a:off x="4939480" y="2195761"/>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2   </a:t>
            </a:r>
            <a:r>
              <a:rPr kumimoji="1" lang="zh-CN" altLang="en-US" sz="2200" dirty="0"/>
              <a:t>解决方案介绍</a:t>
            </a:r>
            <a:endParaRPr kumimoji="1" lang="zh-CN" altLang="en-US" sz="2200" dirty="0"/>
          </a:p>
        </p:txBody>
      </p:sp>
      <p:sp>
        <p:nvSpPr>
          <p:cNvPr id="14" name="文本框 13"/>
          <p:cNvSpPr txBox="1"/>
          <p:nvPr/>
        </p:nvSpPr>
        <p:spPr>
          <a:xfrm>
            <a:off x="4939480" y="2788963"/>
            <a:ext cx="2709396" cy="430887"/>
          </a:xfrm>
          <a:prstGeom prst="rect">
            <a:avLst/>
          </a:prstGeom>
          <a:solidFill>
            <a:schemeClr val="bg1"/>
          </a:solidFill>
        </p:spPr>
        <p:txBody>
          <a:bodyPr wrap="none" rtlCol="0">
            <a:spAutoFit/>
          </a:bodyPr>
          <a:lstStyle/>
          <a:p>
            <a:pPr defTabSz="914400"/>
            <a:r>
              <a:rPr kumimoji="1" lang="en-US" altLang="zh-CN" sz="2200" dirty="0" smtClean="0">
                <a:solidFill>
                  <a:srgbClr val="C00000"/>
                </a:solidFill>
              </a:rPr>
              <a:t>0</a:t>
            </a:r>
            <a:r>
              <a:rPr kumimoji="1" lang="en-US" altLang="en-US" sz="2200" dirty="0" smtClean="0">
                <a:solidFill>
                  <a:srgbClr val="C00000"/>
                </a:solidFill>
              </a:rPr>
              <a:t>3   </a:t>
            </a:r>
            <a:r>
              <a:rPr kumimoji="1" lang="zh-CN" altLang="en-US" sz="2200" b="1" dirty="0">
                <a:solidFill>
                  <a:srgbClr val="C00000"/>
                </a:solidFill>
              </a:rPr>
              <a:t>实施计划、团队</a:t>
            </a:r>
            <a:endParaRPr kumimoji="1" lang="en-US" altLang="zh-CN" sz="2200" b="1" dirty="0">
              <a:solidFill>
                <a:srgbClr val="C00000"/>
              </a:solidFill>
            </a:endParaRPr>
          </a:p>
        </p:txBody>
      </p:sp>
      <p:sp>
        <p:nvSpPr>
          <p:cNvPr id="22" name="文本框 14"/>
          <p:cNvSpPr txBox="1"/>
          <p:nvPr/>
        </p:nvSpPr>
        <p:spPr>
          <a:xfrm>
            <a:off x="4939480" y="3370912"/>
            <a:ext cx="2991525"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4</a:t>
            </a:r>
            <a:r>
              <a:rPr kumimoji="1" lang="en-US" altLang="en-US" sz="2200" dirty="0"/>
              <a:t> </a:t>
            </a:r>
            <a:r>
              <a:rPr kumimoji="1" lang="en-US" altLang="en-US" sz="2200" dirty="0" smtClean="0"/>
              <a:t>  </a:t>
            </a:r>
            <a:r>
              <a:rPr kumimoji="1" lang="zh-CN" altLang="en-US" sz="2200" dirty="0" smtClean="0"/>
              <a:t>日立的优势及案例</a:t>
            </a:r>
            <a:endParaRPr kumimoji="1" lang="zh-CN" alt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bject 5"/>
          <p:cNvSpPr/>
          <p:nvPr/>
        </p:nvSpPr>
        <p:spPr>
          <a:xfrm>
            <a:off x="1111433" y="1209913"/>
            <a:ext cx="2191665" cy="995783"/>
          </a:xfrm>
          <a:custGeom>
            <a:avLst/>
            <a:gdLst/>
            <a:ahLst/>
            <a:cxnLst/>
            <a:rect l="l" t="t" r="r" b="b"/>
            <a:pathLst>
              <a:path w="1790700" h="1490980">
                <a:moveTo>
                  <a:pt x="0" y="1490471"/>
                </a:moveTo>
                <a:lnTo>
                  <a:pt x="1790700" y="1490471"/>
                </a:lnTo>
                <a:lnTo>
                  <a:pt x="1790700" y="0"/>
                </a:lnTo>
                <a:lnTo>
                  <a:pt x="0" y="0"/>
                </a:lnTo>
                <a:lnTo>
                  <a:pt x="0" y="1490471"/>
                </a:lnTo>
                <a:close/>
              </a:path>
            </a:pathLst>
          </a:custGeom>
          <a:ln w="19811">
            <a:solidFill>
              <a:schemeClr val="bg1">
                <a:lumMod val="75000"/>
              </a:schemeClr>
            </a:solidFill>
            <a:prstDash val="sysDash"/>
          </a:ln>
        </p:spPr>
        <p:txBody>
          <a:bodyPr wrap="square" lIns="0" tIns="0" rIns="0" bIns="0" rtlCol="0"/>
          <a:lstStyle/>
          <a:p>
            <a:endParaRPr>
              <a:solidFill>
                <a:prstClr val="black"/>
              </a:solidFill>
              <a:latin typeface="Calibri"/>
            </a:endParaRPr>
          </a:p>
        </p:txBody>
      </p:sp>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实施计划</a:t>
            </a:r>
            <a:endParaRPr lang="en-US" sz="2400" dirty="0"/>
          </a:p>
        </p:txBody>
      </p:sp>
      <p:cxnSp>
        <p:nvCxnSpPr>
          <p:cNvPr id="7" name="Straight Connector 168"/>
          <p:cNvCxnSpPr/>
          <p:nvPr/>
        </p:nvCxnSpPr>
        <p:spPr>
          <a:xfrm>
            <a:off x="5394484" y="974995"/>
            <a:ext cx="0" cy="3708000"/>
          </a:xfrm>
          <a:prstGeom prst="line">
            <a:avLst/>
          </a:prstGeom>
          <a:noFill/>
          <a:ln w="6350" cap="flat" cmpd="sng" algn="ctr">
            <a:solidFill>
              <a:srgbClr val="6D6E6D">
                <a:lumMod val="20000"/>
                <a:lumOff val="80000"/>
              </a:srgbClr>
            </a:solidFill>
            <a:prstDash val="solid"/>
          </a:ln>
          <a:effectLst/>
        </p:spPr>
      </p:cxnSp>
      <p:cxnSp>
        <p:nvCxnSpPr>
          <p:cNvPr id="8" name="Straight Connector 169"/>
          <p:cNvCxnSpPr/>
          <p:nvPr/>
        </p:nvCxnSpPr>
        <p:spPr>
          <a:xfrm>
            <a:off x="6105398" y="974995"/>
            <a:ext cx="0" cy="3708000"/>
          </a:xfrm>
          <a:prstGeom prst="line">
            <a:avLst/>
          </a:prstGeom>
          <a:noFill/>
          <a:ln w="6350" cap="flat" cmpd="sng" algn="ctr">
            <a:solidFill>
              <a:srgbClr val="6D6E6D">
                <a:lumMod val="20000"/>
                <a:lumOff val="80000"/>
              </a:srgbClr>
            </a:solidFill>
            <a:prstDash val="solid"/>
          </a:ln>
          <a:effectLst/>
        </p:spPr>
      </p:cxnSp>
      <p:cxnSp>
        <p:nvCxnSpPr>
          <p:cNvPr id="9" name="Straight Connector 171"/>
          <p:cNvCxnSpPr/>
          <p:nvPr/>
        </p:nvCxnSpPr>
        <p:spPr>
          <a:xfrm flipH="1">
            <a:off x="6816312" y="974995"/>
            <a:ext cx="1040" cy="3708000"/>
          </a:xfrm>
          <a:prstGeom prst="line">
            <a:avLst/>
          </a:prstGeom>
          <a:noFill/>
          <a:ln w="6350" cap="flat" cmpd="sng" algn="ctr">
            <a:solidFill>
              <a:srgbClr val="6D6E6D">
                <a:lumMod val="20000"/>
                <a:lumOff val="80000"/>
              </a:srgbClr>
            </a:solidFill>
            <a:prstDash val="solid"/>
          </a:ln>
          <a:effectLst/>
        </p:spPr>
      </p:cxnSp>
      <p:cxnSp>
        <p:nvCxnSpPr>
          <p:cNvPr id="10" name="Straight Connector 172"/>
          <p:cNvCxnSpPr/>
          <p:nvPr/>
        </p:nvCxnSpPr>
        <p:spPr>
          <a:xfrm>
            <a:off x="7528266" y="974995"/>
            <a:ext cx="0" cy="3708000"/>
          </a:xfrm>
          <a:prstGeom prst="line">
            <a:avLst/>
          </a:prstGeom>
          <a:noFill/>
          <a:ln w="6350" cap="flat" cmpd="sng" algn="ctr">
            <a:solidFill>
              <a:srgbClr val="6D6E6D">
                <a:lumMod val="20000"/>
                <a:lumOff val="80000"/>
              </a:srgbClr>
            </a:solidFill>
            <a:prstDash val="solid"/>
          </a:ln>
          <a:effectLst/>
        </p:spPr>
      </p:cxnSp>
      <p:cxnSp>
        <p:nvCxnSpPr>
          <p:cNvPr id="11" name="Straight Connector 165"/>
          <p:cNvCxnSpPr/>
          <p:nvPr/>
        </p:nvCxnSpPr>
        <p:spPr>
          <a:xfrm>
            <a:off x="3972656" y="974995"/>
            <a:ext cx="0" cy="3708000"/>
          </a:xfrm>
          <a:prstGeom prst="line">
            <a:avLst/>
          </a:prstGeom>
          <a:noFill/>
          <a:ln w="6350" cap="flat" cmpd="sng" algn="ctr">
            <a:solidFill>
              <a:srgbClr val="6D6E6D">
                <a:lumMod val="20000"/>
                <a:lumOff val="80000"/>
              </a:srgbClr>
            </a:solidFill>
            <a:prstDash val="solid"/>
          </a:ln>
          <a:effectLst/>
        </p:spPr>
      </p:cxnSp>
      <p:cxnSp>
        <p:nvCxnSpPr>
          <p:cNvPr id="12" name="Straight Connector 166"/>
          <p:cNvCxnSpPr/>
          <p:nvPr/>
        </p:nvCxnSpPr>
        <p:spPr>
          <a:xfrm>
            <a:off x="4683570" y="974995"/>
            <a:ext cx="0" cy="3708000"/>
          </a:xfrm>
          <a:prstGeom prst="line">
            <a:avLst/>
          </a:prstGeom>
          <a:noFill/>
          <a:ln w="6350" cap="flat" cmpd="sng" algn="ctr">
            <a:solidFill>
              <a:srgbClr val="6D6E6D">
                <a:lumMod val="20000"/>
                <a:lumOff val="80000"/>
              </a:srgbClr>
            </a:solidFill>
            <a:prstDash val="solid"/>
          </a:ln>
          <a:effectLst/>
        </p:spPr>
      </p:cxnSp>
      <p:cxnSp>
        <p:nvCxnSpPr>
          <p:cNvPr id="13" name="Straight Connector 5"/>
          <p:cNvCxnSpPr/>
          <p:nvPr/>
        </p:nvCxnSpPr>
        <p:spPr>
          <a:xfrm>
            <a:off x="417046" y="974995"/>
            <a:ext cx="0" cy="3708000"/>
          </a:xfrm>
          <a:prstGeom prst="line">
            <a:avLst/>
          </a:prstGeom>
          <a:noFill/>
          <a:ln w="6350" cap="flat" cmpd="sng" algn="ctr">
            <a:solidFill>
              <a:srgbClr val="6D6E6D">
                <a:lumMod val="20000"/>
                <a:lumOff val="80000"/>
              </a:srgbClr>
            </a:solidFill>
            <a:prstDash val="solid"/>
          </a:ln>
          <a:effectLst/>
        </p:spPr>
      </p:cxnSp>
      <p:cxnSp>
        <p:nvCxnSpPr>
          <p:cNvPr id="14" name="Straight Connector 113"/>
          <p:cNvCxnSpPr/>
          <p:nvPr/>
        </p:nvCxnSpPr>
        <p:spPr>
          <a:xfrm>
            <a:off x="1127960" y="974995"/>
            <a:ext cx="0" cy="3708000"/>
          </a:xfrm>
          <a:prstGeom prst="line">
            <a:avLst/>
          </a:prstGeom>
          <a:noFill/>
          <a:ln w="6350" cap="flat" cmpd="sng" algn="ctr">
            <a:solidFill>
              <a:srgbClr val="6D6E6D">
                <a:lumMod val="20000"/>
                <a:lumOff val="80000"/>
              </a:srgbClr>
            </a:solidFill>
            <a:prstDash val="solid"/>
          </a:ln>
          <a:effectLst/>
        </p:spPr>
      </p:cxnSp>
      <p:cxnSp>
        <p:nvCxnSpPr>
          <p:cNvPr id="15" name="Straight Connector 114"/>
          <p:cNvCxnSpPr/>
          <p:nvPr/>
        </p:nvCxnSpPr>
        <p:spPr>
          <a:xfrm flipH="1">
            <a:off x="1838874" y="974995"/>
            <a:ext cx="1040" cy="3708000"/>
          </a:xfrm>
          <a:prstGeom prst="line">
            <a:avLst/>
          </a:prstGeom>
          <a:noFill/>
          <a:ln w="6350" cap="flat" cmpd="sng" algn="ctr">
            <a:solidFill>
              <a:srgbClr val="6D6E6D">
                <a:lumMod val="20000"/>
                <a:lumOff val="80000"/>
              </a:srgbClr>
            </a:solidFill>
            <a:prstDash val="solid"/>
          </a:ln>
          <a:effectLst/>
        </p:spPr>
      </p:cxnSp>
      <p:cxnSp>
        <p:nvCxnSpPr>
          <p:cNvPr id="16" name="Straight Connector 115"/>
          <p:cNvCxnSpPr/>
          <p:nvPr/>
        </p:nvCxnSpPr>
        <p:spPr>
          <a:xfrm>
            <a:off x="2550828" y="974995"/>
            <a:ext cx="0" cy="3708000"/>
          </a:xfrm>
          <a:prstGeom prst="line">
            <a:avLst/>
          </a:prstGeom>
          <a:noFill/>
          <a:ln w="6350" cap="flat" cmpd="sng" algn="ctr">
            <a:solidFill>
              <a:srgbClr val="6D6E6D">
                <a:lumMod val="20000"/>
                <a:lumOff val="80000"/>
              </a:srgbClr>
            </a:solidFill>
            <a:prstDash val="solid"/>
          </a:ln>
          <a:effectLst/>
        </p:spPr>
      </p:cxnSp>
      <p:cxnSp>
        <p:nvCxnSpPr>
          <p:cNvPr id="17" name="Straight Connector 116"/>
          <p:cNvCxnSpPr/>
          <p:nvPr/>
        </p:nvCxnSpPr>
        <p:spPr>
          <a:xfrm>
            <a:off x="3261742" y="974995"/>
            <a:ext cx="0" cy="3708000"/>
          </a:xfrm>
          <a:prstGeom prst="line">
            <a:avLst/>
          </a:prstGeom>
          <a:noFill/>
          <a:ln w="6350" cap="flat" cmpd="sng" algn="ctr">
            <a:solidFill>
              <a:srgbClr val="6D6E6D">
                <a:lumMod val="20000"/>
                <a:lumOff val="80000"/>
              </a:srgbClr>
            </a:solidFill>
            <a:prstDash val="solid"/>
          </a:ln>
          <a:effectLst/>
        </p:spPr>
      </p:cxnSp>
      <p:sp>
        <p:nvSpPr>
          <p:cNvPr id="18" name="Rectangle 64"/>
          <p:cNvSpPr/>
          <p:nvPr>
            <p:custDataLst>
              <p:tags r:id="rId1"/>
            </p:custDataLst>
          </p:nvPr>
        </p:nvSpPr>
        <p:spPr bwMode="auto">
          <a:xfrm>
            <a:off x="8379595"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2</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19" name="Rectangle 75"/>
          <p:cNvSpPr/>
          <p:nvPr>
            <p:custDataLst>
              <p:tags r:id="rId2"/>
            </p:custDataLst>
          </p:nvPr>
        </p:nvSpPr>
        <p:spPr bwMode="auto">
          <a:xfrm>
            <a:off x="555578"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3</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0" name="Rectangle 77"/>
          <p:cNvSpPr/>
          <p:nvPr>
            <p:custDataLst>
              <p:tags r:id="rId3"/>
            </p:custDataLst>
          </p:nvPr>
        </p:nvSpPr>
        <p:spPr bwMode="auto">
          <a:xfrm>
            <a:off x="1264665"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4</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1" name="Rectangle 79"/>
          <p:cNvSpPr/>
          <p:nvPr>
            <p:custDataLst>
              <p:tags r:id="rId4"/>
            </p:custDataLst>
          </p:nvPr>
        </p:nvSpPr>
        <p:spPr bwMode="auto">
          <a:xfrm>
            <a:off x="1973752"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5</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2" name="Rectangle 149"/>
          <p:cNvSpPr/>
          <p:nvPr>
            <p:custDataLst>
              <p:tags r:id="rId5"/>
            </p:custDataLst>
          </p:nvPr>
        </p:nvSpPr>
        <p:spPr bwMode="auto">
          <a:xfrm>
            <a:off x="2682839"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6</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3" name="Rectangle 159"/>
          <p:cNvSpPr/>
          <p:nvPr>
            <p:custDataLst>
              <p:tags r:id="rId6"/>
            </p:custDataLst>
          </p:nvPr>
        </p:nvSpPr>
        <p:spPr bwMode="auto">
          <a:xfrm>
            <a:off x="3391926"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7</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4" name="Rectangle 79"/>
          <p:cNvSpPr/>
          <p:nvPr>
            <p:custDataLst>
              <p:tags r:id="rId7"/>
            </p:custDataLst>
          </p:nvPr>
        </p:nvSpPr>
        <p:spPr bwMode="auto">
          <a:xfrm>
            <a:off x="4101013"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8</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5" name="Rectangle 149"/>
          <p:cNvSpPr/>
          <p:nvPr>
            <p:custDataLst>
              <p:tags r:id="rId8"/>
            </p:custDataLst>
          </p:nvPr>
        </p:nvSpPr>
        <p:spPr bwMode="auto">
          <a:xfrm>
            <a:off x="4810100"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9</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26" name="Rectangle 159"/>
          <p:cNvSpPr/>
          <p:nvPr>
            <p:custDataLst>
              <p:tags r:id="rId9"/>
            </p:custDataLst>
          </p:nvPr>
        </p:nvSpPr>
        <p:spPr bwMode="auto">
          <a:xfrm>
            <a:off x="5519187"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10</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cxnSp>
        <p:nvCxnSpPr>
          <p:cNvPr id="27" name="Straight Connector 172"/>
          <p:cNvCxnSpPr/>
          <p:nvPr/>
        </p:nvCxnSpPr>
        <p:spPr>
          <a:xfrm>
            <a:off x="8239175" y="974995"/>
            <a:ext cx="0" cy="3708000"/>
          </a:xfrm>
          <a:prstGeom prst="line">
            <a:avLst/>
          </a:prstGeom>
          <a:noFill/>
          <a:ln w="6350" cap="flat" cmpd="sng" algn="ctr">
            <a:solidFill>
              <a:srgbClr val="6D6E6D">
                <a:lumMod val="20000"/>
                <a:lumOff val="80000"/>
              </a:srgbClr>
            </a:solidFill>
            <a:prstDash val="solid"/>
          </a:ln>
          <a:effectLst/>
        </p:spPr>
      </p:cxnSp>
      <p:cxnSp>
        <p:nvCxnSpPr>
          <p:cNvPr id="28" name="Straight Arrow Connector 4"/>
          <p:cNvCxnSpPr/>
          <p:nvPr>
            <p:custDataLst>
              <p:tags r:id="rId10"/>
            </p:custDataLst>
          </p:nvPr>
        </p:nvCxnSpPr>
        <p:spPr bwMode="auto">
          <a:xfrm>
            <a:off x="103685" y="968898"/>
            <a:ext cx="8856000" cy="0"/>
          </a:xfrm>
          <a:prstGeom prst="straightConnector1">
            <a:avLst/>
          </a:prstGeom>
          <a:solidFill>
            <a:srgbClr val="4066B2"/>
          </a:solidFill>
          <a:ln w="28575" cap="flat" cmpd="sng" algn="ctr">
            <a:solidFill>
              <a:srgbClr val="6D6E6D">
                <a:lumMod val="50000"/>
              </a:srgbClr>
            </a:solidFill>
            <a:prstDash val="solid"/>
            <a:round/>
            <a:headEnd type="none" w="med" len="med"/>
            <a:tailEnd type="triangle" w="med" len="med"/>
          </a:ln>
          <a:effectLst/>
        </p:spPr>
      </p:cxnSp>
      <p:sp>
        <p:nvSpPr>
          <p:cNvPr id="29" name="Rectangle 39"/>
          <p:cNvSpPr/>
          <p:nvPr/>
        </p:nvSpPr>
        <p:spPr>
          <a:xfrm>
            <a:off x="3946106" y="4917764"/>
            <a:ext cx="72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业务服务</a:t>
            </a:r>
            <a:endParaRPr lang="zh-CN" altLang="en-US" sz="900" dirty="0">
              <a:solidFill>
                <a:prstClr val="white"/>
              </a:solidFill>
              <a:latin typeface="微软雅黑" panose="020B0503020204020204" charset="-122"/>
              <a:ea typeface="微软雅黑" panose="020B0503020204020204" charset="-122"/>
            </a:endParaRPr>
          </a:p>
        </p:txBody>
      </p:sp>
      <p:sp>
        <p:nvSpPr>
          <p:cNvPr id="30" name="Rectangle 40"/>
          <p:cNvSpPr/>
          <p:nvPr/>
        </p:nvSpPr>
        <p:spPr>
          <a:xfrm>
            <a:off x="4692571" y="4917764"/>
            <a:ext cx="720000" cy="18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配置服务</a:t>
            </a:r>
            <a:endParaRPr lang="zh-CN" altLang="en-US" sz="900" dirty="0">
              <a:solidFill>
                <a:prstClr val="white"/>
              </a:solidFill>
              <a:latin typeface="微软雅黑" panose="020B0503020204020204" charset="-122"/>
              <a:ea typeface="微软雅黑" panose="020B0503020204020204" charset="-122"/>
            </a:endParaRPr>
          </a:p>
        </p:txBody>
      </p:sp>
      <p:sp>
        <p:nvSpPr>
          <p:cNvPr id="37" name="Rectangle 60"/>
          <p:cNvSpPr/>
          <p:nvPr>
            <p:custDataLst>
              <p:tags r:id="rId11"/>
            </p:custDataLst>
          </p:nvPr>
        </p:nvSpPr>
        <p:spPr bwMode="auto">
          <a:xfrm>
            <a:off x="6922077"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12</a:t>
            </a:r>
            <a:r>
              <a:rPr lang="zh-CN" altLang="en-US" sz="1200" b="1" dirty="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38" name="Rectangle 62"/>
          <p:cNvSpPr/>
          <p:nvPr>
            <p:custDataLst>
              <p:tags r:id="rId12"/>
            </p:custDataLst>
          </p:nvPr>
        </p:nvSpPr>
        <p:spPr bwMode="auto">
          <a:xfrm>
            <a:off x="7631164"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1</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39" name="Rectangle 60"/>
          <p:cNvSpPr/>
          <p:nvPr>
            <p:custDataLst>
              <p:tags r:id="rId13"/>
            </p:custDataLst>
          </p:nvPr>
        </p:nvSpPr>
        <p:spPr bwMode="auto">
          <a:xfrm>
            <a:off x="6212990" y="927893"/>
            <a:ext cx="468000" cy="321633"/>
          </a:xfrm>
          <a:prstGeom prst="rect">
            <a:avLst/>
          </a:prstGeom>
          <a:no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en-US" altLang="zh-CN" sz="1200" b="1" dirty="0" smtClean="0">
                <a:solidFill>
                  <a:srgbClr val="6D6E6D">
                    <a:lumMod val="75000"/>
                  </a:srgbClr>
                </a:solidFill>
                <a:ea typeface="微软雅黑" panose="020B0503020204020204" charset="-122"/>
              </a:rPr>
              <a:t>11</a:t>
            </a:r>
            <a:r>
              <a:rPr lang="zh-CN" altLang="en-US" sz="1200" b="1" dirty="0" smtClean="0">
                <a:solidFill>
                  <a:srgbClr val="6D6E6D">
                    <a:lumMod val="75000"/>
                  </a:srgbClr>
                </a:solidFill>
                <a:ea typeface="微软雅黑" panose="020B0503020204020204" charset="-122"/>
              </a:rPr>
              <a:t>月</a:t>
            </a:r>
            <a:endParaRPr lang="en-US" sz="1200" b="1" dirty="0">
              <a:solidFill>
                <a:srgbClr val="6D6E6D">
                  <a:lumMod val="75000"/>
                </a:srgbClr>
              </a:solidFill>
              <a:ea typeface="微软雅黑" panose="020B0503020204020204" charset="-122"/>
            </a:endParaRPr>
          </a:p>
        </p:txBody>
      </p:sp>
      <p:sp>
        <p:nvSpPr>
          <p:cNvPr id="79" name="TextBox 100"/>
          <p:cNvSpPr txBox="1"/>
          <p:nvPr/>
        </p:nvSpPr>
        <p:spPr>
          <a:xfrm>
            <a:off x="3284700" y="4892348"/>
            <a:ext cx="665794" cy="230832"/>
          </a:xfrm>
          <a:prstGeom prst="rect">
            <a:avLst/>
          </a:prstGeom>
          <a:noFill/>
        </p:spPr>
        <p:txBody>
          <a:bodyPr wrap="square" rtlCol="0">
            <a:spAutoFit/>
          </a:bodyPr>
          <a:lstStyle/>
          <a:p>
            <a:r>
              <a:rPr lang="zh-CN" altLang="en-US" sz="900" b="1" dirty="0">
                <a:latin typeface="微软雅黑" panose="020B0503020204020204" charset="-122"/>
                <a:ea typeface="微软雅黑" panose="020B0503020204020204" charset="-122"/>
              </a:rPr>
              <a:t>图例</a:t>
            </a:r>
            <a:r>
              <a:rPr lang="zh-CN" altLang="en-US" sz="900" b="1" dirty="0" smtClean="0">
                <a:latin typeface="微软雅黑" panose="020B0503020204020204" charset="-122"/>
                <a:ea typeface="微软雅黑" panose="020B0503020204020204" charset="-122"/>
              </a:rPr>
              <a:t>说明</a:t>
            </a:r>
            <a:r>
              <a:rPr lang="zh-CN" altLang="en-US" sz="900" b="1" dirty="0">
                <a:latin typeface="微软雅黑" panose="020B0503020204020204" charset="-122"/>
                <a:ea typeface="微软雅黑" panose="020B0503020204020204" charset="-122"/>
              </a:rPr>
              <a:t>：</a:t>
            </a:r>
            <a:endParaRPr lang="en-US" altLang="zh-CN" sz="900" b="1" dirty="0">
              <a:latin typeface="微软雅黑" panose="020B0503020204020204" charset="-122"/>
              <a:ea typeface="微软雅黑" panose="020B0503020204020204" charset="-122"/>
            </a:endParaRPr>
          </a:p>
        </p:txBody>
      </p:sp>
      <p:sp>
        <p:nvSpPr>
          <p:cNvPr id="34" name="Rectangle 35"/>
          <p:cNvSpPr/>
          <p:nvPr>
            <p:custDataLst>
              <p:tags r:id="rId14"/>
            </p:custDataLst>
          </p:nvPr>
        </p:nvSpPr>
        <p:spPr bwMode="auto">
          <a:xfrm>
            <a:off x="2043442" y="2314210"/>
            <a:ext cx="3348000" cy="204559"/>
          </a:xfrm>
          <a:prstGeom prst="rect">
            <a:avLst/>
          </a:prstGeom>
          <a:solidFill>
            <a:srgbClr val="C00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pPr>
            <a:r>
              <a:rPr lang="zh-CN" altLang="en-US" sz="1000" b="1" dirty="0" smtClean="0">
                <a:solidFill>
                  <a:prstClr val="white"/>
                </a:solidFill>
                <a:ea typeface="微软雅黑" panose="020B0503020204020204" charset="-122"/>
                <a:cs typeface="Arial" panose="020B0604020202020204" pitchFamily="34" charset="0"/>
              </a:rPr>
              <a:t>统一配置服务</a:t>
            </a:r>
            <a:endParaRPr lang="en-US" sz="1000" b="1" dirty="0">
              <a:solidFill>
                <a:prstClr val="white"/>
              </a:solidFill>
              <a:ea typeface="微软雅黑" panose="020B0503020204020204" charset="-122"/>
              <a:cs typeface="Arial" panose="020B0604020202020204" pitchFamily="34" charset="0"/>
            </a:endParaRPr>
          </a:p>
        </p:txBody>
      </p:sp>
      <p:sp>
        <p:nvSpPr>
          <p:cNvPr id="35" name="Oval 73"/>
          <p:cNvSpPr/>
          <p:nvPr>
            <p:custDataLst>
              <p:tags r:id="rId15"/>
            </p:custDataLst>
          </p:nvPr>
        </p:nvSpPr>
        <p:spPr bwMode="auto">
          <a:xfrm>
            <a:off x="2074265" y="2331256"/>
            <a:ext cx="144230" cy="170466"/>
          </a:xfrm>
          <a:prstGeom prst="ellipse">
            <a:avLst/>
          </a:prstGeom>
          <a:solidFill>
            <a:srgbClr val="FFC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defRPr/>
            </a:pPr>
            <a:r>
              <a:rPr lang="en-US" altLang="zh-CN" sz="1200" b="1" kern="0" dirty="0" smtClean="0">
                <a:solidFill>
                  <a:prstClr val="white"/>
                </a:solidFill>
                <a:ea typeface="微软雅黑" panose="020B0503020204020204" charset="-122"/>
              </a:rPr>
              <a:t>2</a:t>
            </a:r>
            <a:endParaRPr lang="en-US" sz="1200" b="1" kern="0" dirty="0">
              <a:solidFill>
                <a:prstClr val="white"/>
              </a:solidFill>
              <a:ea typeface="微软雅黑" panose="020B0503020204020204" charset="-122"/>
            </a:endParaRPr>
          </a:p>
        </p:txBody>
      </p:sp>
      <p:sp>
        <p:nvSpPr>
          <p:cNvPr id="36" name="Rectangle 35"/>
          <p:cNvSpPr/>
          <p:nvPr>
            <p:custDataLst>
              <p:tags r:id="rId16"/>
            </p:custDataLst>
          </p:nvPr>
        </p:nvSpPr>
        <p:spPr bwMode="auto">
          <a:xfrm>
            <a:off x="3274910" y="3543339"/>
            <a:ext cx="4212000" cy="204559"/>
          </a:xfrm>
          <a:prstGeom prst="rect">
            <a:avLst/>
          </a:prstGeom>
          <a:solidFill>
            <a:srgbClr val="C00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pPr>
            <a:r>
              <a:rPr lang="zh-CN" altLang="en-US" sz="1000" b="1" dirty="0" smtClean="0">
                <a:solidFill>
                  <a:prstClr val="white"/>
                </a:solidFill>
                <a:ea typeface="微软雅黑" panose="020B0503020204020204" charset="-122"/>
                <a:cs typeface="Arial" panose="020B0604020202020204" pitchFamily="34" charset="0"/>
              </a:rPr>
              <a:t>统一界面配置</a:t>
            </a:r>
            <a:endParaRPr lang="en-US" sz="1000" b="1" dirty="0">
              <a:solidFill>
                <a:prstClr val="white"/>
              </a:solidFill>
              <a:ea typeface="微软雅黑" panose="020B0503020204020204" charset="-122"/>
              <a:cs typeface="Arial" panose="020B0604020202020204" pitchFamily="34" charset="0"/>
            </a:endParaRPr>
          </a:p>
        </p:txBody>
      </p:sp>
      <p:sp>
        <p:nvSpPr>
          <p:cNvPr id="40" name="Oval 73"/>
          <p:cNvSpPr/>
          <p:nvPr>
            <p:custDataLst>
              <p:tags r:id="rId17"/>
            </p:custDataLst>
          </p:nvPr>
        </p:nvSpPr>
        <p:spPr bwMode="auto">
          <a:xfrm>
            <a:off x="3319970" y="3557175"/>
            <a:ext cx="144230" cy="170466"/>
          </a:xfrm>
          <a:prstGeom prst="ellipse">
            <a:avLst/>
          </a:prstGeom>
          <a:solidFill>
            <a:srgbClr val="FFC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defRPr/>
            </a:pPr>
            <a:r>
              <a:rPr lang="en-US" altLang="zh-CN" sz="1200" b="1" kern="0" dirty="0" smtClean="0">
                <a:solidFill>
                  <a:prstClr val="white"/>
                </a:solidFill>
                <a:ea typeface="微软雅黑" panose="020B0503020204020204" charset="-122"/>
              </a:rPr>
              <a:t>3</a:t>
            </a:r>
            <a:endParaRPr lang="en-US" sz="1200" b="1" kern="0" dirty="0">
              <a:solidFill>
                <a:prstClr val="white"/>
              </a:solidFill>
              <a:ea typeface="微软雅黑" panose="020B0503020204020204" charset="-122"/>
            </a:endParaRPr>
          </a:p>
        </p:txBody>
      </p:sp>
      <p:pic>
        <p:nvPicPr>
          <p:cNvPr id="41" name="Picture 4" descr="http://coffiij.cn/skin/picture/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01822" y="1393244"/>
            <a:ext cx="723914" cy="4061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5" descr="http://careers.yumchina.com/img/l3.png"/>
          <p:cNvPicPr>
            <a:picLocks noChangeAspect="1" noChangeArrowheads="1"/>
          </p:cNvPicPr>
          <p:nvPr/>
        </p:nvPicPr>
        <p:blipFill>
          <a:blip r:embed="rId19" cstate="print"/>
          <a:srcRect/>
          <a:stretch>
            <a:fillRect/>
          </a:stretch>
        </p:blipFill>
        <p:spPr bwMode="auto">
          <a:xfrm>
            <a:off x="5429421" y="2971897"/>
            <a:ext cx="245230" cy="387206"/>
          </a:xfrm>
          <a:prstGeom prst="rect">
            <a:avLst/>
          </a:prstGeom>
          <a:noFill/>
        </p:spPr>
      </p:pic>
      <p:sp>
        <p:nvSpPr>
          <p:cNvPr id="46" name="Rectangle 27"/>
          <p:cNvSpPr/>
          <p:nvPr/>
        </p:nvSpPr>
        <p:spPr>
          <a:xfrm>
            <a:off x="5439036" y="4917764"/>
            <a:ext cx="741693" cy="180000"/>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界面配置</a:t>
            </a:r>
            <a:endParaRPr lang="en-US" sz="900" dirty="0">
              <a:latin typeface="+mj-ea"/>
              <a:ea typeface="+mj-ea"/>
            </a:endParaRPr>
          </a:p>
        </p:txBody>
      </p:sp>
      <p:pic>
        <p:nvPicPr>
          <p:cNvPr id="47" name="Picture 3"/>
          <p:cNvPicPr>
            <a:picLocks noChangeAspect="1" noChangeArrowheads="1"/>
          </p:cNvPicPr>
          <p:nvPr/>
        </p:nvPicPr>
        <p:blipFill>
          <a:blip r:embed="rId20" cstate="print"/>
          <a:srcRect/>
          <a:stretch>
            <a:fillRect/>
          </a:stretch>
        </p:blipFill>
        <p:spPr bwMode="auto">
          <a:xfrm>
            <a:off x="3329536" y="1229106"/>
            <a:ext cx="247650" cy="227546"/>
          </a:xfrm>
          <a:prstGeom prst="rect">
            <a:avLst/>
          </a:prstGeom>
          <a:noFill/>
          <a:ln w="9525">
            <a:noFill/>
            <a:miter lim="800000"/>
            <a:headEnd/>
            <a:tailEnd/>
          </a:ln>
        </p:spPr>
      </p:pic>
      <p:sp>
        <p:nvSpPr>
          <p:cNvPr id="51" name="Rectangle 39"/>
          <p:cNvSpPr/>
          <p:nvPr/>
        </p:nvSpPr>
        <p:spPr>
          <a:xfrm>
            <a:off x="1139245" y="1509634"/>
            <a:ext cx="72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架构设计</a:t>
            </a:r>
            <a:endParaRPr lang="zh-CN" altLang="en-US" sz="900" dirty="0">
              <a:solidFill>
                <a:prstClr val="white"/>
              </a:solidFill>
              <a:latin typeface="微软雅黑" panose="020B0503020204020204" charset="-122"/>
              <a:ea typeface="微软雅黑" panose="020B0503020204020204" charset="-122"/>
            </a:endParaRPr>
          </a:p>
        </p:txBody>
      </p:sp>
      <p:sp>
        <p:nvSpPr>
          <p:cNvPr id="52" name="Rectangle 39"/>
          <p:cNvSpPr/>
          <p:nvPr/>
        </p:nvSpPr>
        <p:spPr>
          <a:xfrm>
            <a:off x="1688587" y="1745825"/>
            <a:ext cx="126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业务服务开发、测试</a:t>
            </a:r>
            <a:endParaRPr lang="zh-CN" altLang="en-US" sz="900" dirty="0">
              <a:solidFill>
                <a:prstClr val="white"/>
              </a:solidFill>
              <a:latin typeface="微软雅黑" panose="020B0503020204020204" charset="-122"/>
              <a:ea typeface="微软雅黑" panose="020B0503020204020204" charset="-122"/>
            </a:endParaRPr>
          </a:p>
        </p:txBody>
      </p:sp>
      <p:sp>
        <p:nvSpPr>
          <p:cNvPr id="53" name="Rectangle 39"/>
          <p:cNvSpPr/>
          <p:nvPr/>
        </p:nvSpPr>
        <p:spPr>
          <a:xfrm>
            <a:off x="2546285" y="1982190"/>
            <a:ext cx="720000"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数据迁移</a:t>
            </a:r>
            <a:endParaRPr lang="zh-CN" altLang="en-US" sz="900" dirty="0">
              <a:solidFill>
                <a:prstClr val="white"/>
              </a:solidFill>
              <a:latin typeface="微软雅黑" panose="020B0503020204020204" charset="-122"/>
              <a:ea typeface="微软雅黑" panose="020B0503020204020204" charset="-122"/>
            </a:endParaRPr>
          </a:p>
        </p:txBody>
      </p:sp>
      <p:sp>
        <p:nvSpPr>
          <p:cNvPr id="54" name="Rectangle 40"/>
          <p:cNvSpPr/>
          <p:nvPr/>
        </p:nvSpPr>
        <p:spPr>
          <a:xfrm>
            <a:off x="3298494" y="2986265"/>
            <a:ext cx="1368000" cy="18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配置服务开发、联调</a:t>
            </a:r>
            <a:endParaRPr lang="zh-CN" altLang="en-US" sz="900" dirty="0">
              <a:solidFill>
                <a:prstClr val="white"/>
              </a:solidFill>
              <a:latin typeface="微软雅黑" panose="020B0503020204020204" charset="-122"/>
              <a:ea typeface="微软雅黑" panose="020B0503020204020204" charset="-122"/>
            </a:endParaRPr>
          </a:p>
        </p:txBody>
      </p:sp>
      <p:sp>
        <p:nvSpPr>
          <p:cNvPr id="55" name="Rectangle 40"/>
          <p:cNvSpPr/>
          <p:nvPr/>
        </p:nvSpPr>
        <p:spPr>
          <a:xfrm>
            <a:off x="2659905" y="2770753"/>
            <a:ext cx="900000" cy="18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配置服务设计</a:t>
            </a:r>
            <a:endParaRPr lang="zh-CN" altLang="en-US" sz="900" dirty="0">
              <a:solidFill>
                <a:prstClr val="white"/>
              </a:solidFill>
              <a:latin typeface="微软雅黑" panose="020B0503020204020204" charset="-122"/>
              <a:ea typeface="微软雅黑" panose="020B0503020204020204" charset="-122"/>
            </a:endParaRPr>
          </a:p>
        </p:txBody>
      </p:sp>
      <p:sp>
        <p:nvSpPr>
          <p:cNvPr id="56" name="Rectangle 39"/>
          <p:cNvSpPr/>
          <p:nvPr/>
        </p:nvSpPr>
        <p:spPr>
          <a:xfrm>
            <a:off x="4679028" y="3220513"/>
            <a:ext cx="720000" cy="18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prstClr val="white"/>
                </a:solidFill>
                <a:latin typeface="微软雅黑" panose="020B0503020204020204" charset="-122"/>
                <a:ea typeface="微软雅黑" panose="020B0503020204020204" charset="-122"/>
              </a:rPr>
              <a:t>数据迁移</a:t>
            </a:r>
            <a:endParaRPr lang="zh-CN" altLang="en-US" sz="900" dirty="0">
              <a:solidFill>
                <a:prstClr val="white"/>
              </a:solidFill>
              <a:latin typeface="微软雅黑" panose="020B0503020204020204" charset="-122"/>
              <a:ea typeface="微软雅黑" panose="020B0503020204020204" charset="-122"/>
            </a:endParaRPr>
          </a:p>
        </p:txBody>
      </p:sp>
      <p:sp>
        <p:nvSpPr>
          <p:cNvPr id="57" name="Rectangle 27"/>
          <p:cNvSpPr/>
          <p:nvPr/>
        </p:nvSpPr>
        <p:spPr>
          <a:xfrm>
            <a:off x="3274910" y="3797730"/>
            <a:ext cx="900000" cy="180000"/>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页面组件梳理</a:t>
            </a:r>
            <a:endParaRPr lang="en-US" sz="900" dirty="0">
              <a:latin typeface="+mj-ea"/>
              <a:ea typeface="+mj-ea"/>
            </a:endParaRPr>
          </a:p>
        </p:txBody>
      </p:sp>
      <p:sp>
        <p:nvSpPr>
          <p:cNvPr id="58" name="Rectangle 27"/>
          <p:cNvSpPr/>
          <p:nvPr/>
        </p:nvSpPr>
        <p:spPr>
          <a:xfrm>
            <a:off x="3274910" y="4012388"/>
            <a:ext cx="900000" cy="180000"/>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页面流程梳理</a:t>
            </a:r>
            <a:endParaRPr lang="en-US" sz="900" dirty="0">
              <a:latin typeface="+mj-ea"/>
              <a:ea typeface="+mj-ea"/>
            </a:endParaRPr>
          </a:p>
        </p:txBody>
      </p:sp>
      <p:sp>
        <p:nvSpPr>
          <p:cNvPr id="59" name="Rectangle 27"/>
          <p:cNvSpPr/>
          <p:nvPr/>
        </p:nvSpPr>
        <p:spPr>
          <a:xfrm>
            <a:off x="4209954" y="3796876"/>
            <a:ext cx="1872000" cy="180000"/>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业务组件开发</a:t>
            </a:r>
            <a:endParaRPr lang="en-US" sz="900" dirty="0">
              <a:latin typeface="+mj-ea"/>
              <a:ea typeface="+mj-ea"/>
            </a:endParaRPr>
          </a:p>
        </p:txBody>
      </p:sp>
      <p:sp>
        <p:nvSpPr>
          <p:cNvPr id="60" name="Rectangle 27"/>
          <p:cNvSpPr/>
          <p:nvPr/>
        </p:nvSpPr>
        <p:spPr>
          <a:xfrm>
            <a:off x="4213710" y="4012388"/>
            <a:ext cx="1188000" cy="207397"/>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流程编排开发</a:t>
            </a:r>
            <a:endParaRPr lang="en-US" sz="900" dirty="0">
              <a:latin typeface="+mj-ea"/>
              <a:ea typeface="+mj-ea"/>
            </a:endParaRPr>
          </a:p>
        </p:txBody>
      </p:sp>
      <p:sp>
        <p:nvSpPr>
          <p:cNvPr id="61" name="Rectangle 27"/>
          <p:cNvSpPr/>
          <p:nvPr/>
        </p:nvSpPr>
        <p:spPr>
          <a:xfrm>
            <a:off x="5406334" y="4242495"/>
            <a:ext cx="1404000" cy="207397"/>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模板开发</a:t>
            </a:r>
            <a:endParaRPr lang="en-US" sz="900" dirty="0">
              <a:latin typeface="+mj-ea"/>
              <a:ea typeface="+mj-ea"/>
            </a:endParaRPr>
          </a:p>
        </p:txBody>
      </p:sp>
      <p:sp>
        <p:nvSpPr>
          <p:cNvPr id="62" name="Rectangle 27"/>
          <p:cNvSpPr/>
          <p:nvPr/>
        </p:nvSpPr>
        <p:spPr>
          <a:xfrm>
            <a:off x="6445382" y="4516015"/>
            <a:ext cx="1080000" cy="207397"/>
          </a:xfrm>
          <a:prstGeom prst="rect">
            <a:avLst/>
          </a:prstGeom>
          <a:solidFill>
            <a:srgbClr val="F38425"/>
          </a:solidFill>
          <a:ln>
            <a:noFill/>
          </a:ln>
          <a:effectLst/>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latin typeface="+mj-ea"/>
                <a:ea typeface="+mj-ea"/>
              </a:rPr>
              <a:t>测试验证</a:t>
            </a:r>
            <a:endParaRPr lang="en-US" sz="900" dirty="0">
              <a:latin typeface="+mj-ea"/>
              <a:ea typeface="+mj-ea"/>
            </a:endParaRPr>
          </a:p>
        </p:txBody>
      </p:sp>
      <p:pic>
        <p:nvPicPr>
          <p:cNvPr id="49" name="Picture 3"/>
          <p:cNvPicPr>
            <a:picLocks noChangeAspect="1" noChangeArrowheads="1"/>
          </p:cNvPicPr>
          <p:nvPr/>
        </p:nvPicPr>
        <p:blipFill>
          <a:blip r:embed="rId20" cstate="print"/>
          <a:srcRect/>
          <a:stretch>
            <a:fillRect/>
          </a:stretch>
        </p:blipFill>
        <p:spPr bwMode="auto">
          <a:xfrm>
            <a:off x="7527148" y="3512456"/>
            <a:ext cx="247650" cy="227546"/>
          </a:xfrm>
          <a:prstGeom prst="rect">
            <a:avLst/>
          </a:prstGeom>
          <a:noFill/>
          <a:ln w="9525">
            <a:noFill/>
            <a:miter lim="800000"/>
            <a:headEnd/>
            <a:tailEnd/>
          </a:ln>
        </p:spPr>
      </p:pic>
      <p:pic>
        <p:nvPicPr>
          <p:cNvPr id="48" name="Picture 3"/>
          <p:cNvPicPr>
            <a:picLocks noChangeAspect="1" noChangeArrowheads="1"/>
          </p:cNvPicPr>
          <p:nvPr/>
        </p:nvPicPr>
        <p:blipFill>
          <a:blip r:embed="rId20" cstate="print"/>
          <a:srcRect/>
          <a:stretch>
            <a:fillRect/>
          </a:stretch>
        </p:blipFill>
        <p:spPr bwMode="auto">
          <a:xfrm>
            <a:off x="5491736" y="2531068"/>
            <a:ext cx="247650" cy="227546"/>
          </a:xfrm>
          <a:prstGeom prst="rect">
            <a:avLst/>
          </a:prstGeom>
          <a:noFill/>
          <a:ln w="9525">
            <a:noFill/>
            <a:miter lim="800000"/>
            <a:headEnd/>
            <a:tailEnd/>
          </a:ln>
        </p:spPr>
      </p:pic>
      <p:pic>
        <p:nvPicPr>
          <p:cNvPr id="45" name="Picture 2" descr="https://bkimg.cdn.bcebos.com/pic/0df3d7ca7bcb0a46c676b3106963f6246b60af46?x-bce-process=image/watermark,g_7,image_d2F0ZXIvYmFpa2U4MA==,xp_5,yp_5"/>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85557" y="1623482"/>
            <a:ext cx="579206" cy="33987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5"/>
          <p:cNvSpPr/>
          <p:nvPr>
            <p:custDataLst>
              <p:tags r:id="rId22"/>
            </p:custDataLst>
          </p:nvPr>
        </p:nvSpPr>
        <p:spPr bwMode="auto">
          <a:xfrm>
            <a:off x="1148135" y="1249526"/>
            <a:ext cx="2088000" cy="204559"/>
          </a:xfrm>
          <a:prstGeom prst="rect">
            <a:avLst/>
          </a:prstGeom>
          <a:solidFill>
            <a:srgbClr val="C00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pPr>
            <a:r>
              <a:rPr lang="zh-CN" altLang="en-US" sz="1000" b="1" dirty="0">
                <a:solidFill>
                  <a:prstClr val="white"/>
                </a:solidFill>
                <a:ea typeface="微软雅黑" panose="020B0503020204020204" charset="-122"/>
                <a:cs typeface="Arial" panose="020B0604020202020204" pitchFamily="34" charset="0"/>
              </a:rPr>
              <a:t>统一</a:t>
            </a:r>
            <a:r>
              <a:rPr lang="zh-CN" altLang="en-US" sz="1000" b="1" dirty="0" smtClean="0">
                <a:solidFill>
                  <a:prstClr val="white"/>
                </a:solidFill>
                <a:ea typeface="微软雅黑" panose="020B0503020204020204" charset="-122"/>
                <a:cs typeface="Arial" panose="020B0604020202020204" pitchFamily="34" charset="0"/>
              </a:rPr>
              <a:t>业务服务</a:t>
            </a:r>
            <a:endParaRPr lang="en-US" sz="1000" b="1" dirty="0">
              <a:solidFill>
                <a:prstClr val="white"/>
              </a:solidFill>
              <a:ea typeface="微软雅黑" panose="020B0503020204020204" charset="-122"/>
              <a:cs typeface="Arial" panose="020B0604020202020204" pitchFamily="34" charset="0"/>
            </a:endParaRPr>
          </a:p>
        </p:txBody>
      </p:sp>
      <p:sp>
        <p:nvSpPr>
          <p:cNvPr id="33" name="Oval 73"/>
          <p:cNvSpPr/>
          <p:nvPr>
            <p:custDataLst>
              <p:tags r:id="rId23"/>
            </p:custDataLst>
          </p:nvPr>
        </p:nvSpPr>
        <p:spPr bwMode="auto">
          <a:xfrm>
            <a:off x="1179651" y="1263362"/>
            <a:ext cx="144230" cy="170466"/>
          </a:xfrm>
          <a:prstGeom prst="ellipse">
            <a:avLst/>
          </a:prstGeom>
          <a:solidFill>
            <a:srgbClr val="FFC000"/>
          </a:solidFill>
          <a:ln w="19050" cap="flat" cmpd="sng" algn="ctr">
            <a:noFill/>
            <a:prstDash val="solid"/>
            <a:round/>
            <a:headEnd type="none" w="med" len="med"/>
            <a:tailEnd type="none" w="med" len="med"/>
          </a:ln>
          <a:effectLst/>
        </p:spPr>
        <p:txBody>
          <a:bodyPr vert="horz" wrap="square" lIns="0" tIns="72000" rIns="0" bIns="72000" numCol="1" rtlCol="0" anchor="ctr" anchorCtr="1" compatLnSpc="1"/>
          <a:lstStyle/>
          <a:p>
            <a:pPr algn="ctr" eaLnBrk="0" fontAlgn="base" hangingPunct="0">
              <a:lnSpc>
                <a:spcPct val="106000"/>
              </a:lnSpc>
              <a:spcBef>
                <a:spcPct val="0"/>
              </a:spcBef>
              <a:spcAft>
                <a:spcPct val="0"/>
              </a:spcAft>
              <a:defRPr/>
            </a:pPr>
            <a:r>
              <a:rPr lang="en-US" altLang="zh-CN" sz="1200" b="1" kern="0" dirty="0">
                <a:solidFill>
                  <a:prstClr val="white"/>
                </a:solidFill>
                <a:ea typeface="微软雅黑" panose="020B0503020204020204" charset="-122"/>
              </a:rPr>
              <a:t>1</a:t>
            </a:r>
            <a:endParaRPr lang="en-US" sz="1200" b="1" kern="0" dirty="0">
              <a:solidFill>
                <a:prstClr val="white"/>
              </a:solidFill>
              <a:ea typeface="微软雅黑" panose="020B0503020204020204" charset="-122"/>
            </a:endParaRPr>
          </a:p>
        </p:txBody>
      </p:sp>
      <p:sp>
        <p:nvSpPr>
          <p:cNvPr id="64" name="object 5"/>
          <p:cNvSpPr/>
          <p:nvPr/>
        </p:nvSpPr>
        <p:spPr>
          <a:xfrm>
            <a:off x="1990201" y="2281767"/>
            <a:ext cx="3411509" cy="1165099"/>
          </a:xfrm>
          <a:custGeom>
            <a:avLst/>
            <a:gdLst/>
            <a:ahLst/>
            <a:cxnLst/>
            <a:rect l="l" t="t" r="r" b="b"/>
            <a:pathLst>
              <a:path w="1790700" h="1490980">
                <a:moveTo>
                  <a:pt x="0" y="1490471"/>
                </a:moveTo>
                <a:lnTo>
                  <a:pt x="1790700" y="1490471"/>
                </a:lnTo>
                <a:lnTo>
                  <a:pt x="1790700" y="0"/>
                </a:lnTo>
                <a:lnTo>
                  <a:pt x="0" y="0"/>
                </a:lnTo>
                <a:lnTo>
                  <a:pt x="0" y="1490471"/>
                </a:lnTo>
                <a:close/>
              </a:path>
            </a:pathLst>
          </a:custGeom>
          <a:ln w="19811">
            <a:solidFill>
              <a:schemeClr val="bg1">
                <a:lumMod val="75000"/>
              </a:schemeClr>
            </a:solidFill>
            <a:prstDash val="sysDash"/>
          </a:ln>
        </p:spPr>
        <p:txBody>
          <a:bodyPr wrap="square" lIns="0" tIns="0" rIns="0" bIns="0" rtlCol="0"/>
          <a:lstStyle/>
          <a:p>
            <a:endParaRPr>
              <a:solidFill>
                <a:prstClr val="black"/>
              </a:solidFill>
              <a:latin typeface="Calibri"/>
            </a:endParaRPr>
          </a:p>
        </p:txBody>
      </p:sp>
      <p:sp>
        <p:nvSpPr>
          <p:cNvPr id="65" name="Rectangle 39"/>
          <p:cNvSpPr/>
          <p:nvPr/>
        </p:nvSpPr>
        <p:spPr>
          <a:xfrm>
            <a:off x="2052801" y="2555383"/>
            <a:ext cx="936000" cy="18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微软雅黑" panose="020B0503020204020204" charset="-122"/>
                <a:ea typeface="微软雅黑" panose="020B0503020204020204" charset="-122"/>
              </a:rPr>
              <a:t>配置流程梳理</a:t>
            </a:r>
            <a:endParaRPr lang="zh-CN" altLang="en-US" sz="900" dirty="0">
              <a:solidFill>
                <a:prstClr val="white"/>
              </a:solidFill>
              <a:latin typeface="微软雅黑" panose="020B0503020204020204" charset="-122"/>
              <a:ea typeface="微软雅黑" panose="020B0503020204020204" charset="-122"/>
            </a:endParaRPr>
          </a:p>
        </p:txBody>
      </p:sp>
      <p:pic>
        <p:nvPicPr>
          <p:cNvPr id="43" name="Picture 8" descr="http://careers.yumchina.com/img/l5.png"/>
          <p:cNvPicPr>
            <a:picLocks noChangeAspect="1" noChangeArrowheads="1"/>
          </p:cNvPicPr>
          <p:nvPr/>
        </p:nvPicPr>
        <p:blipFill>
          <a:blip r:embed="rId24" cstate="print"/>
          <a:srcRect/>
          <a:stretch>
            <a:fillRect/>
          </a:stretch>
        </p:blipFill>
        <p:spPr bwMode="auto">
          <a:xfrm>
            <a:off x="5213475" y="2628193"/>
            <a:ext cx="645662" cy="425712"/>
          </a:xfrm>
          <a:prstGeom prst="rect">
            <a:avLst/>
          </a:prstGeom>
          <a:noFill/>
        </p:spPr>
      </p:pic>
      <p:sp>
        <p:nvSpPr>
          <p:cNvPr id="66" name="object 5"/>
          <p:cNvSpPr/>
          <p:nvPr/>
        </p:nvSpPr>
        <p:spPr>
          <a:xfrm>
            <a:off x="3233554" y="3525012"/>
            <a:ext cx="4291828" cy="1264867"/>
          </a:xfrm>
          <a:custGeom>
            <a:avLst/>
            <a:gdLst/>
            <a:ahLst/>
            <a:cxnLst/>
            <a:rect l="l" t="t" r="r" b="b"/>
            <a:pathLst>
              <a:path w="1790700" h="1490980">
                <a:moveTo>
                  <a:pt x="0" y="1490471"/>
                </a:moveTo>
                <a:lnTo>
                  <a:pt x="1790700" y="1490471"/>
                </a:lnTo>
                <a:lnTo>
                  <a:pt x="1790700" y="0"/>
                </a:lnTo>
                <a:lnTo>
                  <a:pt x="0" y="0"/>
                </a:lnTo>
                <a:lnTo>
                  <a:pt x="0" y="1490471"/>
                </a:lnTo>
                <a:close/>
              </a:path>
            </a:pathLst>
          </a:custGeom>
          <a:ln w="19811">
            <a:solidFill>
              <a:schemeClr val="bg1">
                <a:lumMod val="75000"/>
              </a:schemeClr>
            </a:solidFill>
            <a:prstDash val="sysDash"/>
          </a:ln>
        </p:spPr>
        <p:txBody>
          <a:bodyPr wrap="square" lIns="0" tIns="0" rIns="0" bIns="0" rtlCol="0"/>
          <a:lstStyle/>
          <a:p>
            <a:endParaRPr>
              <a:solidFill>
                <a:prstClr val="black"/>
              </a:solidFill>
              <a:latin typeface="Calibri"/>
            </a:endParaRPr>
          </a:p>
        </p:txBody>
      </p:sp>
      <p:pic>
        <p:nvPicPr>
          <p:cNvPr id="1026" name="Picture 2" descr="https://timgsa.baidu.com/timg?image&amp;quality=80&amp;size=b9999_10000&amp;sec=1582283323583&amp;di=1abc0bc0bad422ad325d06688969c66f&amp;imgtype=0&amp;src=http%3A%2F%2Fimg.canyin.com%2F2018%2F11%2F1670FCBAA64.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400935" y="3757815"/>
            <a:ext cx="428047" cy="385243"/>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项目理解</a:t>
            </a:r>
            <a:endParaRPr lang="zh-CN" altLang="en-US" sz="900" b="1" kern="0" dirty="0">
              <a:solidFill>
                <a:srgbClr val="DA291C"/>
              </a:solidFill>
              <a:latin typeface="微软雅黑" panose="020B0503020204020204" charset="-122"/>
              <a:ea typeface="微软雅黑" panose="020B0503020204020204" charset="-122"/>
            </a:endParaRPr>
          </a:p>
        </p:txBody>
      </p:sp>
      <p:sp>
        <p:nvSpPr>
          <p:cNvPr id="69"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70" name="Rectangle 91"/>
          <p:cNvSpPr/>
          <p:nvPr/>
        </p:nvSpPr>
        <p:spPr>
          <a:xfrm rot="5400000">
            <a:off x="-300158" y="3129123"/>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实施方案</a:t>
            </a:r>
            <a:endParaRPr lang="zh-CN" altLang="en-US" sz="900" b="1" kern="0" dirty="0">
              <a:solidFill>
                <a:srgbClr val="FFFFFF"/>
              </a:solidFill>
              <a:latin typeface="微软雅黑" panose="020B0503020204020204" charset="-122"/>
              <a:ea typeface="微软雅黑" panose="020B0503020204020204" charset="-122"/>
            </a:endParaRPr>
          </a:p>
        </p:txBody>
      </p:sp>
      <p:sp>
        <p:nvSpPr>
          <p:cNvPr id="71"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实施组人员情况</a:t>
            </a:r>
            <a:endParaRPr lang="en-US" sz="2400" dirty="0"/>
          </a:p>
        </p:txBody>
      </p:sp>
      <p:sp>
        <p:nvSpPr>
          <p:cNvPr id="31" name="Rectangle 87"/>
          <p:cNvSpPr/>
          <p:nvPr/>
        </p:nvSpPr>
        <p:spPr>
          <a:xfrm rot="5400000">
            <a:off x="-273074" y="1527121"/>
            <a:ext cx="758335"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项目理解</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2"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3" name="Rectangle 91"/>
          <p:cNvSpPr/>
          <p:nvPr/>
        </p:nvSpPr>
        <p:spPr>
          <a:xfrm rot="5400000">
            <a:off x="-300158" y="3129123"/>
            <a:ext cx="812502"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实施方案</a:t>
            </a:r>
            <a:endParaRPr lang="zh-CN" altLang="en-US" sz="900" b="1" kern="0" dirty="0">
              <a:solidFill>
                <a:srgbClr val="FFFFFF"/>
              </a:solidFill>
              <a:latin typeface="微软雅黑" panose="020B0503020204020204" charset="-122"/>
              <a:ea typeface="微软雅黑" panose="020B0503020204020204" charset="-122"/>
            </a:endParaRPr>
          </a:p>
        </p:txBody>
      </p:sp>
      <p:sp>
        <p:nvSpPr>
          <p:cNvPr id="34"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5" name="Rectangle 72"/>
          <p:cNvSpPr>
            <a:spLocks noChangeArrowheads="1"/>
          </p:cNvSpPr>
          <p:nvPr/>
        </p:nvSpPr>
        <p:spPr bwMode="auto">
          <a:xfrm>
            <a:off x="435989" y="2186566"/>
            <a:ext cx="8475535" cy="648000"/>
          </a:xfrm>
          <a:prstGeom prst="rect">
            <a:avLst/>
          </a:prstGeom>
          <a:solidFill>
            <a:schemeClr val="accent1">
              <a:lumMod val="40000"/>
              <a:lumOff val="60000"/>
            </a:schemeClr>
          </a:solidFill>
          <a:ln>
            <a:noFill/>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defTabSz="914400" eaLnBrk="0" hangingPunct="0"/>
            <a:endParaRPr kumimoji="1" lang="en-US" altLang="en-US" sz="1000">
              <a:solidFill>
                <a:srgbClr val="141313"/>
              </a:solidFill>
              <a:latin typeface="微软雅黑" panose="020B0503020204020204" charset="-122"/>
              <a:ea typeface="微软雅黑" panose="020B0503020204020204" charset="-122"/>
            </a:endParaRPr>
          </a:p>
        </p:txBody>
      </p:sp>
      <p:sp>
        <p:nvSpPr>
          <p:cNvPr id="36" name="Rectangle 74"/>
          <p:cNvSpPr>
            <a:spLocks noChangeArrowheads="1"/>
          </p:cNvSpPr>
          <p:nvPr/>
        </p:nvSpPr>
        <p:spPr bwMode="auto">
          <a:xfrm>
            <a:off x="435989" y="2951712"/>
            <a:ext cx="8475537" cy="1946744"/>
          </a:xfrm>
          <a:prstGeom prst="rect">
            <a:avLst/>
          </a:prstGeom>
          <a:solidFill>
            <a:srgbClr val="DA291C">
              <a:lumMod val="40000"/>
              <a:lumOff val="60000"/>
            </a:srgbClr>
          </a:solidFill>
          <a:ln>
            <a:noFill/>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defTabSz="914400" eaLnBrk="0" hangingPunct="0">
              <a:defRPr/>
            </a:pPr>
            <a:endParaRPr kumimoji="1" lang="en-US" altLang="en-US" sz="1000">
              <a:solidFill>
                <a:srgbClr val="141313"/>
              </a:solidFill>
              <a:latin typeface="微软雅黑" panose="020B0503020204020204" charset="-122"/>
              <a:ea typeface="微软雅黑" panose="020B0503020204020204" charset="-122"/>
            </a:endParaRPr>
          </a:p>
        </p:txBody>
      </p:sp>
      <p:sp>
        <p:nvSpPr>
          <p:cNvPr id="37" name="Rectangle 5"/>
          <p:cNvSpPr/>
          <p:nvPr/>
        </p:nvSpPr>
        <p:spPr bwMode="auto">
          <a:xfrm>
            <a:off x="1243036" y="3094887"/>
            <a:ext cx="2529708" cy="1656000"/>
          </a:xfrm>
          <a:prstGeom prst="rect">
            <a:avLst/>
          </a:prstGeom>
          <a:solidFill>
            <a:srgbClr val="CCFFFF">
              <a:alpha val="50000"/>
            </a:srgbClr>
          </a:solidFill>
          <a:ln w="12700" cap="sq" cmpd="sng" algn="ctr">
            <a:solidFill>
              <a:srgbClr val="FFFFFF"/>
            </a:solidFill>
            <a:prstDash val="solid"/>
            <a:round/>
            <a:headEnd type="none" w="med" len="med"/>
            <a:tailEnd type="none" w="med" len="med"/>
          </a:ln>
          <a:effectLst/>
        </p:spPr>
        <p:txBody>
          <a:bodyPr wrap="none" anchor="t" anchorCtr="0"/>
          <a:lstStyle/>
          <a:p>
            <a:pPr algn="ctr">
              <a:defRPr/>
            </a:pPr>
            <a:r>
              <a:rPr kumimoji="1" lang="zh-CN" altLang="en-US" sz="1000" kern="0" dirty="0" smtClean="0">
                <a:solidFill>
                  <a:srgbClr val="141313"/>
                </a:solidFill>
                <a:latin typeface="微软雅黑" panose="020B0503020204020204" charset="-122"/>
                <a:ea typeface="微软雅黑" panose="020B0503020204020204" charset="-122"/>
              </a:rPr>
              <a:t>前端组</a:t>
            </a:r>
            <a:endParaRPr kumimoji="1" lang="en-US" sz="1000" kern="0" dirty="0">
              <a:solidFill>
                <a:srgbClr val="141313"/>
              </a:solidFill>
              <a:latin typeface="微软雅黑" panose="020B0503020204020204" charset="-122"/>
              <a:ea typeface="微软雅黑" panose="020B0503020204020204" charset="-122"/>
            </a:endParaRPr>
          </a:p>
        </p:txBody>
      </p:sp>
      <p:sp>
        <p:nvSpPr>
          <p:cNvPr id="40" name="Rectangle 72"/>
          <p:cNvSpPr>
            <a:spLocks noChangeArrowheads="1"/>
          </p:cNvSpPr>
          <p:nvPr/>
        </p:nvSpPr>
        <p:spPr bwMode="auto">
          <a:xfrm>
            <a:off x="435989" y="1435115"/>
            <a:ext cx="8475535" cy="590669"/>
          </a:xfrm>
          <a:prstGeom prst="rect">
            <a:avLst/>
          </a:prstGeom>
          <a:solidFill>
            <a:schemeClr val="bg1">
              <a:lumMod val="85000"/>
            </a:schemeClr>
          </a:solidFill>
          <a:ln>
            <a:noFill/>
          </a:ln>
          <a:effectLst/>
        </p:spPr>
        <p:txBody>
          <a:bodyPr wrap="none" anchor="ctr" anchorCtr="1"/>
          <a:lstStyle/>
          <a:p>
            <a:pPr algn="r" eaLnBrk="0" fontAlgn="base" hangingPunct="0">
              <a:spcBef>
                <a:spcPct val="0"/>
              </a:spcBef>
              <a:spcAft>
                <a:spcPct val="0"/>
              </a:spcAft>
            </a:pPr>
            <a:endParaRPr kumimoji="1" lang="en-US" altLang="en-US" sz="1000">
              <a:solidFill>
                <a:srgbClr val="141313"/>
              </a:solidFill>
              <a:latin typeface="微软雅黑" panose="020B0503020204020204" charset="-122"/>
              <a:ea typeface="微软雅黑" panose="020B0503020204020204" charset="-122"/>
              <a:cs typeface="Arial" panose="020B0604020202020204" pitchFamily="34" charset="0"/>
            </a:endParaRPr>
          </a:p>
        </p:txBody>
      </p:sp>
      <p:sp>
        <p:nvSpPr>
          <p:cNvPr id="41" name="TextBox 73"/>
          <p:cNvSpPr txBox="1">
            <a:spLocks noChangeArrowheads="1"/>
          </p:cNvSpPr>
          <p:nvPr/>
        </p:nvSpPr>
        <p:spPr bwMode="auto">
          <a:xfrm rot="16200000">
            <a:off x="227836" y="1593146"/>
            <a:ext cx="789359"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zh-CN" altLang="en-US" sz="1100" b="1" dirty="0" smtClean="0">
                <a:solidFill>
                  <a:srgbClr val="141313"/>
                </a:solidFill>
                <a:latin typeface="微软雅黑" panose="020B0503020204020204" charset="-122"/>
                <a:ea typeface="微软雅黑" panose="020B0503020204020204" charset="-122"/>
              </a:rPr>
              <a:t>项目管理</a:t>
            </a:r>
            <a:endParaRPr lang="en-US" altLang="en-US" sz="1100" b="1" dirty="0">
              <a:solidFill>
                <a:srgbClr val="141313"/>
              </a:solidFill>
              <a:latin typeface="微软雅黑" panose="020B0503020204020204" charset="-122"/>
              <a:ea typeface="微软雅黑" panose="020B0503020204020204" charset="-122"/>
            </a:endParaRPr>
          </a:p>
        </p:txBody>
      </p:sp>
      <p:sp>
        <p:nvSpPr>
          <p:cNvPr id="42" name="TextBox 75"/>
          <p:cNvSpPr txBox="1">
            <a:spLocks noChangeArrowheads="1"/>
          </p:cNvSpPr>
          <p:nvPr/>
        </p:nvSpPr>
        <p:spPr bwMode="auto">
          <a:xfrm rot="16200000">
            <a:off x="-264927" y="3782857"/>
            <a:ext cx="1774885"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zh-CN" altLang="en-US" sz="1100" b="1" dirty="0">
                <a:solidFill>
                  <a:srgbClr val="141313"/>
                </a:solidFill>
                <a:latin typeface="微软雅黑" panose="020B0503020204020204" charset="-122"/>
                <a:ea typeface="微软雅黑" panose="020B0503020204020204" charset="-122"/>
              </a:rPr>
              <a:t>项目实施及</a:t>
            </a:r>
            <a:r>
              <a:rPr lang="zh-CN" altLang="en-US" sz="1100" b="1" dirty="0" smtClean="0">
                <a:solidFill>
                  <a:srgbClr val="141313"/>
                </a:solidFill>
                <a:latin typeface="微软雅黑" panose="020B0503020204020204" charset="-122"/>
                <a:ea typeface="微软雅黑" panose="020B0503020204020204" charset="-122"/>
              </a:rPr>
              <a:t>推广</a:t>
            </a:r>
            <a:endParaRPr lang="en-US" altLang="en-US" sz="1100" b="1" dirty="0">
              <a:solidFill>
                <a:srgbClr val="141313"/>
              </a:solidFill>
              <a:latin typeface="微软雅黑" panose="020B0503020204020204" charset="-122"/>
              <a:ea typeface="微软雅黑" panose="020B0503020204020204" charset="-122"/>
            </a:endParaRPr>
          </a:p>
        </p:txBody>
      </p:sp>
      <p:sp>
        <p:nvSpPr>
          <p:cNvPr id="45" name="Rectangle 5"/>
          <p:cNvSpPr/>
          <p:nvPr/>
        </p:nvSpPr>
        <p:spPr bwMode="auto">
          <a:xfrm>
            <a:off x="2944904" y="2360399"/>
            <a:ext cx="1614666" cy="259200"/>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1100" dirty="0">
                <a:solidFill>
                  <a:srgbClr val="141313"/>
                </a:solidFill>
                <a:latin typeface="微软雅黑" panose="020B0503020204020204" charset="-122"/>
                <a:ea typeface="微软雅黑" panose="020B0503020204020204" charset="-122"/>
              </a:rPr>
              <a:t>需求</a:t>
            </a:r>
            <a:r>
              <a:rPr kumimoji="1" lang="en-US" altLang="zh-CN" sz="1100" dirty="0">
                <a:solidFill>
                  <a:srgbClr val="141313"/>
                </a:solidFill>
                <a:latin typeface="微软雅黑" panose="020B0503020204020204" charset="-122"/>
                <a:ea typeface="微软雅黑" panose="020B0503020204020204" charset="-122"/>
              </a:rPr>
              <a:t>&amp;</a:t>
            </a:r>
            <a:r>
              <a:rPr kumimoji="1" lang="zh-CN" altLang="en-US" sz="1100" dirty="0">
                <a:solidFill>
                  <a:srgbClr val="141313"/>
                </a:solidFill>
                <a:latin typeface="微软雅黑" panose="020B0503020204020204" charset="-122"/>
                <a:ea typeface="微软雅黑" panose="020B0503020204020204" charset="-122"/>
              </a:rPr>
              <a:t>系统分析组</a:t>
            </a:r>
            <a:endParaRPr kumimoji="1" lang="en-US" sz="1100" dirty="0">
              <a:solidFill>
                <a:srgbClr val="141313"/>
              </a:solidFill>
              <a:latin typeface="微软雅黑" panose="020B0503020204020204" charset="-122"/>
              <a:ea typeface="微软雅黑" panose="020B0503020204020204" charset="-122"/>
            </a:endParaRPr>
          </a:p>
        </p:txBody>
      </p:sp>
      <p:cxnSp>
        <p:nvCxnSpPr>
          <p:cNvPr id="46" name="Elbow Connector 10"/>
          <p:cNvCxnSpPr>
            <a:cxnSpLocks noChangeShapeType="1"/>
            <a:stCxn id="49" idx="2"/>
            <a:endCxn id="45" idx="0"/>
          </p:cNvCxnSpPr>
          <p:nvPr/>
        </p:nvCxnSpPr>
        <p:spPr bwMode="auto">
          <a:xfrm rot="5400000">
            <a:off x="4114984" y="1531409"/>
            <a:ext cx="466244" cy="1191737"/>
          </a:xfrm>
          <a:prstGeom prst="bentConnector3">
            <a:avLst>
              <a:gd name="adj1" fmla="val 50000"/>
            </a:avLst>
          </a:prstGeom>
          <a:noFill/>
          <a:ln w="12700" cap="sq" algn="ctr">
            <a:solidFill>
              <a:srgbClr val="2A1695"/>
            </a:solidFill>
            <a:round/>
          </a:ln>
          <a:effectLst/>
        </p:spPr>
      </p:cxnSp>
      <p:sp>
        <p:nvSpPr>
          <p:cNvPr id="47" name="Rectangle 33"/>
          <p:cNvSpPr/>
          <p:nvPr/>
        </p:nvSpPr>
        <p:spPr bwMode="auto">
          <a:xfrm>
            <a:off x="4132174" y="1047437"/>
            <a:ext cx="1623600" cy="301900"/>
          </a:xfrm>
          <a:prstGeom prst="rect">
            <a:avLst/>
          </a:prstGeom>
          <a:solidFill>
            <a:srgbClr val="C00000"/>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en-US" altLang="zh-CN" sz="1100" dirty="0" smtClean="0">
                <a:solidFill>
                  <a:prstClr val="white"/>
                </a:solidFill>
                <a:latin typeface="微软雅黑" panose="020B0503020204020204" charset="-122"/>
                <a:ea typeface="微软雅黑" panose="020B0503020204020204" charset="-122"/>
              </a:rPr>
              <a:t>SAAS</a:t>
            </a:r>
            <a:r>
              <a:rPr kumimoji="1" lang="zh-CN" altLang="en-US" sz="1100" dirty="0" smtClean="0">
                <a:solidFill>
                  <a:prstClr val="white"/>
                </a:solidFill>
                <a:latin typeface="微软雅黑" panose="020B0503020204020204" charset="-122"/>
                <a:ea typeface="微软雅黑" panose="020B0503020204020204" charset="-122"/>
              </a:rPr>
              <a:t>平台项目组</a:t>
            </a:r>
            <a:endParaRPr kumimoji="1" lang="en-US" sz="1100" dirty="0">
              <a:solidFill>
                <a:prstClr val="white"/>
              </a:solidFill>
              <a:latin typeface="微软雅黑" panose="020B0503020204020204" charset="-122"/>
              <a:ea typeface="微软雅黑" panose="020B0503020204020204" charset="-122"/>
            </a:endParaRPr>
          </a:p>
        </p:txBody>
      </p:sp>
      <p:sp>
        <p:nvSpPr>
          <p:cNvPr id="49" name="Rectangle 51"/>
          <p:cNvSpPr/>
          <p:nvPr/>
        </p:nvSpPr>
        <p:spPr bwMode="auto">
          <a:xfrm>
            <a:off x="4132174" y="1634955"/>
            <a:ext cx="1623600" cy="259200"/>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1100" dirty="0" smtClean="0">
                <a:solidFill>
                  <a:srgbClr val="141313"/>
                </a:solidFill>
                <a:latin typeface="微软雅黑" panose="020B0503020204020204" charset="-122"/>
                <a:ea typeface="微软雅黑" panose="020B0503020204020204" charset="-122"/>
              </a:rPr>
              <a:t>日立项目</a:t>
            </a:r>
            <a:r>
              <a:rPr kumimoji="1" lang="zh-CN" altLang="en-US" sz="1100" dirty="0">
                <a:solidFill>
                  <a:srgbClr val="141313"/>
                </a:solidFill>
                <a:latin typeface="微软雅黑" panose="020B0503020204020204" charset="-122"/>
                <a:ea typeface="微软雅黑" panose="020B0503020204020204" charset="-122"/>
              </a:rPr>
              <a:t>经理</a:t>
            </a:r>
            <a:endParaRPr kumimoji="1" lang="en-US" sz="1100" dirty="0">
              <a:solidFill>
                <a:srgbClr val="141313"/>
              </a:solidFill>
              <a:latin typeface="微软雅黑" panose="020B0503020204020204" charset="-122"/>
              <a:ea typeface="微软雅黑" panose="020B0503020204020204" charset="-122"/>
            </a:endParaRPr>
          </a:p>
        </p:txBody>
      </p:sp>
      <p:sp>
        <p:nvSpPr>
          <p:cNvPr id="51" name="Rectangle 5"/>
          <p:cNvSpPr/>
          <p:nvPr/>
        </p:nvSpPr>
        <p:spPr bwMode="auto">
          <a:xfrm>
            <a:off x="4707906" y="2360399"/>
            <a:ext cx="1623600" cy="259200"/>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1100" dirty="0">
                <a:solidFill>
                  <a:srgbClr val="141313"/>
                </a:solidFill>
                <a:latin typeface="微软雅黑" panose="020B0503020204020204" charset="-122"/>
                <a:ea typeface="微软雅黑" panose="020B0503020204020204" charset="-122"/>
              </a:rPr>
              <a:t>总架构</a:t>
            </a:r>
            <a:r>
              <a:rPr kumimoji="1" lang="en-US" altLang="zh-CN" sz="1100" dirty="0">
                <a:solidFill>
                  <a:srgbClr val="141313"/>
                </a:solidFill>
                <a:latin typeface="微软雅黑" panose="020B0503020204020204" charset="-122"/>
                <a:ea typeface="微软雅黑" panose="020B0503020204020204" charset="-122"/>
              </a:rPr>
              <a:t>/</a:t>
            </a:r>
            <a:r>
              <a:rPr kumimoji="1" lang="zh-CN" altLang="en-US" sz="1100" dirty="0">
                <a:solidFill>
                  <a:srgbClr val="141313"/>
                </a:solidFill>
                <a:latin typeface="微软雅黑" panose="020B0503020204020204" charset="-122"/>
                <a:ea typeface="微软雅黑" panose="020B0503020204020204" charset="-122"/>
              </a:rPr>
              <a:t>方案组</a:t>
            </a:r>
            <a:endParaRPr kumimoji="1" lang="en-US" sz="1100" dirty="0">
              <a:solidFill>
                <a:srgbClr val="141313"/>
              </a:solidFill>
              <a:latin typeface="微软雅黑" panose="020B0503020204020204" charset="-122"/>
              <a:ea typeface="微软雅黑" panose="020B0503020204020204" charset="-122"/>
            </a:endParaRPr>
          </a:p>
        </p:txBody>
      </p:sp>
      <p:cxnSp>
        <p:nvCxnSpPr>
          <p:cNvPr id="52" name="直接连接符 51"/>
          <p:cNvCxnSpPr>
            <a:stCxn id="47" idx="2"/>
            <a:endCxn id="49" idx="0"/>
          </p:cNvCxnSpPr>
          <p:nvPr/>
        </p:nvCxnSpPr>
        <p:spPr>
          <a:xfrm>
            <a:off x="4943974" y="1349337"/>
            <a:ext cx="0" cy="285618"/>
          </a:xfrm>
          <a:prstGeom prst="line">
            <a:avLst/>
          </a:prstGeom>
          <a:noFill/>
          <a:ln w="12700" cap="sq" algn="ctr">
            <a:solidFill>
              <a:srgbClr val="2A1695"/>
            </a:solidFill>
            <a:round/>
          </a:ln>
          <a:effectLst/>
        </p:spPr>
      </p:cxnSp>
      <p:sp>
        <p:nvSpPr>
          <p:cNvPr id="53" name="矩形 52"/>
          <p:cNvSpPr/>
          <p:nvPr/>
        </p:nvSpPr>
        <p:spPr>
          <a:xfrm>
            <a:off x="7118658" y="1457427"/>
            <a:ext cx="1802123" cy="195432"/>
          </a:xfrm>
          <a:prstGeom prst="rect">
            <a:avLst/>
          </a:prstGeom>
        </p:spPr>
        <p:txBody>
          <a:bodyPr wrap="none">
            <a:spAutoFit/>
          </a:bodyPr>
          <a:lstStyle/>
          <a:p>
            <a:pPr defTabSz="457200"/>
            <a:r>
              <a:rPr kumimoji="1" lang="zh-CN" altLang="en-US" sz="1200" dirty="0">
                <a:solidFill>
                  <a:srgbClr val="141313"/>
                </a:solidFill>
                <a:latin typeface="微软雅黑" panose="020B0503020204020204" charset="-122"/>
                <a:ea typeface="微软雅黑" panose="020B0503020204020204" charset="-122"/>
              </a:rPr>
              <a:t>项目管理办公室</a:t>
            </a:r>
            <a:r>
              <a:rPr kumimoji="1" lang="en-US" altLang="zh-CN" sz="1200" dirty="0">
                <a:solidFill>
                  <a:srgbClr val="141313"/>
                </a:solidFill>
                <a:latin typeface="微软雅黑" panose="020B0503020204020204" charset="-122"/>
                <a:ea typeface="微软雅黑" panose="020B0503020204020204" charset="-122"/>
              </a:rPr>
              <a:t>(PMO)</a:t>
            </a:r>
            <a:endParaRPr lang="zh-CN" altLang="en-US" sz="1200" dirty="0">
              <a:solidFill>
                <a:srgbClr val="141313"/>
              </a:solidFill>
              <a:latin typeface="微软雅黑" panose="020B0503020204020204" charset="-122"/>
              <a:ea typeface="微软雅黑" panose="020B0503020204020204" charset="-122"/>
            </a:endParaRPr>
          </a:p>
        </p:txBody>
      </p:sp>
      <p:sp>
        <p:nvSpPr>
          <p:cNvPr id="54" name="Rectangle 5"/>
          <p:cNvSpPr/>
          <p:nvPr/>
        </p:nvSpPr>
        <p:spPr bwMode="auto">
          <a:xfrm>
            <a:off x="6459239" y="2360399"/>
            <a:ext cx="1614666" cy="259200"/>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1100" dirty="0" smtClean="0">
                <a:solidFill>
                  <a:srgbClr val="141313"/>
                </a:solidFill>
                <a:latin typeface="微软雅黑" panose="020B0503020204020204" charset="-122"/>
                <a:ea typeface="微软雅黑" panose="020B0503020204020204" charset="-122"/>
              </a:rPr>
              <a:t>顾问组</a:t>
            </a:r>
            <a:endParaRPr kumimoji="1" lang="en-US" sz="1100" dirty="0">
              <a:solidFill>
                <a:srgbClr val="141313"/>
              </a:solidFill>
              <a:latin typeface="微软雅黑" panose="020B0503020204020204" charset="-122"/>
              <a:ea typeface="微软雅黑" panose="020B0503020204020204" charset="-122"/>
            </a:endParaRPr>
          </a:p>
        </p:txBody>
      </p:sp>
      <p:cxnSp>
        <p:nvCxnSpPr>
          <p:cNvPr id="55" name="Elbow Connector 10"/>
          <p:cNvCxnSpPr>
            <a:cxnSpLocks noChangeShapeType="1"/>
            <a:stCxn id="49" idx="2"/>
            <a:endCxn id="54" idx="0"/>
          </p:cNvCxnSpPr>
          <p:nvPr/>
        </p:nvCxnSpPr>
        <p:spPr bwMode="auto">
          <a:xfrm rot="16200000" flipH="1">
            <a:off x="5872151" y="965978"/>
            <a:ext cx="466244" cy="2322598"/>
          </a:xfrm>
          <a:prstGeom prst="bentConnector3">
            <a:avLst>
              <a:gd name="adj1" fmla="val 50000"/>
            </a:avLst>
          </a:prstGeom>
          <a:noFill/>
          <a:ln w="12700" cap="sq" algn="ctr">
            <a:solidFill>
              <a:srgbClr val="2A1695"/>
            </a:solidFill>
            <a:prstDash val="dash"/>
            <a:round/>
          </a:ln>
          <a:effectLst/>
        </p:spPr>
      </p:cxnSp>
      <p:sp>
        <p:nvSpPr>
          <p:cNvPr id="56" name="Rectangle 51"/>
          <p:cNvSpPr/>
          <p:nvPr/>
        </p:nvSpPr>
        <p:spPr bwMode="auto">
          <a:xfrm>
            <a:off x="1679787" y="1634955"/>
            <a:ext cx="1619945" cy="259200"/>
          </a:xfrm>
          <a:prstGeom prst="rect">
            <a:avLst/>
          </a:prstGeom>
          <a:solidFill>
            <a:schemeClr val="tx2">
              <a:lumMod val="40000"/>
              <a:lumOff val="60000"/>
            </a:schemeClr>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100" dirty="0" smtClean="0">
                <a:solidFill>
                  <a:srgbClr val="141313"/>
                </a:solidFill>
                <a:latin typeface="微软雅黑" panose="020B0503020204020204" charset="-122"/>
                <a:ea typeface="微软雅黑" panose="020B0503020204020204" charset="-122"/>
              </a:rPr>
              <a:t>Yum</a:t>
            </a:r>
            <a:r>
              <a:rPr kumimoji="1" lang="zh-CN" altLang="en-US" sz="1100" dirty="0" smtClean="0">
                <a:solidFill>
                  <a:srgbClr val="141313"/>
                </a:solidFill>
                <a:latin typeface="微软雅黑" panose="020B0503020204020204" charset="-122"/>
                <a:ea typeface="微软雅黑" panose="020B0503020204020204" charset="-122"/>
              </a:rPr>
              <a:t>项目经理</a:t>
            </a:r>
            <a:endParaRPr kumimoji="1" lang="en-US" sz="1100" dirty="0">
              <a:solidFill>
                <a:srgbClr val="141313"/>
              </a:solidFill>
              <a:latin typeface="微软雅黑" panose="020B0503020204020204" charset="-122"/>
              <a:ea typeface="微软雅黑" panose="020B0503020204020204" charset="-122"/>
            </a:endParaRPr>
          </a:p>
        </p:txBody>
      </p:sp>
      <p:cxnSp>
        <p:nvCxnSpPr>
          <p:cNvPr id="58" name="直接连接符 57"/>
          <p:cNvCxnSpPr>
            <a:stCxn id="49" idx="1"/>
            <a:endCxn id="56" idx="3"/>
          </p:cNvCxnSpPr>
          <p:nvPr/>
        </p:nvCxnSpPr>
        <p:spPr>
          <a:xfrm flipH="1">
            <a:off x="3299732" y="1764555"/>
            <a:ext cx="832442" cy="0"/>
          </a:xfrm>
          <a:prstGeom prst="line">
            <a:avLst/>
          </a:prstGeom>
          <a:noFill/>
          <a:ln w="12700" cap="sq" algn="ctr">
            <a:solidFill>
              <a:srgbClr val="2A1695"/>
            </a:solidFill>
            <a:round/>
          </a:ln>
          <a:effectLst/>
        </p:spPr>
      </p:cxnSp>
      <p:sp>
        <p:nvSpPr>
          <p:cNvPr id="68" name="TextBox 73"/>
          <p:cNvSpPr txBox="1">
            <a:spLocks noChangeArrowheads="1"/>
          </p:cNvSpPr>
          <p:nvPr/>
        </p:nvSpPr>
        <p:spPr bwMode="auto">
          <a:xfrm rot="16200000">
            <a:off x="314078" y="2392009"/>
            <a:ext cx="616875"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zh-CN" altLang="en-US" sz="1100" b="1" dirty="0">
                <a:solidFill>
                  <a:srgbClr val="141313"/>
                </a:solidFill>
                <a:latin typeface="微软雅黑" panose="020B0503020204020204" charset="-122"/>
                <a:ea typeface="微软雅黑" panose="020B0503020204020204" charset="-122"/>
              </a:rPr>
              <a:t>设计层</a:t>
            </a:r>
            <a:endParaRPr lang="en-US" altLang="en-US" sz="1100" b="1" dirty="0">
              <a:solidFill>
                <a:srgbClr val="141313"/>
              </a:solidFill>
              <a:latin typeface="微软雅黑" panose="020B0503020204020204" charset="-122"/>
              <a:ea typeface="微软雅黑" panose="020B0503020204020204" charset="-122"/>
            </a:endParaRPr>
          </a:p>
        </p:txBody>
      </p:sp>
      <p:sp>
        <p:nvSpPr>
          <p:cNvPr id="72" name="Rectangle 16"/>
          <p:cNvSpPr/>
          <p:nvPr/>
        </p:nvSpPr>
        <p:spPr bwMode="auto">
          <a:xfrm>
            <a:off x="4063999" y="3094887"/>
            <a:ext cx="2663268" cy="1656000"/>
          </a:xfrm>
          <a:prstGeom prst="rect">
            <a:avLst/>
          </a:prstGeom>
          <a:solidFill>
            <a:srgbClr val="CCFFFF">
              <a:alpha val="50000"/>
            </a:srgbClr>
          </a:solidFill>
          <a:ln w="12700" cap="sq" cmpd="sng" algn="ctr">
            <a:solidFill>
              <a:srgbClr val="FFFFFF"/>
            </a:solidFill>
            <a:prstDash val="solid"/>
            <a:round/>
            <a:headEnd type="none" w="med" len="med"/>
            <a:tailEnd type="none" w="med" len="med"/>
          </a:ln>
          <a:effectLst/>
        </p:spPr>
        <p:txBody>
          <a:bodyPr wrap="none" anchor="t" anchorCtr="0"/>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业务服务组</a:t>
            </a:r>
            <a:endParaRPr kumimoji="1" lang="en-US" sz="1000" dirty="0">
              <a:solidFill>
                <a:srgbClr val="141313"/>
              </a:solidFill>
              <a:latin typeface="微软雅黑" panose="020B0503020204020204" charset="-122"/>
              <a:ea typeface="微软雅黑" panose="020B0503020204020204" charset="-122"/>
            </a:endParaRPr>
          </a:p>
        </p:txBody>
      </p:sp>
      <p:sp>
        <p:nvSpPr>
          <p:cNvPr id="76" name="Rectangle 5"/>
          <p:cNvSpPr/>
          <p:nvPr/>
        </p:nvSpPr>
        <p:spPr bwMode="auto">
          <a:xfrm>
            <a:off x="7010401" y="3094887"/>
            <a:ext cx="1530772" cy="1656000"/>
          </a:xfrm>
          <a:prstGeom prst="rect">
            <a:avLst/>
          </a:prstGeom>
          <a:solidFill>
            <a:srgbClr val="CCFFFF">
              <a:alpha val="50000"/>
            </a:srgbClr>
          </a:solidFill>
          <a:ln w="12700" cap="sq" cmpd="sng" algn="ctr">
            <a:solidFill>
              <a:srgbClr val="FFFFFF"/>
            </a:solidFill>
            <a:prstDash val="solid"/>
            <a:round/>
            <a:headEnd type="none" w="med" len="med"/>
            <a:tailEnd type="none" w="med" len="med"/>
          </a:ln>
          <a:effectLst/>
        </p:spPr>
        <p:txBody>
          <a:bodyPr wrap="none" anchor="t" anchorCtr="0"/>
          <a:lstStyle/>
          <a:p>
            <a:pPr algn="ctr">
              <a:defRPr/>
            </a:pPr>
            <a:r>
              <a:rPr kumimoji="1" lang="zh-CN" altLang="en-US" sz="1000" kern="0" dirty="0" smtClean="0">
                <a:solidFill>
                  <a:srgbClr val="141313"/>
                </a:solidFill>
                <a:latin typeface="微软雅黑" panose="020B0503020204020204" charset="-122"/>
                <a:ea typeface="微软雅黑" panose="020B0503020204020204" charset="-122"/>
              </a:rPr>
              <a:t>数据迁移组</a:t>
            </a:r>
            <a:endParaRPr kumimoji="1" lang="en-US" sz="1000" kern="0" dirty="0">
              <a:solidFill>
                <a:srgbClr val="141313"/>
              </a:solidFill>
              <a:latin typeface="微软雅黑" panose="020B0503020204020204" charset="-122"/>
              <a:ea typeface="微软雅黑" panose="020B0503020204020204" charset="-122"/>
            </a:endParaRPr>
          </a:p>
        </p:txBody>
      </p:sp>
      <p:cxnSp>
        <p:nvCxnSpPr>
          <p:cNvPr id="83" name="直接连接符 82"/>
          <p:cNvCxnSpPr>
            <a:stCxn id="35" idx="2"/>
            <a:endCxn id="36" idx="0"/>
          </p:cNvCxnSpPr>
          <p:nvPr/>
        </p:nvCxnSpPr>
        <p:spPr>
          <a:xfrm>
            <a:off x="4673757" y="2834566"/>
            <a:ext cx="1" cy="117146"/>
          </a:xfrm>
          <a:prstGeom prst="line">
            <a:avLst/>
          </a:prstGeom>
          <a:noFill/>
          <a:ln w="12700" cap="sq" algn="ctr">
            <a:solidFill>
              <a:srgbClr val="2A1695"/>
            </a:solidFill>
            <a:round/>
          </a:ln>
          <a:effectLst/>
        </p:spPr>
      </p:cxnSp>
      <p:sp>
        <p:nvSpPr>
          <p:cNvPr id="102" name="Rectangle 51"/>
          <p:cNvSpPr/>
          <p:nvPr/>
        </p:nvSpPr>
        <p:spPr bwMode="auto">
          <a:xfrm>
            <a:off x="1244467" y="2362034"/>
            <a:ext cx="1209254" cy="259200"/>
          </a:xfrm>
          <a:prstGeom prst="rect">
            <a:avLst/>
          </a:prstGeom>
          <a:solidFill>
            <a:schemeClr val="tx2">
              <a:lumMod val="40000"/>
              <a:lumOff val="60000"/>
            </a:schemeClr>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100" dirty="0" smtClean="0">
                <a:solidFill>
                  <a:srgbClr val="141313"/>
                </a:solidFill>
                <a:latin typeface="微软雅黑" panose="020B0503020204020204" charset="-122"/>
                <a:ea typeface="微软雅黑" panose="020B0503020204020204" charset="-122"/>
              </a:rPr>
              <a:t>Yum</a:t>
            </a:r>
            <a:r>
              <a:rPr kumimoji="1" lang="zh-CN" altLang="en-US" sz="1100" dirty="0" smtClean="0">
                <a:solidFill>
                  <a:srgbClr val="141313"/>
                </a:solidFill>
                <a:latin typeface="微软雅黑" panose="020B0503020204020204" charset="-122"/>
                <a:ea typeface="微软雅黑" panose="020B0503020204020204" charset="-122"/>
              </a:rPr>
              <a:t>业务代表</a:t>
            </a:r>
            <a:endParaRPr kumimoji="1" lang="en-US" sz="1100" dirty="0">
              <a:solidFill>
                <a:srgbClr val="141313"/>
              </a:solidFill>
              <a:latin typeface="微软雅黑" panose="020B0503020204020204" charset="-122"/>
              <a:ea typeface="微软雅黑" panose="020B0503020204020204" charset="-122"/>
            </a:endParaRPr>
          </a:p>
        </p:txBody>
      </p:sp>
      <p:cxnSp>
        <p:nvCxnSpPr>
          <p:cNvPr id="103" name="Elbow Connector 10"/>
          <p:cNvCxnSpPr>
            <a:cxnSpLocks noChangeShapeType="1"/>
            <a:stCxn id="49" idx="2"/>
            <a:endCxn id="51" idx="0"/>
          </p:cNvCxnSpPr>
          <p:nvPr/>
        </p:nvCxnSpPr>
        <p:spPr bwMode="auto">
          <a:xfrm rot="16200000" flipH="1">
            <a:off x="4998718" y="1839411"/>
            <a:ext cx="466244" cy="575732"/>
          </a:xfrm>
          <a:prstGeom prst="bentConnector3">
            <a:avLst>
              <a:gd name="adj1" fmla="val 50000"/>
            </a:avLst>
          </a:prstGeom>
          <a:noFill/>
          <a:ln w="12700" cap="sq" algn="ctr">
            <a:solidFill>
              <a:srgbClr val="2A1695"/>
            </a:solidFill>
            <a:round/>
          </a:ln>
          <a:effectLst/>
        </p:spPr>
      </p:cxnSp>
      <p:cxnSp>
        <p:nvCxnSpPr>
          <p:cNvPr id="104" name="直接连接符 103"/>
          <p:cNvCxnSpPr>
            <a:stCxn id="45" idx="1"/>
            <a:endCxn id="102" idx="3"/>
          </p:cNvCxnSpPr>
          <p:nvPr/>
        </p:nvCxnSpPr>
        <p:spPr>
          <a:xfrm flipH="1">
            <a:off x="2453721" y="2489999"/>
            <a:ext cx="491183" cy="1635"/>
          </a:xfrm>
          <a:prstGeom prst="line">
            <a:avLst/>
          </a:prstGeom>
          <a:noFill/>
          <a:ln w="12700" cap="sq" algn="ctr">
            <a:solidFill>
              <a:srgbClr val="2A1695"/>
            </a:solidFill>
            <a:round/>
          </a:ln>
          <a:effectLst/>
        </p:spPr>
      </p:cxnSp>
      <p:sp>
        <p:nvSpPr>
          <p:cNvPr id="108" name="Rectangle 69"/>
          <p:cNvSpPr/>
          <p:nvPr/>
        </p:nvSpPr>
        <p:spPr bwMode="auto">
          <a:xfrm>
            <a:off x="2123793" y="3394733"/>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微信消费者端配置</a:t>
            </a:r>
            <a:endParaRPr kumimoji="1" lang="en-US" sz="1000" dirty="0">
              <a:solidFill>
                <a:srgbClr val="141313"/>
              </a:solidFill>
              <a:latin typeface="微软雅黑" panose="020B0503020204020204" charset="-122"/>
              <a:ea typeface="微软雅黑" panose="020B0503020204020204" charset="-122"/>
            </a:endParaRPr>
          </a:p>
        </p:txBody>
      </p:sp>
      <p:sp>
        <p:nvSpPr>
          <p:cNvPr id="109" name="Rectangle 69"/>
          <p:cNvSpPr/>
          <p:nvPr/>
        </p:nvSpPr>
        <p:spPr bwMode="auto">
          <a:xfrm>
            <a:off x="2638472" y="3394733"/>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营运配置</a:t>
            </a:r>
            <a:endParaRPr kumimoji="1" lang="en-US" sz="1000" dirty="0">
              <a:solidFill>
                <a:srgbClr val="141313"/>
              </a:solidFill>
              <a:latin typeface="微软雅黑" panose="020B0503020204020204" charset="-122"/>
              <a:ea typeface="微软雅黑" panose="020B0503020204020204" charset="-122"/>
            </a:endParaRPr>
          </a:p>
        </p:txBody>
      </p:sp>
      <p:sp>
        <p:nvSpPr>
          <p:cNvPr id="110" name="Rectangle 69"/>
          <p:cNvSpPr/>
          <p:nvPr/>
        </p:nvSpPr>
        <p:spPr bwMode="auto">
          <a:xfrm>
            <a:off x="4444491" y="3394732"/>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小程序</a:t>
            </a:r>
            <a:r>
              <a:rPr kumimoji="1" lang="en-US" altLang="zh-CN" sz="1000" dirty="0" smtClean="0">
                <a:solidFill>
                  <a:srgbClr val="141313"/>
                </a:solidFill>
                <a:latin typeface="微软雅黑" panose="020B0503020204020204" charset="-122"/>
                <a:ea typeface="微软雅黑" panose="020B0503020204020204" charset="-122"/>
              </a:rPr>
              <a:t>Web</a:t>
            </a:r>
            <a:r>
              <a:rPr kumimoji="1" lang="zh-CN" altLang="en-US" sz="1000" dirty="0" smtClean="0">
                <a:solidFill>
                  <a:srgbClr val="141313"/>
                </a:solidFill>
                <a:latin typeface="微软雅黑" panose="020B0503020204020204" charset="-122"/>
                <a:ea typeface="微软雅黑" panose="020B0503020204020204" charset="-122"/>
              </a:rPr>
              <a:t>服务</a:t>
            </a:r>
            <a:endParaRPr kumimoji="1" lang="en-US" altLang="zh-CN" sz="1000" dirty="0">
              <a:solidFill>
                <a:srgbClr val="141313"/>
              </a:solidFill>
              <a:latin typeface="微软雅黑" panose="020B0503020204020204" charset="-122"/>
              <a:ea typeface="微软雅黑" panose="020B0503020204020204" charset="-122"/>
            </a:endParaRPr>
          </a:p>
        </p:txBody>
      </p:sp>
      <p:sp>
        <p:nvSpPr>
          <p:cNvPr id="111" name="Rectangle 69"/>
          <p:cNvSpPr/>
          <p:nvPr/>
        </p:nvSpPr>
        <p:spPr bwMode="auto">
          <a:xfrm>
            <a:off x="4976348" y="3394731"/>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消费者端配置服务</a:t>
            </a:r>
            <a:endParaRPr kumimoji="1" lang="en-US" altLang="zh-CN" sz="1000" dirty="0">
              <a:solidFill>
                <a:srgbClr val="141313"/>
              </a:solidFill>
              <a:latin typeface="微软雅黑" panose="020B0503020204020204" charset="-122"/>
              <a:ea typeface="微软雅黑" panose="020B0503020204020204" charset="-122"/>
            </a:endParaRPr>
          </a:p>
        </p:txBody>
      </p:sp>
      <p:sp>
        <p:nvSpPr>
          <p:cNvPr id="112" name="Rectangle 69"/>
          <p:cNvSpPr/>
          <p:nvPr/>
        </p:nvSpPr>
        <p:spPr bwMode="auto">
          <a:xfrm>
            <a:off x="5508205" y="3394731"/>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营运配置服务</a:t>
            </a:r>
            <a:endParaRPr kumimoji="1" lang="en-US" altLang="zh-CN" sz="1000" dirty="0">
              <a:solidFill>
                <a:srgbClr val="141313"/>
              </a:solidFill>
              <a:latin typeface="微软雅黑" panose="020B0503020204020204" charset="-122"/>
              <a:ea typeface="微软雅黑" panose="020B0503020204020204" charset="-122"/>
            </a:endParaRPr>
          </a:p>
        </p:txBody>
      </p:sp>
      <p:sp>
        <p:nvSpPr>
          <p:cNvPr id="113" name="Rectangle 69"/>
          <p:cNvSpPr/>
          <p:nvPr/>
        </p:nvSpPr>
        <p:spPr bwMode="auto">
          <a:xfrm>
            <a:off x="6040061" y="3394731"/>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营运展示服务</a:t>
            </a:r>
            <a:endParaRPr kumimoji="1" lang="en-US" altLang="zh-CN" sz="1000" dirty="0">
              <a:solidFill>
                <a:srgbClr val="141313"/>
              </a:solidFill>
              <a:latin typeface="微软雅黑" panose="020B0503020204020204" charset="-122"/>
              <a:ea typeface="微软雅黑" panose="020B0503020204020204" charset="-122"/>
            </a:endParaRPr>
          </a:p>
        </p:txBody>
      </p:sp>
      <p:sp>
        <p:nvSpPr>
          <p:cNvPr id="114" name="Rectangle 69"/>
          <p:cNvSpPr/>
          <p:nvPr/>
        </p:nvSpPr>
        <p:spPr bwMode="auto">
          <a:xfrm>
            <a:off x="3153150" y="3394731"/>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营运展示</a:t>
            </a:r>
            <a:endParaRPr kumimoji="1" lang="en-US" sz="1000" dirty="0">
              <a:solidFill>
                <a:srgbClr val="141313"/>
              </a:solidFill>
              <a:latin typeface="微软雅黑" panose="020B0503020204020204" charset="-122"/>
              <a:ea typeface="微软雅黑" panose="020B0503020204020204" charset="-122"/>
            </a:endParaRPr>
          </a:p>
        </p:txBody>
      </p:sp>
      <p:sp>
        <p:nvSpPr>
          <p:cNvPr id="115" name="Rectangle 69"/>
          <p:cNvSpPr/>
          <p:nvPr/>
        </p:nvSpPr>
        <p:spPr bwMode="auto">
          <a:xfrm>
            <a:off x="1609114" y="3394730"/>
            <a:ext cx="329210" cy="117155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vert="eaVert"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914400" fontAlgn="auto">
              <a:spcBef>
                <a:spcPts val="0"/>
              </a:spcBef>
              <a:spcAft>
                <a:spcPts val="0"/>
              </a:spcAft>
              <a:defRPr/>
            </a:pPr>
            <a:r>
              <a:rPr kumimoji="1" lang="zh-CN" altLang="en-US" sz="1000" dirty="0" smtClean="0">
                <a:solidFill>
                  <a:srgbClr val="141313"/>
                </a:solidFill>
                <a:latin typeface="微软雅黑" panose="020B0503020204020204" charset="-122"/>
                <a:ea typeface="微软雅黑" panose="020B0503020204020204" charset="-122"/>
              </a:rPr>
              <a:t>业务组件</a:t>
            </a:r>
            <a:endParaRPr kumimoji="1" lang="en-US" sz="1000" dirty="0">
              <a:solidFill>
                <a:srgbClr val="141313"/>
              </a:solidFill>
              <a:latin typeface="微软雅黑" panose="020B0503020204020204" charset="-122"/>
              <a:ea typeface="微软雅黑" panose="020B0503020204020204" charset="-122"/>
            </a:endParaRPr>
          </a:p>
        </p:txBody>
      </p:sp>
      <p:sp>
        <p:nvSpPr>
          <p:cNvPr id="122" name="Rectangle 94"/>
          <p:cNvSpPr/>
          <p:nvPr/>
        </p:nvSpPr>
        <p:spPr bwMode="auto">
          <a:xfrm>
            <a:off x="7238338" y="3394730"/>
            <a:ext cx="1061234" cy="22624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000" dirty="0" smtClean="0">
                <a:solidFill>
                  <a:srgbClr val="141313"/>
                </a:solidFill>
                <a:latin typeface="微软雅黑" panose="020B0503020204020204" charset="-122"/>
                <a:ea typeface="微软雅黑" panose="020B0503020204020204" charset="-122"/>
              </a:rPr>
              <a:t>ED</a:t>
            </a:r>
            <a:endParaRPr kumimoji="1" lang="en-US" sz="1000" dirty="0">
              <a:solidFill>
                <a:srgbClr val="141313"/>
              </a:solidFill>
              <a:latin typeface="微软雅黑" panose="020B0503020204020204" charset="-122"/>
              <a:ea typeface="微软雅黑" panose="020B0503020204020204" charset="-122"/>
            </a:endParaRPr>
          </a:p>
        </p:txBody>
      </p:sp>
      <p:sp>
        <p:nvSpPr>
          <p:cNvPr id="123" name="Rectangle 94"/>
          <p:cNvSpPr/>
          <p:nvPr/>
        </p:nvSpPr>
        <p:spPr bwMode="auto">
          <a:xfrm>
            <a:off x="7238338" y="3704595"/>
            <a:ext cx="1061234" cy="22624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000" dirty="0" smtClean="0">
                <a:solidFill>
                  <a:srgbClr val="141313"/>
                </a:solidFill>
                <a:latin typeface="微软雅黑" panose="020B0503020204020204" charset="-122"/>
                <a:ea typeface="微软雅黑" panose="020B0503020204020204" charset="-122"/>
              </a:rPr>
              <a:t>TB</a:t>
            </a:r>
            <a:endParaRPr kumimoji="1" lang="en-US" sz="1000" dirty="0">
              <a:solidFill>
                <a:srgbClr val="141313"/>
              </a:solidFill>
              <a:latin typeface="微软雅黑" panose="020B0503020204020204" charset="-122"/>
              <a:ea typeface="微软雅黑" panose="020B0503020204020204" charset="-122"/>
            </a:endParaRPr>
          </a:p>
        </p:txBody>
      </p:sp>
      <p:sp>
        <p:nvSpPr>
          <p:cNvPr id="124" name="Rectangle 94"/>
          <p:cNvSpPr/>
          <p:nvPr/>
        </p:nvSpPr>
        <p:spPr bwMode="auto">
          <a:xfrm>
            <a:off x="7238338" y="4014460"/>
            <a:ext cx="1061234" cy="22624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000" dirty="0" smtClean="0">
                <a:solidFill>
                  <a:srgbClr val="141313"/>
                </a:solidFill>
                <a:latin typeface="微软雅黑" panose="020B0503020204020204" charset="-122"/>
                <a:ea typeface="微软雅黑" panose="020B0503020204020204" charset="-122"/>
              </a:rPr>
              <a:t>C&amp;J</a:t>
            </a:r>
            <a:endParaRPr kumimoji="1" lang="en-US" sz="1000" dirty="0">
              <a:solidFill>
                <a:srgbClr val="141313"/>
              </a:solidFill>
              <a:latin typeface="微软雅黑" panose="020B0503020204020204" charset="-122"/>
              <a:ea typeface="微软雅黑" panose="020B0503020204020204" charset="-122"/>
            </a:endParaRPr>
          </a:p>
        </p:txBody>
      </p:sp>
      <p:sp>
        <p:nvSpPr>
          <p:cNvPr id="125" name="Rectangle 94"/>
          <p:cNvSpPr/>
          <p:nvPr/>
        </p:nvSpPr>
        <p:spPr bwMode="auto">
          <a:xfrm>
            <a:off x="7238338" y="4324326"/>
            <a:ext cx="1061234" cy="226247"/>
          </a:xfrm>
          <a:prstGeom prst="rect">
            <a:avLst/>
          </a:prstGeom>
          <a:solidFill>
            <a:sysClr val="window" lastClr="FFFFFF"/>
          </a:solidFill>
          <a:ln w="12700" cap="sq" cmpd="sng" algn="ctr">
            <a:solidFill>
              <a:srgbClr val="FFFFFF"/>
            </a:solid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en-US" altLang="zh-CN" sz="1000" dirty="0" smtClean="0">
                <a:solidFill>
                  <a:srgbClr val="141313"/>
                </a:solidFill>
                <a:latin typeface="微软雅黑" panose="020B0503020204020204" charset="-122"/>
                <a:ea typeface="微软雅黑" panose="020B0503020204020204" charset="-122"/>
              </a:rPr>
              <a:t>LA</a:t>
            </a:r>
            <a:endParaRPr kumimoji="1" lang="en-US" sz="1000" dirty="0">
              <a:solidFill>
                <a:srgbClr val="141313"/>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1   </a:t>
            </a:r>
            <a:r>
              <a:rPr kumimoji="1" lang="zh-CN" altLang="en-US" sz="2200" dirty="0"/>
              <a:t>对项目的理解</a:t>
            </a:r>
            <a:endParaRPr kumimoji="1" lang="zh-CN" altLang="en-US" sz="2200" dirty="0"/>
          </a:p>
        </p:txBody>
      </p:sp>
      <p:sp>
        <p:nvSpPr>
          <p:cNvPr id="13" name="文本框 12"/>
          <p:cNvSpPr txBox="1"/>
          <p:nvPr/>
        </p:nvSpPr>
        <p:spPr>
          <a:xfrm>
            <a:off x="4939480" y="2195761"/>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2   </a:t>
            </a:r>
            <a:r>
              <a:rPr kumimoji="1" lang="zh-CN" altLang="en-US" sz="2200" dirty="0"/>
              <a:t>解决方案介绍</a:t>
            </a:r>
            <a:endParaRPr kumimoji="1" lang="zh-CN" altLang="en-US" sz="2200" dirty="0"/>
          </a:p>
        </p:txBody>
      </p:sp>
      <p:sp>
        <p:nvSpPr>
          <p:cNvPr id="14" name="文本框 13"/>
          <p:cNvSpPr txBox="1"/>
          <p:nvPr/>
        </p:nvSpPr>
        <p:spPr>
          <a:xfrm>
            <a:off x="4939480" y="2788963"/>
            <a:ext cx="2709396"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3   </a:t>
            </a:r>
            <a:r>
              <a:rPr kumimoji="1" lang="zh-CN" altLang="en-US" sz="2200" dirty="0"/>
              <a:t>实施计划、团队</a:t>
            </a:r>
            <a:endParaRPr kumimoji="1" lang="en-US" altLang="zh-CN" sz="2200" dirty="0"/>
          </a:p>
        </p:txBody>
      </p:sp>
      <p:sp>
        <p:nvSpPr>
          <p:cNvPr id="22" name="文本框 14"/>
          <p:cNvSpPr txBox="1"/>
          <p:nvPr/>
        </p:nvSpPr>
        <p:spPr>
          <a:xfrm>
            <a:off x="4939480" y="3370912"/>
            <a:ext cx="2991525" cy="430887"/>
          </a:xfrm>
          <a:prstGeom prst="rect">
            <a:avLst/>
          </a:prstGeom>
          <a:solidFill>
            <a:schemeClr val="bg1"/>
          </a:solidFill>
        </p:spPr>
        <p:txBody>
          <a:bodyPr wrap="none" rtlCol="0">
            <a:spAutoFit/>
          </a:bodyPr>
          <a:lstStyle/>
          <a:p>
            <a:pPr defTabSz="914400"/>
            <a:r>
              <a:rPr kumimoji="1" lang="en-US" altLang="zh-CN" sz="2200" dirty="0">
                <a:solidFill>
                  <a:srgbClr val="C00000"/>
                </a:solidFill>
              </a:rPr>
              <a:t>0</a:t>
            </a:r>
            <a:r>
              <a:rPr kumimoji="1" lang="en-US" altLang="en-US" sz="2200" dirty="0">
                <a:solidFill>
                  <a:srgbClr val="C00000"/>
                </a:solidFill>
              </a:rPr>
              <a:t>4</a:t>
            </a:r>
            <a:r>
              <a:rPr kumimoji="1" lang="en-US" altLang="en-US" sz="2200" dirty="0"/>
              <a:t> </a:t>
            </a:r>
            <a:r>
              <a:rPr kumimoji="1" lang="en-US" altLang="en-US" sz="2200" dirty="0" smtClean="0"/>
              <a:t>  </a:t>
            </a:r>
            <a:r>
              <a:rPr kumimoji="1" lang="zh-CN" altLang="en-US" sz="2200" b="1" dirty="0">
                <a:solidFill>
                  <a:srgbClr val="C00000"/>
                </a:solidFill>
              </a:rPr>
              <a:t>日立的优势及案例</a:t>
            </a:r>
            <a:endParaRPr kumimoji="1" lang="zh-CN" altLang="en-US" sz="22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4"/>
          <p:cNvSpPr>
            <a:spLocks noChangeArrowheads="1"/>
          </p:cNvSpPr>
          <p:nvPr/>
        </p:nvSpPr>
        <p:spPr bwMode="auto">
          <a:xfrm>
            <a:off x="7461890" y="1477868"/>
            <a:ext cx="1260000" cy="2705920"/>
          </a:xfrm>
          <a:prstGeom prst="rect">
            <a:avLst/>
          </a:prstGeom>
          <a:solidFill>
            <a:schemeClr val="bg1">
              <a:lumMod val="95000"/>
              <a:alpha val="90000"/>
            </a:schemeClr>
          </a:solidFill>
          <a:ln w="9525">
            <a:noFill/>
            <a:miter lim="800000"/>
          </a:ln>
        </p:spPr>
        <p:txBody>
          <a:bodyPr vert="horz" wrap="square" lIns="68580" tIns="34290" rIns="68580" bIns="34290" numCol="1" anchor="t" anchorCtr="0" compatLnSpc="1"/>
          <a:lstStyle/>
          <a:p>
            <a:endParaRPr lang="zh-CN" altLang="en-US" sz="2000">
              <a:latin typeface="微软雅黑" panose="020B0503020204020204" charset="-122"/>
              <a:ea typeface="微软雅黑" panose="020B0503020204020204" charset="-122"/>
            </a:endParaRPr>
          </a:p>
        </p:txBody>
      </p:sp>
      <p:sp>
        <p:nvSpPr>
          <p:cNvPr id="55" name="Rectangle 4"/>
          <p:cNvSpPr>
            <a:spLocks noChangeArrowheads="1"/>
          </p:cNvSpPr>
          <p:nvPr/>
        </p:nvSpPr>
        <p:spPr bwMode="auto">
          <a:xfrm>
            <a:off x="6112251" y="1477868"/>
            <a:ext cx="1260000" cy="2705920"/>
          </a:xfrm>
          <a:prstGeom prst="rect">
            <a:avLst/>
          </a:prstGeom>
          <a:solidFill>
            <a:schemeClr val="bg1">
              <a:lumMod val="95000"/>
              <a:alpha val="90000"/>
            </a:schemeClr>
          </a:solidFill>
          <a:ln w="9525">
            <a:noFill/>
            <a:miter lim="800000"/>
          </a:ln>
        </p:spPr>
        <p:txBody>
          <a:bodyPr vert="horz" wrap="square" lIns="68580" tIns="34290" rIns="68580" bIns="34290" numCol="1" anchor="t" anchorCtr="0" compatLnSpc="1"/>
          <a:lstStyle/>
          <a:p>
            <a:endParaRPr lang="zh-CN" altLang="en-US" sz="2000">
              <a:latin typeface="微软雅黑" panose="020B0503020204020204" charset="-122"/>
              <a:ea typeface="微软雅黑" panose="020B0503020204020204" charset="-122"/>
            </a:endParaRPr>
          </a:p>
        </p:txBody>
      </p:sp>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日立在</a:t>
            </a:r>
            <a:r>
              <a:rPr lang="en-US" altLang="zh-CN" dirty="0" smtClean="0">
                <a:solidFill>
                  <a:srgbClr val="414141"/>
                </a:solidFill>
                <a:latin typeface="微软雅黑" panose="020B0503020204020204" charset="-122"/>
                <a:ea typeface="微软雅黑" panose="020B0503020204020204" charset="-122"/>
                <a:sym typeface="+mn-ea"/>
              </a:rPr>
              <a:t>Yum</a:t>
            </a:r>
            <a:r>
              <a:rPr lang="zh-CN" altLang="en-US" dirty="0" smtClean="0">
                <a:solidFill>
                  <a:srgbClr val="414141"/>
                </a:solidFill>
                <a:latin typeface="微软雅黑" panose="020B0503020204020204" charset="-122"/>
                <a:ea typeface="微软雅黑" panose="020B0503020204020204" charset="-122"/>
                <a:sym typeface="+mn-ea"/>
              </a:rPr>
              <a:t>实施相关系统</a:t>
            </a:r>
            <a:endParaRPr lang="en-US" sz="2400" dirty="0"/>
          </a:p>
        </p:txBody>
      </p:sp>
      <p:sp>
        <p:nvSpPr>
          <p:cNvPr id="5" name="Rectangle 46"/>
          <p:cNvSpPr/>
          <p:nvPr/>
        </p:nvSpPr>
        <p:spPr bwMode="auto">
          <a:xfrm>
            <a:off x="1991872" y="4453728"/>
            <a:ext cx="1224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000" dirty="0">
                <a:solidFill>
                  <a:srgbClr val="FFFFFF"/>
                </a:solidFill>
                <a:latin typeface="微软雅黑" panose="020B0503020204020204" charset="-122"/>
                <a:ea typeface="微软雅黑" panose="020B0503020204020204" charset="-122"/>
              </a:rPr>
              <a:t>用户中心</a:t>
            </a:r>
            <a:endParaRPr lang="en-US" sz="1000" dirty="0">
              <a:solidFill>
                <a:srgbClr val="FFFFFF"/>
              </a:solidFill>
              <a:latin typeface="微软雅黑" panose="020B0503020204020204" charset="-122"/>
              <a:ea typeface="微软雅黑" panose="020B0503020204020204" charset="-122"/>
            </a:endParaRPr>
          </a:p>
        </p:txBody>
      </p:sp>
      <p:sp>
        <p:nvSpPr>
          <p:cNvPr id="6" name="Rectangle 47"/>
          <p:cNvSpPr/>
          <p:nvPr/>
        </p:nvSpPr>
        <p:spPr bwMode="auto">
          <a:xfrm>
            <a:off x="3580218" y="4453728"/>
            <a:ext cx="1224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a:solidFill>
                  <a:srgbClr val="FFFFFF"/>
                </a:solidFill>
                <a:latin typeface="微软雅黑" panose="020B0503020204020204" charset="-122"/>
                <a:ea typeface="微软雅黑" panose="020B0503020204020204" charset="-122"/>
              </a:rPr>
              <a:t>EC-Pay</a:t>
            </a:r>
            <a:endParaRPr lang="en-US" sz="1000" dirty="0">
              <a:solidFill>
                <a:srgbClr val="FFFFFF"/>
              </a:solidFill>
              <a:latin typeface="微软雅黑" panose="020B0503020204020204" charset="-122"/>
              <a:ea typeface="微软雅黑" panose="020B0503020204020204" charset="-122"/>
            </a:endParaRPr>
          </a:p>
        </p:txBody>
      </p:sp>
      <p:sp>
        <p:nvSpPr>
          <p:cNvPr id="11" name="Rectangle 47"/>
          <p:cNvSpPr/>
          <p:nvPr/>
        </p:nvSpPr>
        <p:spPr bwMode="auto">
          <a:xfrm>
            <a:off x="5157910" y="4449010"/>
            <a:ext cx="1224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err="1">
                <a:solidFill>
                  <a:srgbClr val="FFFFFF"/>
                </a:solidFill>
                <a:latin typeface="微软雅黑" panose="020B0503020204020204" charset="-122"/>
                <a:ea typeface="微软雅黑" panose="020B0503020204020204" charset="-122"/>
              </a:rPr>
              <a:t>MenuCenter</a:t>
            </a:r>
            <a:endParaRPr lang="en-US" sz="1000" dirty="0">
              <a:solidFill>
                <a:srgbClr val="FFFFFF"/>
              </a:solidFill>
              <a:latin typeface="微软雅黑" panose="020B0503020204020204" charset="-122"/>
              <a:ea typeface="微软雅黑" panose="020B0503020204020204" charset="-122"/>
            </a:endParaRPr>
          </a:p>
        </p:txBody>
      </p:sp>
      <p:sp>
        <p:nvSpPr>
          <p:cNvPr id="12" name="Rectangle 47"/>
          <p:cNvSpPr/>
          <p:nvPr/>
        </p:nvSpPr>
        <p:spPr bwMode="auto">
          <a:xfrm>
            <a:off x="6757752" y="4453125"/>
            <a:ext cx="1224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a:solidFill>
                  <a:srgbClr val="FFFFFF"/>
                </a:solidFill>
                <a:latin typeface="微软雅黑" panose="020B0503020204020204" charset="-122"/>
                <a:ea typeface="微软雅黑" panose="020B0503020204020204" charset="-122"/>
              </a:rPr>
              <a:t>BI Reporting</a:t>
            </a:r>
            <a:endParaRPr lang="en-US" altLang="zh-CN" sz="1000" dirty="0">
              <a:solidFill>
                <a:srgbClr val="FFFFFF"/>
              </a:solidFill>
              <a:latin typeface="微软雅黑" panose="020B0503020204020204" charset="-122"/>
              <a:ea typeface="微软雅黑" panose="020B0503020204020204" charset="-122"/>
            </a:endParaRPr>
          </a:p>
          <a:p>
            <a:pPr algn="ctr" defTabSz="457200"/>
            <a:r>
              <a:rPr lang="en-US" altLang="zh-CN" sz="1000" dirty="0">
                <a:solidFill>
                  <a:srgbClr val="FFFFFF"/>
                </a:solidFill>
                <a:latin typeface="微软雅黑" panose="020B0503020204020204" charset="-122"/>
                <a:ea typeface="微软雅黑" panose="020B0503020204020204" charset="-122"/>
              </a:rPr>
              <a:t>Platform</a:t>
            </a:r>
            <a:endParaRPr lang="en-US" altLang="zh-CN" sz="1000" dirty="0">
              <a:solidFill>
                <a:srgbClr val="FFFFFF"/>
              </a:solidFill>
              <a:latin typeface="微软雅黑" panose="020B0503020204020204" charset="-122"/>
              <a:ea typeface="微软雅黑" panose="020B0503020204020204" charset="-122"/>
            </a:endParaRPr>
          </a:p>
        </p:txBody>
      </p:sp>
      <p:grpSp>
        <p:nvGrpSpPr>
          <p:cNvPr id="43" name="组合 42"/>
          <p:cNvGrpSpPr/>
          <p:nvPr/>
        </p:nvGrpSpPr>
        <p:grpSpPr>
          <a:xfrm>
            <a:off x="1465879" y="978665"/>
            <a:ext cx="2376000" cy="418098"/>
            <a:chOff x="1468971" y="981633"/>
            <a:chExt cx="2016000" cy="418098"/>
          </a:xfrm>
        </p:grpSpPr>
        <p:sp>
          <p:nvSpPr>
            <p:cNvPr id="15" name="Rectangle 5"/>
            <p:cNvSpPr>
              <a:spLocks noChangeArrowheads="1"/>
            </p:cNvSpPr>
            <p:nvPr/>
          </p:nvSpPr>
          <p:spPr bwMode="auto">
            <a:xfrm>
              <a:off x="1468971" y="981633"/>
              <a:ext cx="2016000" cy="418098"/>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endParaRPr lang="zh-CN" altLang="en-US" sz="1200">
                <a:solidFill>
                  <a:srgbClr val="FFFFFF"/>
                </a:solidFill>
                <a:latin typeface="微软雅黑" panose="020B0503020204020204" charset="-122"/>
                <a:ea typeface="微软雅黑" panose="020B0503020204020204" charset="-122"/>
              </a:endParaRPr>
            </a:p>
          </p:txBody>
        </p:sp>
        <p:sp>
          <p:nvSpPr>
            <p:cNvPr id="16" name="Rectangle 6"/>
            <p:cNvSpPr>
              <a:spLocks noChangeArrowheads="1"/>
            </p:cNvSpPr>
            <p:nvPr/>
          </p:nvSpPr>
          <p:spPr bwMode="auto">
            <a:xfrm>
              <a:off x="2265375" y="1106044"/>
              <a:ext cx="423193" cy="169277"/>
            </a:xfrm>
            <a:prstGeom prst="rect">
              <a:avLst/>
            </a:prstGeom>
            <a:noFill/>
            <a:ln w="9525">
              <a:noFill/>
              <a:miter lim="800000"/>
            </a:ln>
          </p:spPr>
          <p:txBody>
            <a:bodyPr vert="horz" wrap="none" lIns="0" tIns="0" rIns="0" bIns="0" numCol="1" anchor="t" anchorCtr="0" compatLnSpc="1">
              <a:spAutoFit/>
            </a:bodyPr>
            <a:lstStyle/>
            <a:p>
              <a:pPr defTabSz="685800" fontAlgn="base">
                <a:spcBef>
                  <a:spcPct val="0"/>
                </a:spcBef>
                <a:spcAft>
                  <a:spcPct val="0"/>
                </a:spcAft>
              </a:pPr>
              <a:r>
                <a:rPr lang="zh-CN" altLang="en-US" sz="1100" b="1" dirty="0" smtClean="0">
                  <a:solidFill>
                    <a:srgbClr val="FFFFFF"/>
                  </a:solidFill>
                  <a:latin typeface="微软雅黑" panose="020B0503020204020204" charset="-122"/>
                  <a:ea typeface="微软雅黑" panose="020B0503020204020204" charset="-122"/>
                  <a:cs typeface="宋体" pitchFamily="2" charset="-122"/>
                </a:rPr>
                <a:t>肯德基</a:t>
              </a:r>
              <a:endParaRPr lang="zh-CN" altLang="en-US" sz="1100" b="1" dirty="0">
                <a:solidFill>
                  <a:srgbClr val="FFFFFF"/>
                </a:solidFill>
                <a:latin typeface="微软雅黑" panose="020B0503020204020204" charset="-122"/>
                <a:ea typeface="微软雅黑" panose="020B0503020204020204" charset="-122"/>
                <a:cs typeface="宋体" pitchFamily="2" charset="-122"/>
              </a:endParaRPr>
            </a:p>
          </p:txBody>
        </p:sp>
      </p:grpSp>
      <p:grpSp>
        <p:nvGrpSpPr>
          <p:cNvPr id="44" name="组合 43"/>
          <p:cNvGrpSpPr/>
          <p:nvPr/>
        </p:nvGrpSpPr>
        <p:grpSpPr>
          <a:xfrm>
            <a:off x="3928525" y="978665"/>
            <a:ext cx="2088000" cy="418098"/>
            <a:chOff x="3584651" y="1004560"/>
            <a:chExt cx="2016000" cy="418098"/>
          </a:xfrm>
        </p:grpSpPr>
        <p:sp>
          <p:nvSpPr>
            <p:cNvPr id="17" name="Rectangle 5"/>
            <p:cNvSpPr>
              <a:spLocks noChangeArrowheads="1"/>
            </p:cNvSpPr>
            <p:nvPr/>
          </p:nvSpPr>
          <p:spPr bwMode="auto">
            <a:xfrm>
              <a:off x="3584651" y="1004560"/>
              <a:ext cx="2016000" cy="418098"/>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endParaRPr lang="zh-CN" altLang="en-US" sz="1200">
                <a:solidFill>
                  <a:srgbClr val="FFFFFF"/>
                </a:solidFill>
                <a:latin typeface="微软雅黑" panose="020B0503020204020204" charset="-122"/>
                <a:ea typeface="微软雅黑" panose="020B0503020204020204" charset="-122"/>
              </a:endParaRPr>
            </a:p>
          </p:txBody>
        </p:sp>
        <p:sp>
          <p:nvSpPr>
            <p:cNvPr id="18" name="Rectangle 6"/>
            <p:cNvSpPr>
              <a:spLocks noChangeArrowheads="1"/>
            </p:cNvSpPr>
            <p:nvPr/>
          </p:nvSpPr>
          <p:spPr bwMode="auto">
            <a:xfrm>
              <a:off x="4381055" y="1128971"/>
              <a:ext cx="423193" cy="169277"/>
            </a:xfrm>
            <a:prstGeom prst="rect">
              <a:avLst/>
            </a:prstGeom>
            <a:noFill/>
            <a:ln w="9525">
              <a:noFill/>
              <a:miter lim="800000"/>
            </a:ln>
          </p:spPr>
          <p:txBody>
            <a:bodyPr vert="horz" wrap="none" lIns="0" tIns="0" rIns="0" bIns="0" numCol="1" anchor="t" anchorCtr="0" compatLnSpc="1">
              <a:spAutoFit/>
            </a:bodyPr>
            <a:lstStyle/>
            <a:p>
              <a:pPr defTabSz="685800" fontAlgn="base">
                <a:spcBef>
                  <a:spcPct val="0"/>
                </a:spcBef>
                <a:spcAft>
                  <a:spcPct val="0"/>
                </a:spcAft>
              </a:pPr>
              <a:r>
                <a:rPr lang="zh-CN" altLang="en-US" sz="1100" b="1" dirty="0" smtClean="0">
                  <a:solidFill>
                    <a:srgbClr val="FFFFFF"/>
                  </a:solidFill>
                  <a:latin typeface="微软雅黑" panose="020B0503020204020204" charset="-122"/>
                  <a:ea typeface="微软雅黑" panose="020B0503020204020204" charset="-122"/>
                  <a:cs typeface="宋体" pitchFamily="2" charset="-122"/>
                </a:rPr>
                <a:t>必胜客</a:t>
              </a:r>
              <a:endParaRPr lang="zh-CN" altLang="en-US" sz="1100" b="1" dirty="0">
                <a:solidFill>
                  <a:srgbClr val="FFFFFF"/>
                </a:solidFill>
                <a:latin typeface="微软雅黑" panose="020B0503020204020204" charset="-122"/>
                <a:ea typeface="微软雅黑" panose="020B0503020204020204" charset="-122"/>
                <a:cs typeface="宋体" pitchFamily="2" charset="-122"/>
              </a:endParaRPr>
            </a:p>
          </p:txBody>
        </p:sp>
      </p:grpSp>
      <p:grpSp>
        <p:nvGrpSpPr>
          <p:cNvPr id="3" name="组合 2"/>
          <p:cNvGrpSpPr/>
          <p:nvPr/>
        </p:nvGrpSpPr>
        <p:grpSpPr>
          <a:xfrm>
            <a:off x="6112251" y="978665"/>
            <a:ext cx="1260000" cy="418098"/>
            <a:chOff x="4588091" y="981633"/>
            <a:chExt cx="1442429" cy="418098"/>
          </a:xfrm>
        </p:grpSpPr>
        <p:sp>
          <p:nvSpPr>
            <p:cNvPr id="19" name="Rectangle 5"/>
            <p:cNvSpPr>
              <a:spLocks noChangeArrowheads="1"/>
            </p:cNvSpPr>
            <p:nvPr/>
          </p:nvSpPr>
          <p:spPr bwMode="auto">
            <a:xfrm>
              <a:off x="4588091" y="981633"/>
              <a:ext cx="1442429" cy="418098"/>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endParaRPr lang="zh-CN" altLang="en-US" sz="1200">
                <a:solidFill>
                  <a:srgbClr val="FFFFFF"/>
                </a:solidFill>
                <a:latin typeface="微软雅黑" panose="020B0503020204020204" charset="-122"/>
                <a:ea typeface="微软雅黑" panose="020B0503020204020204" charset="-122"/>
              </a:endParaRPr>
            </a:p>
          </p:txBody>
        </p:sp>
        <p:sp>
          <p:nvSpPr>
            <p:cNvPr id="20" name="Rectangle 6"/>
            <p:cNvSpPr>
              <a:spLocks noChangeArrowheads="1"/>
            </p:cNvSpPr>
            <p:nvPr/>
          </p:nvSpPr>
          <p:spPr bwMode="auto">
            <a:xfrm>
              <a:off x="5027177" y="1106044"/>
              <a:ext cx="564257" cy="169277"/>
            </a:xfrm>
            <a:prstGeom prst="rect">
              <a:avLst/>
            </a:prstGeom>
            <a:noFill/>
            <a:ln w="9525">
              <a:noFill/>
              <a:miter lim="800000"/>
            </a:ln>
          </p:spPr>
          <p:txBody>
            <a:bodyPr vert="horz" wrap="none" lIns="0" tIns="0" rIns="0" bIns="0" numCol="1" anchor="t" anchorCtr="0" compatLnSpc="1">
              <a:spAutoFit/>
            </a:bodyPr>
            <a:lstStyle/>
            <a:p>
              <a:pPr defTabSz="685800" fontAlgn="base">
                <a:spcBef>
                  <a:spcPct val="0"/>
                </a:spcBef>
                <a:spcAft>
                  <a:spcPct val="0"/>
                </a:spcAft>
              </a:pPr>
              <a:r>
                <a:rPr lang="zh-CN" altLang="en-US" sz="1100" b="1" dirty="0">
                  <a:solidFill>
                    <a:srgbClr val="FFFFFF"/>
                  </a:solidFill>
                  <a:latin typeface="微软雅黑" panose="020B0503020204020204" charset="-122"/>
                  <a:ea typeface="微软雅黑" panose="020B0503020204020204" charset="-122"/>
                  <a:cs typeface="宋体" pitchFamily="2" charset="-122"/>
                </a:rPr>
                <a:t>东方既白</a:t>
              </a:r>
              <a:endParaRPr lang="zh-CN" altLang="en-US" sz="1100" b="1" dirty="0">
                <a:solidFill>
                  <a:srgbClr val="FFFFFF"/>
                </a:solidFill>
                <a:latin typeface="微软雅黑" panose="020B0503020204020204" charset="-122"/>
                <a:ea typeface="微软雅黑" panose="020B0503020204020204" charset="-122"/>
                <a:cs typeface="宋体" pitchFamily="2" charset="-122"/>
              </a:endParaRPr>
            </a:p>
          </p:txBody>
        </p:sp>
      </p:grpSp>
      <p:grpSp>
        <p:nvGrpSpPr>
          <p:cNvPr id="2" name="组合 1"/>
          <p:cNvGrpSpPr/>
          <p:nvPr/>
        </p:nvGrpSpPr>
        <p:grpSpPr>
          <a:xfrm>
            <a:off x="7461890" y="978665"/>
            <a:ext cx="1260000" cy="418098"/>
            <a:chOff x="6121119" y="978665"/>
            <a:chExt cx="1442429" cy="418098"/>
          </a:xfrm>
        </p:grpSpPr>
        <p:sp>
          <p:nvSpPr>
            <p:cNvPr id="21" name="Rectangle 5"/>
            <p:cNvSpPr>
              <a:spLocks noChangeArrowheads="1"/>
            </p:cNvSpPr>
            <p:nvPr/>
          </p:nvSpPr>
          <p:spPr bwMode="auto">
            <a:xfrm>
              <a:off x="6121119" y="978665"/>
              <a:ext cx="1442429" cy="418098"/>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endParaRPr lang="zh-CN" altLang="en-US" sz="1200">
                <a:solidFill>
                  <a:srgbClr val="FFFFFF"/>
                </a:solidFill>
                <a:latin typeface="微软雅黑" panose="020B0503020204020204" charset="-122"/>
                <a:ea typeface="微软雅黑" panose="020B0503020204020204" charset="-122"/>
              </a:endParaRPr>
            </a:p>
          </p:txBody>
        </p:sp>
        <p:sp>
          <p:nvSpPr>
            <p:cNvPr id="22" name="Rectangle 6"/>
            <p:cNvSpPr>
              <a:spLocks noChangeArrowheads="1"/>
            </p:cNvSpPr>
            <p:nvPr/>
          </p:nvSpPr>
          <p:spPr bwMode="auto">
            <a:xfrm>
              <a:off x="6560205" y="1103075"/>
              <a:ext cx="564257" cy="169277"/>
            </a:xfrm>
            <a:prstGeom prst="rect">
              <a:avLst/>
            </a:prstGeom>
            <a:noFill/>
            <a:ln w="9525">
              <a:noFill/>
              <a:miter lim="800000"/>
            </a:ln>
          </p:spPr>
          <p:txBody>
            <a:bodyPr vert="horz" wrap="none" lIns="0" tIns="0" rIns="0" bIns="0" numCol="1" anchor="t" anchorCtr="0" compatLnSpc="1">
              <a:spAutoFit/>
            </a:bodyPr>
            <a:lstStyle/>
            <a:p>
              <a:pPr defTabSz="685800" fontAlgn="base">
                <a:spcBef>
                  <a:spcPct val="0"/>
                </a:spcBef>
                <a:spcAft>
                  <a:spcPct val="0"/>
                </a:spcAft>
              </a:pPr>
              <a:r>
                <a:rPr lang="zh-CN" altLang="en-US" sz="1100" b="1" dirty="0" smtClean="0">
                  <a:solidFill>
                    <a:srgbClr val="FFFFFF"/>
                  </a:solidFill>
                  <a:latin typeface="微软雅黑" panose="020B0503020204020204" charset="-122"/>
                  <a:ea typeface="微软雅黑" panose="020B0503020204020204" charset="-122"/>
                  <a:cs typeface="宋体" pitchFamily="2" charset="-122"/>
                </a:rPr>
                <a:t>塔可贝尔</a:t>
              </a:r>
              <a:endParaRPr lang="zh-CN" altLang="en-US" sz="1100" b="1" dirty="0">
                <a:solidFill>
                  <a:srgbClr val="FFFFFF"/>
                </a:solidFill>
                <a:latin typeface="微软雅黑" panose="020B0503020204020204" charset="-122"/>
                <a:ea typeface="微软雅黑" panose="020B0503020204020204" charset="-122"/>
                <a:cs typeface="宋体" pitchFamily="2" charset="-122"/>
              </a:endParaRPr>
            </a:p>
          </p:txBody>
        </p:sp>
      </p:grpSp>
      <p:sp>
        <p:nvSpPr>
          <p:cNvPr id="23" name="Rectangle 4"/>
          <p:cNvSpPr>
            <a:spLocks noChangeArrowheads="1"/>
          </p:cNvSpPr>
          <p:nvPr/>
        </p:nvSpPr>
        <p:spPr bwMode="auto">
          <a:xfrm>
            <a:off x="1465879" y="1477867"/>
            <a:ext cx="2376000" cy="2705921"/>
          </a:xfrm>
          <a:prstGeom prst="rect">
            <a:avLst/>
          </a:prstGeom>
          <a:solidFill>
            <a:schemeClr val="bg1">
              <a:lumMod val="95000"/>
              <a:alpha val="90000"/>
            </a:schemeClr>
          </a:solidFill>
          <a:ln w="9525">
            <a:noFill/>
            <a:miter lim="800000"/>
          </a:ln>
        </p:spPr>
        <p:txBody>
          <a:bodyPr vert="horz" wrap="square" lIns="68580" tIns="34290" rIns="68580" bIns="34290" numCol="1" anchor="t" anchorCtr="0" compatLnSpc="1"/>
          <a:lstStyle/>
          <a:p>
            <a:endParaRPr lang="zh-CN" altLang="en-US" sz="2000">
              <a:latin typeface="微软雅黑" panose="020B0503020204020204" charset="-122"/>
              <a:ea typeface="微软雅黑" panose="020B0503020204020204" charset="-122"/>
            </a:endParaRPr>
          </a:p>
        </p:txBody>
      </p:sp>
      <p:sp>
        <p:nvSpPr>
          <p:cNvPr id="25" name="Rectangle 43"/>
          <p:cNvSpPr/>
          <p:nvPr/>
        </p:nvSpPr>
        <p:spPr>
          <a:xfrm>
            <a:off x="440265" y="2573530"/>
            <a:ext cx="905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a:solidFill>
                  <a:srgbClr val="141313"/>
                </a:solidFill>
                <a:latin typeface="微软雅黑" panose="020B0503020204020204" charset="-122"/>
                <a:ea typeface="微软雅黑" panose="020B0503020204020204" charset="-122"/>
              </a:rPr>
              <a:t>业务类型</a:t>
            </a:r>
            <a:endParaRPr lang="zh-CN" altLang="en-US" sz="1200" b="1" dirty="0">
              <a:solidFill>
                <a:srgbClr val="141313"/>
              </a:solidFill>
              <a:latin typeface="微软雅黑" panose="020B0503020204020204" charset="-122"/>
              <a:ea typeface="微软雅黑" panose="020B0503020204020204" charset="-122"/>
            </a:endParaRPr>
          </a:p>
        </p:txBody>
      </p:sp>
      <p:sp>
        <p:nvSpPr>
          <p:cNvPr id="26" name="Rectangle 31"/>
          <p:cNvSpPr/>
          <p:nvPr/>
        </p:nvSpPr>
        <p:spPr>
          <a:xfrm>
            <a:off x="440266" y="3813425"/>
            <a:ext cx="905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a:solidFill>
                  <a:srgbClr val="141313"/>
                </a:solidFill>
                <a:latin typeface="微软雅黑" panose="020B0503020204020204" charset="-122"/>
                <a:ea typeface="微软雅黑" panose="020B0503020204020204" charset="-122"/>
              </a:rPr>
              <a:t>业务场景</a:t>
            </a:r>
            <a:endParaRPr lang="zh-CN" altLang="en-US" sz="1200" b="1" dirty="0">
              <a:solidFill>
                <a:srgbClr val="141313"/>
              </a:solidFill>
              <a:latin typeface="微软雅黑" panose="020B0503020204020204" charset="-122"/>
              <a:ea typeface="微软雅黑" panose="020B0503020204020204" charset="-122"/>
            </a:endParaRPr>
          </a:p>
        </p:txBody>
      </p:sp>
      <p:sp>
        <p:nvSpPr>
          <p:cNvPr id="27" name="Rectangle 13"/>
          <p:cNvSpPr/>
          <p:nvPr/>
        </p:nvSpPr>
        <p:spPr>
          <a:xfrm>
            <a:off x="440266" y="3215290"/>
            <a:ext cx="905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a:solidFill>
                  <a:srgbClr val="141313"/>
                </a:solidFill>
                <a:latin typeface="微软雅黑" panose="020B0503020204020204" charset="-122"/>
                <a:ea typeface="微软雅黑" panose="020B0503020204020204" charset="-122"/>
              </a:rPr>
              <a:t>业务模式</a:t>
            </a:r>
            <a:endParaRPr lang="zh-CN" altLang="en-US" sz="1200" b="1" dirty="0">
              <a:solidFill>
                <a:srgbClr val="141313"/>
              </a:solidFill>
              <a:latin typeface="微软雅黑" panose="020B0503020204020204" charset="-122"/>
              <a:ea typeface="微软雅黑" panose="020B0503020204020204" charset="-122"/>
            </a:endParaRPr>
          </a:p>
        </p:txBody>
      </p:sp>
      <p:sp>
        <p:nvSpPr>
          <p:cNvPr id="28" name="Rectangle 43"/>
          <p:cNvSpPr/>
          <p:nvPr/>
        </p:nvSpPr>
        <p:spPr>
          <a:xfrm>
            <a:off x="449511" y="1794458"/>
            <a:ext cx="905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200" b="1" dirty="0">
                <a:solidFill>
                  <a:srgbClr val="141313"/>
                </a:solidFill>
                <a:latin typeface="微软雅黑" panose="020B0503020204020204" charset="-122"/>
                <a:ea typeface="微软雅黑" panose="020B0503020204020204" charset="-122"/>
              </a:rPr>
              <a:t>实施系统</a:t>
            </a:r>
            <a:endParaRPr lang="zh-CN" altLang="en-US" sz="1200" b="1" dirty="0">
              <a:solidFill>
                <a:srgbClr val="141313"/>
              </a:solidFill>
              <a:latin typeface="微软雅黑" panose="020B0503020204020204" charset="-122"/>
              <a:ea typeface="微软雅黑" panose="020B0503020204020204" charset="-122"/>
            </a:endParaRPr>
          </a:p>
        </p:txBody>
      </p:sp>
      <p:sp>
        <p:nvSpPr>
          <p:cNvPr id="7" name="Rectangle 47"/>
          <p:cNvSpPr/>
          <p:nvPr/>
        </p:nvSpPr>
        <p:spPr bwMode="auto">
          <a:xfrm>
            <a:off x="1686048" y="1577125"/>
            <a:ext cx="1877761" cy="360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100" b="1" dirty="0">
                <a:solidFill>
                  <a:srgbClr val="FFFFFF"/>
                </a:solidFill>
                <a:latin typeface="微软雅黑" panose="020B0503020204020204" charset="-122"/>
                <a:ea typeface="微软雅黑" panose="020B0503020204020204" charset="-122"/>
              </a:rPr>
              <a:t>手机自助点餐</a:t>
            </a:r>
            <a:endParaRPr lang="en-US" altLang="zh-CN" sz="1200" b="1" dirty="0">
              <a:solidFill>
                <a:srgbClr val="FFFFFF"/>
              </a:solidFill>
              <a:latin typeface="微软雅黑" panose="020B0503020204020204" charset="-122"/>
              <a:ea typeface="微软雅黑" panose="020B0503020204020204" charset="-122"/>
            </a:endParaRPr>
          </a:p>
          <a:p>
            <a:pPr algn="ctr" defTabSz="457200"/>
            <a:r>
              <a:rPr lang="en-US" altLang="zh-CN" sz="800" dirty="0">
                <a:solidFill>
                  <a:srgbClr val="FFFFFF"/>
                </a:solidFill>
                <a:latin typeface="微软雅黑" panose="020B0503020204020204" charset="-122"/>
                <a:ea typeface="微软雅黑" panose="020B0503020204020204" charset="-122"/>
              </a:rPr>
              <a:t>H5</a:t>
            </a:r>
            <a:r>
              <a:rPr lang="zh-CN" altLang="en-US" sz="800" dirty="0">
                <a:solidFill>
                  <a:srgbClr val="FFFFFF"/>
                </a:solidFill>
                <a:latin typeface="微软雅黑" panose="020B0503020204020204" charset="-122"/>
                <a:ea typeface="微软雅黑" panose="020B0503020204020204" charset="-122"/>
              </a:rPr>
              <a:t>、微信小程序、支付宝小程序</a:t>
            </a:r>
            <a:endParaRPr lang="en-US" sz="800" dirty="0">
              <a:solidFill>
                <a:srgbClr val="FFFFFF"/>
              </a:solidFill>
              <a:latin typeface="微软雅黑" panose="020B0503020204020204" charset="-122"/>
              <a:ea typeface="微软雅黑" panose="020B0503020204020204" charset="-122"/>
            </a:endParaRPr>
          </a:p>
        </p:txBody>
      </p:sp>
      <p:sp>
        <p:nvSpPr>
          <p:cNvPr id="30" name="Rectangle 45"/>
          <p:cNvSpPr/>
          <p:nvPr/>
        </p:nvSpPr>
        <p:spPr bwMode="auto">
          <a:xfrm>
            <a:off x="3110892" y="2561633"/>
            <a:ext cx="64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第三方</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1" name="Rectangle 46"/>
          <p:cNvSpPr/>
          <p:nvPr/>
        </p:nvSpPr>
        <p:spPr bwMode="auto">
          <a:xfrm>
            <a:off x="1519190"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堂食</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3" name="Rectangle 48"/>
          <p:cNvSpPr/>
          <p:nvPr/>
        </p:nvSpPr>
        <p:spPr bwMode="auto">
          <a:xfrm>
            <a:off x="2049757"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外带</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4" name="Rectangle 4"/>
          <p:cNvSpPr>
            <a:spLocks noChangeArrowheads="1"/>
          </p:cNvSpPr>
          <p:nvPr/>
        </p:nvSpPr>
        <p:spPr bwMode="auto">
          <a:xfrm>
            <a:off x="3928525" y="1477868"/>
            <a:ext cx="2088000" cy="2705920"/>
          </a:xfrm>
          <a:prstGeom prst="rect">
            <a:avLst/>
          </a:prstGeom>
          <a:solidFill>
            <a:schemeClr val="bg1">
              <a:lumMod val="95000"/>
              <a:alpha val="90000"/>
            </a:schemeClr>
          </a:solidFill>
          <a:ln w="9525">
            <a:noFill/>
            <a:miter lim="800000"/>
          </a:ln>
        </p:spPr>
        <p:txBody>
          <a:bodyPr vert="horz" wrap="square" lIns="68580" tIns="34290" rIns="68580" bIns="34290" numCol="1" anchor="t" anchorCtr="0" compatLnSpc="1"/>
          <a:lstStyle/>
          <a:p>
            <a:endParaRPr lang="zh-CN" altLang="en-US" sz="2000">
              <a:latin typeface="微软雅黑" panose="020B0503020204020204" charset="-122"/>
              <a:ea typeface="微软雅黑" panose="020B0503020204020204" charset="-122"/>
            </a:endParaRPr>
          </a:p>
        </p:txBody>
      </p:sp>
      <p:sp>
        <p:nvSpPr>
          <p:cNvPr id="35" name="Rectangle 47"/>
          <p:cNvSpPr/>
          <p:nvPr/>
        </p:nvSpPr>
        <p:spPr bwMode="auto">
          <a:xfrm>
            <a:off x="6214154" y="1577125"/>
            <a:ext cx="1080000" cy="360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100" b="1" dirty="0">
                <a:solidFill>
                  <a:srgbClr val="FFFFFF"/>
                </a:solidFill>
                <a:latin typeface="微软雅黑" panose="020B0503020204020204" charset="-122"/>
                <a:ea typeface="微软雅黑" panose="020B0503020204020204" charset="-122"/>
              </a:rPr>
              <a:t>手机自助点餐</a:t>
            </a:r>
            <a:endParaRPr lang="en-US" altLang="zh-CN" sz="1100" b="1" dirty="0">
              <a:solidFill>
                <a:srgbClr val="FFFFFF"/>
              </a:solidFill>
              <a:latin typeface="微软雅黑" panose="020B0503020204020204" charset="-122"/>
              <a:ea typeface="微软雅黑" panose="020B0503020204020204" charset="-122"/>
            </a:endParaRPr>
          </a:p>
          <a:p>
            <a:pPr algn="ctr" defTabSz="457200"/>
            <a:r>
              <a:rPr lang="zh-CN" altLang="en-US" sz="800" dirty="0">
                <a:solidFill>
                  <a:srgbClr val="FFFFFF"/>
                </a:solidFill>
                <a:latin typeface="微软雅黑" panose="020B0503020204020204" charset="-122"/>
                <a:ea typeface="微软雅黑" panose="020B0503020204020204" charset="-122"/>
              </a:rPr>
              <a:t>微信小程序</a:t>
            </a:r>
            <a:endParaRPr lang="en-US" sz="800" dirty="0">
              <a:solidFill>
                <a:srgbClr val="FFFFFF"/>
              </a:solidFill>
              <a:latin typeface="微软雅黑" panose="020B0503020204020204" charset="-122"/>
              <a:ea typeface="微软雅黑" panose="020B0503020204020204" charset="-122"/>
            </a:endParaRPr>
          </a:p>
        </p:txBody>
      </p:sp>
      <p:sp>
        <p:nvSpPr>
          <p:cNvPr id="37" name="Rectangle 46"/>
          <p:cNvSpPr/>
          <p:nvPr/>
        </p:nvSpPr>
        <p:spPr bwMode="auto">
          <a:xfrm>
            <a:off x="4366912"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堂食</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8" name="Rectangle 48"/>
          <p:cNvSpPr/>
          <p:nvPr/>
        </p:nvSpPr>
        <p:spPr bwMode="auto">
          <a:xfrm>
            <a:off x="5076717"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外带</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13" name="Rectangle 47"/>
          <p:cNvSpPr/>
          <p:nvPr/>
        </p:nvSpPr>
        <p:spPr bwMode="auto">
          <a:xfrm>
            <a:off x="4037189" y="1577125"/>
            <a:ext cx="900000" cy="360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100" b="1" dirty="0">
                <a:solidFill>
                  <a:srgbClr val="FFFFFF"/>
                </a:solidFill>
                <a:latin typeface="微软雅黑" panose="020B0503020204020204" charset="-122"/>
                <a:ea typeface="微软雅黑" panose="020B0503020204020204" charset="-122"/>
              </a:rPr>
              <a:t>扫码点餐</a:t>
            </a:r>
            <a:endParaRPr lang="en-US" altLang="zh-CN" sz="1100" b="1" dirty="0">
              <a:solidFill>
                <a:srgbClr val="FFFFFF"/>
              </a:solidFill>
              <a:latin typeface="微软雅黑" panose="020B0503020204020204" charset="-122"/>
              <a:ea typeface="微软雅黑" panose="020B0503020204020204" charset="-122"/>
            </a:endParaRPr>
          </a:p>
          <a:p>
            <a:pPr algn="ctr" defTabSz="457200"/>
            <a:r>
              <a:rPr lang="zh-CN" altLang="en-US" sz="800" dirty="0">
                <a:solidFill>
                  <a:srgbClr val="FFFFFF"/>
                </a:solidFill>
                <a:latin typeface="微软雅黑" panose="020B0503020204020204" charset="-122"/>
                <a:ea typeface="微软雅黑" panose="020B0503020204020204" charset="-122"/>
              </a:rPr>
              <a:t>支付宝小程序</a:t>
            </a:r>
            <a:endParaRPr lang="en-US" sz="800" dirty="0">
              <a:solidFill>
                <a:srgbClr val="FFFFFF"/>
              </a:solidFill>
              <a:latin typeface="微软雅黑" panose="020B0503020204020204" charset="-122"/>
              <a:ea typeface="微软雅黑" panose="020B0503020204020204" charset="-122"/>
            </a:endParaRPr>
          </a:p>
        </p:txBody>
      </p:sp>
      <p:sp>
        <p:nvSpPr>
          <p:cNvPr id="14" name="Rectangle 47"/>
          <p:cNvSpPr/>
          <p:nvPr/>
        </p:nvSpPr>
        <p:spPr bwMode="auto">
          <a:xfrm>
            <a:off x="4988346" y="1577125"/>
            <a:ext cx="900000" cy="360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100" b="1" dirty="0">
                <a:solidFill>
                  <a:srgbClr val="FFFFFF"/>
                </a:solidFill>
                <a:latin typeface="微软雅黑" panose="020B0503020204020204" charset="-122"/>
                <a:ea typeface="微软雅黑" panose="020B0503020204020204" charset="-122"/>
              </a:rPr>
              <a:t>外带</a:t>
            </a:r>
            <a:endParaRPr lang="en-US" altLang="zh-CN" sz="1100" b="1" dirty="0">
              <a:solidFill>
                <a:srgbClr val="FFFFFF"/>
              </a:solidFill>
              <a:latin typeface="微软雅黑" panose="020B0503020204020204" charset="-122"/>
              <a:ea typeface="微软雅黑" panose="020B0503020204020204" charset="-122"/>
            </a:endParaRPr>
          </a:p>
          <a:p>
            <a:pPr algn="ctr" defTabSz="457200"/>
            <a:r>
              <a:rPr lang="zh-CN" altLang="en-US" sz="800" dirty="0">
                <a:solidFill>
                  <a:srgbClr val="FFFFFF"/>
                </a:solidFill>
                <a:latin typeface="微软雅黑" panose="020B0503020204020204" charset="-122"/>
                <a:ea typeface="微软雅黑" panose="020B0503020204020204" charset="-122"/>
              </a:rPr>
              <a:t>支付宝小程序</a:t>
            </a:r>
            <a:endParaRPr lang="en-US" sz="800" dirty="0">
              <a:solidFill>
                <a:srgbClr val="FFFFFF"/>
              </a:solidFill>
              <a:latin typeface="微软雅黑" panose="020B0503020204020204" charset="-122"/>
              <a:ea typeface="微软雅黑" panose="020B0503020204020204" charset="-122"/>
            </a:endParaRPr>
          </a:p>
        </p:txBody>
      </p:sp>
      <p:sp>
        <p:nvSpPr>
          <p:cNvPr id="39" name="Rectangle 14"/>
          <p:cNvSpPr/>
          <p:nvPr/>
        </p:nvSpPr>
        <p:spPr bwMode="auto">
          <a:xfrm>
            <a:off x="4509607" y="320339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桌边服务</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40" name="Rectangle 15"/>
          <p:cNvSpPr/>
          <p:nvPr/>
        </p:nvSpPr>
        <p:spPr bwMode="auto">
          <a:xfrm>
            <a:off x="2117954" y="320339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快餐</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41" name="Rectangle 47"/>
          <p:cNvSpPr/>
          <p:nvPr/>
        </p:nvSpPr>
        <p:spPr bwMode="auto">
          <a:xfrm>
            <a:off x="7551890" y="1577125"/>
            <a:ext cx="1080000" cy="360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100" b="1" dirty="0">
                <a:solidFill>
                  <a:srgbClr val="FFFFFF"/>
                </a:solidFill>
                <a:latin typeface="微软雅黑" panose="020B0503020204020204" charset="-122"/>
                <a:ea typeface="微软雅黑" panose="020B0503020204020204" charset="-122"/>
              </a:rPr>
              <a:t>手机自助点餐</a:t>
            </a:r>
            <a:endParaRPr lang="en-US" altLang="zh-CN" sz="1100" b="1" dirty="0">
              <a:solidFill>
                <a:srgbClr val="FFFFFF"/>
              </a:solidFill>
              <a:latin typeface="微软雅黑" panose="020B0503020204020204" charset="-122"/>
              <a:ea typeface="微软雅黑" panose="020B0503020204020204" charset="-122"/>
            </a:endParaRPr>
          </a:p>
          <a:p>
            <a:pPr algn="ctr" defTabSz="457200"/>
            <a:r>
              <a:rPr lang="zh-CN" altLang="en-US" sz="800" dirty="0">
                <a:solidFill>
                  <a:srgbClr val="FFFFFF"/>
                </a:solidFill>
                <a:latin typeface="微软雅黑" panose="020B0503020204020204" charset="-122"/>
                <a:ea typeface="微软雅黑" panose="020B0503020204020204" charset="-122"/>
              </a:rPr>
              <a:t>微信小程序</a:t>
            </a:r>
            <a:endParaRPr lang="en-US" sz="800" dirty="0">
              <a:solidFill>
                <a:srgbClr val="FFFFFF"/>
              </a:solidFill>
              <a:latin typeface="微软雅黑" panose="020B0503020204020204" charset="-122"/>
              <a:ea typeface="微软雅黑" panose="020B0503020204020204" charset="-122"/>
            </a:endParaRPr>
          </a:p>
        </p:txBody>
      </p:sp>
      <p:sp>
        <p:nvSpPr>
          <p:cNvPr id="47" name="TextBox 22"/>
          <p:cNvSpPr>
            <a:spLocks noChangeArrowheads="1"/>
          </p:cNvSpPr>
          <p:nvPr/>
        </p:nvSpPr>
        <p:spPr bwMode="auto">
          <a:xfrm>
            <a:off x="417820" y="4442026"/>
            <a:ext cx="9504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r>
              <a:rPr lang="zh-CN" altLang="en-US" sz="1200" b="1" dirty="0">
                <a:solidFill>
                  <a:srgbClr val="141313"/>
                </a:solidFill>
                <a:latin typeface="微软雅黑" panose="020B0503020204020204" charset="-122"/>
                <a:ea typeface="微软雅黑" panose="020B0503020204020204" charset="-122"/>
                <a:sym typeface="黑体" panose="02010609060101010101" pitchFamily="49" charset="-122"/>
              </a:rPr>
              <a:t>中</a:t>
            </a:r>
            <a:r>
              <a:rPr lang="zh-CN" altLang="en-US" sz="1200" b="1" dirty="0" smtClean="0">
                <a:solidFill>
                  <a:srgbClr val="141313"/>
                </a:solidFill>
                <a:latin typeface="微软雅黑" panose="020B0503020204020204" charset="-122"/>
                <a:ea typeface="微软雅黑" panose="020B0503020204020204" charset="-122"/>
                <a:sym typeface="黑体" panose="02010609060101010101" pitchFamily="49" charset="-122"/>
              </a:rPr>
              <a:t>台服务</a:t>
            </a:r>
            <a:endParaRPr lang="zh-CN" altLang="en-US" sz="1200" b="1" dirty="0">
              <a:solidFill>
                <a:srgbClr val="141313"/>
              </a:solidFill>
              <a:latin typeface="微软雅黑" panose="020B0503020204020204" charset="-122"/>
              <a:ea typeface="微软雅黑" panose="020B0503020204020204" charset="-122"/>
              <a:sym typeface="黑体" panose="02010609060101010101" pitchFamily="49" charset="-122"/>
            </a:endParaRPr>
          </a:p>
        </p:txBody>
      </p:sp>
      <p:sp>
        <p:nvSpPr>
          <p:cNvPr id="48" name="Rectangle 32"/>
          <p:cNvSpPr/>
          <p:nvPr/>
        </p:nvSpPr>
        <p:spPr bwMode="auto">
          <a:xfrm>
            <a:off x="1864994"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线上</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49" name="Rectangle 33"/>
          <p:cNvSpPr/>
          <p:nvPr/>
        </p:nvSpPr>
        <p:spPr bwMode="auto">
          <a:xfrm>
            <a:off x="2652032"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线下</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cxnSp>
        <p:nvCxnSpPr>
          <p:cNvPr id="50" name="Straight Connector 120"/>
          <p:cNvCxnSpPr/>
          <p:nvPr/>
        </p:nvCxnSpPr>
        <p:spPr>
          <a:xfrm>
            <a:off x="264160" y="4290905"/>
            <a:ext cx="8676000" cy="0"/>
          </a:xfrm>
          <a:prstGeom prst="line">
            <a:avLst/>
          </a:prstGeom>
          <a:noFill/>
          <a:ln w="22225" cap="flat" cmpd="sng" algn="ctr">
            <a:solidFill>
              <a:schemeClr val="bg1">
                <a:lumMod val="50000"/>
                <a:alpha val="42000"/>
              </a:schemeClr>
            </a:solidFill>
            <a:prstDash val="dash"/>
          </a:ln>
          <a:effectLst/>
        </p:spPr>
      </p:cxnSp>
      <p:sp>
        <p:nvSpPr>
          <p:cNvPr id="51" name="Rectangle 32"/>
          <p:cNvSpPr/>
          <p:nvPr/>
        </p:nvSpPr>
        <p:spPr bwMode="auto">
          <a:xfrm>
            <a:off x="4366912"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线上</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52" name="Rectangle 33"/>
          <p:cNvSpPr/>
          <p:nvPr/>
        </p:nvSpPr>
        <p:spPr bwMode="auto">
          <a:xfrm>
            <a:off x="5076717"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线下</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53" name="Rectangle 32"/>
          <p:cNvSpPr/>
          <p:nvPr/>
        </p:nvSpPr>
        <p:spPr bwMode="auto">
          <a:xfrm>
            <a:off x="6477420"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线上</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54" name="Rectangle 32"/>
          <p:cNvSpPr/>
          <p:nvPr/>
        </p:nvSpPr>
        <p:spPr bwMode="auto">
          <a:xfrm>
            <a:off x="7834336" y="3801528"/>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线上</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57" name="Rectangle 47"/>
          <p:cNvSpPr/>
          <p:nvPr/>
        </p:nvSpPr>
        <p:spPr bwMode="auto">
          <a:xfrm>
            <a:off x="4037189" y="1985470"/>
            <a:ext cx="900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a:solidFill>
                  <a:srgbClr val="FFFFFF"/>
                </a:solidFill>
                <a:latin typeface="微软雅黑" panose="020B0503020204020204" charset="-122"/>
                <a:ea typeface="微软雅黑" panose="020B0503020204020204" charset="-122"/>
              </a:rPr>
              <a:t>CPOS</a:t>
            </a:r>
            <a:endParaRPr lang="en-US" altLang="zh-CN" sz="1000" dirty="0">
              <a:solidFill>
                <a:srgbClr val="FFFFFF"/>
              </a:solidFill>
              <a:latin typeface="微软雅黑" panose="020B0503020204020204" charset="-122"/>
              <a:ea typeface="微软雅黑" panose="020B0503020204020204" charset="-122"/>
            </a:endParaRPr>
          </a:p>
          <a:p>
            <a:pPr algn="ctr" defTabSz="457200"/>
            <a:r>
              <a:rPr lang="en-US" altLang="zh-CN" sz="1000" dirty="0">
                <a:solidFill>
                  <a:srgbClr val="FFFFFF"/>
                </a:solidFill>
                <a:latin typeface="微软雅黑" panose="020B0503020204020204" charset="-122"/>
                <a:ea typeface="微软雅黑" panose="020B0503020204020204" charset="-122"/>
              </a:rPr>
              <a:t>Counter</a:t>
            </a:r>
            <a:endParaRPr lang="en-US" sz="1000" dirty="0">
              <a:solidFill>
                <a:srgbClr val="FFFFFF"/>
              </a:solidFill>
              <a:latin typeface="微软雅黑" panose="020B0503020204020204" charset="-122"/>
              <a:ea typeface="微软雅黑" panose="020B0503020204020204" charset="-122"/>
            </a:endParaRPr>
          </a:p>
        </p:txBody>
      </p:sp>
      <p:sp>
        <p:nvSpPr>
          <p:cNvPr id="58" name="Rectangle 47"/>
          <p:cNvSpPr/>
          <p:nvPr/>
        </p:nvSpPr>
        <p:spPr bwMode="auto">
          <a:xfrm>
            <a:off x="4988346" y="1985470"/>
            <a:ext cx="900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smtClean="0">
                <a:solidFill>
                  <a:srgbClr val="FFFFFF"/>
                </a:solidFill>
                <a:latin typeface="微软雅黑" panose="020B0503020204020204" charset="-122"/>
                <a:ea typeface="微软雅黑" panose="020B0503020204020204" charset="-122"/>
              </a:rPr>
              <a:t>MPOS</a:t>
            </a:r>
            <a:endParaRPr lang="en-US" sz="1000" dirty="0">
              <a:solidFill>
                <a:srgbClr val="FFFFFF"/>
              </a:solidFill>
              <a:latin typeface="微软雅黑" panose="020B0503020204020204" charset="-122"/>
              <a:ea typeface="微软雅黑" panose="020B0503020204020204" charset="-122"/>
            </a:endParaRPr>
          </a:p>
        </p:txBody>
      </p:sp>
      <p:sp>
        <p:nvSpPr>
          <p:cNvPr id="59" name="Rectangle 15"/>
          <p:cNvSpPr/>
          <p:nvPr/>
        </p:nvSpPr>
        <p:spPr bwMode="auto">
          <a:xfrm>
            <a:off x="6476061" y="320339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快餐</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0" name="Rectangle 15"/>
          <p:cNvSpPr/>
          <p:nvPr/>
        </p:nvSpPr>
        <p:spPr bwMode="auto">
          <a:xfrm>
            <a:off x="7834336" y="320339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快餐</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1" name="Rectangle 47"/>
          <p:cNvSpPr/>
          <p:nvPr/>
        </p:nvSpPr>
        <p:spPr bwMode="auto">
          <a:xfrm>
            <a:off x="1686048" y="1985470"/>
            <a:ext cx="900000" cy="300793"/>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en-US" altLang="zh-CN" sz="1000" dirty="0">
                <a:solidFill>
                  <a:srgbClr val="FFFFFF"/>
                </a:solidFill>
                <a:latin typeface="微软雅黑" panose="020B0503020204020204" charset="-122"/>
                <a:ea typeface="微软雅黑" panose="020B0503020204020204" charset="-122"/>
              </a:rPr>
              <a:t>CPOS</a:t>
            </a:r>
            <a:endParaRPr lang="en-US" altLang="zh-CN" sz="1000" dirty="0">
              <a:solidFill>
                <a:srgbClr val="FFFFFF"/>
              </a:solidFill>
              <a:latin typeface="微软雅黑" panose="020B0503020204020204" charset="-122"/>
              <a:ea typeface="微软雅黑" panose="020B0503020204020204" charset="-122"/>
            </a:endParaRPr>
          </a:p>
          <a:p>
            <a:pPr algn="ctr" defTabSz="457200"/>
            <a:r>
              <a:rPr lang="en-US" altLang="zh-CN" sz="1000" dirty="0">
                <a:solidFill>
                  <a:srgbClr val="FFFFFF"/>
                </a:solidFill>
                <a:latin typeface="微软雅黑" panose="020B0503020204020204" charset="-122"/>
                <a:ea typeface="微软雅黑" panose="020B0503020204020204" charset="-122"/>
              </a:rPr>
              <a:t>Counter</a:t>
            </a:r>
            <a:endParaRPr lang="en-US" sz="1000" dirty="0">
              <a:solidFill>
                <a:srgbClr val="FFFFFF"/>
              </a:solidFill>
              <a:latin typeface="微软雅黑" panose="020B0503020204020204" charset="-122"/>
              <a:ea typeface="微软雅黑" panose="020B0503020204020204" charset="-122"/>
            </a:endParaRPr>
          </a:p>
        </p:txBody>
      </p:sp>
      <p:sp>
        <p:nvSpPr>
          <p:cNvPr id="62" name="Rectangle 46"/>
          <p:cNvSpPr/>
          <p:nvPr/>
        </p:nvSpPr>
        <p:spPr bwMode="auto">
          <a:xfrm>
            <a:off x="6219808"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堂食</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3" name="Rectangle 48"/>
          <p:cNvSpPr/>
          <p:nvPr/>
        </p:nvSpPr>
        <p:spPr bwMode="auto">
          <a:xfrm>
            <a:off x="6794886"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外带</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4" name="Rectangle 46"/>
          <p:cNvSpPr/>
          <p:nvPr/>
        </p:nvSpPr>
        <p:spPr bwMode="auto">
          <a:xfrm>
            <a:off x="7552812"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堂食</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5" name="Rectangle 48"/>
          <p:cNvSpPr/>
          <p:nvPr/>
        </p:nvSpPr>
        <p:spPr bwMode="auto">
          <a:xfrm>
            <a:off x="8127890"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外带</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66" name="Rectangle 46"/>
          <p:cNvSpPr/>
          <p:nvPr/>
        </p:nvSpPr>
        <p:spPr bwMode="auto">
          <a:xfrm>
            <a:off x="2580324" y="2561633"/>
            <a:ext cx="504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zh-CN" altLang="en-US" sz="1000" dirty="0">
                <a:solidFill>
                  <a:schemeClr val="tx1">
                    <a:lumMod val="50000"/>
                  </a:schemeClr>
                </a:solidFill>
                <a:latin typeface="微软雅黑" panose="020B0503020204020204" charset="-122"/>
                <a:ea typeface="微软雅黑" panose="020B0503020204020204" charset="-122"/>
              </a:rPr>
              <a:t>预定</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a:blip r:embed="rId1"/>
          <a:stretch>
            <a:fillRect/>
          </a:stretch>
        </p:blipFill>
        <p:spPr>
          <a:xfrm>
            <a:off x="83196" y="955594"/>
            <a:ext cx="5714777" cy="2607180"/>
          </a:xfrm>
          <a:prstGeom prst="rect">
            <a:avLst/>
          </a:prstGeom>
          <a:solidFill>
            <a:srgbClr val="FFFFFF">
              <a:shade val="85000"/>
            </a:srgbClr>
          </a:solidFill>
          <a:ln w="254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a:xfrm>
            <a:off x="264160" y="122548"/>
            <a:ext cx="7051040" cy="663006"/>
          </a:xfrm>
        </p:spPr>
        <p:txBody>
          <a:bodyPr>
            <a:normAutofit/>
          </a:bodyPr>
          <a:lstStyle/>
          <a:p>
            <a:r>
              <a:rPr lang="en-US" altLang="zh-CN" dirty="0" smtClean="0">
                <a:solidFill>
                  <a:srgbClr val="414141"/>
                </a:solidFill>
                <a:latin typeface="微软雅黑" panose="020B0503020204020204" charset="-122"/>
                <a:ea typeface="微软雅黑" panose="020B0503020204020204" charset="-122"/>
                <a:sym typeface="+mn-ea"/>
              </a:rPr>
              <a:t>CPOS Counter</a:t>
            </a:r>
            <a:r>
              <a:rPr lang="zh-CN" altLang="en-US" dirty="0" smtClean="0">
                <a:solidFill>
                  <a:srgbClr val="414141"/>
                </a:solidFill>
                <a:latin typeface="微软雅黑" panose="020B0503020204020204" charset="-122"/>
                <a:ea typeface="微软雅黑" panose="020B0503020204020204" charset="-122"/>
                <a:sym typeface="+mn-ea"/>
              </a:rPr>
              <a:t>部分界面</a:t>
            </a:r>
            <a:endParaRPr lang="en-US" sz="2400" dirty="0"/>
          </a:p>
        </p:txBody>
      </p:sp>
      <p:sp>
        <p:nvSpPr>
          <p:cNvPr id="14" name="文本框 13"/>
          <p:cNvSpPr txBox="1"/>
          <p:nvPr/>
        </p:nvSpPr>
        <p:spPr>
          <a:xfrm>
            <a:off x="5917013" y="1138474"/>
            <a:ext cx="954107" cy="246221"/>
          </a:xfrm>
          <a:prstGeom prst="rect">
            <a:avLst/>
          </a:prstGeom>
          <a:noFill/>
        </p:spPr>
        <p:txBody>
          <a:bodyPr wrap="none" rtlCol="0">
            <a:spAutoFit/>
          </a:bodyPr>
          <a:lstStyle>
            <a:defPPr>
              <a:defRPr lang="en-US"/>
            </a:defPPr>
            <a:lvl1pPr>
              <a:defRPr sz="1000"/>
            </a:lvl1pPr>
          </a:lstStyle>
          <a:p>
            <a:r>
              <a:rPr lang="zh-CN" altLang="en-US" b="1" dirty="0" smtClean="0">
                <a:latin typeface="微软雅黑" panose="020B0503020204020204" charset="-122"/>
                <a:ea typeface="微软雅黑" panose="020B0503020204020204" charset="-122"/>
              </a:rPr>
              <a:t>菜单页面配置</a:t>
            </a:r>
            <a:endParaRPr lang="zh-CN" altLang="en-US" b="1" dirty="0">
              <a:latin typeface="微软雅黑" panose="020B0503020204020204" charset="-122"/>
              <a:ea typeface="微软雅黑" panose="020B0503020204020204" charset="-122"/>
            </a:endParaRPr>
          </a:p>
        </p:txBody>
      </p:sp>
      <p:pic>
        <p:nvPicPr>
          <p:cNvPr id="16" name="图片 15"/>
          <p:cNvPicPr/>
          <p:nvPr/>
        </p:nvPicPr>
        <p:blipFill>
          <a:blip r:embed="rId2"/>
          <a:stretch>
            <a:fillRect/>
          </a:stretch>
        </p:blipFill>
        <p:spPr>
          <a:xfrm>
            <a:off x="4314614" y="3308985"/>
            <a:ext cx="5486400" cy="1834515"/>
          </a:xfrm>
          <a:prstGeom prst="rect">
            <a:avLst/>
          </a:prstGeom>
          <a:solidFill>
            <a:srgbClr val="FFFFFF">
              <a:shade val="85000"/>
            </a:srgbClr>
          </a:solidFill>
          <a:ln w="254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16"/>
          <p:cNvSpPr txBox="1"/>
          <p:nvPr/>
        </p:nvSpPr>
        <p:spPr>
          <a:xfrm>
            <a:off x="6282773" y="3015351"/>
            <a:ext cx="1832553" cy="246221"/>
          </a:xfrm>
          <a:prstGeom prst="rect">
            <a:avLst/>
          </a:prstGeom>
          <a:noFill/>
        </p:spPr>
        <p:txBody>
          <a:bodyPr wrap="none" rtlCol="0">
            <a:spAutoFit/>
          </a:bodyPr>
          <a:lstStyle>
            <a:defPPr>
              <a:defRPr lang="en-US"/>
            </a:defPPr>
            <a:lvl1pPr>
              <a:defRPr sz="1000"/>
            </a:lvl1pPr>
          </a:lstStyle>
          <a:p>
            <a:r>
              <a:rPr lang="en-US" altLang="zh-CN" b="1" dirty="0" err="1" smtClean="0">
                <a:latin typeface="微软雅黑" panose="020B0503020204020204" charset="-122"/>
                <a:ea typeface="微软雅黑" panose="020B0503020204020204" charset="-122"/>
              </a:rPr>
              <a:t>SmartKey</a:t>
            </a:r>
            <a:r>
              <a:rPr lang="zh-CN" altLang="en-US" b="1" dirty="0" smtClean="0">
                <a:latin typeface="微软雅黑" panose="020B0503020204020204" charset="-122"/>
                <a:ea typeface="微软雅黑" panose="020B0503020204020204" charset="-122"/>
              </a:rPr>
              <a:t>等自定义按键配置</a:t>
            </a:r>
            <a:endParaRPr lang="zh-CN" altLang="en-US"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6063720" y="3709889"/>
            <a:ext cx="2967740" cy="1099995"/>
          </a:xfrm>
          <a:prstGeom prst="rect">
            <a:avLst/>
          </a:prstGeom>
          <a:solidFill>
            <a:srgbClr val="FFFFFF">
              <a:shade val="85000"/>
            </a:srgbClr>
          </a:solidFill>
          <a:ln w="254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3"/>
          <p:cNvSpPr>
            <a:spLocks noGrp="1"/>
          </p:cNvSpPr>
          <p:nvPr>
            <p:ph type="title"/>
          </p:nvPr>
        </p:nvSpPr>
        <p:spPr>
          <a:xfrm>
            <a:off x="264160" y="122548"/>
            <a:ext cx="7051040" cy="663006"/>
          </a:xfrm>
        </p:spPr>
        <p:txBody>
          <a:bodyPr>
            <a:normAutofit/>
          </a:bodyPr>
          <a:lstStyle/>
          <a:p>
            <a:r>
              <a:rPr lang="en-US" altLang="zh-CN" dirty="0" smtClean="0">
                <a:solidFill>
                  <a:srgbClr val="414141"/>
                </a:solidFill>
                <a:latin typeface="微软雅黑" panose="020B0503020204020204" charset="-122"/>
                <a:ea typeface="微软雅黑" panose="020B0503020204020204" charset="-122"/>
                <a:sym typeface="+mn-ea"/>
              </a:rPr>
              <a:t>Yum</a:t>
            </a:r>
            <a:r>
              <a:rPr lang="zh-CN" altLang="en-US" dirty="0" smtClean="0">
                <a:solidFill>
                  <a:srgbClr val="414141"/>
                </a:solidFill>
                <a:latin typeface="微软雅黑" panose="020B0503020204020204" charset="-122"/>
                <a:ea typeface="微软雅黑" panose="020B0503020204020204" charset="-122"/>
                <a:sym typeface="+mn-ea"/>
              </a:rPr>
              <a:t>跨</a:t>
            </a:r>
            <a:r>
              <a:rPr lang="zh-CN" altLang="en-US" dirty="0">
                <a:solidFill>
                  <a:srgbClr val="414141"/>
                </a:solidFill>
                <a:latin typeface="微软雅黑" panose="020B0503020204020204" charset="-122"/>
                <a:ea typeface="微软雅黑" panose="020B0503020204020204" charset="-122"/>
                <a:sym typeface="+mn-ea"/>
              </a:rPr>
              <a:t>系统</a:t>
            </a:r>
            <a:r>
              <a:rPr lang="zh-CN" altLang="en-US" dirty="0" smtClean="0">
                <a:solidFill>
                  <a:srgbClr val="414141"/>
                </a:solidFill>
                <a:latin typeface="微软雅黑" panose="020B0503020204020204" charset="-122"/>
                <a:ea typeface="微软雅黑" panose="020B0503020204020204" charset="-122"/>
                <a:sym typeface="+mn-ea"/>
              </a:rPr>
              <a:t>订单流程梳理</a:t>
            </a:r>
            <a:endParaRPr lang="en-US" sz="2400" dirty="0"/>
          </a:p>
        </p:txBody>
      </p:sp>
      <p:sp>
        <p:nvSpPr>
          <p:cNvPr id="70" name="文本框 69"/>
          <p:cNvSpPr txBox="1"/>
          <p:nvPr/>
        </p:nvSpPr>
        <p:spPr>
          <a:xfrm>
            <a:off x="1080476" y="962504"/>
            <a:ext cx="1827744" cy="246221"/>
          </a:xfrm>
          <a:prstGeom prst="rect">
            <a:avLst/>
          </a:prstGeom>
          <a:noFill/>
        </p:spPr>
        <p:txBody>
          <a:bodyPr wrap="none" rtlCol="0">
            <a:spAutoFit/>
          </a:bodyPr>
          <a:lstStyle>
            <a:defPPr>
              <a:defRPr lang="en-US"/>
            </a:defPPr>
            <a:lvl1pPr>
              <a:defRPr sz="1000"/>
            </a:lvl1pPr>
          </a:lstStyle>
          <a:p>
            <a:r>
              <a:rPr lang="en-US" altLang="zh-CN" b="1" dirty="0" smtClean="0">
                <a:latin typeface="微软雅黑" panose="020B0503020204020204" charset="-122"/>
                <a:ea typeface="微软雅黑" panose="020B0503020204020204" charset="-122"/>
              </a:rPr>
              <a:t>KFC </a:t>
            </a:r>
            <a:r>
              <a:rPr lang="en-US" altLang="zh-CN" b="1" dirty="0" err="1" smtClean="0">
                <a:latin typeface="微软雅黑" panose="020B0503020204020204" charset="-122"/>
                <a:ea typeface="微软雅黑" panose="020B0503020204020204" charset="-122"/>
              </a:rPr>
              <a:t>PreOrder</a:t>
            </a:r>
            <a:r>
              <a:rPr lang="zh-CN" altLang="en-US" b="1" dirty="0" smtClean="0">
                <a:latin typeface="微软雅黑" panose="020B0503020204020204" charset="-122"/>
                <a:ea typeface="微软雅黑" panose="020B0503020204020204" charset="-122"/>
              </a:rPr>
              <a:t>正向订单流程</a:t>
            </a:r>
            <a:endParaRPr lang="zh-CN" altLang="en-US" b="1" dirty="0">
              <a:latin typeface="微软雅黑" panose="020B0503020204020204" charset="-122"/>
              <a:ea typeface="微软雅黑" panose="020B0503020204020204" charset="-122"/>
            </a:endParaRPr>
          </a:p>
        </p:txBody>
      </p:sp>
      <p:sp>
        <p:nvSpPr>
          <p:cNvPr id="71" name="文本框 70"/>
          <p:cNvSpPr txBox="1"/>
          <p:nvPr/>
        </p:nvSpPr>
        <p:spPr>
          <a:xfrm>
            <a:off x="4049933" y="1739737"/>
            <a:ext cx="1827744" cy="246221"/>
          </a:xfrm>
          <a:prstGeom prst="rect">
            <a:avLst/>
          </a:prstGeom>
          <a:noFill/>
        </p:spPr>
        <p:txBody>
          <a:bodyPr wrap="none" rtlCol="0">
            <a:spAutoFit/>
          </a:bodyPr>
          <a:lstStyle>
            <a:defPPr>
              <a:defRPr lang="en-US"/>
            </a:defPPr>
            <a:lvl1pPr>
              <a:defRPr sz="1000"/>
            </a:lvl1pPr>
          </a:lstStyle>
          <a:p>
            <a:r>
              <a:rPr lang="en-US" altLang="zh-CN" b="1" dirty="0" smtClean="0">
                <a:latin typeface="微软雅黑" panose="020B0503020204020204" charset="-122"/>
                <a:ea typeface="微软雅黑" panose="020B0503020204020204" charset="-122"/>
              </a:rPr>
              <a:t>KFC </a:t>
            </a:r>
            <a:r>
              <a:rPr lang="en-US" altLang="zh-CN" b="1" dirty="0" err="1" smtClean="0">
                <a:latin typeface="微软雅黑" panose="020B0503020204020204" charset="-122"/>
                <a:ea typeface="微软雅黑" panose="020B0503020204020204" charset="-122"/>
              </a:rPr>
              <a:t>PreOrder</a:t>
            </a:r>
            <a:r>
              <a:rPr lang="zh-CN" altLang="en-US" b="1" dirty="0" smtClean="0">
                <a:latin typeface="微软雅黑" panose="020B0503020204020204" charset="-122"/>
                <a:ea typeface="微软雅黑" panose="020B0503020204020204" charset="-122"/>
              </a:rPr>
              <a:t>订单取消流程</a:t>
            </a:r>
            <a:endParaRPr lang="zh-CN" altLang="en-US"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2"/>
          <a:stretch>
            <a:fillRect/>
          </a:stretch>
        </p:blipFill>
        <p:spPr>
          <a:xfrm>
            <a:off x="2909581" y="2006719"/>
            <a:ext cx="3547490" cy="2603798"/>
          </a:xfrm>
          <a:prstGeom prst="rect">
            <a:avLst/>
          </a:prstGeom>
          <a:solidFill>
            <a:srgbClr val="FFFFFF">
              <a:shade val="85000"/>
            </a:srgbClr>
          </a:solidFill>
          <a:ln w="254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图片 9"/>
          <p:cNvPicPr>
            <a:picLocks noChangeAspect="1"/>
          </p:cNvPicPr>
          <p:nvPr/>
        </p:nvPicPr>
        <p:blipFill>
          <a:blip r:embed="rId3"/>
          <a:stretch>
            <a:fillRect/>
          </a:stretch>
        </p:blipFill>
        <p:spPr>
          <a:xfrm>
            <a:off x="128916" y="1225614"/>
            <a:ext cx="3660764" cy="2706684"/>
          </a:xfrm>
          <a:prstGeom prst="rect">
            <a:avLst/>
          </a:prstGeom>
          <a:solidFill>
            <a:srgbClr val="FFFFFF">
              <a:shade val="85000"/>
            </a:srgbClr>
          </a:solidFill>
          <a:ln w="254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2" name="文本框 71"/>
          <p:cNvSpPr txBox="1"/>
          <p:nvPr/>
        </p:nvSpPr>
        <p:spPr>
          <a:xfrm>
            <a:off x="7010648" y="3431112"/>
            <a:ext cx="1338828" cy="246221"/>
          </a:xfrm>
          <a:prstGeom prst="rect">
            <a:avLst/>
          </a:prstGeom>
          <a:noFill/>
        </p:spPr>
        <p:txBody>
          <a:bodyPr wrap="none" rtlCol="0">
            <a:spAutoFit/>
          </a:bodyPr>
          <a:lstStyle>
            <a:defPPr>
              <a:defRPr lang="en-US"/>
            </a:defPPr>
            <a:lvl1pPr>
              <a:defRPr sz="1000"/>
            </a:lvl1pPr>
          </a:lstStyle>
          <a:p>
            <a:r>
              <a:rPr lang="zh-CN" altLang="en-US" b="1" dirty="0" smtClean="0">
                <a:latin typeface="微软雅黑" panose="020B0503020204020204" charset="-122"/>
                <a:ea typeface="微软雅黑" panose="020B0503020204020204" charset="-122"/>
              </a:rPr>
              <a:t>积分累积及补录流程</a:t>
            </a:r>
            <a:endParaRPr lang="zh-CN" altLang="en-US"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98642"/>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小品牌上线、运营现状</a:t>
            </a:r>
            <a:endParaRPr lang="en-US" sz="2400" dirty="0"/>
          </a:p>
        </p:txBody>
      </p:sp>
      <p:sp>
        <p:nvSpPr>
          <p:cNvPr id="3" name="五边形 2"/>
          <p:cNvSpPr/>
          <p:nvPr/>
        </p:nvSpPr>
        <p:spPr>
          <a:xfrm>
            <a:off x="386810" y="4638519"/>
            <a:ext cx="6408000" cy="186387"/>
          </a:xfrm>
          <a:prstGeom prst="homePlate">
            <a:avLst/>
          </a:prstGeom>
          <a:solidFill>
            <a:schemeClr val="accent4"/>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j-lt"/>
            </a:endParaRPr>
          </a:p>
        </p:txBody>
      </p:sp>
      <p:sp>
        <p:nvSpPr>
          <p:cNvPr id="19" name="Rectangle 39"/>
          <p:cNvSpPr/>
          <p:nvPr/>
        </p:nvSpPr>
        <p:spPr>
          <a:xfrm>
            <a:off x="1434273" y="4638397"/>
            <a:ext cx="2196000" cy="186631"/>
          </a:xfrm>
          <a:prstGeom prst="rect">
            <a:avLst/>
          </a:prstGeom>
          <a:solidFill>
            <a:srgbClr val="00C8DC"/>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atin typeface="+mj-lt"/>
            </a:endParaRPr>
          </a:p>
        </p:txBody>
      </p:sp>
      <p:sp>
        <p:nvSpPr>
          <p:cNvPr id="18" name="文本框 17"/>
          <p:cNvSpPr txBox="1"/>
          <p:nvPr/>
        </p:nvSpPr>
        <p:spPr>
          <a:xfrm>
            <a:off x="563860" y="4402391"/>
            <a:ext cx="646331"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提出需求</a:t>
            </a:r>
            <a:endParaRPr lang="en-US" altLang="zh-CN" sz="900" b="1" dirty="0" smtClean="0">
              <a:latin typeface="微软雅黑" panose="020B0503020204020204" charset="-122"/>
              <a:ea typeface="微软雅黑" panose="020B0503020204020204" charset="-122"/>
            </a:endParaRPr>
          </a:p>
        </p:txBody>
      </p:sp>
      <p:grpSp>
        <p:nvGrpSpPr>
          <p:cNvPr id="22" name="组合 21"/>
          <p:cNvGrpSpPr/>
          <p:nvPr/>
        </p:nvGrpSpPr>
        <p:grpSpPr>
          <a:xfrm>
            <a:off x="1755965" y="1106880"/>
            <a:ext cx="697627" cy="564704"/>
            <a:chOff x="1655279" y="1222024"/>
            <a:chExt cx="697627" cy="564704"/>
          </a:xfrm>
        </p:grpSpPr>
        <p:pic>
          <p:nvPicPr>
            <p:cNvPr id="9" name="Picture 6" descr="E:\Vincent\02_Consulting Library\PPT Materials\图标\人\png-00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4788" y="1222024"/>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p:cNvSpPr txBox="1"/>
            <p:nvPr/>
          </p:nvSpPr>
          <p:spPr>
            <a:xfrm>
              <a:off x="1655279" y="1555896"/>
              <a:ext cx="697627" cy="230832"/>
            </a:xfrm>
            <a:prstGeom prst="rect">
              <a:avLst/>
            </a:prstGeom>
            <a:noFill/>
          </p:spPr>
          <p:txBody>
            <a:bodyPr wrap="none" rtlCol="0">
              <a:spAutoFit/>
            </a:bodyPr>
            <a:lstStyle/>
            <a:p>
              <a:pPr algn="l"/>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负责人</a:t>
              </a:r>
              <a:r>
                <a:rPr lang="en-US" altLang="zh-CN" sz="900" dirty="0" smtClean="0">
                  <a:latin typeface="微软雅黑" panose="020B0503020204020204" charset="-122"/>
                  <a:ea typeface="微软雅黑" panose="020B0503020204020204" charset="-122"/>
                </a:rPr>
                <a:t>1</a:t>
              </a:r>
              <a:endParaRPr lang="zh-CN" altLang="en-US" sz="900" dirty="0" smtClean="0">
                <a:latin typeface="微软雅黑" panose="020B0503020204020204" charset="-122"/>
                <a:ea typeface="微软雅黑" panose="020B0503020204020204" charset="-122"/>
              </a:endParaRPr>
            </a:p>
          </p:txBody>
        </p:sp>
      </p:grpSp>
      <p:sp>
        <p:nvSpPr>
          <p:cNvPr id="27" name="Rectangle 28"/>
          <p:cNvSpPr/>
          <p:nvPr/>
        </p:nvSpPr>
        <p:spPr>
          <a:xfrm>
            <a:off x="2473371" y="1597712"/>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EC-SSO</a:t>
            </a:r>
            <a:endParaRPr lang="en-US" sz="1000" dirty="0">
              <a:latin typeface="微软雅黑" panose="020B0503020204020204" charset="-122"/>
              <a:ea typeface="微软雅黑" panose="020B0503020204020204" charset="-122"/>
            </a:endParaRPr>
          </a:p>
        </p:txBody>
      </p:sp>
      <p:sp>
        <p:nvSpPr>
          <p:cNvPr id="28" name="Rectangle 28"/>
          <p:cNvSpPr/>
          <p:nvPr/>
        </p:nvSpPr>
        <p:spPr>
          <a:xfrm>
            <a:off x="2473371" y="1928107"/>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000" dirty="0" smtClean="0">
                <a:latin typeface="微软雅黑" panose="020B0503020204020204" charset="-122"/>
                <a:ea typeface="微软雅黑" panose="020B0503020204020204" charset="-122"/>
              </a:rPr>
              <a:t>EC-Pay</a:t>
            </a:r>
            <a:endParaRPr lang="en-US" sz="1000" dirty="0">
              <a:latin typeface="微软雅黑" panose="020B0503020204020204" charset="-122"/>
              <a:ea typeface="微软雅黑" panose="020B0503020204020204" charset="-122"/>
            </a:endParaRPr>
          </a:p>
        </p:txBody>
      </p:sp>
      <p:sp>
        <p:nvSpPr>
          <p:cNvPr id="29" name="Rectangle 28"/>
          <p:cNvSpPr/>
          <p:nvPr/>
        </p:nvSpPr>
        <p:spPr>
          <a:xfrm>
            <a:off x="2473371" y="936922"/>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BOH</a:t>
            </a:r>
            <a:endParaRPr lang="en-US" sz="1000" dirty="0">
              <a:latin typeface="微软雅黑" panose="020B0503020204020204" charset="-122"/>
              <a:ea typeface="微软雅黑" panose="020B0503020204020204" charset="-122"/>
            </a:endParaRPr>
          </a:p>
        </p:txBody>
      </p:sp>
      <p:sp>
        <p:nvSpPr>
          <p:cNvPr id="30" name="Rectangle 28"/>
          <p:cNvSpPr/>
          <p:nvPr/>
        </p:nvSpPr>
        <p:spPr>
          <a:xfrm>
            <a:off x="2473371" y="1267317"/>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err="1" smtClean="0">
                <a:latin typeface="微软雅黑" panose="020B0503020204020204" charset="-122"/>
                <a:ea typeface="微软雅黑" panose="020B0503020204020204" charset="-122"/>
              </a:rPr>
              <a:t>MenuCenter</a:t>
            </a:r>
            <a:endParaRPr lang="en-US" sz="1000" dirty="0">
              <a:latin typeface="微软雅黑" panose="020B0503020204020204" charset="-122"/>
              <a:ea typeface="微软雅黑" panose="020B0503020204020204" charset="-122"/>
            </a:endParaRPr>
          </a:p>
        </p:txBody>
      </p:sp>
      <p:sp>
        <p:nvSpPr>
          <p:cNvPr id="31" name="Rectangle 28"/>
          <p:cNvSpPr/>
          <p:nvPr/>
        </p:nvSpPr>
        <p:spPr>
          <a:xfrm>
            <a:off x="2473371" y="2919292"/>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latin typeface="微软雅黑" panose="020B0503020204020204" charset="-122"/>
                <a:ea typeface="微软雅黑" panose="020B0503020204020204" charset="-122"/>
              </a:rPr>
              <a:t>手机点餐</a:t>
            </a:r>
            <a:endParaRPr lang="en-US" sz="1000" dirty="0">
              <a:latin typeface="微软雅黑" panose="020B0503020204020204" charset="-122"/>
              <a:ea typeface="微软雅黑" panose="020B0503020204020204" charset="-122"/>
            </a:endParaRPr>
          </a:p>
        </p:txBody>
      </p:sp>
      <p:sp>
        <p:nvSpPr>
          <p:cNvPr id="34" name="Rectangle 28"/>
          <p:cNvSpPr/>
          <p:nvPr/>
        </p:nvSpPr>
        <p:spPr>
          <a:xfrm>
            <a:off x="2473371" y="2258502"/>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Coupon Center</a:t>
            </a:r>
            <a:endParaRPr lang="en-US" sz="1000" dirty="0">
              <a:latin typeface="微软雅黑" panose="020B0503020204020204" charset="-122"/>
              <a:ea typeface="微软雅黑" panose="020B0503020204020204" charset="-122"/>
            </a:endParaRPr>
          </a:p>
        </p:txBody>
      </p:sp>
      <p:sp>
        <p:nvSpPr>
          <p:cNvPr id="35" name="Rectangle 28"/>
          <p:cNvSpPr/>
          <p:nvPr/>
        </p:nvSpPr>
        <p:spPr>
          <a:xfrm>
            <a:off x="2473371" y="2588897"/>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err="1" smtClean="0">
                <a:latin typeface="微软雅黑" panose="020B0503020204020204" charset="-122"/>
                <a:ea typeface="微软雅黑" panose="020B0503020204020204" charset="-122"/>
              </a:rPr>
              <a:t>VGold</a:t>
            </a:r>
            <a:endParaRPr lang="en-US" sz="1000" dirty="0">
              <a:latin typeface="微软雅黑" panose="020B0503020204020204" charset="-122"/>
              <a:ea typeface="微软雅黑" panose="020B0503020204020204" charset="-122"/>
            </a:endParaRPr>
          </a:p>
        </p:txBody>
      </p:sp>
      <p:grpSp>
        <p:nvGrpSpPr>
          <p:cNvPr id="123" name="组合 122"/>
          <p:cNvGrpSpPr/>
          <p:nvPr/>
        </p:nvGrpSpPr>
        <p:grpSpPr>
          <a:xfrm>
            <a:off x="5747481" y="2861877"/>
            <a:ext cx="646331" cy="556251"/>
            <a:chOff x="6483373" y="2686959"/>
            <a:chExt cx="646331" cy="556251"/>
          </a:xfrm>
        </p:grpSpPr>
        <p:pic>
          <p:nvPicPr>
            <p:cNvPr id="13" name="Picture 9" descr="E:\Vincent\02_Consulting Library\PPT Materials\图标\人\010211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0898" y="2686959"/>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36"/>
            <p:cNvSpPr txBox="1"/>
            <p:nvPr/>
          </p:nvSpPr>
          <p:spPr>
            <a:xfrm>
              <a:off x="6483373" y="3012378"/>
              <a:ext cx="64633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品牌营运</a:t>
              </a:r>
              <a:endParaRPr lang="zh-CN" altLang="en-US" sz="900" dirty="0">
                <a:latin typeface="微软雅黑" panose="020B0503020204020204" charset="-122"/>
                <a:ea typeface="微软雅黑" panose="020B0503020204020204" charset="-122"/>
              </a:endParaRPr>
            </a:p>
          </p:txBody>
        </p:sp>
      </p:grpSp>
      <p:grpSp>
        <p:nvGrpSpPr>
          <p:cNvPr id="120" name="组合 119"/>
          <p:cNvGrpSpPr/>
          <p:nvPr/>
        </p:nvGrpSpPr>
        <p:grpSpPr>
          <a:xfrm>
            <a:off x="7374047" y="1985111"/>
            <a:ext cx="530915" cy="565137"/>
            <a:chOff x="7914200" y="2313917"/>
            <a:chExt cx="530915" cy="565137"/>
          </a:xfrm>
        </p:grpSpPr>
        <p:pic>
          <p:nvPicPr>
            <p:cNvPr id="38" name="Picture 7" descr="E:\Vincent\02_Consulting Library\PPT Materials\图标\人\010211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4017" y="231391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文本框 39"/>
            <p:cNvSpPr txBox="1"/>
            <p:nvPr/>
          </p:nvSpPr>
          <p:spPr>
            <a:xfrm>
              <a:off x="7914200" y="2648222"/>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消费者</a:t>
              </a:r>
              <a:endParaRPr lang="zh-CN" altLang="en-US" sz="900" dirty="0">
                <a:latin typeface="微软雅黑" panose="020B0503020204020204" charset="-122"/>
                <a:ea typeface="微软雅黑" panose="020B0503020204020204" charset="-122"/>
              </a:endParaRPr>
            </a:p>
          </p:txBody>
        </p:sp>
      </p:grpSp>
      <p:sp>
        <p:nvSpPr>
          <p:cNvPr id="41" name="Rectangle 28"/>
          <p:cNvSpPr/>
          <p:nvPr/>
        </p:nvSpPr>
        <p:spPr>
          <a:xfrm>
            <a:off x="2473371" y="3580082"/>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POS</a:t>
            </a:r>
            <a:endParaRPr lang="en-US" sz="1000" dirty="0">
              <a:latin typeface="微软雅黑" panose="020B0503020204020204" charset="-122"/>
              <a:ea typeface="微软雅黑" panose="020B0503020204020204" charset="-122"/>
            </a:endParaRPr>
          </a:p>
        </p:txBody>
      </p:sp>
      <p:grpSp>
        <p:nvGrpSpPr>
          <p:cNvPr id="122" name="组合 121"/>
          <p:cNvGrpSpPr/>
          <p:nvPr/>
        </p:nvGrpSpPr>
        <p:grpSpPr>
          <a:xfrm>
            <a:off x="5795571" y="1985111"/>
            <a:ext cx="550151" cy="580936"/>
            <a:chOff x="6531463" y="1762780"/>
            <a:chExt cx="550151" cy="580936"/>
          </a:xfrm>
        </p:grpSpPr>
        <p:pic>
          <p:nvPicPr>
            <p:cNvPr id="42" name="Picture 4" descr="E:\Vincent\02_Consulting Library\PPT Materials\图标\人\Messenger_00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0897" y="1762780"/>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6531463" y="2112884"/>
              <a:ext cx="550151" cy="230832"/>
            </a:xfrm>
            <a:prstGeom prst="rect">
              <a:avLst/>
            </a:prstGeom>
            <a:noFill/>
          </p:spPr>
          <p:txBody>
            <a:bodyPr wrap="none" rtlCol="0">
              <a:spAutoFit/>
            </a:bodyPr>
            <a:lstStyle>
              <a:defPPr>
                <a:defRPr lang="en-US"/>
              </a:defPPr>
              <a:lvl1pPr>
                <a:defRPr sz="1000"/>
              </a:lvl1pPr>
            </a:lstStyle>
            <a:p>
              <a:r>
                <a:rPr lang="en-US" altLang="zh-CN" sz="900" dirty="0" err="1" smtClean="0">
                  <a:latin typeface="微软雅黑" panose="020B0503020204020204" charset="-122"/>
                  <a:ea typeface="微软雅黑" panose="020B0503020204020204" charset="-122"/>
                </a:rPr>
                <a:t>Config</a:t>
              </a:r>
              <a:endParaRPr lang="zh-CN" altLang="en-US" sz="900" dirty="0">
                <a:latin typeface="微软雅黑" panose="020B0503020204020204" charset="-122"/>
                <a:ea typeface="微软雅黑" panose="020B0503020204020204" charset="-122"/>
              </a:endParaRPr>
            </a:p>
          </p:txBody>
        </p:sp>
      </p:grpSp>
      <p:grpSp>
        <p:nvGrpSpPr>
          <p:cNvPr id="121" name="组合 120"/>
          <p:cNvGrpSpPr/>
          <p:nvPr/>
        </p:nvGrpSpPr>
        <p:grpSpPr>
          <a:xfrm>
            <a:off x="4974962" y="2462500"/>
            <a:ext cx="514885" cy="570969"/>
            <a:chOff x="5517484" y="2118067"/>
            <a:chExt cx="514885" cy="570969"/>
          </a:xfrm>
        </p:grpSpPr>
        <p:pic>
          <p:nvPicPr>
            <p:cNvPr id="46" name="Picture 8" descr="E:\Vincent\02_Consulting Library\PPT Materials\图标\人\010211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9286" y="211806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46"/>
            <p:cNvSpPr txBox="1"/>
            <p:nvPr/>
          </p:nvSpPr>
          <p:spPr>
            <a:xfrm>
              <a:off x="5517484" y="2458204"/>
              <a:ext cx="514885" cy="230832"/>
            </a:xfrm>
            <a:prstGeom prst="rect">
              <a:avLst/>
            </a:prstGeom>
            <a:noFill/>
          </p:spPr>
          <p:txBody>
            <a:bodyPr wrap="none" rtlCol="0">
              <a:spAutoFit/>
            </a:bodyPr>
            <a:lstStyle>
              <a:defPPr>
                <a:defRPr lang="en-US"/>
              </a:defPPr>
              <a:lvl1pPr>
                <a:defRPr sz="1000"/>
              </a:lvl1pPr>
            </a:lstStyle>
            <a:p>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运维</a:t>
              </a:r>
              <a:endParaRPr lang="zh-CN" altLang="en-US" sz="900" dirty="0">
                <a:latin typeface="微软雅黑" panose="020B0503020204020204" charset="-122"/>
                <a:ea typeface="微软雅黑" panose="020B0503020204020204" charset="-122"/>
              </a:endParaRPr>
            </a:p>
          </p:txBody>
        </p:sp>
      </p:grpSp>
      <p:sp>
        <p:nvSpPr>
          <p:cNvPr id="48" name="文本框 47"/>
          <p:cNvSpPr txBox="1"/>
          <p:nvPr/>
        </p:nvSpPr>
        <p:spPr>
          <a:xfrm>
            <a:off x="1830101" y="4402391"/>
            <a:ext cx="1569660"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接收需求，修改系统或配置</a:t>
            </a:r>
            <a:endParaRPr lang="en-US" altLang="zh-CN" sz="900" b="1" dirty="0" smtClean="0">
              <a:latin typeface="微软雅黑" panose="020B0503020204020204" charset="-122"/>
              <a:ea typeface="微软雅黑" panose="020B0503020204020204" charset="-122"/>
            </a:endParaRPr>
          </a:p>
        </p:txBody>
      </p:sp>
      <p:sp>
        <p:nvSpPr>
          <p:cNvPr id="49" name="文本框 48"/>
          <p:cNvSpPr txBox="1"/>
          <p:nvPr/>
        </p:nvSpPr>
        <p:spPr>
          <a:xfrm>
            <a:off x="3713058" y="4402391"/>
            <a:ext cx="992579"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各系统联调测试</a:t>
            </a:r>
            <a:endParaRPr lang="en-US" altLang="zh-CN" sz="900" b="1" dirty="0" smtClean="0">
              <a:latin typeface="微软雅黑" panose="020B0503020204020204" charset="-122"/>
              <a:ea typeface="微软雅黑" panose="020B0503020204020204" charset="-122"/>
            </a:endParaRPr>
          </a:p>
        </p:txBody>
      </p:sp>
      <p:sp>
        <p:nvSpPr>
          <p:cNvPr id="50" name="文本框 49"/>
          <p:cNvSpPr txBox="1"/>
          <p:nvPr/>
        </p:nvSpPr>
        <p:spPr>
          <a:xfrm>
            <a:off x="4909239" y="4402391"/>
            <a:ext cx="646331"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部署上线</a:t>
            </a:r>
            <a:endParaRPr lang="en-US" altLang="zh-CN" sz="900" b="1" dirty="0" smtClean="0">
              <a:latin typeface="微软雅黑" panose="020B0503020204020204" charset="-122"/>
              <a:ea typeface="微软雅黑" panose="020B0503020204020204" charset="-122"/>
            </a:endParaRPr>
          </a:p>
        </p:txBody>
      </p:sp>
      <p:sp>
        <p:nvSpPr>
          <p:cNvPr id="51" name="文本框 50"/>
          <p:cNvSpPr txBox="1"/>
          <p:nvPr/>
        </p:nvSpPr>
        <p:spPr>
          <a:xfrm>
            <a:off x="5693880" y="4209041"/>
            <a:ext cx="992579"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菜单、营运配置</a:t>
            </a:r>
            <a:endParaRPr lang="en-US" altLang="zh-CN" sz="900" b="1" dirty="0" smtClean="0">
              <a:latin typeface="微软雅黑" panose="020B0503020204020204" charset="-122"/>
              <a:ea typeface="微软雅黑" panose="020B0503020204020204" charset="-122"/>
            </a:endParaRPr>
          </a:p>
        </p:txBody>
      </p:sp>
      <p:sp>
        <p:nvSpPr>
          <p:cNvPr id="52" name="文本框 51"/>
          <p:cNvSpPr txBox="1"/>
          <p:nvPr/>
        </p:nvSpPr>
        <p:spPr>
          <a:xfrm>
            <a:off x="7316340" y="4402391"/>
            <a:ext cx="646331" cy="230832"/>
          </a:xfrm>
          <a:prstGeom prst="rect">
            <a:avLst/>
          </a:prstGeom>
          <a:noFill/>
        </p:spPr>
        <p:txBody>
          <a:bodyPr wrap="none" rtlCol="0">
            <a:spAutoFit/>
          </a:bodyPr>
          <a:lstStyle/>
          <a:p>
            <a:pPr algn="l"/>
            <a:r>
              <a:rPr lang="zh-CN" altLang="en-US" sz="900" b="1" dirty="0" smtClean="0">
                <a:latin typeface="微软雅黑" panose="020B0503020204020204" charset="-122"/>
                <a:ea typeface="微软雅黑" panose="020B0503020204020204" charset="-122"/>
              </a:rPr>
              <a:t>点餐消费</a:t>
            </a:r>
            <a:endParaRPr lang="en-US" altLang="zh-CN" sz="900" b="1" dirty="0" smtClean="0">
              <a:latin typeface="微软雅黑" panose="020B0503020204020204" charset="-122"/>
              <a:ea typeface="微软雅黑" panose="020B0503020204020204" charset="-122"/>
            </a:endParaRPr>
          </a:p>
        </p:txBody>
      </p:sp>
      <p:sp>
        <p:nvSpPr>
          <p:cNvPr id="53" name="Rectangle 28"/>
          <p:cNvSpPr/>
          <p:nvPr/>
        </p:nvSpPr>
        <p:spPr>
          <a:xfrm>
            <a:off x="2473371" y="3249687"/>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OC</a:t>
            </a:r>
            <a:endParaRPr lang="en-US" sz="1000" dirty="0">
              <a:latin typeface="微软雅黑" panose="020B0503020204020204" charset="-122"/>
              <a:ea typeface="微软雅黑" panose="020B0503020204020204" charset="-122"/>
            </a:endParaRPr>
          </a:p>
        </p:txBody>
      </p:sp>
      <p:sp>
        <p:nvSpPr>
          <p:cNvPr id="54" name="Rectangle 39"/>
          <p:cNvSpPr/>
          <p:nvPr/>
        </p:nvSpPr>
        <p:spPr>
          <a:xfrm>
            <a:off x="4782220" y="4638397"/>
            <a:ext cx="900000" cy="186631"/>
          </a:xfrm>
          <a:prstGeom prst="rect">
            <a:avLst/>
          </a:prstGeom>
          <a:solidFill>
            <a:srgbClr val="00C8DC"/>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atin typeface="+mj-lt"/>
            </a:endParaRPr>
          </a:p>
        </p:txBody>
      </p:sp>
      <p:sp>
        <p:nvSpPr>
          <p:cNvPr id="55" name="文本框 54"/>
          <p:cNvSpPr txBox="1"/>
          <p:nvPr/>
        </p:nvSpPr>
        <p:spPr>
          <a:xfrm>
            <a:off x="5867004" y="4402391"/>
            <a:ext cx="646331" cy="230832"/>
          </a:xfrm>
          <a:prstGeom prst="rect">
            <a:avLst/>
          </a:prstGeom>
          <a:noFill/>
        </p:spPr>
        <p:txBody>
          <a:bodyPr wrap="none" rtlCol="0">
            <a:spAutoFit/>
          </a:bodyPr>
          <a:lstStyle/>
          <a:p>
            <a:pPr algn="l"/>
            <a:r>
              <a:rPr lang="zh-CN" altLang="en-US" sz="900" b="1" dirty="0">
                <a:latin typeface="微软雅黑" panose="020B0503020204020204" charset="-122"/>
                <a:ea typeface="微软雅黑" panose="020B0503020204020204" charset="-122"/>
              </a:rPr>
              <a:t>进店</a:t>
            </a:r>
            <a:r>
              <a:rPr lang="zh-CN" altLang="en-US" sz="900" b="1" dirty="0" smtClean="0">
                <a:latin typeface="微软雅黑" panose="020B0503020204020204" charset="-122"/>
                <a:ea typeface="微软雅黑" panose="020B0503020204020204" charset="-122"/>
              </a:rPr>
              <a:t>测试</a:t>
            </a:r>
            <a:endParaRPr lang="en-US" altLang="zh-CN" sz="900" b="1" dirty="0" smtClean="0">
              <a:latin typeface="微软雅黑" panose="020B0503020204020204" charset="-122"/>
              <a:ea typeface="微软雅黑" panose="020B0503020204020204" charset="-122"/>
            </a:endParaRPr>
          </a:p>
        </p:txBody>
      </p:sp>
      <p:sp>
        <p:nvSpPr>
          <p:cNvPr id="56" name="Rectangle 28"/>
          <p:cNvSpPr/>
          <p:nvPr/>
        </p:nvSpPr>
        <p:spPr>
          <a:xfrm>
            <a:off x="2473371" y="3910474"/>
            <a:ext cx="972000" cy="288000"/>
          </a:xfrm>
          <a:prstGeom prst="rect">
            <a:avLst/>
          </a:prstGeom>
          <a:solidFill>
            <a:srgbClr val="003E82"/>
          </a:solidFill>
          <a:ln>
            <a:no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00" dirty="0" smtClean="0">
                <a:latin typeface="微软雅黑" panose="020B0503020204020204" charset="-122"/>
                <a:ea typeface="微软雅黑" panose="020B0503020204020204" charset="-122"/>
              </a:rPr>
              <a:t>…</a:t>
            </a:r>
            <a:endParaRPr lang="en-US" sz="1000" dirty="0">
              <a:latin typeface="微软雅黑" panose="020B0503020204020204" charset="-122"/>
              <a:ea typeface="微软雅黑" panose="020B0503020204020204" charset="-122"/>
            </a:endParaRPr>
          </a:p>
        </p:txBody>
      </p:sp>
      <p:grpSp>
        <p:nvGrpSpPr>
          <p:cNvPr id="57" name="组合 56"/>
          <p:cNvGrpSpPr/>
          <p:nvPr/>
        </p:nvGrpSpPr>
        <p:grpSpPr>
          <a:xfrm>
            <a:off x="1755965" y="1715198"/>
            <a:ext cx="697627" cy="564704"/>
            <a:chOff x="1655279" y="1222024"/>
            <a:chExt cx="697627" cy="564704"/>
          </a:xfrm>
        </p:grpSpPr>
        <p:pic>
          <p:nvPicPr>
            <p:cNvPr id="58" name="Picture 6" descr="E:\Vincent\02_Consulting Library\PPT Materials\图标\人\png-00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4788" y="1222024"/>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58"/>
            <p:cNvSpPr txBox="1"/>
            <p:nvPr/>
          </p:nvSpPr>
          <p:spPr>
            <a:xfrm>
              <a:off x="1655279" y="1555896"/>
              <a:ext cx="697627" cy="230832"/>
            </a:xfrm>
            <a:prstGeom prst="rect">
              <a:avLst/>
            </a:prstGeom>
            <a:noFill/>
          </p:spPr>
          <p:txBody>
            <a:bodyPr wrap="none" rtlCol="0">
              <a:spAutoFit/>
            </a:bodyPr>
            <a:lstStyle/>
            <a:p>
              <a:pPr algn="l"/>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负责人</a:t>
              </a:r>
              <a:r>
                <a:rPr lang="en-US" altLang="zh-CN" sz="900" dirty="0" smtClean="0">
                  <a:latin typeface="微软雅黑" panose="020B0503020204020204" charset="-122"/>
                  <a:ea typeface="微软雅黑" panose="020B0503020204020204" charset="-122"/>
                </a:rPr>
                <a:t>2</a:t>
              </a:r>
              <a:endParaRPr lang="zh-CN" altLang="en-US" sz="900" dirty="0" smtClean="0">
                <a:latin typeface="微软雅黑" panose="020B0503020204020204" charset="-122"/>
                <a:ea typeface="微软雅黑" panose="020B0503020204020204" charset="-122"/>
              </a:endParaRPr>
            </a:p>
          </p:txBody>
        </p:sp>
      </p:grpSp>
      <p:grpSp>
        <p:nvGrpSpPr>
          <p:cNvPr id="60" name="组合 59"/>
          <p:cNvGrpSpPr/>
          <p:nvPr/>
        </p:nvGrpSpPr>
        <p:grpSpPr>
          <a:xfrm>
            <a:off x="1755965" y="2323516"/>
            <a:ext cx="697627" cy="564704"/>
            <a:chOff x="1655279" y="1222024"/>
            <a:chExt cx="697627" cy="564704"/>
          </a:xfrm>
        </p:grpSpPr>
        <p:pic>
          <p:nvPicPr>
            <p:cNvPr id="61" name="Picture 6" descr="E:\Vincent\02_Consulting Library\PPT Materials\图标\人\png-00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4788" y="1222024"/>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文本框 61"/>
            <p:cNvSpPr txBox="1"/>
            <p:nvPr/>
          </p:nvSpPr>
          <p:spPr>
            <a:xfrm>
              <a:off x="1655279" y="1555896"/>
              <a:ext cx="697627" cy="230832"/>
            </a:xfrm>
            <a:prstGeom prst="rect">
              <a:avLst/>
            </a:prstGeom>
            <a:noFill/>
          </p:spPr>
          <p:txBody>
            <a:bodyPr wrap="none" rtlCol="0">
              <a:spAutoFit/>
            </a:bodyPr>
            <a:lstStyle/>
            <a:p>
              <a:pPr algn="l"/>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负责人</a:t>
              </a:r>
              <a:r>
                <a:rPr lang="en-US" altLang="zh-CN" sz="900" dirty="0" smtClean="0">
                  <a:latin typeface="微软雅黑" panose="020B0503020204020204" charset="-122"/>
                  <a:ea typeface="微软雅黑" panose="020B0503020204020204" charset="-122"/>
                </a:rPr>
                <a:t>3</a:t>
              </a:r>
              <a:endParaRPr lang="zh-CN" altLang="en-US" sz="900" dirty="0" smtClean="0">
                <a:latin typeface="微软雅黑" panose="020B0503020204020204" charset="-122"/>
                <a:ea typeface="微软雅黑" panose="020B0503020204020204" charset="-122"/>
              </a:endParaRPr>
            </a:p>
          </p:txBody>
        </p:sp>
      </p:grpSp>
      <p:grpSp>
        <p:nvGrpSpPr>
          <p:cNvPr id="63" name="组合 62"/>
          <p:cNvGrpSpPr/>
          <p:nvPr/>
        </p:nvGrpSpPr>
        <p:grpSpPr>
          <a:xfrm>
            <a:off x="1755965" y="2931834"/>
            <a:ext cx="697627" cy="564704"/>
            <a:chOff x="1655279" y="1222024"/>
            <a:chExt cx="697627" cy="564704"/>
          </a:xfrm>
        </p:grpSpPr>
        <p:pic>
          <p:nvPicPr>
            <p:cNvPr id="64" name="Picture 6" descr="E:\Vincent\02_Consulting Library\PPT Materials\图标\人\png-00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4788" y="1222024"/>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文本框 64"/>
            <p:cNvSpPr txBox="1"/>
            <p:nvPr/>
          </p:nvSpPr>
          <p:spPr>
            <a:xfrm>
              <a:off x="1655279" y="1555896"/>
              <a:ext cx="697627" cy="230832"/>
            </a:xfrm>
            <a:prstGeom prst="rect">
              <a:avLst/>
            </a:prstGeom>
            <a:noFill/>
          </p:spPr>
          <p:txBody>
            <a:bodyPr wrap="none" rtlCol="0">
              <a:spAutoFit/>
            </a:bodyPr>
            <a:lstStyle/>
            <a:p>
              <a:pPr algn="l"/>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负责人</a:t>
              </a:r>
              <a:r>
                <a:rPr lang="en-US" altLang="zh-CN" sz="900" dirty="0" smtClean="0">
                  <a:latin typeface="微软雅黑" panose="020B0503020204020204" charset="-122"/>
                  <a:ea typeface="微软雅黑" panose="020B0503020204020204" charset="-122"/>
                </a:rPr>
                <a:t>4</a:t>
              </a:r>
              <a:endParaRPr lang="zh-CN" altLang="en-US" sz="900" dirty="0" smtClean="0">
                <a:latin typeface="微软雅黑" panose="020B0503020204020204" charset="-122"/>
                <a:ea typeface="微软雅黑" panose="020B0503020204020204" charset="-122"/>
              </a:endParaRPr>
            </a:p>
          </p:txBody>
        </p:sp>
      </p:grpSp>
      <p:grpSp>
        <p:nvGrpSpPr>
          <p:cNvPr id="66" name="组合 65"/>
          <p:cNvGrpSpPr/>
          <p:nvPr/>
        </p:nvGrpSpPr>
        <p:grpSpPr>
          <a:xfrm>
            <a:off x="1754362" y="3540154"/>
            <a:ext cx="700833" cy="564704"/>
            <a:chOff x="1655279" y="1222024"/>
            <a:chExt cx="700833" cy="564704"/>
          </a:xfrm>
        </p:grpSpPr>
        <p:pic>
          <p:nvPicPr>
            <p:cNvPr id="67" name="Picture 6" descr="E:\Vincent\02_Consulting Library\PPT Materials\图标\人\png-00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4788" y="1222024"/>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文本框 67"/>
            <p:cNvSpPr txBox="1"/>
            <p:nvPr/>
          </p:nvSpPr>
          <p:spPr>
            <a:xfrm>
              <a:off x="1655279" y="1555896"/>
              <a:ext cx="700833" cy="230832"/>
            </a:xfrm>
            <a:prstGeom prst="rect">
              <a:avLst/>
            </a:prstGeom>
            <a:noFill/>
          </p:spPr>
          <p:txBody>
            <a:bodyPr wrap="none" rtlCol="0">
              <a:spAutoFit/>
            </a:bodyPr>
            <a:lstStyle/>
            <a:p>
              <a:pPr algn="l"/>
              <a:r>
                <a:rPr lang="en-US" altLang="zh-CN" sz="900" dirty="0" smtClean="0">
                  <a:latin typeface="微软雅黑" panose="020B0503020204020204" charset="-122"/>
                  <a:ea typeface="微软雅黑" panose="020B0503020204020204" charset="-122"/>
                </a:rPr>
                <a:t>IT</a:t>
              </a:r>
              <a:r>
                <a:rPr lang="zh-CN" altLang="en-US" sz="900" dirty="0" smtClean="0">
                  <a:latin typeface="微软雅黑" panose="020B0503020204020204" charset="-122"/>
                  <a:ea typeface="微软雅黑" panose="020B0503020204020204" charset="-122"/>
                </a:rPr>
                <a:t>负责人</a:t>
              </a:r>
              <a:r>
                <a:rPr lang="en-US" altLang="zh-CN" sz="900" dirty="0" smtClean="0">
                  <a:latin typeface="微软雅黑" panose="020B0503020204020204" charset="-122"/>
                  <a:ea typeface="微软雅黑" panose="020B0503020204020204" charset="-122"/>
                </a:rPr>
                <a:t>n</a:t>
              </a:r>
              <a:endParaRPr lang="zh-CN" altLang="en-US" sz="900" dirty="0" smtClean="0">
                <a:latin typeface="微软雅黑" panose="020B0503020204020204" charset="-122"/>
                <a:ea typeface="微软雅黑" panose="020B0503020204020204" charset="-122"/>
              </a:endParaRPr>
            </a:p>
          </p:txBody>
        </p:sp>
      </p:grpSp>
      <p:cxnSp>
        <p:nvCxnSpPr>
          <p:cNvPr id="70" name="直接连接符 69"/>
          <p:cNvCxnSpPr/>
          <p:nvPr/>
        </p:nvCxnSpPr>
        <p:spPr>
          <a:xfrm flipV="1">
            <a:off x="1262249" y="1344400"/>
            <a:ext cx="563832" cy="92632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1262249" y="2049070"/>
            <a:ext cx="540000" cy="31510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62248" y="2475264"/>
            <a:ext cx="540000" cy="280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262248" y="2583669"/>
            <a:ext cx="540000" cy="51155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62249" y="2730878"/>
            <a:ext cx="540000" cy="103253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506152" y="2322916"/>
            <a:ext cx="761747" cy="577566"/>
            <a:chOff x="506152" y="2322916"/>
            <a:chExt cx="761747" cy="577566"/>
          </a:xfrm>
        </p:grpSpPr>
        <p:sp>
          <p:nvSpPr>
            <p:cNvPr id="20" name="文本框 19"/>
            <p:cNvSpPr txBox="1"/>
            <p:nvPr/>
          </p:nvSpPr>
          <p:spPr>
            <a:xfrm>
              <a:off x="506152" y="2669650"/>
              <a:ext cx="761747" cy="230832"/>
            </a:xfrm>
            <a:prstGeom prst="rect">
              <a:avLst/>
            </a:prstGeom>
            <a:noFill/>
          </p:spPr>
          <p:txBody>
            <a:bodyPr wrap="none" rtlCol="0">
              <a:spAutoFit/>
            </a:bodyPr>
            <a:lstStyle>
              <a:defPPr>
                <a:defRPr lang="en-US"/>
              </a:defPPr>
              <a:lvl1pPr>
                <a:defRPr sz="1000"/>
              </a:lvl1pPr>
            </a:lstStyle>
            <a:p>
              <a:r>
                <a:rPr lang="zh-CN" altLang="en-US" sz="900" dirty="0">
                  <a:latin typeface="微软雅黑" panose="020B0503020204020204" charset="-122"/>
                  <a:ea typeface="微软雅黑" panose="020B0503020204020204" charset="-122"/>
                </a:rPr>
                <a:t>品牌负责人</a:t>
              </a:r>
              <a:endParaRPr lang="zh-CN" altLang="en-US" sz="900" dirty="0">
                <a:latin typeface="微软雅黑" panose="020B0503020204020204" charset="-122"/>
                <a:ea typeface="微软雅黑" panose="020B0503020204020204" charset="-122"/>
              </a:endParaRPr>
            </a:p>
          </p:txBody>
        </p:sp>
        <p:pic>
          <p:nvPicPr>
            <p:cNvPr id="91" name="Picture 5" descr="E:\Vincent\02_Consulting Library\PPT Materials\图标\人\Messenger_0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014" y="2322916"/>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3" name="文本框 92"/>
          <p:cNvSpPr txBox="1"/>
          <p:nvPr/>
        </p:nvSpPr>
        <p:spPr>
          <a:xfrm>
            <a:off x="703321" y="4623712"/>
            <a:ext cx="367408" cy="216000"/>
          </a:xfrm>
          <a:prstGeom prst="rect">
            <a:avLst/>
          </a:prstGeom>
          <a:noFill/>
        </p:spPr>
        <p:txBody>
          <a:bodyPr wrap="none" rtlCol="0">
            <a:spAutoFit/>
          </a:bodyPr>
          <a:lstStyle/>
          <a:p>
            <a:pPr algn="l"/>
            <a:r>
              <a:rPr lang="en-US" altLang="zh-CN" sz="900" dirty="0" smtClean="0">
                <a:solidFill>
                  <a:schemeClr val="bg1"/>
                </a:solidFill>
                <a:latin typeface="微软雅黑" panose="020B0503020204020204" charset="-122"/>
                <a:ea typeface="微软雅黑" panose="020B0503020204020204" charset="-122"/>
              </a:rPr>
              <a:t>1</a:t>
            </a:r>
            <a:r>
              <a:rPr lang="zh-CN" altLang="en-US" sz="900" dirty="0" smtClean="0">
                <a:solidFill>
                  <a:schemeClr val="bg1"/>
                </a:solidFill>
                <a:latin typeface="微软雅黑" panose="020B0503020204020204" charset="-122"/>
                <a:ea typeface="微软雅黑" panose="020B0503020204020204" charset="-122"/>
              </a:rPr>
              <a:t>周</a:t>
            </a:r>
            <a:endParaRPr lang="en-US" altLang="zh-CN" sz="900" dirty="0" smtClean="0">
              <a:solidFill>
                <a:schemeClr val="bg1"/>
              </a:solidFill>
              <a:latin typeface="微软雅黑" panose="020B0503020204020204" charset="-122"/>
              <a:ea typeface="微软雅黑" panose="020B0503020204020204" charset="-122"/>
            </a:endParaRPr>
          </a:p>
        </p:txBody>
      </p:sp>
      <p:sp>
        <p:nvSpPr>
          <p:cNvPr id="94" name="文本框 93"/>
          <p:cNvSpPr txBox="1"/>
          <p:nvPr/>
        </p:nvSpPr>
        <p:spPr>
          <a:xfrm>
            <a:off x="2442559" y="4616296"/>
            <a:ext cx="367408" cy="230832"/>
          </a:xfrm>
          <a:prstGeom prst="rect">
            <a:avLst/>
          </a:prstGeom>
          <a:noFill/>
        </p:spPr>
        <p:txBody>
          <a:bodyPr wrap="none" rtlCol="0">
            <a:spAutoFit/>
          </a:bodyPr>
          <a:lstStyle/>
          <a:p>
            <a:pPr algn="l"/>
            <a:r>
              <a:rPr lang="en-US" altLang="zh-CN" sz="900" dirty="0" smtClean="0">
                <a:solidFill>
                  <a:schemeClr val="bg1"/>
                </a:solidFill>
                <a:latin typeface="微软雅黑" panose="020B0503020204020204" charset="-122"/>
                <a:ea typeface="微软雅黑" panose="020B0503020204020204" charset="-122"/>
              </a:rPr>
              <a:t>4</a:t>
            </a:r>
            <a:r>
              <a:rPr lang="zh-CN" altLang="en-US" sz="900" dirty="0" smtClean="0">
                <a:solidFill>
                  <a:schemeClr val="bg1"/>
                </a:solidFill>
                <a:latin typeface="微软雅黑" panose="020B0503020204020204" charset="-122"/>
                <a:ea typeface="微软雅黑" panose="020B0503020204020204" charset="-122"/>
              </a:rPr>
              <a:t>周</a:t>
            </a:r>
            <a:endParaRPr lang="en-US" altLang="zh-CN" sz="900" dirty="0" smtClean="0">
              <a:solidFill>
                <a:schemeClr val="bg1"/>
              </a:solidFill>
              <a:latin typeface="微软雅黑" panose="020B0503020204020204" charset="-122"/>
              <a:ea typeface="微软雅黑" panose="020B0503020204020204" charset="-122"/>
            </a:endParaRPr>
          </a:p>
        </p:txBody>
      </p:sp>
      <p:sp>
        <p:nvSpPr>
          <p:cNvPr id="95" name="文本框 94"/>
          <p:cNvSpPr txBox="1"/>
          <p:nvPr/>
        </p:nvSpPr>
        <p:spPr>
          <a:xfrm>
            <a:off x="4025643" y="4616296"/>
            <a:ext cx="367408" cy="230832"/>
          </a:xfrm>
          <a:prstGeom prst="rect">
            <a:avLst/>
          </a:prstGeom>
          <a:noFill/>
        </p:spPr>
        <p:txBody>
          <a:bodyPr wrap="none" rtlCol="0">
            <a:spAutoFit/>
          </a:bodyPr>
          <a:lstStyle/>
          <a:p>
            <a:pPr algn="l"/>
            <a:r>
              <a:rPr lang="en-US" altLang="zh-CN" sz="900" dirty="0" smtClean="0">
                <a:solidFill>
                  <a:schemeClr val="bg1"/>
                </a:solidFill>
                <a:latin typeface="微软雅黑" panose="020B0503020204020204" charset="-122"/>
                <a:ea typeface="微软雅黑" panose="020B0503020204020204" charset="-122"/>
              </a:rPr>
              <a:t>4</a:t>
            </a:r>
            <a:r>
              <a:rPr lang="zh-CN" altLang="en-US" sz="900" dirty="0" smtClean="0">
                <a:solidFill>
                  <a:schemeClr val="bg1"/>
                </a:solidFill>
                <a:latin typeface="微软雅黑" panose="020B0503020204020204" charset="-122"/>
                <a:ea typeface="微软雅黑" panose="020B0503020204020204" charset="-122"/>
              </a:rPr>
              <a:t>周</a:t>
            </a:r>
            <a:endParaRPr lang="en-US" altLang="zh-CN" sz="900" dirty="0" smtClean="0">
              <a:solidFill>
                <a:schemeClr val="bg1"/>
              </a:solidFill>
              <a:latin typeface="微软雅黑" panose="020B0503020204020204" charset="-122"/>
              <a:ea typeface="微软雅黑" panose="020B0503020204020204" charset="-122"/>
            </a:endParaRPr>
          </a:p>
        </p:txBody>
      </p:sp>
      <p:grpSp>
        <p:nvGrpSpPr>
          <p:cNvPr id="105" name="组合 104"/>
          <p:cNvGrpSpPr/>
          <p:nvPr/>
        </p:nvGrpSpPr>
        <p:grpSpPr>
          <a:xfrm>
            <a:off x="3910227" y="1812542"/>
            <a:ext cx="598241" cy="545669"/>
            <a:chOff x="4290887" y="1812542"/>
            <a:chExt cx="598241" cy="545669"/>
          </a:xfrm>
        </p:grpSpPr>
        <p:pic>
          <p:nvPicPr>
            <p:cNvPr id="96" name="Picture 7" descr="E:\Vincent\02_Consulting Library\PPT Materials\图标\人\0102111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2527" y="1812542"/>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文本框 96"/>
            <p:cNvSpPr txBox="1"/>
            <p:nvPr/>
          </p:nvSpPr>
          <p:spPr>
            <a:xfrm>
              <a:off x="4290887" y="2127379"/>
              <a:ext cx="59824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实施方</a:t>
              </a:r>
              <a:r>
                <a:rPr lang="en-US" altLang="zh-CN" sz="900" dirty="0" smtClean="0">
                  <a:latin typeface="微软雅黑" panose="020B0503020204020204" charset="-122"/>
                  <a:ea typeface="微软雅黑" panose="020B0503020204020204" charset="-122"/>
                </a:rPr>
                <a:t>1</a:t>
              </a:r>
              <a:endParaRPr lang="zh-CN" altLang="en-US" sz="900" dirty="0">
                <a:latin typeface="微软雅黑" panose="020B0503020204020204" charset="-122"/>
                <a:ea typeface="微软雅黑" panose="020B0503020204020204" charset="-122"/>
              </a:endParaRPr>
            </a:p>
          </p:txBody>
        </p:sp>
      </p:grpSp>
      <p:grpSp>
        <p:nvGrpSpPr>
          <p:cNvPr id="106" name="组合 105"/>
          <p:cNvGrpSpPr/>
          <p:nvPr/>
        </p:nvGrpSpPr>
        <p:grpSpPr>
          <a:xfrm>
            <a:off x="3910227" y="2390942"/>
            <a:ext cx="598241" cy="545669"/>
            <a:chOff x="4290887" y="1812542"/>
            <a:chExt cx="598241" cy="545669"/>
          </a:xfrm>
        </p:grpSpPr>
        <p:pic>
          <p:nvPicPr>
            <p:cNvPr id="107" name="Picture 7" descr="E:\Vincent\02_Consulting Library\PPT Materials\图标\人\0102111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2527" y="1812542"/>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文本框 107"/>
            <p:cNvSpPr txBox="1"/>
            <p:nvPr/>
          </p:nvSpPr>
          <p:spPr>
            <a:xfrm>
              <a:off x="4290887" y="2127379"/>
              <a:ext cx="59824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实施方</a:t>
              </a:r>
              <a:r>
                <a:rPr lang="en-US" altLang="zh-CN" sz="900" dirty="0" smtClean="0">
                  <a:latin typeface="微软雅黑" panose="020B0503020204020204" charset="-122"/>
                  <a:ea typeface="微软雅黑" panose="020B0503020204020204" charset="-122"/>
                </a:rPr>
                <a:t>2</a:t>
              </a:r>
              <a:endParaRPr lang="zh-CN" altLang="en-US" sz="900" dirty="0">
                <a:latin typeface="微软雅黑" panose="020B0503020204020204" charset="-122"/>
                <a:ea typeface="微软雅黑" panose="020B0503020204020204" charset="-122"/>
              </a:endParaRPr>
            </a:p>
          </p:txBody>
        </p:sp>
      </p:grpSp>
      <p:grpSp>
        <p:nvGrpSpPr>
          <p:cNvPr id="109" name="组合 108"/>
          <p:cNvGrpSpPr/>
          <p:nvPr/>
        </p:nvGrpSpPr>
        <p:grpSpPr>
          <a:xfrm>
            <a:off x="3910227" y="2964479"/>
            <a:ext cx="598241" cy="545669"/>
            <a:chOff x="4290887" y="1812542"/>
            <a:chExt cx="598241" cy="545669"/>
          </a:xfrm>
        </p:grpSpPr>
        <p:pic>
          <p:nvPicPr>
            <p:cNvPr id="110" name="Picture 7" descr="E:\Vincent\02_Consulting Library\PPT Materials\图标\人\0102111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2527" y="1812542"/>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文本框 110"/>
            <p:cNvSpPr txBox="1"/>
            <p:nvPr/>
          </p:nvSpPr>
          <p:spPr>
            <a:xfrm>
              <a:off x="4290887" y="2127379"/>
              <a:ext cx="59824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实施方</a:t>
              </a:r>
              <a:r>
                <a:rPr lang="en-US" altLang="zh-CN" sz="900" dirty="0" smtClean="0">
                  <a:latin typeface="微软雅黑" panose="020B0503020204020204" charset="-122"/>
                  <a:ea typeface="微软雅黑" panose="020B0503020204020204" charset="-122"/>
                </a:rPr>
                <a:t>3</a:t>
              </a:r>
              <a:endParaRPr lang="zh-CN" altLang="en-US" sz="900" dirty="0">
                <a:latin typeface="微软雅黑" panose="020B0503020204020204" charset="-122"/>
                <a:ea typeface="微软雅黑" panose="020B0503020204020204" charset="-122"/>
              </a:endParaRPr>
            </a:p>
          </p:txBody>
        </p:sp>
      </p:grpSp>
      <p:grpSp>
        <p:nvGrpSpPr>
          <p:cNvPr id="112" name="组合 111"/>
          <p:cNvGrpSpPr/>
          <p:nvPr/>
        </p:nvGrpSpPr>
        <p:grpSpPr>
          <a:xfrm>
            <a:off x="3908624" y="3548899"/>
            <a:ext cx="601447" cy="545669"/>
            <a:chOff x="4290887" y="1812542"/>
            <a:chExt cx="601447" cy="545669"/>
          </a:xfrm>
        </p:grpSpPr>
        <p:pic>
          <p:nvPicPr>
            <p:cNvPr id="113" name="Picture 7" descr="E:\Vincent\02_Consulting Library\PPT Materials\图标\人\0102111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2527" y="1812542"/>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文本框 113"/>
            <p:cNvSpPr txBox="1"/>
            <p:nvPr/>
          </p:nvSpPr>
          <p:spPr>
            <a:xfrm>
              <a:off x="4290887" y="2127379"/>
              <a:ext cx="601447"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实施方</a:t>
              </a:r>
              <a:r>
                <a:rPr lang="en-US" altLang="zh-CN" sz="900" dirty="0" smtClean="0">
                  <a:latin typeface="微软雅黑" panose="020B0503020204020204" charset="-122"/>
                  <a:ea typeface="微软雅黑" panose="020B0503020204020204" charset="-122"/>
                </a:rPr>
                <a:t>n</a:t>
              </a:r>
              <a:endParaRPr lang="zh-CN" altLang="en-US" sz="900" dirty="0">
                <a:latin typeface="微软雅黑" panose="020B0503020204020204" charset="-122"/>
                <a:ea typeface="微软雅黑" panose="020B0503020204020204" charset="-122"/>
              </a:endParaRPr>
            </a:p>
          </p:txBody>
        </p:sp>
      </p:grpSp>
      <p:grpSp>
        <p:nvGrpSpPr>
          <p:cNvPr id="116" name="组合 115"/>
          <p:cNvGrpSpPr/>
          <p:nvPr/>
        </p:nvGrpSpPr>
        <p:grpSpPr>
          <a:xfrm>
            <a:off x="3855725" y="1112175"/>
            <a:ext cx="707245" cy="591911"/>
            <a:chOff x="4196338" y="1112175"/>
            <a:chExt cx="707245" cy="591911"/>
          </a:xfrm>
        </p:grpSpPr>
        <p:sp>
          <p:nvSpPr>
            <p:cNvPr id="33" name="文本框 32"/>
            <p:cNvSpPr txBox="1"/>
            <p:nvPr/>
          </p:nvSpPr>
          <p:spPr>
            <a:xfrm>
              <a:off x="4196338" y="1473254"/>
              <a:ext cx="707245" cy="230832"/>
            </a:xfrm>
            <a:prstGeom prst="rect">
              <a:avLst/>
            </a:prstGeom>
            <a:noFill/>
          </p:spPr>
          <p:txBody>
            <a:bodyPr wrap="none" rtlCol="0">
              <a:spAutoFit/>
            </a:bodyPr>
            <a:lstStyle>
              <a:defPPr>
                <a:defRPr lang="en-US"/>
              </a:defPPr>
              <a:lvl1pPr>
                <a:defRPr sz="1000"/>
              </a:lvl1pPr>
            </a:lstStyle>
            <a:p>
              <a:r>
                <a:rPr lang="en-US" altLang="zh-CN" sz="900" dirty="0" smtClean="0">
                  <a:latin typeface="微软雅黑" panose="020B0503020204020204" charset="-122"/>
                  <a:ea typeface="微软雅黑" panose="020B0503020204020204" charset="-122"/>
                </a:rPr>
                <a:t>QA</a:t>
              </a:r>
              <a:r>
                <a:rPr lang="zh-CN" altLang="en-US" sz="900" dirty="0" smtClean="0">
                  <a:latin typeface="微软雅黑" panose="020B0503020204020204" charset="-122"/>
                  <a:ea typeface="微软雅黑" panose="020B0503020204020204" charset="-122"/>
                </a:rPr>
                <a:t>负责人</a:t>
              </a:r>
              <a:endParaRPr lang="zh-CN" altLang="en-US" sz="900" dirty="0">
                <a:latin typeface="微软雅黑" panose="020B0503020204020204" charset="-122"/>
                <a:ea typeface="微软雅黑" panose="020B0503020204020204" charset="-122"/>
              </a:endParaRPr>
            </a:p>
          </p:txBody>
        </p:sp>
        <p:pic>
          <p:nvPicPr>
            <p:cNvPr id="115" name="Picture 2" descr="E:\Vincent\02_Consulting Library\PPT Materials\图标\人\Messenger_00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84319" y="1112175"/>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7" name="文本框 116"/>
          <p:cNvSpPr txBox="1"/>
          <p:nvPr/>
        </p:nvSpPr>
        <p:spPr>
          <a:xfrm>
            <a:off x="5048700" y="4616296"/>
            <a:ext cx="367408" cy="230832"/>
          </a:xfrm>
          <a:prstGeom prst="rect">
            <a:avLst/>
          </a:prstGeom>
          <a:noFill/>
        </p:spPr>
        <p:txBody>
          <a:bodyPr wrap="none" rtlCol="0">
            <a:spAutoFit/>
          </a:bodyPr>
          <a:lstStyle/>
          <a:p>
            <a:pPr algn="l"/>
            <a:r>
              <a:rPr lang="en-US" altLang="zh-CN" sz="900" dirty="0" smtClean="0">
                <a:solidFill>
                  <a:schemeClr val="bg1"/>
                </a:solidFill>
                <a:latin typeface="微软雅黑" panose="020B0503020204020204" charset="-122"/>
                <a:ea typeface="微软雅黑" panose="020B0503020204020204" charset="-122"/>
              </a:rPr>
              <a:t>2</a:t>
            </a:r>
            <a:r>
              <a:rPr lang="zh-CN" altLang="en-US" sz="900" dirty="0" smtClean="0">
                <a:solidFill>
                  <a:schemeClr val="bg1"/>
                </a:solidFill>
                <a:latin typeface="微软雅黑" panose="020B0503020204020204" charset="-122"/>
                <a:ea typeface="微软雅黑" panose="020B0503020204020204" charset="-122"/>
              </a:rPr>
              <a:t>周</a:t>
            </a:r>
            <a:endParaRPr lang="en-US" altLang="zh-CN" sz="900" dirty="0" smtClean="0">
              <a:solidFill>
                <a:schemeClr val="bg1"/>
              </a:solidFill>
              <a:latin typeface="微软雅黑" panose="020B0503020204020204" charset="-122"/>
              <a:ea typeface="微软雅黑" panose="020B0503020204020204" charset="-122"/>
            </a:endParaRPr>
          </a:p>
        </p:txBody>
      </p:sp>
      <p:sp>
        <p:nvSpPr>
          <p:cNvPr id="119" name="文本框 118"/>
          <p:cNvSpPr txBox="1"/>
          <p:nvPr/>
        </p:nvSpPr>
        <p:spPr>
          <a:xfrm>
            <a:off x="6006465" y="4616296"/>
            <a:ext cx="367408" cy="230832"/>
          </a:xfrm>
          <a:prstGeom prst="rect">
            <a:avLst/>
          </a:prstGeom>
          <a:noFill/>
        </p:spPr>
        <p:txBody>
          <a:bodyPr wrap="none" rtlCol="0">
            <a:spAutoFit/>
          </a:bodyPr>
          <a:lstStyle/>
          <a:p>
            <a:pPr algn="l"/>
            <a:r>
              <a:rPr lang="en-US" altLang="zh-CN" sz="900" dirty="0" smtClean="0">
                <a:solidFill>
                  <a:schemeClr val="bg1"/>
                </a:solidFill>
                <a:latin typeface="微软雅黑" panose="020B0503020204020204" charset="-122"/>
                <a:ea typeface="微软雅黑" panose="020B0503020204020204" charset="-122"/>
              </a:rPr>
              <a:t>2</a:t>
            </a:r>
            <a:r>
              <a:rPr lang="zh-CN" altLang="en-US" sz="900" dirty="0" smtClean="0">
                <a:solidFill>
                  <a:schemeClr val="bg1"/>
                </a:solidFill>
                <a:latin typeface="微软雅黑" panose="020B0503020204020204" charset="-122"/>
                <a:ea typeface="微软雅黑" panose="020B0503020204020204" charset="-122"/>
              </a:rPr>
              <a:t>周</a:t>
            </a:r>
            <a:endParaRPr lang="en-US" altLang="zh-CN" sz="900" dirty="0" smtClean="0">
              <a:solidFill>
                <a:schemeClr val="bg1"/>
              </a:solidFill>
              <a:latin typeface="微软雅黑" panose="020B0503020204020204" charset="-122"/>
              <a:ea typeface="微软雅黑" panose="020B0503020204020204" charset="-122"/>
            </a:endParaRPr>
          </a:p>
        </p:txBody>
      </p:sp>
      <p:sp>
        <p:nvSpPr>
          <p:cNvPr id="125" name="文本框 124"/>
          <p:cNvSpPr txBox="1"/>
          <p:nvPr/>
        </p:nvSpPr>
        <p:spPr>
          <a:xfrm>
            <a:off x="6215275" y="1956641"/>
            <a:ext cx="1005403" cy="584775"/>
          </a:xfrm>
          <a:prstGeom prst="rect">
            <a:avLst/>
          </a:prstGeom>
          <a:noFill/>
        </p:spPr>
        <p:txBody>
          <a:bodyPr wrap="none" rtlCol="0">
            <a:spAutoFit/>
          </a:bodyPr>
          <a:lstStyle>
            <a:defPPr>
              <a:defRPr lang="en-US"/>
            </a:defPPr>
            <a:lvl1pPr>
              <a:defRPr sz="1000"/>
            </a:lvl1pPr>
          </a:lstStyle>
          <a:p>
            <a:r>
              <a:rPr lang="en-US" altLang="zh-CN" sz="800" dirty="0" smtClean="0">
                <a:latin typeface="微软雅黑" panose="020B0503020204020204" charset="-122"/>
                <a:ea typeface="微软雅黑" panose="020B0503020204020204" charset="-122"/>
              </a:rPr>
              <a:t>- </a:t>
            </a:r>
            <a:r>
              <a:rPr lang="en-US" altLang="zh-CN" sz="800" dirty="0" err="1" smtClean="0">
                <a:latin typeface="微软雅黑" panose="020B0503020204020204" charset="-122"/>
                <a:ea typeface="微软雅黑" panose="020B0503020204020204" charset="-122"/>
              </a:rPr>
              <a:t>MenuCenter</a:t>
            </a:r>
            <a:endParaRPr lang="en-US" altLang="zh-CN" sz="800" dirty="0" smtClean="0">
              <a:latin typeface="微软雅黑" panose="020B0503020204020204" charset="-122"/>
              <a:ea typeface="微软雅黑" panose="020B0503020204020204" charset="-122"/>
            </a:endParaRPr>
          </a:p>
          <a:p>
            <a:r>
              <a:rPr lang="en-US" altLang="zh-CN" sz="800" dirty="0" smtClean="0">
                <a:latin typeface="微软雅黑" panose="020B0503020204020204" charset="-122"/>
                <a:ea typeface="微软雅黑" panose="020B0503020204020204" charset="-122"/>
              </a:rPr>
              <a:t>- </a:t>
            </a:r>
            <a:r>
              <a:rPr lang="en-US" altLang="zh-CN" sz="800" dirty="0" err="1" smtClean="0">
                <a:latin typeface="微软雅黑" panose="020B0503020204020204" charset="-122"/>
                <a:ea typeface="微软雅黑" panose="020B0503020204020204" charset="-122"/>
              </a:rPr>
              <a:t>CouponCenter</a:t>
            </a:r>
            <a:endParaRPr lang="en-US" altLang="zh-CN" sz="800" dirty="0" smtClean="0">
              <a:latin typeface="微软雅黑" panose="020B0503020204020204" charset="-122"/>
              <a:ea typeface="微软雅黑" panose="020B0503020204020204" charset="-122"/>
            </a:endParaRPr>
          </a:p>
          <a:p>
            <a:r>
              <a:rPr lang="en-US" altLang="zh-CN" sz="800" dirty="0">
                <a:latin typeface="微软雅黑" panose="020B0503020204020204" charset="-122"/>
                <a:ea typeface="微软雅黑" panose="020B0503020204020204" charset="-122"/>
              </a:rPr>
              <a:t>- </a:t>
            </a:r>
            <a:r>
              <a:rPr lang="en-US" altLang="zh-CN" sz="800" dirty="0" smtClean="0">
                <a:latin typeface="微软雅黑" panose="020B0503020204020204" charset="-122"/>
                <a:ea typeface="微软雅黑" panose="020B0503020204020204" charset="-122"/>
              </a:rPr>
              <a:t>EC CMS</a:t>
            </a:r>
            <a:endParaRPr lang="en-US" altLang="zh-CN" sz="800" dirty="0" smtClean="0">
              <a:latin typeface="微软雅黑" panose="020B0503020204020204" charset="-122"/>
              <a:ea typeface="微软雅黑" panose="020B0503020204020204" charset="-122"/>
            </a:endParaRPr>
          </a:p>
          <a:p>
            <a:r>
              <a:rPr lang="en-US" altLang="zh-CN" sz="800" dirty="0">
                <a:latin typeface="微软雅黑" panose="020B0503020204020204" charset="-122"/>
                <a:ea typeface="微软雅黑" panose="020B0503020204020204" charset="-122"/>
              </a:rPr>
              <a:t>- </a:t>
            </a:r>
            <a:r>
              <a:rPr lang="en-US" altLang="zh-CN" sz="800" dirty="0" smtClean="0">
                <a:latin typeface="微软雅黑" panose="020B0503020204020204" charset="-122"/>
                <a:ea typeface="微软雅黑" panose="020B0503020204020204" charset="-122"/>
              </a:rPr>
              <a:t>POS CMS</a:t>
            </a:r>
            <a:endParaRPr lang="zh-CN" altLang="en-US" sz="800" dirty="0">
              <a:latin typeface="微软雅黑" panose="020B0503020204020204" charset="-122"/>
              <a:ea typeface="微软雅黑" panose="020B0503020204020204" charset="-122"/>
            </a:endParaRPr>
          </a:p>
        </p:txBody>
      </p:sp>
      <p:sp>
        <p:nvSpPr>
          <p:cNvPr id="128" name="文本框 127"/>
          <p:cNvSpPr txBox="1"/>
          <p:nvPr/>
        </p:nvSpPr>
        <p:spPr>
          <a:xfrm>
            <a:off x="7744185" y="1979046"/>
            <a:ext cx="670376" cy="215444"/>
          </a:xfrm>
          <a:prstGeom prst="rect">
            <a:avLst/>
          </a:prstGeom>
          <a:noFill/>
        </p:spPr>
        <p:txBody>
          <a:bodyPr wrap="none" rtlCol="0">
            <a:spAutoFit/>
          </a:bodyPr>
          <a:lstStyle>
            <a:defPPr>
              <a:defRPr lang="en-US"/>
            </a:defPPr>
            <a:lvl1pPr>
              <a:defRPr sz="1000"/>
            </a:lvl1pPr>
          </a:lstStyle>
          <a:p>
            <a:r>
              <a:rPr lang="en-US" altLang="zh-CN" sz="800" dirty="0" smtClean="0">
                <a:latin typeface="微软雅黑" panose="020B0503020204020204" charset="-122"/>
                <a:ea typeface="微软雅黑" panose="020B0503020204020204" charset="-122"/>
              </a:rPr>
              <a:t>- </a:t>
            </a:r>
            <a:r>
              <a:rPr lang="zh-CN" altLang="en-US" sz="800" dirty="0" smtClean="0">
                <a:latin typeface="微软雅黑" panose="020B0503020204020204" charset="-122"/>
                <a:ea typeface="微软雅黑" panose="020B0503020204020204" charset="-122"/>
              </a:rPr>
              <a:t>自助点餐</a:t>
            </a:r>
            <a:endParaRPr lang="en-US" altLang="zh-CN" sz="800" dirty="0" smtClean="0">
              <a:latin typeface="微软雅黑" panose="020B0503020204020204" charset="-122"/>
              <a:ea typeface="微软雅黑" panose="020B0503020204020204" charset="-122"/>
            </a:endParaRPr>
          </a:p>
        </p:txBody>
      </p:sp>
      <p:grpSp>
        <p:nvGrpSpPr>
          <p:cNvPr id="134" name="组合 133"/>
          <p:cNvGrpSpPr/>
          <p:nvPr/>
        </p:nvGrpSpPr>
        <p:grpSpPr>
          <a:xfrm>
            <a:off x="7384824" y="2861877"/>
            <a:ext cx="530915" cy="588847"/>
            <a:chOff x="7384824" y="3310110"/>
            <a:chExt cx="530915" cy="588847"/>
          </a:xfrm>
        </p:grpSpPr>
        <p:pic>
          <p:nvPicPr>
            <p:cNvPr id="129" name="Picture 3" descr="E:\Vincent\02_Consulting Library\PPT Materials\图标\人\Messenger_007.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8860" y="3310110"/>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文本框 129"/>
            <p:cNvSpPr txBox="1"/>
            <p:nvPr/>
          </p:nvSpPr>
          <p:spPr>
            <a:xfrm>
              <a:off x="7384824" y="3668125"/>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收银员</a:t>
              </a:r>
              <a:endParaRPr lang="zh-CN" altLang="en-US" sz="900" dirty="0">
                <a:latin typeface="微软雅黑" panose="020B0503020204020204" charset="-122"/>
                <a:ea typeface="微软雅黑" panose="020B0503020204020204" charset="-122"/>
              </a:endParaRPr>
            </a:p>
          </p:txBody>
        </p:sp>
      </p:grpSp>
      <p:sp>
        <p:nvSpPr>
          <p:cNvPr id="131" name="文本框 130"/>
          <p:cNvSpPr txBox="1"/>
          <p:nvPr/>
        </p:nvSpPr>
        <p:spPr>
          <a:xfrm>
            <a:off x="7748961" y="2874621"/>
            <a:ext cx="670376" cy="215444"/>
          </a:xfrm>
          <a:prstGeom prst="rect">
            <a:avLst/>
          </a:prstGeom>
          <a:noFill/>
        </p:spPr>
        <p:txBody>
          <a:bodyPr wrap="none" rtlCol="0">
            <a:spAutoFit/>
          </a:bodyPr>
          <a:lstStyle>
            <a:defPPr>
              <a:defRPr lang="en-US"/>
            </a:defPPr>
            <a:lvl1pPr>
              <a:defRPr sz="1000"/>
            </a:lvl1pPr>
          </a:lstStyle>
          <a:p>
            <a:r>
              <a:rPr lang="en-US" altLang="zh-CN" sz="800" dirty="0">
                <a:latin typeface="微软雅黑" panose="020B0503020204020204" charset="-122"/>
                <a:ea typeface="微软雅黑" panose="020B0503020204020204" charset="-122"/>
              </a:rPr>
              <a:t>- </a:t>
            </a:r>
            <a:r>
              <a:rPr lang="en-US" altLang="zh-CN" sz="800" dirty="0" smtClean="0">
                <a:latin typeface="微软雅黑" panose="020B0503020204020204" charset="-122"/>
                <a:ea typeface="微软雅黑" panose="020B0503020204020204" charset="-122"/>
              </a:rPr>
              <a:t>POS</a:t>
            </a:r>
            <a:r>
              <a:rPr lang="zh-CN" altLang="en-US" sz="800" dirty="0" smtClean="0">
                <a:latin typeface="微软雅黑" panose="020B0503020204020204" charset="-122"/>
                <a:ea typeface="微软雅黑" panose="020B0503020204020204" charset="-122"/>
              </a:rPr>
              <a:t>收银</a:t>
            </a:r>
            <a:endParaRPr lang="en-US" altLang="zh-CN" sz="800" dirty="0" smtClean="0">
              <a:latin typeface="微软雅黑" panose="020B0503020204020204" charset="-122"/>
              <a:ea typeface="微软雅黑" panose="020B0503020204020204" charset="-122"/>
            </a:endParaRPr>
          </a:p>
        </p:txBody>
      </p:sp>
      <p:sp>
        <p:nvSpPr>
          <p:cNvPr id="132" name="文本框 131"/>
          <p:cNvSpPr txBox="1"/>
          <p:nvPr/>
        </p:nvSpPr>
        <p:spPr>
          <a:xfrm>
            <a:off x="6215275" y="2793049"/>
            <a:ext cx="906017" cy="707886"/>
          </a:xfrm>
          <a:prstGeom prst="rect">
            <a:avLst/>
          </a:prstGeom>
          <a:noFill/>
        </p:spPr>
        <p:txBody>
          <a:bodyPr wrap="none" rtlCol="0">
            <a:spAutoFit/>
          </a:bodyPr>
          <a:lstStyle>
            <a:defPPr>
              <a:defRPr lang="en-US"/>
            </a:defPPr>
            <a:lvl1pPr>
              <a:defRPr sz="1000"/>
            </a:lvl1pPr>
          </a:lstStyle>
          <a:p>
            <a:r>
              <a:rPr lang="en-US" altLang="zh-CN" sz="800" dirty="0" smtClean="0">
                <a:latin typeface="微软雅黑" panose="020B0503020204020204" charset="-122"/>
                <a:ea typeface="微软雅黑" panose="020B0503020204020204" charset="-122"/>
              </a:rPr>
              <a:t>- BOH</a:t>
            </a:r>
            <a:endParaRPr lang="en-US" altLang="zh-CN" sz="800" dirty="0" smtClean="0">
              <a:latin typeface="微软雅黑" panose="020B0503020204020204" charset="-122"/>
              <a:ea typeface="微软雅黑" panose="020B0503020204020204" charset="-122"/>
            </a:endParaRPr>
          </a:p>
          <a:p>
            <a:r>
              <a:rPr lang="en-US" altLang="zh-CN" sz="800" dirty="0" smtClean="0">
                <a:latin typeface="微软雅黑" panose="020B0503020204020204" charset="-122"/>
                <a:ea typeface="微软雅黑" panose="020B0503020204020204" charset="-122"/>
              </a:rPr>
              <a:t>- </a:t>
            </a:r>
            <a:r>
              <a:rPr lang="en-US" altLang="zh-CN" sz="800" dirty="0" err="1" smtClean="0">
                <a:latin typeface="微软雅黑" panose="020B0503020204020204" charset="-122"/>
                <a:ea typeface="微软雅黑" panose="020B0503020204020204" charset="-122"/>
              </a:rPr>
              <a:t>MenuCenter</a:t>
            </a:r>
            <a:endParaRPr lang="en-US" altLang="zh-CN" sz="800" dirty="0" smtClean="0">
              <a:latin typeface="微软雅黑" panose="020B0503020204020204" charset="-122"/>
              <a:ea typeface="微软雅黑" panose="020B0503020204020204" charset="-122"/>
            </a:endParaRPr>
          </a:p>
          <a:p>
            <a:r>
              <a:rPr lang="en-US" altLang="zh-CN" sz="800" dirty="0" smtClean="0">
                <a:latin typeface="微软雅黑" panose="020B0503020204020204" charset="-122"/>
                <a:ea typeface="微软雅黑" panose="020B0503020204020204" charset="-122"/>
              </a:rPr>
              <a:t>- EC CMS</a:t>
            </a:r>
            <a:endParaRPr lang="en-US" altLang="zh-CN" sz="800" dirty="0" smtClean="0">
              <a:latin typeface="微软雅黑" panose="020B0503020204020204" charset="-122"/>
              <a:ea typeface="微软雅黑" panose="020B0503020204020204" charset="-122"/>
            </a:endParaRPr>
          </a:p>
          <a:p>
            <a:r>
              <a:rPr lang="en-US" altLang="zh-CN" sz="800" dirty="0">
                <a:latin typeface="微软雅黑" panose="020B0503020204020204" charset="-122"/>
                <a:ea typeface="微软雅黑" panose="020B0503020204020204" charset="-122"/>
              </a:rPr>
              <a:t>- </a:t>
            </a:r>
            <a:r>
              <a:rPr lang="en-US" altLang="zh-CN" sz="800" dirty="0" smtClean="0">
                <a:latin typeface="微软雅黑" panose="020B0503020204020204" charset="-122"/>
                <a:ea typeface="微软雅黑" panose="020B0503020204020204" charset="-122"/>
              </a:rPr>
              <a:t>POS CMS</a:t>
            </a:r>
            <a:endParaRPr lang="en-US" altLang="zh-CN" sz="800" dirty="0" smtClean="0">
              <a:latin typeface="微软雅黑" panose="020B0503020204020204" charset="-122"/>
              <a:ea typeface="微软雅黑" panose="020B0503020204020204" charset="-122"/>
            </a:endParaRPr>
          </a:p>
          <a:p>
            <a:r>
              <a:rPr lang="en-US" altLang="zh-CN" sz="800" dirty="0">
                <a:latin typeface="微软雅黑" panose="020B0503020204020204" charset="-122"/>
                <a:ea typeface="微软雅黑" panose="020B0503020204020204" charset="-122"/>
              </a:rPr>
              <a:t>- </a:t>
            </a:r>
            <a:r>
              <a:rPr lang="en-US" altLang="zh-CN" sz="800" dirty="0" smtClean="0">
                <a:latin typeface="微软雅黑" panose="020B0503020204020204" charset="-122"/>
                <a:ea typeface="微软雅黑" panose="020B0503020204020204" charset="-122"/>
              </a:rPr>
              <a:t>POS </a:t>
            </a:r>
            <a:r>
              <a:rPr lang="zh-CN" altLang="en-US" sz="800" dirty="0" smtClean="0">
                <a:latin typeface="微软雅黑" panose="020B0503020204020204" charset="-122"/>
                <a:ea typeface="微软雅黑" panose="020B0503020204020204" charset="-122"/>
              </a:rPr>
              <a:t>管理中心</a:t>
            </a:r>
            <a:endParaRPr lang="zh-CN" altLang="en-US" sz="800" dirty="0">
              <a:latin typeface="微软雅黑" panose="020B0503020204020204" charset="-122"/>
              <a:ea typeface="微软雅黑" panose="020B0503020204020204" charset="-122"/>
            </a:endParaRPr>
          </a:p>
        </p:txBody>
      </p:sp>
      <p:sp>
        <p:nvSpPr>
          <p:cNvPr id="98"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项目理解</a:t>
            </a:r>
            <a:endParaRPr lang="zh-CN" altLang="en-US" sz="900" b="1" kern="0" dirty="0">
              <a:solidFill>
                <a:srgbClr val="FFFFFF"/>
              </a:solidFill>
              <a:latin typeface="微软雅黑" panose="020B0503020204020204" charset="-122"/>
              <a:ea typeface="微软雅黑" panose="020B0503020204020204" charset="-122"/>
            </a:endParaRPr>
          </a:p>
        </p:txBody>
      </p:sp>
      <p:sp>
        <p:nvSpPr>
          <p:cNvPr id="99"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00"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实施方案</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01"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rPr>
              <a:t>某</a:t>
            </a:r>
            <a:r>
              <a:rPr lang="zh-CN" altLang="en-US" dirty="0">
                <a:solidFill>
                  <a:srgbClr val="414141"/>
                </a:solidFill>
                <a:latin typeface="微软雅黑" panose="020B0503020204020204" charset="-122"/>
                <a:ea typeface="微软雅黑" panose="020B0503020204020204" charset="-122"/>
              </a:rPr>
              <a:t>全国大型连锁电器集团综合电商平台</a:t>
            </a:r>
            <a:r>
              <a:rPr lang="zh-CN" altLang="en-US" dirty="0" smtClean="0">
                <a:solidFill>
                  <a:srgbClr val="414141"/>
                </a:solidFill>
                <a:latin typeface="微软雅黑" panose="020B0503020204020204" charset="-122"/>
                <a:ea typeface="微软雅黑" panose="020B0503020204020204" charset="-122"/>
              </a:rPr>
              <a:t>项目</a:t>
            </a:r>
            <a:endParaRPr lang="en-US" sz="2400" dirty="0"/>
          </a:p>
        </p:txBody>
      </p:sp>
      <p:sp>
        <p:nvSpPr>
          <p:cNvPr id="66" name="Rectangle 79"/>
          <p:cNvSpPr/>
          <p:nvPr/>
        </p:nvSpPr>
        <p:spPr bwMode="auto">
          <a:xfrm>
            <a:off x="490309" y="1574574"/>
            <a:ext cx="3722461" cy="3304800"/>
          </a:xfrm>
          <a:prstGeom prst="rect">
            <a:avLst/>
          </a:prstGeom>
          <a:solidFill>
            <a:schemeClr val="bg1"/>
          </a:solidFill>
          <a:ln w="12700" cap="flat" cmpd="sng" algn="ctr">
            <a:solidFill>
              <a:schemeClr val="accent1"/>
            </a:solidFill>
            <a:prstDash val="solid"/>
            <a:round/>
            <a:headEnd type="none" w="med" len="med"/>
            <a:tailEnd type="none" w="med" len="med"/>
          </a:ln>
        </p:spPr>
        <p:txBody>
          <a:bodyPr vert="horz" wrap="square" lIns="68580" tIns="34290" rIns="68580" bIns="34290" numCol="1" rtlCol="0" anchor="ctr" anchorCtr="0" compatLnSpc="1"/>
          <a:lstStyle/>
          <a:p>
            <a:pPr defTabSz="685800">
              <a:spcBef>
                <a:spcPts val="600"/>
              </a:spcBef>
              <a:buClr>
                <a:srgbClr val="919D9D"/>
              </a:buClr>
              <a:buSzPct val="150000"/>
              <a:defRPr/>
            </a:pPr>
            <a:r>
              <a:rPr lang="zh-CN" altLang="en-US" sz="1200" b="1" kern="0" dirty="0">
                <a:solidFill>
                  <a:schemeClr val="accent1"/>
                </a:solidFill>
                <a:latin typeface="微软雅黑" panose="020B0503020204020204" charset="-122"/>
                <a:ea typeface="微软雅黑" panose="020B0503020204020204" charset="-122"/>
              </a:rPr>
              <a:t>面临的挑战：</a:t>
            </a:r>
            <a:endParaRPr lang="en-US" altLang="zh-CN" sz="1200" b="1" kern="0" dirty="0">
              <a:solidFill>
                <a:schemeClr val="accent1"/>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相对于在实体零售业的领先地位，网上业务规模小</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客观上存在线上</a:t>
            </a:r>
            <a:r>
              <a:rPr lang="en-US" altLang="zh-CN" sz="1000" kern="0" dirty="0">
                <a:solidFill>
                  <a:srgbClr val="000000"/>
                </a:solidFill>
                <a:latin typeface="微软雅黑" panose="020B0503020204020204" charset="-122"/>
                <a:ea typeface="微软雅黑" panose="020B0503020204020204" charset="-122"/>
              </a:rPr>
              <a:t>/</a:t>
            </a:r>
            <a:r>
              <a:rPr lang="zh-CN" altLang="en-US" sz="1000" kern="0" dirty="0">
                <a:solidFill>
                  <a:srgbClr val="000000"/>
                </a:solidFill>
                <a:latin typeface="微软雅黑" panose="020B0503020204020204" charset="-122"/>
                <a:ea typeface="微软雅黑" panose="020B0503020204020204" charset="-122"/>
              </a:rPr>
              <a:t>线下渠道冲突</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零售门店自提的商业模式无法适应电商业务</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网站门户展现形式及用户消费体验较差缺少专门针对电子商务特点的仓储物流体系</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企业传统</a:t>
            </a:r>
            <a:r>
              <a:rPr lang="en-US" altLang="zh-CN" sz="1000" kern="0" dirty="0">
                <a:solidFill>
                  <a:srgbClr val="000000"/>
                </a:solidFill>
                <a:latin typeface="微软雅黑" panose="020B0503020204020204" charset="-122"/>
                <a:ea typeface="微软雅黑" panose="020B0503020204020204" charset="-122"/>
              </a:rPr>
              <a:t>ERP</a:t>
            </a:r>
            <a:r>
              <a:rPr lang="zh-CN" altLang="en-US" sz="1000" kern="0" dirty="0">
                <a:solidFill>
                  <a:srgbClr val="000000"/>
                </a:solidFill>
                <a:latin typeface="微软雅黑" panose="020B0503020204020204" charset="-122"/>
                <a:ea typeface="微软雅黑" panose="020B0503020204020204" charset="-122"/>
              </a:rPr>
              <a:t>无法满足电商类型订单对数量和处理时效的严苛要求</a:t>
            </a:r>
            <a:endParaRPr lang="en-US" altLang="zh-CN" sz="1000" kern="0" dirty="0">
              <a:solidFill>
                <a:srgbClr val="000000"/>
              </a:solidFill>
              <a:latin typeface="微软雅黑" panose="020B0503020204020204" charset="-122"/>
              <a:ea typeface="微软雅黑" panose="020B0503020204020204" charset="-122"/>
            </a:endParaRPr>
          </a:p>
          <a:p>
            <a:pPr defTabSz="685800">
              <a:spcBef>
                <a:spcPts val="600"/>
              </a:spcBef>
              <a:buClr>
                <a:srgbClr val="919D9D"/>
              </a:buClr>
              <a:buSzPct val="150000"/>
              <a:defRPr/>
            </a:pPr>
            <a:r>
              <a:rPr lang="zh-CN" altLang="en-US" sz="1200" b="1" kern="0" dirty="0">
                <a:solidFill>
                  <a:schemeClr val="accent1"/>
                </a:solidFill>
                <a:latin typeface="微软雅黑" panose="020B0503020204020204" charset="-122"/>
                <a:ea typeface="微软雅黑" panose="020B0503020204020204" charset="-122"/>
              </a:rPr>
              <a:t>日立解决方案：</a:t>
            </a:r>
            <a:endParaRPr lang="zh-CN" altLang="en-US" sz="1200" b="1" kern="0" dirty="0">
              <a:solidFill>
                <a:schemeClr val="accent1"/>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设计并持续管理电商平台</a:t>
            </a:r>
            <a:r>
              <a:rPr lang="en-US" altLang="zh-CN" sz="1000" kern="0" dirty="0">
                <a:solidFill>
                  <a:srgbClr val="000000"/>
                </a:solidFill>
                <a:latin typeface="微软雅黑" panose="020B0503020204020204" charset="-122"/>
                <a:ea typeface="微软雅黑" panose="020B0503020204020204" charset="-122"/>
              </a:rPr>
              <a:t>IT</a:t>
            </a:r>
            <a:r>
              <a:rPr lang="zh-CN" altLang="en-US" sz="1000" kern="0" dirty="0">
                <a:solidFill>
                  <a:srgbClr val="000000"/>
                </a:solidFill>
                <a:latin typeface="微软雅黑" panose="020B0503020204020204" charset="-122"/>
                <a:ea typeface="微软雅黑" panose="020B0503020204020204" charset="-122"/>
              </a:rPr>
              <a:t>总体架构电商平台项目群管理</a:t>
            </a:r>
            <a:endParaRPr lang="zh-CN" altLang="en-US"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设计和实施电商供应链运营平台</a:t>
            </a:r>
            <a:endParaRPr lang="zh-CN" altLang="en-US"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设计和实施新一代电商网站平台</a:t>
            </a:r>
            <a:endParaRPr lang="zh-CN" altLang="en-US"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电商供应链平台运维和持续改进</a:t>
            </a:r>
            <a:endParaRPr lang="zh-CN" altLang="en-US" sz="1000" kern="0" dirty="0">
              <a:solidFill>
                <a:srgbClr val="000000"/>
              </a:solidFill>
              <a:latin typeface="微软雅黑" panose="020B0503020204020204" charset="-122"/>
              <a:ea typeface="微软雅黑" panose="020B0503020204020204" charset="-122"/>
            </a:endParaRPr>
          </a:p>
          <a:p>
            <a:pPr marL="128905" indent="-128905" defTabSz="685800">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原电商网站平台运维和持续改进</a:t>
            </a:r>
            <a:endParaRPr lang="zh-CN" altLang="en-US" sz="1000" kern="0" dirty="0">
              <a:solidFill>
                <a:srgbClr val="000000"/>
              </a:solidFill>
              <a:latin typeface="微软雅黑" panose="020B0503020204020204" charset="-122"/>
              <a:ea typeface="微软雅黑" panose="020B0503020204020204" charset="-122"/>
            </a:endParaRPr>
          </a:p>
        </p:txBody>
      </p:sp>
      <p:sp>
        <p:nvSpPr>
          <p:cNvPr id="67" name="矩形 66"/>
          <p:cNvSpPr/>
          <p:nvPr/>
        </p:nvSpPr>
        <p:spPr>
          <a:xfrm>
            <a:off x="250825" y="1563689"/>
            <a:ext cx="228146" cy="331311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b="1" dirty="0">
                <a:latin typeface="微软雅黑" panose="020B0503020204020204" charset="-122"/>
                <a:ea typeface="微软雅黑" panose="020B0503020204020204" charset="-122"/>
              </a:rPr>
              <a:t>综合电商平台项目</a:t>
            </a:r>
            <a:endParaRPr lang="zh-CN" altLang="en-US" sz="1200" b="1" dirty="0">
              <a:latin typeface="微软雅黑" panose="020B0503020204020204" charset="-122"/>
              <a:ea typeface="微软雅黑" panose="020B0503020204020204" charset="-122"/>
            </a:endParaRPr>
          </a:p>
        </p:txBody>
      </p:sp>
      <p:sp>
        <p:nvSpPr>
          <p:cNvPr id="68" name="Rectangle 95"/>
          <p:cNvSpPr/>
          <p:nvPr/>
        </p:nvSpPr>
        <p:spPr bwMode="auto">
          <a:xfrm>
            <a:off x="4212770" y="1574575"/>
            <a:ext cx="4680404" cy="3304800"/>
          </a:xfrm>
          <a:prstGeom prst="rect">
            <a:avLst/>
          </a:prstGeom>
          <a:solidFill>
            <a:schemeClr val="bg1"/>
          </a:solidFill>
          <a:ln w="12700" cap="flat" cmpd="sng" algn="ctr">
            <a:solidFill>
              <a:schemeClr val="accent1"/>
            </a:solidFill>
            <a:prstDash val="solid"/>
            <a:round/>
            <a:headEnd type="none" w="med" len="med"/>
            <a:tailEnd type="none" w="med" len="med"/>
          </a:ln>
        </p:spPr>
        <p:txBody>
          <a:bodyPr vert="horz" wrap="square" lIns="68580" tIns="34290" rIns="68580" bIns="34290" numCol="1" rtlCol="0" anchor="ctr" anchorCtr="0" compatLnSpc="1"/>
          <a:lstStyle/>
          <a:p>
            <a:pPr defTabSz="685800">
              <a:lnSpc>
                <a:spcPts val="1200"/>
              </a:lnSpc>
              <a:spcBef>
                <a:spcPts val="600"/>
              </a:spcBef>
              <a:buClr>
                <a:srgbClr val="919D9D"/>
              </a:buClr>
              <a:buSzPct val="150000"/>
              <a:defRPr/>
            </a:pPr>
            <a:r>
              <a:rPr lang="zh-CN" altLang="en-US" sz="1200" b="1" kern="0" dirty="0">
                <a:solidFill>
                  <a:schemeClr val="accent1"/>
                </a:solidFill>
                <a:latin typeface="微软雅黑" panose="020B0503020204020204" charset="-122"/>
                <a:ea typeface="微软雅黑" panose="020B0503020204020204" charset="-122"/>
              </a:rPr>
              <a:t>帮助客户达到的收益：</a:t>
            </a:r>
            <a:endParaRPr lang="en-US" altLang="zh-CN" sz="1200" b="1" kern="0" dirty="0">
              <a:solidFill>
                <a:schemeClr val="accent1"/>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协助论证并设计完成与线下业务协同发展的全新电商线上商务模式</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充分利用企业原有资源（供应商、各地配送中心、</a:t>
            </a:r>
            <a:r>
              <a:rPr lang="en-US" altLang="zh-CN" sz="1000" kern="0" dirty="0">
                <a:solidFill>
                  <a:srgbClr val="000000"/>
                </a:solidFill>
                <a:latin typeface="微软雅黑" panose="020B0503020204020204" charset="-122"/>
                <a:ea typeface="微软雅黑" panose="020B0503020204020204" charset="-122"/>
              </a:rPr>
              <a:t>VIP</a:t>
            </a:r>
            <a:r>
              <a:rPr lang="zh-CN" altLang="en-US" sz="1000" kern="0" dirty="0">
                <a:solidFill>
                  <a:srgbClr val="000000"/>
                </a:solidFill>
                <a:latin typeface="微软雅黑" panose="020B0503020204020204" charset="-122"/>
                <a:ea typeface="微软雅黑" panose="020B0503020204020204" charset="-122"/>
              </a:rPr>
              <a:t>配送团队），结合全新自建电商仓库及承运商体系，完成电商业务在全国范围内的快速布局</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改进订单收入、成本核算流程，尽可能减少由于线上订单的执行过程不确定性，对财务流程造成的影响</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借助汇集了日立电商供应链执行最佳实践的</a:t>
            </a:r>
            <a:r>
              <a:rPr lang="en-US" altLang="zh-CN" sz="1000" kern="0" dirty="0">
                <a:solidFill>
                  <a:srgbClr val="000000"/>
                </a:solidFill>
                <a:latin typeface="微软雅黑" panose="020B0503020204020204" charset="-122"/>
                <a:ea typeface="微软雅黑" panose="020B0503020204020204" charset="-122"/>
              </a:rPr>
              <a:t>OFS</a:t>
            </a:r>
            <a:r>
              <a:rPr lang="zh-CN" altLang="en-US" sz="1000" kern="0" dirty="0">
                <a:solidFill>
                  <a:srgbClr val="000000"/>
                </a:solidFill>
                <a:latin typeface="微软雅黑" panose="020B0503020204020204" charset="-122"/>
                <a:ea typeface="微软雅黑" panose="020B0503020204020204" charset="-122"/>
              </a:rPr>
              <a:t>供应链解决方案，成功打造包含网络库存、订单前置处理、订单库内高效作业支持、物流协同、逆向异常处理等诸多功能在内的供应链运营平台</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经由总架构及项目群管理办公室的统一管理，包括网站、呼叫中心、供应链运营平台、电商</a:t>
            </a:r>
            <a:r>
              <a:rPr lang="en-US" altLang="zh-CN" sz="1000" kern="0" dirty="0">
                <a:solidFill>
                  <a:srgbClr val="000000"/>
                </a:solidFill>
                <a:latin typeface="微软雅黑" panose="020B0503020204020204" charset="-122"/>
                <a:ea typeface="微软雅黑" panose="020B0503020204020204" charset="-122"/>
              </a:rPr>
              <a:t>ERP</a:t>
            </a:r>
            <a:r>
              <a:rPr lang="zh-CN" altLang="en-US" sz="1000" kern="0" dirty="0">
                <a:solidFill>
                  <a:srgbClr val="000000"/>
                </a:solidFill>
                <a:latin typeface="微软雅黑" panose="020B0503020204020204" charset="-122"/>
                <a:ea typeface="微软雅黑" panose="020B0503020204020204" charset="-122"/>
              </a:rPr>
              <a:t>、</a:t>
            </a:r>
            <a:r>
              <a:rPr lang="en-US" altLang="zh-CN" sz="1000" kern="0" dirty="0">
                <a:solidFill>
                  <a:srgbClr val="000000"/>
                </a:solidFill>
                <a:latin typeface="微软雅黑" panose="020B0503020204020204" charset="-122"/>
                <a:ea typeface="微软雅黑" panose="020B0503020204020204" charset="-122"/>
              </a:rPr>
              <a:t>OA</a:t>
            </a:r>
            <a:r>
              <a:rPr lang="zh-CN" altLang="en-US" sz="1000" kern="0" dirty="0">
                <a:solidFill>
                  <a:srgbClr val="000000"/>
                </a:solidFill>
                <a:latin typeface="微软雅黑" panose="020B0503020204020204" charset="-122"/>
                <a:ea typeface="微软雅黑" panose="020B0503020204020204" charset="-122"/>
              </a:rPr>
              <a:t>、发票系统、供应商门户、集团</a:t>
            </a:r>
            <a:r>
              <a:rPr lang="en-US" altLang="zh-CN" sz="1000" kern="0" dirty="0">
                <a:solidFill>
                  <a:srgbClr val="000000"/>
                </a:solidFill>
                <a:latin typeface="微软雅黑" panose="020B0503020204020204" charset="-122"/>
                <a:ea typeface="微软雅黑" panose="020B0503020204020204" charset="-122"/>
              </a:rPr>
              <a:t>ERP</a:t>
            </a:r>
            <a:r>
              <a:rPr lang="zh-CN" altLang="en-US" sz="1000" kern="0" dirty="0">
                <a:solidFill>
                  <a:srgbClr val="000000"/>
                </a:solidFill>
                <a:latin typeface="微软雅黑" panose="020B0503020204020204" charset="-122"/>
                <a:ea typeface="微软雅黑" panose="020B0503020204020204" charset="-122"/>
              </a:rPr>
              <a:t>、集团</a:t>
            </a:r>
            <a:r>
              <a:rPr lang="en-US" altLang="zh-CN" sz="1000" kern="0" dirty="0">
                <a:solidFill>
                  <a:srgbClr val="000000"/>
                </a:solidFill>
                <a:latin typeface="微软雅黑" panose="020B0503020204020204" charset="-122"/>
                <a:ea typeface="微软雅黑" panose="020B0503020204020204" charset="-122"/>
              </a:rPr>
              <a:t>TMS</a:t>
            </a:r>
            <a:r>
              <a:rPr lang="zh-CN" altLang="en-US" sz="1000" kern="0" dirty="0">
                <a:solidFill>
                  <a:srgbClr val="000000"/>
                </a:solidFill>
                <a:latin typeface="微软雅黑" panose="020B0503020204020204" charset="-122"/>
                <a:ea typeface="微软雅黑" panose="020B0503020204020204" charset="-122"/>
              </a:rPr>
              <a:t>等诸多系统在内的电商统一运营平台顺利、按时上线</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上线后的电商平台完全按照企业未来</a:t>
            </a:r>
            <a:r>
              <a:rPr lang="en-US" altLang="zh-CN" sz="1000" kern="0" dirty="0">
                <a:solidFill>
                  <a:srgbClr val="000000"/>
                </a:solidFill>
                <a:latin typeface="微软雅黑" panose="020B0503020204020204" charset="-122"/>
                <a:ea typeface="微软雅黑" panose="020B0503020204020204" charset="-122"/>
              </a:rPr>
              <a:t>5-10</a:t>
            </a:r>
            <a:r>
              <a:rPr lang="zh-CN" altLang="en-US" sz="1000" kern="0" dirty="0">
                <a:solidFill>
                  <a:srgbClr val="000000"/>
                </a:solidFill>
                <a:latin typeface="微软雅黑" panose="020B0503020204020204" charset="-122"/>
                <a:ea typeface="微软雅黑" panose="020B0503020204020204" charset="-122"/>
              </a:rPr>
              <a:t>年的业务容量愿景设计，每小时订单处理能力大于</a:t>
            </a:r>
            <a:r>
              <a:rPr lang="en-US" altLang="zh-CN" sz="1000" kern="0" dirty="0">
                <a:solidFill>
                  <a:srgbClr val="000000"/>
                </a:solidFill>
                <a:latin typeface="微软雅黑" panose="020B0503020204020204" charset="-122"/>
                <a:ea typeface="微软雅黑" panose="020B0503020204020204" charset="-122"/>
              </a:rPr>
              <a:t>1</a:t>
            </a:r>
            <a:r>
              <a:rPr lang="zh-CN" altLang="en-US" sz="1000" kern="0" dirty="0">
                <a:solidFill>
                  <a:srgbClr val="000000"/>
                </a:solidFill>
                <a:latin typeface="微软雅黑" panose="020B0503020204020204" charset="-122"/>
                <a:ea typeface="微软雅黑" panose="020B0503020204020204" charset="-122"/>
              </a:rPr>
              <a:t>万单；目前，日均成交订单</a:t>
            </a:r>
            <a:r>
              <a:rPr lang="en-US" altLang="zh-CN" sz="1000" kern="0" dirty="0">
                <a:solidFill>
                  <a:srgbClr val="000000"/>
                </a:solidFill>
                <a:latin typeface="微软雅黑" panose="020B0503020204020204" charset="-122"/>
                <a:ea typeface="微软雅黑" panose="020B0503020204020204" charset="-122"/>
              </a:rPr>
              <a:t>&gt;20000</a:t>
            </a:r>
            <a:r>
              <a:rPr lang="zh-CN" altLang="en-US" sz="1000" kern="0" dirty="0">
                <a:solidFill>
                  <a:srgbClr val="000000"/>
                </a:solidFill>
                <a:latin typeface="微软雅黑" panose="020B0503020204020204" charset="-122"/>
                <a:ea typeface="微软雅黑" panose="020B0503020204020204" charset="-122"/>
              </a:rPr>
              <a:t>单</a:t>
            </a:r>
            <a:endParaRPr lang="en-US" altLang="zh-CN" sz="1000" kern="0" dirty="0">
              <a:solidFill>
                <a:srgbClr val="000000"/>
              </a:solidFill>
              <a:latin typeface="微软雅黑" panose="020B0503020204020204" charset="-122"/>
              <a:ea typeface="微软雅黑" panose="020B0503020204020204" charset="-122"/>
            </a:endParaRPr>
          </a:p>
          <a:p>
            <a:pPr marL="128905" indent="-128905" defTabSz="685800">
              <a:lnSpc>
                <a:spcPts val="1200"/>
              </a:lnSpc>
              <a:spcBef>
                <a:spcPts val="600"/>
              </a:spcBef>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为进一步提升订单转化率及单笔订单成交额，前瞻性地引入全球领先的</a:t>
            </a:r>
            <a:r>
              <a:rPr lang="en-US" altLang="zh-CN" sz="1000" kern="0" dirty="0">
                <a:solidFill>
                  <a:srgbClr val="000000"/>
                </a:solidFill>
                <a:latin typeface="微软雅黑" panose="020B0503020204020204" charset="-122"/>
                <a:ea typeface="微软雅黑" panose="020B0503020204020204" charset="-122"/>
              </a:rPr>
              <a:t>ATG</a:t>
            </a:r>
            <a:r>
              <a:rPr lang="zh-CN" altLang="en-US" sz="1000" kern="0" dirty="0">
                <a:solidFill>
                  <a:srgbClr val="000000"/>
                </a:solidFill>
                <a:latin typeface="微软雅黑" panose="020B0503020204020204" charset="-122"/>
                <a:ea typeface="微软雅黑" panose="020B0503020204020204" charset="-122"/>
              </a:rPr>
              <a:t>产品作为新一代电商网站平台，目前已完成蓝图设计，进入实施阶段</a:t>
            </a:r>
            <a:endParaRPr lang="en-US" altLang="zh-CN" sz="1000" kern="0" dirty="0">
              <a:solidFill>
                <a:srgbClr val="000000"/>
              </a:solidFill>
              <a:latin typeface="微软雅黑" panose="020B0503020204020204" charset="-122"/>
              <a:ea typeface="微软雅黑" panose="020B0503020204020204" charset="-122"/>
            </a:endParaRPr>
          </a:p>
        </p:txBody>
      </p:sp>
      <p:sp>
        <p:nvSpPr>
          <p:cNvPr id="71" name="矩形 70"/>
          <p:cNvSpPr/>
          <p:nvPr/>
        </p:nvSpPr>
        <p:spPr>
          <a:xfrm>
            <a:off x="0" y="853851"/>
            <a:ext cx="9144000" cy="623094"/>
          </a:xfrm>
          <a:prstGeom prst="rect">
            <a:avLst/>
          </a:prstGeom>
          <a:solidFill>
            <a:srgbClr val="FFFFFF">
              <a:lumMod val="95000"/>
            </a:srgbClr>
          </a:solidFill>
          <a:ln w="9525" cap="flat" cmpd="sng" algn="ctr">
            <a:solidFill>
              <a:srgbClr val="919D9D">
                <a:lumMod val="20000"/>
                <a:lumOff val="80000"/>
              </a:srgbClr>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72" name="文本框 71"/>
          <p:cNvSpPr txBox="1"/>
          <p:nvPr/>
        </p:nvSpPr>
        <p:spPr>
          <a:xfrm>
            <a:off x="348342" y="878930"/>
            <a:ext cx="8425543" cy="577081"/>
          </a:xfrm>
          <a:prstGeom prst="rect">
            <a:avLst/>
          </a:prstGeom>
          <a:noFill/>
        </p:spPr>
        <p:txBody>
          <a:bodyPr wrap="square" rtlCol="0">
            <a:spAutoFit/>
          </a:bodyPr>
          <a:lstStyle/>
          <a:p>
            <a:pPr marL="0" lvl="1" defTabSz="408305">
              <a:lnSpc>
                <a:spcPct val="150000"/>
              </a:lnSpc>
            </a:pPr>
            <a:r>
              <a:rPr lang="zh-CN" altLang="en-US" sz="1050" dirty="0">
                <a:solidFill>
                  <a:srgbClr val="141313"/>
                </a:solidFill>
                <a:latin typeface="微软雅黑" panose="020B0503020204020204" charset="-122"/>
                <a:ea typeface="微软雅黑" panose="020B0503020204020204" charset="-122"/>
                <a:cs typeface="方正中倩简体"/>
              </a:rPr>
              <a:t>    客户借助日立咨询电子商务解决方案，实现企业定位和业务模式选择，并构建针对电子商务特点的运营体系和</a:t>
            </a:r>
            <a:r>
              <a:rPr lang="en-US" altLang="zh-CN" sz="1050" dirty="0">
                <a:solidFill>
                  <a:srgbClr val="141313"/>
                </a:solidFill>
                <a:latin typeface="微软雅黑" panose="020B0503020204020204" charset="-122"/>
                <a:ea typeface="微软雅黑" panose="020B0503020204020204" charset="-122"/>
                <a:cs typeface="方正中倩简体"/>
              </a:rPr>
              <a:t>IT</a:t>
            </a:r>
            <a:r>
              <a:rPr lang="zh-CN" altLang="en-US" sz="1050" dirty="0">
                <a:solidFill>
                  <a:srgbClr val="141313"/>
                </a:solidFill>
                <a:latin typeface="微软雅黑" panose="020B0503020204020204" charset="-122"/>
                <a:ea typeface="微软雅黑" panose="020B0503020204020204" charset="-122"/>
                <a:cs typeface="方正中倩简体"/>
              </a:rPr>
              <a:t>支持系统。成功从传统门店经营转型为电商企业，最终打造成为中国领先的专业家综合性电子商务平台。</a:t>
            </a:r>
            <a:endParaRPr lang="en-US" altLang="zh-CN" sz="1050" dirty="0">
              <a:solidFill>
                <a:srgbClr val="141313"/>
              </a:solidFill>
              <a:latin typeface="微软雅黑" panose="020B0503020204020204" charset="-122"/>
              <a:ea typeface="微软雅黑" panose="020B0503020204020204" charset="-122"/>
              <a:cs typeface="方正中倩简体"/>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rPr>
              <a:t>某</a:t>
            </a:r>
            <a:r>
              <a:rPr lang="zh-CN" altLang="en-US" dirty="0">
                <a:solidFill>
                  <a:srgbClr val="414141"/>
                </a:solidFill>
                <a:latin typeface="微软雅黑" panose="020B0503020204020204" charset="-122"/>
                <a:ea typeface="微软雅黑" panose="020B0503020204020204" charset="-122"/>
              </a:rPr>
              <a:t>大型家居建材销售集团电商及</a:t>
            </a:r>
            <a:r>
              <a:rPr lang="en-US" altLang="zh-CN" dirty="0">
                <a:solidFill>
                  <a:srgbClr val="414141"/>
                </a:solidFill>
                <a:latin typeface="微软雅黑" panose="020B0503020204020204" charset="-122"/>
                <a:ea typeface="微软雅黑" panose="020B0503020204020204" charset="-122"/>
              </a:rPr>
              <a:t>O2O</a:t>
            </a:r>
            <a:r>
              <a:rPr lang="zh-CN" altLang="en-US" dirty="0">
                <a:solidFill>
                  <a:srgbClr val="414141"/>
                </a:solidFill>
                <a:latin typeface="微软雅黑" panose="020B0503020204020204" charset="-122"/>
                <a:ea typeface="微软雅黑" panose="020B0503020204020204" charset="-122"/>
              </a:rPr>
              <a:t>平台项目</a:t>
            </a:r>
            <a:endParaRPr lang="en-US" dirty="0">
              <a:solidFill>
                <a:srgbClr val="414141"/>
              </a:solidFill>
              <a:latin typeface="微软雅黑" panose="020B0503020204020204" charset="-122"/>
              <a:ea typeface="微软雅黑" panose="020B0503020204020204" charset="-122"/>
            </a:endParaRPr>
          </a:p>
        </p:txBody>
      </p:sp>
      <p:sp>
        <p:nvSpPr>
          <p:cNvPr id="9" name="矩形 8"/>
          <p:cNvSpPr/>
          <p:nvPr/>
        </p:nvSpPr>
        <p:spPr>
          <a:xfrm>
            <a:off x="0" y="853851"/>
            <a:ext cx="9144000" cy="623094"/>
          </a:xfrm>
          <a:prstGeom prst="rect">
            <a:avLst/>
          </a:prstGeom>
          <a:solidFill>
            <a:srgbClr val="FFFFFF">
              <a:lumMod val="95000"/>
            </a:srgbClr>
          </a:solidFill>
          <a:ln w="9525" cap="flat" cmpd="sng" algn="ctr">
            <a:solidFill>
              <a:srgbClr val="919D9D">
                <a:lumMod val="20000"/>
                <a:lumOff val="80000"/>
              </a:srgbClr>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10" name="Rectangle 79"/>
          <p:cNvSpPr/>
          <p:nvPr/>
        </p:nvSpPr>
        <p:spPr bwMode="auto">
          <a:xfrm>
            <a:off x="490310" y="1574574"/>
            <a:ext cx="4386490"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34290" rIns="68580" bIns="34290" numCol="1" rtlCol="0" anchor="t" anchorCtr="0" compatLnSpc="1"/>
          <a:lstStyle/>
          <a:p>
            <a:pPr marL="0" marR="0" lvl="0" indent="0" defTabSz="685800" eaLnBrk="1" fontAlgn="auto" latinLnBrk="0" hangingPunct="1">
              <a:lnSpc>
                <a:spcPct val="150000"/>
              </a:lnSpc>
              <a:spcBef>
                <a:spcPts val="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面临的挑战：</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传统卖场面对的跨行业竞争压力显著增大，客户分流、商户分流日益明显；</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设计服务市场：设计服务平台数量众多，但规模小、资源分散，聚集活跃的设计师和消费者数量都不大；</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装修服务市场：内容入口能力弱，需要其他市场的引流</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线上与线下业务流程差异较大，数据结构不一致</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内部跨实体跨渠道利益分配不均匀</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家装服务的透明化形成的用户口碑</a:t>
            </a:r>
            <a:endPar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日立解决方案：</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endPar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p:txBody>
      </p:sp>
      <p:sp>
        <p:nvSpPr>
          <p:cNvPr id="11" name="矩形 10"/>
          <p:cNvSpPr/>
          <p:nvPr/>
        </p:nvSpPr>
        <p:spPr>
          <a:xfrm>
            <a:off x="250825" y="1563689"/>
            <a:ext cx="228146" cy="3313110"/>
          </a:xfrm>
          <a:prstGeom prst="rect">
            <a:avLst/>
          </a:prstGeom>
          <a:solidFill>
            <a:srgbClr val="DA291C"/>
          </a:solidFill>
          <a:ln w="9525" cap="flat" cmpd="sng" algn="ctr">
            <a:solidFill>
              <a:srgbClr val="DA291C"/>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电商</a:t>
            </a:r>
            <a:endParaRPr kumimoji="0" lang="en-US" altLang="zh-CN"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ctr" defTabSz="40830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及</a:t>
            </a:r>
            <a:r>
              <a:rPr kumimoji="0" lang="en-US" altLang="zh-CN"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O2O</a:t>
            </a:r>
            <a:r>
              <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平台项目</a:t>
            </a:r>
            <a:endPar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Rectangle 95"/>
          <p:cNvSpPr/>
          <p:nvPr/>
        </p:nvSpPr>
        <p:spPr bwMode="auto">
          <a:xfrm>
            <a:off x="4876800" y="1574575"/>
            <a:ext cx="4016374"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144000" rIns="68580" bIns="34290" numCol="1" rtlCol="0" anchor="t" anchorCtr="0" compatLnSpc="1"/>
          <a:lstStyle/>
          <a:p>
            <a:pPr marL="0" marR="0" lvl="0" indent="0" defTabSz="685800" eaLnBrk="1" fontAlgn="auto" latinLnBrk="0" hangingPunct="1">
              <a:lnSpc>
                <a:spcPts val="1200"/>
              </a:lnSpc>
              <a:spcBef>
                <a:spcPts val="60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帮助客户达到的收益：</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实现传统企业的电子商务转型，在行业内以致中国范围内建成第一个全渠道融合的</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O2O</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平台和以设计驱动的家居平台生态圈。保证业务模式和财务支撑体系的一致性和高效性</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ts val="12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全新的商业模式，支撑客户</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3-5</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年的业务发展</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ts val="12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构建商户自主经营系统，提升客户平台商户业务管理能力，逐步减缓客户统一收银压力，切实落实运营管理的标准化、规范化和透明化</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ts val="12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打造一款便于设计师跟踪及处理设计方案的平台，提供虚拟</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DIY</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功能增强与消费者间的互动。并通过引入符合建设节奏的平衡的补贴和激励机制，实现消费者、设计师及平台的多边共赢</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ts val="12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客户移动端产品关联客户项目生态圈线上线下业务，完善了用户在客户平台内的体验，在增强平台内用户黏性的同时将生态圈的影响力向平台外扩散，实现平台整体价值的提升。</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3" name="文本框 12"/>
          <p:cNvSpPr txBox="1"/>
          <p:nvPr/>
        </p:nvSpPr>
        <p:spPr>
          <a:xfrm>
            <a:off x="348342" y="865768"/>
            <a:ext cx="8425543" cy="577081"/>
          </a:xfrm>
          <a:prstGeom prst="rect">
            <a:avLst/>
          </a:prstGeom>
          <a:noFill/>
        </p:spPr>
        <p:txBody>
          <a:bodyPr wrap="square" rtlCol="0">
            <a:spAutoFit/>
          </a:bodyPr>
          <a:lstStyle/>
          <a:p>
            <a:pPr marL="0" lvl="1" defTabSz="408305"/>
            <a:r>
              <a:rPr lang="zh-CN" altLang="en-US" sz="1050" dirty="0">
                <a:solidFill>
                  <a:srgbClr val="141313"/>
                </a:solidFill>
                <a:latin typeface="微软雅黑" panose="020B0503020204020204" charset="-122"/>
                <a:ea typeface="微软雅黑" panose="020B0503020204020204" charset="-122"/>
                <a:cs typeface="方正中倩简体"/>
              </a:rPr>
              <a:t>    日立咨询为客户提供“大家居”全价值链服务。同时，强化社会化电商体系，借助一体化平台进行服务创新，进一步提升设计驱动与大数据分析能力，从简单交易走向以会员为中心的服务和社会化电商，全面打造设计驱动、会员驱动的运营模式，线上线下全渠道融合的“</a:t>
            </a:r>
            <a:r>
              <a:rPr lang="en-US" altLang="zh-CN" sz="1050" dirty="0">
                <a:solidFill>
                  <a:srgbClr val="141313"/>
                </a:solidFill>
                <a:latin typeface="微软雅黑" panose="020B0503020204020204" charset="-122"/>
                <a:ea typeface="微软雅黑" panose="020B0503020204020204" charset="-122"/>
                <a:cs typeface="方正中倩简体"/>
              </a:rPr>
              <a:t>O2O”</a:t>
            </a:r>
            <a:r>
              <a:rPr lang="zh-CN" altLang="en-US" sz="1050" dirty="0">
                <a:solidFill>
                  <a:srgbClr val="141313"/>
                </a:solidFill>
                <a:latin typeface="微软雅黑" panose="020B0503020204020204" charset="-122"/>
                <a:ea typeface="微软雅黑" panose="020B0503020204020204" charset="-122"/>
                <a:cs typeface="方正中倩简体"/>
              </a:rPr>
              <a:t>营运体系，最终实现“大家居”全渠道协同发展的家居平台生态圈。</a:t>
            </a:r>
            <a:endParaRPr lang="zh-CN" altLang="en-US" sz="1050" dirty="0">
              <a:solidFill>
                <a:srgbClr val="141313"/>
              </a:solidFill>
              <a:latin typeface="微软雅黑" panose="020B0503020204020204" charset="-122"/>
              <a:ea typeface="微软雅黑" panose="020B0503020204020204" charset="-122"/>
              <a:cs typeface="方正中倩简体"/>
            </a:endParaRPr>
          </a:p>
        </p:txBody>
      </p:sp>
      <p:sp>
        <p:nvSpPr>
          <p:cNvPr id="15" name="文本框 14"/>
          <p:cNvSpPr txBox="1"/>
          <p:nvPr/>
        </p:nvSpPr>
        <p:spPr>
          <a:xfrm>
            <a:off x="478971" y="3921838"/>
            <a:ext cx="3439885" cy="1477328"/>
          </a:xfrm>
          <a:prstGeom prst="rect">
            <a:avLst/>
          </a:prstGeom>
          <a:noFill/>
        </p:spPr>
        <p:txBody>
          <a:bodyPr wrap="square" numCol="2" rtlCol="0">
            <a:spAutoFit/>
          </a:bodyPr>
          <a:lstStyle/>
          <a:p>
            <a:pPr marL="128905" lvl="1" indent="-128905" defTabSz="685800">
              <a:lnSpc>
                <a:spcPct val="150000"/>
              </a:lnSpc>
              <a:buClr>
                <a:srgbClr val="919D9D"/>
              </a:buClr>
              <a:buSzPct val="150000"/>
              <a:buFont typeface="Wingdings" panose="05000000000000000000" pitchFamily="2" charset="2"/>
              <a:buChar char="§"/>
              <a:defRPr/>
            </a:pPr>
            <a:r>
              <a:rPr lang="en-US" altLang="zh-CN" sz="1000" kern="0" dirty="0">
                <a:solidFill>
                  <a:srgbClr val="000000"/>
                </a:solidFill>
                <a:latin typeface="微软雅黑" panose="020B0503020204020204" charset="-122"/>
                <a:ea typeface="微软雅黑" panose="020B0503020204020204" charset="-122"/>
              </a:rPr>
              <a:t>O2O</a:t>
            </a:r>
            <a:r>
              <a:rPr lang="zh-CN" altLang="en-US" sz="1000" kern="0" dirty="0">
                <a:solidFill>
                  <a:srgbClr val="000000"/>
                </a:solidFill>
                <a:latin typeface="微软雅黑" panose="020B0503020204020204" charset="-122"/>
                <a:ea typeface="微软雅黑" panose="020B0503020204020204" charset="-122"/>
              </a:rPr>
              <a:t>平台</a:t>
            </a:r>
            <a:endParaRPr lang="en-US" altLang="zh-CN" sz="1000" kern="0" dirty="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设计驱动平台</a:t>
            </a:r>
            <a:endParaRPr lang="en-US" altLang="zh-CN" sz="1000" kern="0" dirty="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r>
              <a:rPr lang="en-US" altLang="zh-CN" sz="1000" kern="0" dirty="0">
                <a:solidFill>
                  <a:srgbClr val="000000"/>
                </a:solidFill>
                <a:latin typeface="微软雅黑" panose="020B0503020204020204" charset="-122"/>
                <a:ea typeface="微软雅黑" panose="020B0503020204020204" charset="-122"/>
              </a:rPr>
              <a:t>3D</a:t>
            </a:r>
            <a:r>
              <a:rPr lang="zh-CN" altLang="en-US" sz="1000" kern="0" dirty="0">
                <a:solidFill>
                  <a:srgbClr val="000000"/>
                </a:solidFill>
                <a:latin typeface="微软雅黑" panose="020B0503020204020204" charset="-122"/>
                <a:ea typeface="微软雅黑" panose="020B0503020204020204" charset="-122"/>
              </a:rPr>
              <a:t>云平台</a:t>
            </a:r>
            <a:endParaRPr lang="en-US" altLang="zh-CN" sz="1000" kern="0" dirty="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r>
              <a:rPr lang="en-US" altLang="zh-CN" sz="1000" kern="0" dirty="0">
                <a:solidFill>
                  <a:srgbClr val="000000"/>
                </a:solidFill>
                <a:latin typeface="微软雅黑" panose="020B0503020204020204" charset="-122"/>
                <a:ea typeface="微软雅黑" panose="020B0503020204020204" charset="-122"/>
              </a:rPr>
              <a:t>BI&amp;</a:t>
            </a:r>
            <a:r>
              <a:rPr lang="zh-CN" altLang="en-US" sz="1000" kern="0" dirty="0">
                <a:solidFill>
                  <a:srgbClr val="000000"/>
                </a:solidFill>
                <a:latin typeface="微软雅黑" panose="020B0503020204020204" charset="-122"/>
                <a:ea typeface="微软雅黑" panose="020B0503020204020204" charset="-122"/>
              </a:rPr>
              <a:t>大数据</a:t>
            </a:r>
            <a:r>
              <a:rPr lang="zh-CN" altLang="en-US" sz="1000" kern="0" dirty="0" smtClean="0">
                <a:solidFill>
                  <a:srgbClr val="000000"/>
                </a:solidFill>
                <a:latin typeface="微软雅黑" panose="020B0503020204020204" charset="-122"/>
                <a:ea typeface="微软雅黑" panose="020B0503020204020204" charset="-122"/>
              </a:rPr>
              <a:t>平台</a:t>
            </a:r>
            <a:endParaRPr lang="en-US" altLang="zh-CN" sz="1000" kern="0" dirty="0" smtClean="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endParaRPr lang="en-US" altLang="zh-CN" sz="1000" kern="0" dirty="0" smtClean="0">
              <a:solidFill>
                <a:srgbClr val="000000"/>
              </a:solidFill>
              <a:latin typeface="微软雅黑" panose="020B0503020204020204" charset="-122"/>
              <a:ea typeface="微软雅黑" panose="020B0503020204020204" charset="-122"/>
            </a:endParaRPr>
          </a:p>
          <a:p>
            <a:pPr marL="0" lvl="1" defTabSz="685800">
              <a:lnSpc>
                <a:spcPct val="150000"/>
              </a:lnSpc>
              <a:buClr>
                <a:srgbClr val="919D9D"/>
              </a:buClr>
              <a:buSzPct val="150000"/>
              <a:defRPr/>
            </a:pPr>
            <a:endParaRPr lang="en-US" altLang="zh-CN" sz="1000" kern="0" dirty="0" smtClean="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r>
              <a:rPr lang="zh-CN" altLang="en-US" sz="1000" kern="0" dirty="0" smtClean="0">
                <a:solidFill>
                  <a:srgbClr val="000000"/>
                </a:solidFill>
                <a:latin typeface="微软雅黑" panose="020B0503020204020204" charset="-122"/>
                <a:ea typeface="微软雅黑" panose="020B0503020204020204" charset="-122"/>
              </a:rPr>
              <a:t>移动</a:t>
            </a:r>
            <a:r>
              <a:rPr lang="zh-CN" altLang="en-US" sz="1000" kern="0" dirty="0">
                <a:solidFill>
                  <a:srgbClr val="000000"/>
                </a:solidFill>
                <a:latin typeface="微软雅黑" panose="020B0503020204020204" charset="-122"/>
                <a:ea typeface="微软雅黑" panose="020B0503020204020204" charset="-122"/>
              </a:rPr>
              <a:t>端各产品线</a:t>
            </a:r>
            <a:endParaRPr lang="en-US" altLang="zh-CN" sz="1000" kern="0" dirty="0">
              <a:solidFill>
                <a:srgbClr val="000000"/>
              </a:solidFill>
              <a:latin typeface="微软雅黑" panose="020B0503020204020204" charset="-122"/>
              <a:ea typeface="微软雅黑" panose="020B0503020204020204" charset="-122"/>
            </a:endParaRPr>
          </a:p>
          <a:p>
            <a:pPr marL="128905" lvl="1" indent="-128905" defTabSz="685800">
              <a:lnSpc>
                <a:spcPct val="150000"/>
              </a:lnSpc>
              <a:buClr>
                <a:srgbClr val="919D9D"/>
              </a:buClr>
              <a:buSzPct val="150000"/>
              <a:buFont typeface="Wingdings" panose="05000000000000000000" pitchFamily="2" charset="2"/>
              <a:buChar char="§"/>
              <a:defRPr/>
            </a:pPr>
            <a:r>
              <a:rPr lang="zh-CN" altLang="en-US" sz="1000" kern="0" dirty="0">
                <a:solidFill>
                  <a:srgbClr val="000000"/>
                </a:solidFill>
                <a:latin typeface="微软雅黑" panose="020B0503020204020204" charset="-122"/>
                <a:ea typeface="微软雅黑" panose="020B0503020204020204" charset="-122"/>
              </a:rPr>
              <a:t>财务一体化方案</a:t>
            </a:r>
            <a:endParaRPr lang="en-US" altLang="zh-CN" sz="1000" kern="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rPr>
              <a:t>第三方汽车物流服务商电商平台</a:t>
            </a:r>
            <a:r>
              <a:rPr lang="zh-CN" altLang="en-US" dirty="0" smtClean="0">
                <a:solidFill>
                  <a:srgbClr val="414141"/>
                </a:solidFill>
                <a:latin typeface="微软雅黑" panose="020B0503020204020204" charset="-122"/>
                <a:ea typeface="微软雅黑" panose="020B0503020204020204" charset="-122"/>
              </a:rPr>
              <a:t>项目</a:t>
            </a:r>
            <a:endParaRPr lang="en-US" sz="2400" dirty="0"/>
          </a:p>
        </p:txBody>
      </p:sp>
      <p:sp>
        <p:nvSpPr>
          <p:cNvPr id="13" name="矩形 12"/>
          <p:cNvSpPr/>
          <p:nvPr/>
        </p:nvSpPr>
        <p:spPr>
          <a:xfrm>
            <a:off x="0" y="853851"/>
            <a:ext cx="9144000" cy="623094"/>
          </a:xfrm>
          <a:prstGeom prst="rect">
            <a:avLst/>
          </a:prstGeom>
          <a:solidFill>
            <a:srgbClr val="FFFFFF">
              <a:lumMod val="95000"/>
            </a:srgbClr>
          </a:solidFill>
          <a:ln w="9525" cap="flat" cmpd="sng" algn="ctr">
            <a:solidFill>
              <a:srgbClr val="919D9D">
                <a:lumMod val="20000"/>
                <a:lumOff val="80000"/>
              </a:srgbClr>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14" name="Rectangle 79"/>
          <p:cNvSpPr/>
          <p:nvPr/>
        </p:nvSpPr>
        <p:spPr bwMode="auto">
          <a:xfrm>
            <a:off x="490310" y="1574574"/>
            <a:ext cx="4137446"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34290" rIns="68580" bIns="34290" numCol="1" rtlCol="0" anchor="t" anchorCtr="0" compatLnSpc="1"/>
          <a:lstStyle/>
          <a:p>
            <a:pPr marL="0" marR="0" lvl="0" indent="0" defTabSz="685800" eaLnBrk="1" fontAlgn="auto" latinLnBrk="0" hangingPunct="1">
              <a:lnSpc>
                <a:spcPct val="150000"/>
              </a:lnSpc>
              <a:spcBef>
                <a:spcPts val="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面临的挑战：</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从零开始进入全新的汽车维修保养市场</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与主机厂的关系既是优势也是局限</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互联网企业纷纷进入市场，资金、资源、人才等方面都不占优势</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企业内部关于发展电子商务的意见和想法不统一</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企业传统</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ERP</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无法满足电商业务对数量和处理时效的严苛要求</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50000"/>
              </a:lnSpc>
              <a:spcBef>
                <a:spcPts val="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日立解决方案：</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理解市场发展情况和竞争态势</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聚焦企业核心竞争力</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明确电商业务定位、发展战略和路径</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设计电商业务运营模式</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业务驱动的电商平台实施方案，技术建议</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5" name="矩形 14"/>
          <p:cNvSpPr/>
          <p:nvPr/>
        </p:nvSpPr>
        <p:spPr>
          <a:xfrm>
            <a:off x="250825" y="1563689"/>
            <a:ext cx="228146" cy="3313110"/>
          </a:xfrm>
          <a:prstGeom prst="rect">
            <a:avLst/>
          </a:prstGeom>
          <a:solidFill>
            <a:srgbClr val="DA291C"/>
          </a:solidFill>
          <a:ln w="9525" cap="flat" cmpd="sng" algn="ctr">
            <a:solidFill>
              <a:srgbClr val="DA291C"/>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电商平台项目</a:t>
            </a:r>
            <a:endPar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Rectangle 95"/>
          <p:cNvSpPr/>
          <p:nvPr/>
        </p:nvSpPr>
        <p:spPr bwMode="auto">
          <a:xfrm>
            <a:off x="4627756" y="1574575"/>
            <a:ext cx="4265418"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34290" rIns="68580" bIns="34290" numCol="1" rtlCol="0" anchor="t" anchorCtr="0" compatLnSpc="1"/>
          <a:lstStyle/>
          <a:p>
            <a:pPr marL="0" marR="0" lvl="0" indent="0" defTabSz="685800" eaLnBrk="1" fontAlgn="auto" latinLnBrk="0" hangingPunct="1">
              <a:lnSpc>
                <a:spcPct val="150000"/>
              </a:lnSpc>
              <a:spcBef>
                <a:spcPts val="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帮助客户达到的收益：</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帮助企业理解市场发展情况和竞争态势</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协助客户聚焦核心竞争力和业务定位</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明确企业电商业务发展战略和路径</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充分利用企业原有资源（主机厂资源、供应商、土地资源等），结合全新自建的维修站及质量服务体系，规划电商业务在重庆范围内的快速布局</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设计电商业务运营模式，协助论证并设计完成与线下业务协同发展的全新电商线上商务模式</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厘清多渠道间的关系，设计完成渠道融合方案</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规划电商平台实施方案，技术建议和日程建议</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详细分析完成了电商平台与企业原有业务和系统对接关系</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提供基础设施部署建议，并做了成本和收益分析</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7" name="文本框 16"/>
          <p:cNvSpPr txBox="1"/>
          <p:nvPr/>
        </p:nvSpPr>
        <p:spPr>
          <a:xfrm>
            <a:off x="348342" y="853851"/>
            <a:ext cx="8425543" cy="577081"/>
          </a:xfrm>
          <a:prstGeom prst="rect">
            <a:avLst/>
          </a:prstGeom>
          <a:noFill/>
        </p:spPr>
        <p:txBody>
          <a:bodyPr wrap="square" rtlCol="0">
            <a:spAutoFit/>
          </a:bodyPr>
          <a:lstStyle/>
          <a:p>
            <a:pPr marL="0" lvl="1" defTabSz="408305">
              <a:lnSpc>
                <a:spcPct val="150000"/>
              </a:lnSpc>
            </a:pPr>
            <a:r>
              <a:rPr lang="zh-CN" altLang="en-US" sz="1050" dirty="0">
                <a:solidFill>
                  <a:srgbClr val="141313"/>
                </a:solidFill>
                <a:latin typeface="微软雅黑" panose="020B0503020204020204" charset="-122"/>
                <a:ea typeface="微软雅黑" panose="020B0503020204020204" charset="-122"/>
                <a:cs typeface="方正中倩简体"/>
              </a:rPr>
              <a:t>    该客户借助日立咨询电子商务咨询方案，实现企业定位和业务模式选择，并构建针对电子商务特点的运营体系和</a:t>
            </a:r>
            <a:r>
              <a:rPr lang="en-US" altLang="zh-CN" sz="1050" dirty="0">
                <a:solidFill>
                  <a:srgbClr val="141313"/>
                </a:solidFill>
                <a:latin typeface="微软雅黑" panose="020B0503020204020204" charset="-122"/>
                <a:ea typeface="微软雅黑" panose="020B0503020204020204" charset="-122"/>
                <a:cs typeface="方正中倩简体"/>
              </a:rPr>
              <a:t>IT</a:t>
            </a:r>
            <a:r>
              <a:rPr lang="zh-CN" altLang="en-US" sz="1050" dirty="0">
                <a:solidFill>
                  <a:srgbClr val="141313"/>
                </a:solidFill>
                <a:latin typeface="微软雅黑" panose="020B0503020204020204" charset="-122"/>
                <a:ea typeface="微软雅黑" panose="020B0503020204020204" charset="-122"/>
                <a:cs typeface="方正中倩简体"/>
              </a:rPr>
              <a:t>支持系统。逐步从传统汽车物流服务商转型为汽车维修保养电商企业，业务拓展顺利。</a:t>
            </a:r>
            <a:endParaRPr lang="zh-CN" altLang="en-US" sz="1050" dirty="0">
              <a:solidFill>
                <a:srgbClr val="141313"/>
              </a:solidFill>
              <a:latin typeface="微软雅黑" panose="020B0503020204020204" charset="-122"/>
              <a:ea typeface="微软雅黑" panose="020B0503020204020204" charset="-122"/>
              <a:cs typeface="方正中倩简体"/>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rPr>
              <a:t>某家电制造企业智能家电与移动应用平台</a:t>
            </a:r>
            <a:r>
              <a:rPr lang="zh-CN" altLang="en-US" dirty="0" smtClean="0">
                <a:solidFill>
                  <a:srgbClr val="414141"/>
                </a:solidFill>
                <a:latin typeface="微软雅黑" panose="020B0503020204020204" charset="-122"/>
                <a:ea typeface="微软雅黑" panose="020B0503020204020204" charset="-122"/>
              </a:rPr>
              <a:t>项目</a:t>
            </a:r>
            <a:endParaRPr lang="en-US" sz="2400" dirty="0"/>
          </a:p>
        </p:txBody>
      </p:sp>
      <p:sp>
        <p:nvSpPr>
          <p:cNvPr id="9" name="矩形 8"/>
          <p:cNvSpPr/>
          <p:nvPr/>
        </p:nvSpPr>
        <p:spPr>
          <a:xfrm>
            <a:off x="0" y="853851"/>
            <a:ext cx="9144000" cy="623094"/>
          </a:xfrm>
          <a:prstGeom prst="rect">
            <a:avLst/>
          </a:prstGeom>
          <a:solidFill>
            <a:srgbClr val="FFFFFF">
              <a:lumMod val="95000"/>
            </a:srgbClr>
          </a:solidFill>
          <a:ln w="9525" cap="flat" cmpd="sng" algn="ctr">
            <a:solidFill>
              <a:srgbClr val="919D9D">
                <a:lumMod val="20000"/>
                <a:lumOff val="80000"/>
              </a:srgbClr>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10" name="Rectangle 79"/>
          <p:cNvSpPr/>
          <p:nvPr/>
        </p:nvSpPr>
        <p:spPr bwMode="auto">
          <a:xfrm>
            <a:off x="490310" y="1574574"/>
            <a:ext cx="4386490"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180000" rIns="68580" bIns="34290" numCol="1" rtlCol="0" anchor="t" anchorCtr="0" compatLnSpc="1"/>
          <a:lstStyle/>
          <a:p>
            <a:pPr marL="0" marR="0" lvl="0" indent="0" defTabSz="685800" eaLnBrk="1" fontAlgn="auto" latinLnBrk="0" hangingPunct="1">
              <a:lnSpc>
                <a:spcPct val="100000"/>
              </a:lnSpc>
              <a:spcBef>
                <a:spcPts val="60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面临的挑战：</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0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庞大的业务体系</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业务复杂度高；</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0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业务流程差异化，本地化策略众多；</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智能终端应用给系统架构、网络部署、性能及安全带来的挑战；</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0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业务的快速拓展要求；</a:t>
            </a:r>
            <a:b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br>
            <a:endPar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00000"/>
              </a:lnSpc>
              <a:spcBef>
                <a:spcPts val="600"/>
              </a:spcBef>
              <a:spcAft>
                <a:spcPts val="0"/>
              </a:spcAft>
              <a:buClr>
                <a:srgbClr val="919D9D"/>
              </a:buClr>
              <a:buSzPct val="150000"/>
              <a:buFont typeface="Wingdings" panose="05000000000000000000" pitchFamily="2" charset="2"/>
              <a:buChar char="§"/>
              <a:defRPr/>
            </a:pP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0" marR="0" lvl="0" indent="0" defTabSz="685800" eaLnBrk="1" fontAlgn="auto" latinLnBrk="0" hangingPunct="1">
              <a:lnSpc>
                <a:spcPct val="100000"/>
              </a:lnSpc>
              <a:spcBef>
                <a:spcPts val="60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日立解决方案：</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3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独立的子业务应用群；</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3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多层次安全架构；</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3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高并发横向扩展能力；</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1" indent="-128905" defTabSz="685800" eaLnBrk="1" fontAlgn="auto" latinLnBrk="0" hangingPunct="1">
              <a:lnSpc>
                <a:spcPct val="13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智能设备解决方案；</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1" name="矩形 10"/>
          <p:cNvSpPr/>
          <p:nvPr/>
        </p:nvSpPr>
        <p:spPr>
          <a:xfrm>
            <a:off x="250825" y="1563689"/>
            <a:ext cx="228146" cy="3313110"/>
          </a:xfrm>
          <a:prstGeom prst="rect">
            <a:avLst/>
          </a:prstGeom>
          <a:solidFill>
            <a:srgbClr val="DA291C"/>
          </a:solidFill>
          <a:ln w="9525" cap="flat" cmpd="sng" algn="ctr">
            <a:solidFill>
              <a:srgbClr val="DA291C"/>
            </a:solidFill>
            <a:prstDash val="solid"/>
          </a:ln>
          <a:effectLst/>
        </p:spPr>
        <p:txBody>
          <a:bodyPr rtlCol="0" anchor="ctr"/>
          <a:lstStyle/>
          <a:p>
            <a:pPr marL="0" marR="0" lvl="0" indent="0" algn="ctr" defTabSz="408305"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电商公司移动应用项目</a:t>
            </a:r>
            <a:endParaRPr kumimoji="0" lang="zh-CN" altLang="en-US" sz="1200" b="1" i="0" u="none" strike="noStrike" kern="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Rectangle 95"/>
          <p:cNvSpPr/>
          <p:nvPr/>
        </p:nvSpPr>
        <p:spPr bwMode="auto">
          <a:xfrm>
            <a:off x="4876800" y="1574575"/>
            <a:ext cx="4016374" cy="3304800"/>
          </a:xfrm>
          <a:prstGeom prst="rect">
            <a:avLst/>
          </a:prstGeom>
          <a:solidFill>
            <a:sysClr val="window" lastClr="FFFFFF"/>
          </a:solidFill>
          <a:ln w="12700" cap="flat" cmpd="sng" algn="ctr">
            <a:solidFill>
              <a:srgbClr val="DA291C"/>
            </a:solidFill>
            <a:prstDash val="solid"/>
            <a:round/>
            <a:headEnd type="none" w="med" len="med"/>
            <a:tailEnd type="none" w="med" len="med"/>
          </a:ln>
        </p:spPr>
        <p:txBody>
          <a:bodyPr vert="horz" wrap="square" lIns="68580" tIns="180000" rIns="68580" bIns="34290" numCol="1" rtlCol="0" anchor="t" anchorCtr="0" compatLnSpc="1"/>
          <a:lstStyle/>
          <a:p>
            <a:pPr marL="0" marR="0" lvl="0" indent="0" defTabSz="685800" eaLnBrk="1" fontAlgn="auto" latinLnBrk="0" hangingPunct="1">
              <a:lnSpc>
                <a:spcPct val="150000"/>
              </a:lnSpc>
              <a:spcBef>
                <a:spcPts val="600"/>
              </a:spcBef>
              <a:spcAft>
                <a:spcPts val="0"/>
              </a:spcAft>
              <a:buClr>
                <a:srgbClr val="919D9D"/>
              </a:buClr>
              <a:buSzPct val="150000"/>
              <a:buFontTx/>
              <a:buNone/>
              <a:defRPr/>
            </a:pPr>
            <a:r>
              <a:rPr kumimoji="0" lang="zh-CN" altLang="en-US"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rPr>
              <a:t>帮助客户达到的收益：</a:t>
            </a:r>
            <a:endParaRPr kumimoji="0" lang="en-US" altLang="zh-CN" sz="1200" b="1" i="0" u="none" strike="noStrike" kern="0" cap="none" spc="0" normalizeH="0" baseline="0" noProof="0" dirty="0">
              <a:ln>
                <a:noFill/>
              </a:ln>
              <a:solidFill>
                <a:srgbClr val="DA291C"/>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全新的商业模式，支撑</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3-5</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年的业务发展</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微信端及智能设备产品关联生态圈线上线下业务，完善了用户在平台内的体验，在增强平台内用户黏性的同时将生态圈的影响力向平台外扩散，实现平台整体价值的提升</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支持未来</a:t>
            </a:r>
            <a:r>
              <a:rPr kumimoji="0" lang="en-US" altLang="zh-CN"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O2O</a:t>
            </a: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扩展</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128905" marR="0" lvl="0" indent="-128905" defTabSz="685800" eaLnBrk="1" fontAlgn="auto" latinLnBrk="0" hangingPunct="1">
              <a:lnSpc>
                <a:spcPct val="150000"/>
              </a:lnSpc>
              <a:spcBef>
                <a:spcPts val="600"/>
              </a:spcBef>
              <a:spcAft>
                <a:spcPts val="0"/>
              </a:spcAft>
              <a:buClr>
                <a:srgbClr val="919D9D"/>
              </a:buClr>
              <a:buSzPct val="150000"/>
              <a:buFont typeface="Wingdings" panose="05000000000000000000" pitchFamily="2" charset="2"/>
              <a:buChar char="§"/>
              <a:defRPr/>
            </a:pPr>
            <a:r>
              <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建设了全球部署的电商销售平台。</a:t>
            </a:r>
            <a:endParaRPr kumimoji="0" lang="zh-CN" altLang="en-US" sz="1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13" name="文本框 12"/>
          <p:cNvSpPr txBox="1"/>
          <p:nvPr/>
        </p:nvSpPr>
        <p:spPr>
          <a:xfrm>
            <a:off x="348342" y="874798"/>
            <a:ext cx="8425543" cy="577081"/>
          </a:xfrm>
          <a:prstGeom prst="rect">
            <a:avLst/>
          </a:prstGeom>
          <a:noFill/>
        </p:spPr>
        <p:txBody>
          <a:bodyPr wrap="square" rtlCol="0">
            <a:spAutoFit/>
          </a:bodyPr>
          <a:lstStyle/>
          <a:p>
            <a:pPr marL="0" lvl="1" defTabSz="408305">
              <a:lnSpc>
                <a:spcPct val="150000"/>
              </a:lnSpc>
            </a:pPr>
            <a:r>
              <a:rPr lang="zh-CN" altLang="en-US" sz="1050" dirty="0">
                <a:solidFill>
                  <a:srgbClr val="141313"/>
                </a:solidFill>
                <a:latin typeface="微软雅黑" panose="020B0503020204020204" charset="-122"/>
                <a:ea typeface="微软雅黑" panose="020B0503020204020204" charset="-122"/>
                <a:cs typeface="方正中倩简体"/>
              </a:rPr>
              <a:t>    该公司借助日立咨询电子商务解决方案，实现企业定位和业务模式选择，并构建针对电子商务特点的运营体系和</a:t>
            </a:r>
            <a:r>
              <a:rPr lang="en-US" altLang="zh-CN" sz="1050" dirty="0">
                <a:solidFill>
                  <a:srgbClr val="141313"/>
                </a:solidFill>
                <a:latin typeface="微软雅黑" panose="020B0503020204020204" charset="-122"/>
                <a:ea typeface="微软雅黑" panose="020B0503020204020204" charset="-122"/>
                <a:cs typeface="方正中倩简体"/>
              </a:rPr>
              <a:t>IT</a:t>
            </a:r>
            <a:r>
              <a:rPr lang="zh-CN" altLang="en-US" sz="1050" dirty="0">
                <a:solidFill>
                  <a:srgbClr val="141313"/>
                </a:solidFill>
                <a:latin typeface="微软雅黑" panose="020B0503020204020204" charset="-122"/>
                <a:ea typeface="微软雅黑" panose="020B0503020204020204" charset="-122"/>
                <a:cs typeface="方正中倩简体"/>
              </a:rPr>
              <a:t>支持系统。成功打造成为中国领先的智能电器的综合性电子商务平台。</a:t>
            </a:r>
            <a:endParaRPr lang="zh-CN" altLang="en-US" sz="1050" dirty="0">
              <a:solidFill>
                <a:srgbClr val="141313"/>
              </a:solidFill>
              <a:latin typeface="微软雅黑" panose="020B0503020204020204" charset="-122"/>
              <a:ea typeface="微软雅黑" panose="020B0503020204020204" charset="-122"/>
              <a:cs typeface="方正中倩简体"/>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166"/>
          <p:cNvCxnSpPr/>
          <p:nvPr/>
        </p:nvCxnSpPr>
        <p:spPr>
          <a:xfrm>
            <a:off x="282527" y="2124450"/>
            <a:ext cx="8856000" cy="0"/>
          </a:xfrm>
          <a:prstGeom prst="line">
            <a:avLst/>
          </a:prstGeom>
          <a:noFill/>
          <a:ln w="22225" cap="flat" cmpd="sng" algn="ctr">
            <a:solidFill>
              <a:schemeClr val="bg1">
                <a:lumMod val="50000"/>
                <a:alpha val="42000"/>
              </a:schemeClr>
            </a:solidFill>
            <a:prstDash val="dash"/>
          </a:ln>
          <a:effectLst/>
        </p:spPr>
      </p:cxnSp>
      <p:sp>
        <p:nvSpPr>
          <p:cNvPr id="108" name="圆角矩形 32"/>
          <p:cNvSpPr/>
          <p:nvPr/>
        </p:nvSpPr>
        <p:spPr>
          <a:xfrm>
            <a:off x="986540" y="1504622"/>
            <a:ext cx="1944000" cy="1944624"/>
          </a:xfrm>
          <a:prstGeom prst="roundRect">
            <a:avLst>
              <a:gd name="adj" fmla="val 2250"/>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小</a:t>
            </a:r>
            <a:r>
              <a:rPr lang="zh-CN" altLang="en-US" dirty="0" smtClean="0">
                <a:solidFill>
                  <a:srgbClr val="414141"/>
                </a:solidFill>
                <a:latin typeface="微软雅黑" panose="020B0503020204020204" charset="-122"/>
                <a:ea typeface="微软雅黑" panose="020B0503020204020204" charset="-122"/>
                <a:sym typeface="+mn-ea"/>
              </a:rPr>
              <a:t>品牌系统现状</a:t>
            </a:r>
            <a:endParaRPr lang="en-US" sz="2400" dirty="0"/>
          </a:p>
        </p:txBody>
      </p:sp>
      <p:sp>
        <p:nvSpPr>
          <p:cNvPr id="8" name="文本框 117"/>
          <p:cNvSpPr txBox="1"/>
          <p:nvPr/>
        </p:nvSpPr>
        <p:spPr>
          <a:xfrm>
            <a:off x="222784" y="1044754"/>
            <a:ext cx="720000"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a:solidFill>
                  <a:prstClr val="black"/>
                </a:solidFill>
                <a:latin typeface="Microsoft YaHei" panose="020B0503020204020204" pitchFamily="34" charset="-122"/>
                <a:ea typeface="Microsoft YaHei" panose="020B0503020204020204" pitchFamily="34" charset="-122"/>
              </a:rPr>
              <a:t>前端应用</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23" name="Straight Connector 2"/>
          <p:cNvCxnSpPr/>
          <p:nvPr/>
        </p:nvCxnSpPr>
        <p:spPr>
          <a:xfrm>
            <a:off x="282527" y="1459015"/>
            <a:ext cx="8856000" cy="0"/>
          </a:xfrm>
          <a:prstGeom prst="line">
            <a:avLst/>
          </a:prstGeom>
          <a:noFill/>
          <a:ln w="22225" cap="flat" cmpd="sng" algn="ctr">
            <a:solidFill>
              <a:schemeClr val="bg1">
                <a:lumMod val="50000"/>
                <a:alpha val="42000"/>
              </a:schemeClr>
            </a:solidFill>
            <a:prstDash val="dash"/>
          </a:ln>
          <a:effectLst/>
        </p:spPr>
      </p:cxnSp>
      <p:sp>
        <p:nvSpPr>
          <p:cNvPr id="29" name="文本框 117"/>
          <p:cNvSpPr txBox="1"/>
          <p:nvPr/>
        </p:nvSpPr>
        <p:spPr>
          <a:xfrm>
            <a:off x="222784" y="1768488"/>
            <a:ext cx="720000"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smtClean="0">
                <a:solidFill>
                  <a:prstClr val="black"/>
                </a:solidFill>
                <a:latin typeface="Microsoft YaHei" panose="020B0503020204020204" pitchFamily="34" charset="-122"/>
                <a:ea typeface="Microsoft YaHei" panose="020B0503020204020204" pitchFamily="34" charset="-122"/>
              </a:rPr>
              <a:t>前端服务</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56" name="文本框 117"/>
          <p:cNvSpPr txBox="1"/>
          <p:nvPr/>
        </p:nvSpPr>
        <p:spPr>
          <a:xfrm>
            <a:off x="222784" y="2915555"/>
            <a:ext cx="720000"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a:solidFill>
                  <a:prstClr val="black"/>
                </a:solidFill>
                <a:latin typeface="Microsoft YaHei" panose="020B0503020204020204" pitchFamily="34" charset="-122"/>
                <a:ea typeface="Microsoft YaHei" panose="020B0503020204020204" pitchFamily="34" charset="-122"/>
              </a:rPr>
              <a:t>后端</a:t>
            </a:r>
            <a:r>
              <a:rPr kumimoji="1" lang="zh-CN" altLang="en-US" sz="1000" b="1" dirty="0" smtClean="0">
                <a:solidFill>
                  <a:prstClr val="black"/>
                </a:solidFill>
                <a:latin typeface="Microsoft YaHei" panose="020B0503020204020204" pitchFamily="34" charset="-122"/>
                <a:ea typeface="Microsoft YaHei" panose="020B0503020204020204" pitchFamily="34" charset="-122"/>
              </a:rPr>
              <a:t>服务</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cxnSp>
        <p:nvCxnSpPr>
          <p:cNvPr id="57" name="Straight Connector 171"/>
          <p:cNvCxnSpPr/>
          <p:nvPr/>
        </p:nvCxnSpPr>
        <p:spPr>
          <a:xfrm>
            <a:off x="282527" y="3537431"/>
            <a:ext cx="8856000" cy="0"/>
          </a:xfrm>
          <a:prstGeom prst="line">
            <a:avLst/>
          </a:prstGeom>
          <a:noFill/>
          <a:ln w="22225" cap="flat" cmpd="sng" algn="ctr">
            <a:solidFill>
              <a:schemeClr val="bg1">
                <a:lumMod val="50000"/>
                <a:alpha val="42000"/>
              </a:schemeClr>
            </a:solidFill>
            <a:prstDash val="dash"/>
          </a:ln>
          <a:effectLst/>
        </p:spPr>
      </p:cxnSp>
      <p:sp>
        <p:nvSpPr>
          <p:cNvPr id="58" name="文本框 117"/>
          <p:cNvSpPr txBox="1"/>
          <p:nvPr/>
        </p:nvSpPr>
        <p:spPr>
          <a:xfrm>
            <a:off x="222784" y="4203044"/>
            <a:ext cx="720000" cy="246221"/>
          </a:xfrm>
          <a:prstGeom prst="rect">
            <a:avLst/>
          </a:prstGeom>
          <a:noFill/>
        </p:spPr>
        <p:txBody>
          <a:bodyPr vert="horz" wrap="square" rtlCol="0" anchor="ctr">
            <a:spAutoFit/>
          </a:bodyPr>
          <a:lstStyle/>
          <a:p>
            <a:pPr algn="ctr" fontAlgn="base">
              <a:spcBef>
                <a:spcPct val="0"/>
              </a:spcBef>
              <a:spcAft>
                <a:spcPct val="0"/>
              </a:spcAft>
            </a:pPr>
            <a:r>
              <a:rPr kumimoji="1" lang="zh-CN" altLang="en-US" sz="1000" b="1" dirty="0">
                <a:solidFill>
                  <a:prstClr val="black"/>
                </a:solidFill>
                <a:latin typeface="Microsoft YaHei" panose="020B0503020204020204" pitchFamily="34" charset="-122"/>
                <a:ea typeface="Microsoft YaHei" panose="020B0503020204020204" pitchFamily="34" charset="-122"/>
              </a:rPr>
              <a:t>公共</a:t>
            </a:r>
            <a:r>
              <a:rPr kumimoji="1" lang="zh-CN" altLang="en-US" sz="1000" b="1" dirty="0" smtClean="0">
                <a:solidFill>
                  <a:prstClr val="black"/>
                </a:solidFill>
                <a:latin typeface="Microsoft YaHei" panose="020B0503020204020204" pitchFamily="34" charset="-122"/>
                <a:ea typeface="Microsoft YaHei" panose="020B0503020204020204" pitchFamily="34" charset="-122"/>
              </a:rPr>
              <a:t>服务</a:t>
            </a:r>
            <a:endParaRPr kumimoji="1" lang="zh-CN" altLang="en-US" sz="1000" b="1" dirty="0">
              <a:solidFill>
                <a:prstClr val="black"/>
              </a:solidFill>
              <a:latin typeface="Microsoft YaHei" panose="020B0503020204020204" pitchFamily="34" charset="-122"/>
              <a:ea typeface="Microsoft YaHei" panose="020B0503020204020204" pitchFamily="34" charset="-122"/>
            </a:endParaRPr>
          </a:p>
        </p:txBody>
      </p:sp>
      <p:sp>
        <p:nvSpPr>
          <p:cNvPr id="59" name="圆角矩形 48"/>
          <p:cNvSpPr/>
          <p:nvPr/>
        </p:nvSpPr>
        <p:spPr>
          <a:xfrm>
            <a:off x="919135" y="3621628"/>
            <a:ext cx="2879700" cy="1368000"/>
          </a:xfrm>
          <a:prstGeom prst="roundRect">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60" name="TextBox 90"/>
          <p:cNvSpPr txBox="1"/>
          <p:nvPr/>
        </p:nvSpPr>
        <p:spPr>
          <a:xfrm>
            <a:off x="1879376" y="3537198"/>
            <a:ext cx="892221"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en-US" altLang="zh-CN" dirty="0" smtClean="0"/>
              <a:t>EC</a:t>
            </a:r>
            <a:r>
              <a:rPr lang="zh-CN" altLang="en-US" dirty="0" smtClean="0"/>
              <a:t>公共服</a:t>
            </a:r>
            <a:r>
              <a:rPr lang="zh-CN" altLang="en-US" dirty="0"/>
              <a:t>务</a:t>
            </a:r>
            <a:endParaRPr lang="en-US" altLang="zh-CN" dirty="0"/>
          </a:p>
        </p:txBody>
      </p:sp>
      <p:sp>
        <p:nvSpPr>
          <p:cNvPr id="61" name="圆角矩形 43"/>
          <p:cNvSpPr/>
          <p:nvPr/>
        </p:nvSpPr>
        <p:spPr>
          <a:xfrm>
            <a:off x="1928043"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smtClean="0">
                <a:solidFill>
                  <a:schemeClr val="bg1"/>
                </a:solidFill>
                <a:latin typeface="微软雅黑" panose="020B0503020204020204" charset="-122"/>
                <a:ea typeface="微软雅黑" panose="020B0503020204020204" charset="-122"/>
              </a:rPr>
              <a:t>EMap</a:t>
            </a:r>
            <a:endParaRPr lang="en-US" altLang="zh-CN" sz="900" kern="0" dirty="0">
              <a:solidFill>
                <a:schemeClr val="bg1"/>
              </a:solidFill>
              <a:latin typeface="微软雅黑" panose="020B0503020204020204" charset="-122"/>
              <a:ea typeface="微软雅黑" panose="020B0503020204020204" charset="-122"/>
            </a:endParaRPr>
          </a:p>
        </p:txBody>
      </p:sp>
      <p:sp>
        <p:nvSpPr>
          <p:cNvPr id="62" name="圆角矩形 43"/>
          <p:cNvSpPr/>
          <p:nvPr/>
        </p:nvSpPr>
        <p:spPr>
          <a:xfrm>
            <a:off x="2850444" y="459277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Misc</a:t>
            </a:r>
            <a:endParaRPr lang="en-US" altLang="zh-CN" sz="900" kern="0" dirty="0">
              <a:solidFill>
                <a:srgbClr val="FFFFFF"/>
              </a:solidFill>
              <a:latin typeface="微软雅黑" panose="020B0503020204020204" charset="-122"/>
              <a:ea typeface="微软雅黑" panose="020B0503020204020204" charset="-122"/>
            </a:endParaRPr>
          </a:p>
        </p:txBody>
      </p:sp>
      <p:sp>
        <p:nvSpPr>
          <p:cNvPr id="63" name="圆角矩形 43"/>
          <p:cNvSpPr/>
          <p:nvPr/>
        </p:nvSpPr>
        <p:spPr>
          <a:xfrm>
            <a:off x="1005642"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SSO</a:t>
            </a:r>
            <a:endParaRPr lang="en-US" altLang="zh-CN" sz="900" kern="0" dirty="0">
              <a:solidFill>
                <a:schemeClr val="bg1"/>
              </a:solidFill>
              <a:latin typeface="微软雅黑" panose="020B0503020204020204" charset="-122"/>
              <a:ea typeface="微软雅黑" panose="020B0503020204020204" charset="-122"/>
            </a:endParaRPr>
          </a:p>
        </p:txBody>
      </p:sp>
      <p:sp>
        <p:nvSpPr>
          <p:cNvPr id="64" name="圆角矩形 43"/>
          <p:cNvSpPr/>
          <p:nvPr/>
        </p:nvSpPr>
        <p:spPr>
          <a:xfrm>
            <a:off x="1005642"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chemeClr val="bg1"/>
                </a:solidFill>
                <a:latin typeface="微软雅黑" panose="020B0503020204020204" charset="-122"/>
                <a:ea typeface="微软雅黑" panose="020B0503020204020204" charset="-122"/>
              </a:rPr>
              <a:t>Pay</a:t>
            </a:r>
            <a:endParaRPr lang="en-US" altLang="zh-CN" sz="900" kern="0" dirty="0">
              <a:solidFill>
                <a:schemeClr val="bg1"/>
              </a:solidFill>
              <a:latin typeface="微软雅黑" panose="020B0503020204020204" charset="-122"/>
              <a:ea typeface="微软雅黑" panose="020B0503020204020204" charset="-122"/>
            </a:endParaRPr>
          </a:p>
        </p:txBody>
      </p:sp>
      <p:sp>
        <p:nvSpPr>
          <p:cNvPr id="65" name="圆角矩形 43"/>
          <p:cNvSpPr/>
          <p:nvPr/>
        </p:nvSpPr>
        <p:spPr>
          <a:xfrm>
            <a:off x="1005642" y="4592778"/>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smtClean="0">
                <a:solidFill>
                  <a:schemeClr val="bg1"/>
                </a:solidFill>
                <a:latin typeface="微软雅黑" panose="020B0503020204020204" charset="-122"/>
                <a:ea typeface="微软雅黑" panose="020B0503020204020204" charset="-122"/>
                <a:cs typeface="微软雅黑" panose="020B0503020204020204" charset="-122"/>
              </a:rPr>
              <a:t>Message</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6" name="圆角矩形 43"/>
          <p:cNvSpPr/>
          <p:nvPr/>
        </p:nvSpPr>
        <p:spPr>
          <a:xfrm>
            <a:off x="1928043" y="4592778"/>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smtClean="0">
                <a:solidFill>
                  <a:schemeClr val="bg1"/>
                </a:solidFill>
                <a:latin typeface="微软雅黑" panose="020B0503020204020204" charset="-122"/>
                <a:ea typeface="微软雅黑" panose="020B0503020204020204" charset="-122"/>
                <a:cs typeface="微软雅黑" panose="020B0503020204020204" charset="-122"/>
              </a:rPr>
              <a:t>Notification</a:t>
            </a:r>
            <a:endParaRPr lang="en-US" altLang="zh-CN" sz="9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7" name="圆角矩形 43"/>
          <p:cNvSpPr/>
          <p:nvPr/>
        </p:nvSpPr>
        <p:spPr>
          <a:xfrm>
            <a:off x="1928043"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dirty="0" err="1">
                <a:solidFill>
                  <a:schemeClr val="bg1"/>
                </a:solidFill>
                <a:latin typeface="微软雅黑" panose="020B0503020204020204" charset="-122"/>
                <a:ea typeface="微软雅黑" panose="020B0503020204020204" charset="-122"/>
              </a:rPr>
              <a:t>HisOrder</a:t>
            </a:r>
            <a:endParaRPr lang="en-US" altLang="zh-CN" sz="900" kern="0" dirty="0">
              <a:solidFill>
                <a:schemeClr val="bg1"/>
              </a:solidFill>
              <a:latin typeface="微软雅黑" panose="020B0503020204020204" charset="-122"/>
              <a:ea typeface="微软雅黑" panose="020B0503020204020204" charset="-122"/>
            </a:endParaRPr>
          </a:p>
        </p:txBody>
      </p:sp>
      <p:sp>
        <p:nvSpPr>
          <p:cNvPr id="68" name="圆角矩形 48"/>
          <p:cNvSpPr/>
          <p:nvPr/>
        </p:nvSpPr>
        <p:spPr>
          <a:xfrm>
            <a:off x="3899007" y="3621628"/>
            <a:ext cx="3882416" cy="1368000"/>
          </a:xfrm>
          <a:prstGeom prst="roundRect">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69" name="TextBox 90"/>
          <p:cNvSpPr txBox="1"/>
          <p:nvPr/>
        </p:nvSpPr>
        <p:spPr>
          <a:xfrm>
            <a:off x="5366056" y="3558300"/>
            <a:ext cx="962560" cy="216000"/>
          </a:xfrm>
          <a:prstGeom prst="rect">
            <a:avLst/>
          </a:prstGeom>
          <a:solidFill>
            <a:schemeClr val="bg1"/>
          </a:solidFill>
        </p:spPr>
        <p:txBody>
          <a:bodyPr wrap="square" lIns="36000" tIns="36000" rIns="36000" bIns="36000"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a:t>百胜</a:t>
            </a:r>
            <a:r>
              <a:rPr lang="zh-CN" altLang="en-US" dirty="0" smtClean="0"/>
              <a:t>公共服</a:t>
            </a:r>
            <a:r>
              <a:rPr lang="zh-CN" altLang="en-US" dirty="0"/>
              <a:t>务</a:t>
            </a:r>
            <a:endParaRPr lang="en-US" altLang="zh-CN" dirty="0"/>
          </a:p>
        </p:txBody>
      </p:sp>
      <p:sp>
        <p:nvSpPr>
          <p:cNvPr id="70" name="圆角矩形 48"/>
          <p:cNvSpPr/>
          <p:nvPr/>
        </p:nvSpPr>
        <p:spPr>
          <a:xfrm>
            <a:off x="7887351" y="3621628"/>
            <a:ext cx="1062000" cy="1368000"/>
          </a:xfrm>
          <a:prstGeom prst="roundRect">
            <a:avLst/>
          </a:prstGeom>
          <a:noFill/>
          <a:ln w="22225" cap="flat" cmpd="sng" algn="ctr">
            <a:solidFill>
              <a:schemeClr val="bg1">
                <a:lumMod val="50000"/>
                <a:alpha val="42000"/>
              </a:schemeClr>
            </a:solidFill>
            <a:prstDash val="dash"/>
          </a:ln>
          <a:effectLst/>
        </p:spPr>
        <p:txBody>
          <a:bodyPr anchor="ctr"/>
          <a:lstStyle/>
          <a:p>
            <a:pPr algn="ctr" defTabSz="685800">
              <a:defRPr/>
            </a:pPr>
            <a:endParaRPr lang="en-US" sz="1000" kern="0">
              <a:solidFill>
                <a:prstClr val="white"/>
              </a:solidFill>
              <a:latin typeface="微软雅黑" panose="020B0503020204020204" charset="-122"/>
              <a:ea typeface="微软雅黑" panose="020B0503020204020204" charset="-122"/>
            </a:endParaRPr>
          </a:p>
        </p:txBody>
      </p:sp>
      <p:sp>
        <p:nvSpPr>
          <p:cNvPr id="71" name="TextBox 90"/>
          <p:cNvSpPr txBox="1"/>
          <p:nvPr/>
        </p:nvSpPr>
        <p:spPr>
          <a:xfrm>
            <a:off x="8058351" y="3537198"/>
            <a:ext cx="720000" cy="246221"/>
          </a:xfrm>
          <a:prstGeom prst="rect">
            <a:avLst/>
          </a:prstGeom>
          <a:solidFill>
            <a:schemeClr val="bg1"/>
          </a:solidFill>
        </p:spPr>
        <p:txBody>
          <a:bodyPr wrap="square" rtlCol="0">
            <a:spAutoFit/>
          </a:bodyPr>
          <a:lstStyle>
            <a:defPPr>
              <a:defRPr lang="en-US"/>
            </a:defPPr>
            <a:lvl1pPr algn="ctr">
              <a:defRPr sz="1000" b="1">
                <a:latin typeface="微软雅黑" panose="020B0503020204020204" charset="-122"/>
                <a:ea typeface="微软雅黑" panose="020B0503020204020204" charset="-122"/>
              </a:defRPr>
            </a:lvl1pPr>
          </a:lstStyle>
          <a:p>
            <a:r>
              <a:rPr lang="zh-CN" altLang="en-US" dirty="0" smtClean="0"/>
              <a:t>外部服</a:t>
            </a:r>
            <a:r>
              <a:rPr lang="zh-CN" altLang="en-US" dirty="0"/>
              <a:t>务</a:t>
            </a:r>
            <a:endParaRPr lang="en-US" altLang="zh-CN" dirty="0"/>
          </a:p>
        </p:txBody>
      </p:sp>
      <p:sp>
        <p:nvSpPr>
          <p:cNvPr id="72" name="圆角矩形 43"/>
          <p:cNvSpPr/>
          <p:nvPr/>
        </p:nvSpPr>
        <p:spPr>
          <a:xfrm>
            <a:off x="4941160"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P</a:t>
            </a:r>
            <a:r>
              <a:rPr lang="en-US" altLang="zh-CN" sz="900" kern="0" dirty="0" smtClean="0">
                <a:solidFill>
                  <a:srgbClr val="FFFFFF"/>
                </a:solidFill>
                <a:latin typeface="微软雅黑" panose="020B0503020204020204" charset="-122"/>
                <a:ea typeface="微软雅黑" panose="020B0503020204020204" charset="-122"/>
              </a:rPr>
              <a:t>oint </a:t>
            </a:r>
            <a:r>
              <a:rPr lang="en-US" altLang="zh-CN" sz="900" kern="0" dirty="0">
                <a:solidFill>
                  <a:srgbClr val="FFFFFF"/>
                </a:solidFill>
                <a:latin typeface="微软雅黑" panose="020B0503020204020204" charset="-122"/>
                <a:ea typeface="微软雅黑" panose="020B0503020204020204" charset="-122"/>
              </a:rPr>
              <a:t>Mall</a:t>
            </a:r>
            <a:endParaRPr lang="en-US" altLang="zh-CN" sz="900" kern="0" dirty="0">
              <a:solidFill>
                <a:srgbClr val="FFFFFF"/>
              </a:solidFill>
              <a:latin typeface="微软雅黑" panose="020B0503020204020204" charset="-122"/>
              <a:ea typeface="微软雅黑" panose="020B0503020204020204" charset="-122"/>
            </a:endParaRPr>
          </a:p>
        </p:txBody>
      </p:sp>
      <p:sp>
        <p:nvSpPr>
          <p:cNvPr id="73" name="圆角矩形 43"/>
          <p:cNvSpPr/>
          <p:nvPr/>
        </p:nvSpPr>
        <p:spPr>
          <a:xfrm>
            <a:off x="4941160"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Prime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4" name="圆角矩形 43"/>
          <p:cNvSpPr/>
          <p:nvPr/>
        </p:nvSpPr>
        <p:spPr>
          <a:xfrm>
            <a:off x="5879466"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Coupon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5" name="圆角矩形 43"/>
          <p:cNvSpPr/>
          <p:nvPr/>
        </p:nvSpPr>
        <p:spPr>
          <a:xfrm>
            <a:off x="4002854" y="459277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CMT</a:t>
            </a:r>
            <a:endParaRPr lang="en-US" altLang="zh-CN" sz="900" kern="0" dirty="0">
              <a:solidFill>
                <a:srgbClr val="FFFFFF"/>
              </a:solidFill>
              <a:latin typeface="微软雅黑" panose="020B0503020204020204" charset="-122"/>
              <a:ea typeface="微软雅黑" panose="020B0503020204020204" charset="-122"/>
            </a:endParaRPr>
          </a:p>
        </p:txBody>
      </p:sp>
      <p:sp>
        <p:nvSpPr>
          <p:cNvPr id="76" name="圆角矩形 43"/>
          <p:cNvSpPr/>
          <p:nvPr/>
        </p:nvSpPr>
        <p:spPr>
          <a:xfrm>
            <a:off x="4002854"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Point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77" name="圆角矩形 43"/>
          <p:cNvSpPr/>
          <p:nvPr/>
        </p:nvSpPr>
        <p:spPr>
          <a:xfrm>
            <a:off x="6817771"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Virtual Card</a:t>
            </a:r>
            <a:endParaRPr lang="en-US" altLang="zh-CN" sz="900" kern="0" dirty="0">
              <a:solidFill>
                <a:srgbClr val="FFFFFF"/>
              </a:solidFill>
              <a:latin typeface="微软雅黑" panose="020B0503020204020204" charset="-122"/>
              <a:ea typeface="微软雅黑" panose="020B0503020204020204" charset="-122"/>
            </a:endParaRPr>
          </a:p>
        </p:txBody>
      </p:sp>
      <p:sp>
        <p:nvSpPr>
          <p:cNvPr id="78" name="圆角矩形 43"/>
          <p:cNvSpPr/>
          <p:nvPr/>
        </p:nvSpPr>
        <p:spPr>
          <a:xfrm>
            <a:off x="4941160" y="459277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ADM</a:t>
            </a:r>
            <a:endParaRPr lang="en-US" altLang="zh-CN" sz="900" kern="0" dirty="0">
              <a:solidFill>
                <a:srgbClr val="FFFFFF"/>
              </a:solidFill>
              <a:latin typeface="微软雅黑" panose="020B0503020204020204" charset="-122"/>
              <a:ea typeface="微软雅黑" panose="020B0503020204020204" charset="-122"/>
            </a:endParaRPr>
          </a:p>
        </p:txBody>
      </p:sp>
      <p:sp>
        <p:nvSpPr>
          <p:cNvPr id="79" name="圆角矩形 43"/>
          <p:cNvSpPr/>
          <p:nvPr/>
        </p:nvSpPr>
        <p:spPr>
          <a:xfrm>
            <a:off x="2850444" y="382400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ECDC</a:t>
            </a:r>
            <a:endParaRPr lang="en-US" altLang="zh-CN" sz="900" kern="0" dirty="0">
              <a:solidFill>
                <a:srgbClr val="FFFFFF"/>
              </a:solidFill>
              <a:latin typeface="微软雅黑" panose="020B0503020204020204" charset="-122"/>
              <a:ea typeface="微软雅黑" panose="020B0503020204020204" charset="-122"/>
            </a:endParaRPr>
          </a:p>
        </p:txBody>
      </p:sp>
      <p:sp>
        <p:nvSpPr>
          <p:cNvPr id="80" name="圆角矩形 43"/>
          <p:cNvSpPr/>
          <p:nvPr/>
        </p:nvSpPr>
        <p:spPr>
          <a:xfrm>
            <a:off x="4002854" y="3832976"/>
            <a:ext cx="864000" cy="288000"/>
          </a:xfrm>
          <a:prstGeom prst="roundRect">
            <a:avLst/>
          </a:prstGeom>
          <a:solidFill>
            <a:srgbClr val="1F497D"/>
          </a:solidFill>
          <a:ln w="25400" cap="flat" cmpd="sng" algn="ctr">
            <a:noFill/>
            <a:prstDash val="solid"/>
          </a:ln>
          <a:effectLst/>
        </p:spPr>
        <p:txBody>
          <a:bodyPr anchor="ctr"/>
          <a:lstStyle/>
          <a:p>
            <a:pPr algn="ctr" defTabSz="685800">
              <a:defRPr/>
            </a:pPr>
            <a:r>
              <a:rPr lang="en-US" altLang="zh-CN" sz="900" kern="0" dirty="0">
                <a:solidFill>
                  <a:srgbClr val="FFFFFF"/>
                </a:solidFill>
                <a:latin typeface="微软雅黑" panose="020B0503020204020204" charset="-122"/>
                <a:ea typeface="微软雅黑" panose="020B0503020204020204" charset="-122"/>
                <a:cs typeface="微软雅黑" panose="020B0503020204020204" charset="-122"/>
              </a:rPr>
              <a:t>Menu Center</a:t>
            </a:r>
            <a:endParaRPr lang="en-US" altLang="zh-CN" sz="900" kern="0"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1" name="圆角矩形 43"/>
          <p:cNvSpPr/>
          <p:nvPr/>
        </p:nvSpPr>
        <p:spPr>
          <a:xfrm>
            <a:off x="5879466"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VGold</a:t>
            </a:r>
            <a:endParaRPr lang="en-US" altLang="zh-CN" sz="900" kern="0" dirty="0">
              <a:solidFill>
                <a:srgbClr val="FFFFFF"/>
              </a:solidFill>
              <a:latin typeface="微软雅黑" panose="020B0503020204020204" charset="-122"/>
              <a:ea typeface="微软雅黑" panose="020B0503020204020204" charset="-122"/>
            </a:endParaRPr>
          </a:p>
        </p:txBody>
      </p:sp>
      <p:sp>
        <p:nvSpPr>
          <p:cNvPr id="82" name="圆角矩形 43"/>
          <p:cNvSpPr/>
          <p:nvPr/>
        </p:nvSpPr>
        <p:spPr>
          <a:xfrm>
            <a:off x="2850444"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a:solidFill>
                  <a:srgbClr val="FFFFFF"/>
                </a:solidFill>
                <a:latin typeface="微软雅黑" panose="020B0503020204020204" charset="-122"/>
                <a:ea typeface="微软雅黑" panose="020B0503020204020204" charset="-122"/>
              </a:rPr>
              <a:t>Risk</a:t>
            </a:r>
            <a:endParaRPr lang="en-US" altLang="zh-CN" sz="900" kern="0" dirty="0">
              <a:solidFill>
                <a:srgbClr val="FFFFFF"/>
              </a:solidFill>
              <a:latin typeface="微软雅黑" panose="020B0503020204020204" charset="-122"/>
              <a:ea typeface="微软雅黑" panose="020B0503020204020204" charset="-122"/>
            </a:endParaRPr>
          </a:p>
        </p:txBody>
      </p:sp>
      <p:sp>
        <p:nvSpPr>
          <p:cNvPr id="83" name="圆角矩形 43"/>
          <p:cNvSpPr/>
          <p:nvPr/>
        </p:nvSpPr>
        <p:spPr>
          <a:xfrm>
            <a:off x="6817771"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smtClean="0">
                <a:solidFill>
                  <a:srgbClr val="FFFFFF"/>
                </a:solidFill>
                <a:latin typeface="微软雅黑" panose="020B0503020204020204" charset="-122"/>
                <a:ea typeface="微软雅黑" panose="020B0503020204020204" charset="-122"/>
              </a:rPr>
              <a:t>Order Center</a:t>
            </a:r>
            <a:endParaRPr lang="en-US" altLang="zh-CN" sz="900" kern="0" dirty="0">
              <a:solidFill>
                <a:srgbClr val="FFFFFF"/>
              </a:solidFill>
              <a:latin typeface="微软雅黑" panose="020B0503020204020204" charset="-122"/>
              <a:ea typeface="微软雅黑" panose="020B0503020204020204" charset="-122"/>
            </a:endParaRPr>
          </a:p>
        </p:txBody>
      </p:sp>
      <p:sp>
        <p:nvSpPr>
          <p:cNvPr id="84" name="圆角矩形 43"/>
          <p:cNvSpPr/>
          <p:nvPr/>
        </p:nvSpPr>
        <p:spPr>
          <a:xfrm>
            <a:off x="7994817" y="4592778"/>
            <a:ext cx="864000" cy="288000"/>
          </a:xfrm>
          <a:prstGeom prst="roundRect">
            <a:avLst/>
          </a:prstGeom>
          <a:solidFill>
            <a:srgbClr val="1F497D"/>
          </a:solidFill>
          <a:ln w="25400" cap="flat" cmpd="sng" algn="ctr">
            <a:noFill/>
            <a:prstDash val="solid"/>
          </a:ln>
          <a:effectLst/>
        </p:spPr>
        <p:txBody>
          <a:bodyPr anchor="ctr"/>
          <a:lstStyle/>
          <a:p>
            <a:pPr algn="ctr" defTabSz="685800"/>
            <a:r>
              <a:rPr lang="en-US" altLang="zh-CN" sz="900" kern="0" dirty="0" err="1">
                <a:solidFill>
                  <a:srgbClr val="FFFFFF"/>
                </a:solidFill>
                <a:latin typeface="微软雅黑" panose="020B0503020204020204" charset="-122"/>
                <a:ea typeface="微软雅黑" panose="020B0503020204020204" charset="-122"/>
              </a:rPr>
              <a:t>GeeTest</a:t>
            </a:r>
            <a:endParaRPr lang="en-US" altLang="zh-CN" sz="900" kern="0" dirty="0">
              <a:solidFill>
                <a:srgbClr val="FFFFFF"/>
              </a:solidFill>
              <a:latin typeface="微软雅黑" panose="020B0503020204020204" charset="-122"/>
              <a:ea typeface="微软雅黑" panose="020B0503020204020204" charset="-122"/>
            </a:endParaRPr>
          </a:p>
        </p:txBody>
      </p:sp>
      <p:sp>
        <p:nvSpPr>
          <p:cNvPr id="85" name="圆角矩形 43"/>
          <p:cNvSpPr/>
          <p:nvPr/>
        </p:nvSpPr>
        <p:spPr>
          <a:xfrm>
            <a:off x="7986351" y="3832976"/>
            <a:ext cx="864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dirty="0">
                <a:solidFill>
                  <a:srgbClr val="FFFFFF"/>
                </a:solidFill>
                <a:latin typeface="微软雅黑" panose="020B0503020204020204" charset="-122"/>
                <a:ea typeface="微软雅黑" panose="020B0503020204020204" charset="-122"/>
              </a:rPr>
              <a:t>讯联</a:t>
            </a:r>
            <a:endParaRPr lang="en-US" altLang="zh-CN" sz="900" kern="0" dirty="0">
              <a:solidFill>
                <a:srgbClr val="FFFFFF"/>
              </a:solidFill>
              <a:latin typeface="微软雅黑" panose="020B0503020204020204" charset="-122"/>
              <a:ea typeface="微软雅黑" panose="020B0503020204020204" charset="-122"/>
            </a:endParaRPr>
          </a:p>
        </p:txBody>
      </p:sp>
      <p:sp>
        <p:nvSpPr>
          <p:cNvPr id="86" name="圆角矩形 43"/>
          <p:cNvSpPr/>
          <p:nvPr/>
        </p:nvSpPr>
        <p:spPr>
          <a:xfrm>
            <a:off x="7986351" y="4212650"/>
            <a:ext cx="864000" cy="288000"/>
          </a:xfrm>
          <a:prstGeom prst="roundRect">
            <a:avLst/>
          </a:prstGeom>
          <a:solidFill>
            <a:srgbClr val="1F497D"/>
          </a:solidFill>
          <a:ln w="25400" cap="flat" cmpd="sng" algn="ctr">
            <a:noFill/>
            <a:prstDash val="solid"/>
          </a:ln>
          <a:effectLst/>
        </p:spPr>
        <p:txBody>
          <a:bodyPr anchor="ctr"/>
          <a:lstStyle/>
          <a:p>
            <a:pPr algn="ctr" defTabSz="685800"/>
            <a:r>
              <a:rPr lang="zh-CN" altLang="en-US" sz="900" kern="0">
                <a:solidFill>
                  <a:srgbClr val="FFFFFF"/>
                </a:solidFill>
                <a:latin typeface="微软雅黑" panose="020B0503020204020204" charset="-122"/>
                <a:ea typeface="微软雅黑" panose="020B0503020204020204" charset="-122"/>
              </a:rPr>
              <a:t>费瑞</a:t>
            </a:r>
            <a:endParaRPr lang="en-US" altLang="zh-CN" sz="900" kern="0" dirty="0">
              <a:solidFill>
                <a:srgbClr val="FFFFFF"/>
              </a:solidFill>
              <a:latin typeface="微软雅黑" panose="020B0503020204020204" charset="-122"/>
              <a:ea typeface="微软雅黑" panose="020B0503020204020204" charset="-122"/>
            </a:endParaRPr>
          </a:p>
        </p:txBody>
      </p:sp>
      <p:grpSp>
        <p:nvGrpSpPr>
          <p:cNvPr id="2" name="组合 1"/>
          <p:cNvGrpSpPr/>
          <p:nvPr/>
        </p:nvGrpSpPr>
        <p:grpSpPr>
          <a:xfrm>
            <a:off x="1298880" y="964551"/>
            <a:ext cx="1224000" cy="396000"/>
            <a:chOff x="873763" y="964551"/>
            <a:chExt cx="1224000" cy="396000"/>
          </a:xfrm>
        </p:grpSpPr>
        <p:sp>
          <p:nvSpPr>
            <p:cNvPr id="11" name="圆角矩形 32"/>
            <p:cNvSpPr/>
            <p:nvPr/>
          </p:nvSpPr>
          <p:spPr>
            <a:xfrm>
              <a:off x="873763" y="964551"/>
              <a:ext cx="1224000"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3" name="圆角矩形 36"/>
            <p:cNvSpPr/>
            <p:nvPr/>
          </p:nvSpPr>
          <p:spPr>
            <a:xfrm>
              <a:off x="1171619" y="1017574"/>
              <a:ext cx="864000"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微信小程序</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pic>
          <p:nvPicPr>
            <p:cNvPr id="95" name="Picture 5" descr="http://careers.yumchina.com/img/l3.png"/>
            <p:cNvPicPr>
              <a:picLocks noChangeAspect="1" noChangeArrowheads="1"/>
            </p:cNvPicPr>
            <p:nvPr/>
          </p:nvPicPr>
          <p:blipFill>
            <a:blip r:embed="rId1" cstate="print"/>
            <a:srcRect/>
            <a:stretch>
              <a:fillRect/>
            </a:stretch>
          </p:blipFill>
          <p:spPr bwMode="auto">
            <a:xfrm>
              <a:off x="952384" y="1010220"/>
              <a:ext cx="179653" cy="283663"/>
            </a:xfrm>
            <a:prstGeom prst="rect">
              <a:avLst/>
            </a:prstGeom>
            <a:noFill/>
          </p:spPr>
        </p:pic>
      </p:grpSp>
      <p:grpSp>
        <p:nvGrpSpPr>
          <p:cNvPr id="3" name="组合 2"/>
          <p:cNvGrpSpPr/>
          <p:nvPr/>
        </p:nvGrpSpPr>
        <p:grpSpPr>
          <a:xfrm>
            <a:off x="3102513" y="953557"/>
            <a:ext cx="1706177" cy="403128"/>
            <a:chOff x="2514834" y="953557"/>
            <a:chExt cx="1706177" cy="403128"/>
          </a:xfrm>
        </p:grpSpPr>
        <p:sp>
          <p:nvSpPr>
            <p:cNvPr id="98" name="圆角矩形 32"/>
            <p:cNvSpPr/>
            <p:nvPr/>
          </p:nvSpPr>
          <p:spPr>
            <a:xfrm>
              <a:off x="2514834" y="960685"/>
              <a:ext cx="1706177"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96" name="Picture 8" descr="http://careers.yumchina.com/img/l5.png"/>
            <p:cNvPicPr>
              <a:picLocks noChangeAspect="1" noChangeArrowheads="1"/>
            </p:cNvPicPr>
            <p:nvPr/>
          </p:nvPicPr>
          <p:blipFill>
            <a:blip r:embed="rId2" cstate="print"/>
            <a:srcRect/>
            <a:stretch>
              <a:fillRect/>
            </a:stretch>
          </p:blipFill>
          <p:spPr bwMode="auto">
            <a:xfrm>
              <a:off x="2590885" y="953557"/>
              <a:ext cx="609385" cy="401793"/>
            </a:xfrm>
            <a:prstGeom prst="rect">
              <a:avLst/>
            </a:prstGeom>
            <a:noFill/>
          </p:spPr>
        </p:pic>
        <p:sp>
          <p:nvSpPr>
            <p:cNvPr id="99" name="圆角矩形 36"/>
            <p:cNvSpPr/>
            <p:nvPr/>
          </p:nvSpPr>
          <p:spPr>
            <a:xfrm>
              <a:off x="3280053" y="1013708"/>
              <a:ext cx="864000"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微信小程序</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6" name="组合 5"/>
          <p:cNvGrpSpPr/>
          <p:nvPr/>
        </p:nvGrpSpPr>
        <p:grpSpPr>
          <a:xfrm>
            <a:off x="7101729" y="970037"/>
            <a:ext cx="1620438" cy="396000"/>
            <a:chOff x="6757894" y="970037"/>
            <a:chExt cx="1620438" cy="396000"/>
          </a:xfrm>
        </p:grpSpPr>
        <p:sp>
          <p:nvSpPr>
            <p:cNvPr id="104" name="圆角矩形 32"/>
            <p:cNvSpPr/>
            <p:nvPr/>
          </p:nvSpPr>
          <p:spPr>
            <a:xfrm>
              <a:off x="6757894" y="970037"/>
              <a:ext cx="1620438"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06" name="圆角矩形 36"/>
            <p:cNvSpPr/>
            <p:nvPr/>
          </p:nvSpPr>
          <p:spPr>
            <a:xfrm>
              <a:off x="7437374" y="1023060"/>
              <a:ext cx="864000"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微信小程序</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pic>
          <p:nvPicPr>
            <p:cNvPr id="97" name="Picture 2" descr="https://bkimg.cdn.bcebos.com/pic/0df3d7ca7bcb0a46c676b3106963f6246b60af46?x-bce-process=image/watermark,g_7,image_d2F0ZXIvYmFpa2U4MA==,xp_5,yp_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051" y="1037540"/>
              <a:ext cx="482014" cy="282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p:cNvGrpSpPr/>
          <p:nvPr/>
        </p:nvGrpSpPr>
        <p:grpSpPr>
          <a:xfrm>
            <a:off x="5095346" y="965446"/>
            <a:ext cx="1706177" cy="396000"/>
            <a:chOff x="4636364" y="965446"/>
            <a:chExt cx="1706177" cy="396000"/>
          </a:xfrm>
        </p:grpSpPr>
        <p:sp>
          <p:nvSpPr>
            <p:cNvPr id="101" name="圆角矩形 32"/>
            <p:cNvSpPr/>
            <p:nvPr/>
          </p:nvSpPr>
          <p:spPr>
            <a:xfrm>
              <a:off x="4636364" y="965446"/>
              <a:ext cx="1706177" cy="396000"/>
            </a:xfrm>
            <a:prstGeom prst="roundRect">
              <a:avLst>
                <a:gd name="adj" fmla="val 6081"/>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03" name="圆角矩形 36"/>
            <p:cNvSpPr/>
            <p:nvPr/>
          </p:nvSpPr>
          <p:spPr>
            <a:xfrm>
              <a:off x="5401583" y="1018469"/>
              <a:ext cx="864000" cy="288000"/>
            </a:xfrm>
            <a:prstGeom prst="roundRect">
              <a:avLst>
                <a:gd name="adj" fmla="val 6081"/>
              </a:avLst>
            </a:prstGeom>
            <a:solidFill>
              <a:srgbClr val="0070C0"/>
            </a:solidFill>
            <a:ln w="9525" cap="flat" cmpd="sng" algn="ctr">
              <a:solidFill>
                <a:srgbClr val="0070C0">
                  <a:alpha val="40000"/>
                </a:srgbClr>
              </a:solidFill>
              <a:prstDash val="solid"/>
            </a:ln>
            <a:effectLst/>
          </p:spPr>
          <p:txBody>
            <a:bodyPr rtlCol="0" anchor="ctr" anchorCtr="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rPr>
                <a:t>微信小程序</a:t>
              </a:r>
              <a:endParaRPr kumimoji="0" lang="en-US" altLang="zh-CN" sz="1000" b="0" i="0" u="none" strike="noStrike" kern="0" cap="none" spc="0" normalizeH="0" baseline="0" noProof="0" dirty="0" smtClean="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pic>
          <p:nvPicPr>
            <p:cNvPr id="94" name="Picture 4" descr="http://coffiij.cn/skin/picture/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8718" y="1039091"/>
              <a:ext cx="510919" cy="286682"/>
            </a:xfrm>
            <a:prstGeom prst="rect">
              <a:avLst/>
            </a:prstGeom>
            <a:noFill/>
            <a:extLst>
              <a:ext uri="{909E8E84-426E-40DD-AFC4-6F175D3DCCD1}">
                <a14:hiddenFill xmlns:a14="http://schemas.microsoft.com/office/drawing/2010/main">
                  <a:solidFill>
                    <a:srgbClr val="FFFFFF"/>
                  </a:solidFill>
                </a14:hiddenFill>
              </a:ext>
            </a:extLst>
          </p:spPr>
        </p:pic>
      </p:grpSp>
      <p:sp>
        <p:nvSpPr>
          <p:cNvPr id="111" name="圆角矩形 32"/>
          <p:cNvSpPr/>
          <p:nvPr/>
        </p:nvSpPr>
        <p:spPr>
          <a:xfrm>
            <a:off x="2988172" y="1511776"/>
            <a:ext cx="1944000" cy="1944624"/>
          </a:xfrm>
          <a:prstGeom prst="roundRect">
            <a:avLst>
              <a:gd name="adj" fmla="val 2250"/>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12" name="圆角矩形 32"/>
          <p:cNvSpPr/>
          <p:nvPr/>
        </p:nvSpPr>
        <p:spPr>
          <a:xfrm>
            <a:off x="4983025" y="1518748"/>
            <a:ext cx="1944000" cy="1944624"/>
          </a:xfrm>
          <a:prstGeom prst="roundRect">
            <a:avLst>
              <a:gd name="adj" fmla="val 2250"/>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13" name="圆角矩形 32"/>
          <p:cNvSpPr/>
          <p:nvPr/>
        </p:nvSpPr>
        <p:spPr>
          <a:xfrm>
            <a:off x="6977886" y="1510575"/>
            <a:ext cx="1944000" cy="1944624"/>
          </a:xfrm>
          <a:prstGeom prst="roundRect">
            <a:avLst>
              <a:gd name="adj" fmla="val 2250"/>
            </a:avLst>
          </a:prstGeom>
          <a:solidFill>
            <a:srgbClr val="00B0F0">
              <a:alpha val="40000"/>
            </a:srgbClr>
          </a:solidFill>
          <a:ln w="9525" cap="flat" cmpd="sng" algn="ctr">
            <a:solidFill>
              <a:srgbClr val="00B0F0">
                <a:alpha val="40000"/>
              </a:srgbClr>
            </a:solidFill>
            <a:prstDash val="solid"/>
          </a:ln>
          <a:effectLst/>
        </p:spPr>
        <p:txBody>
          <a:bodyPr vert="eaVert" rtlCol="0" anchor="ctr" anchorCtr="0"/>
          <a:lstStyle/>
          <a:p>
            <a:pPr marL="0" marR="0" lvl="0" indent="0" defTabSz="914400" eaLnBrk="1" fontAlgn="base" latinLnBrk="0" hangingPunct="1">
              <a:lnSpc>
                <a:spcPct val="100000"/>
              </a:lnSpc>
              <a:spcBef>
                <a:spcPct val="0"/>
              </a:spcBef>
              <a:spcAft>
                <a:spcPct val="0"/>
              </a:spcAft>
              <a:buClrTx/>
              <a:buSzTx/>
              <a:buFontTx/>
              <a:buNone/>
              <a:defRPr/>
            </a:pPr>
            <a:endParaRPr kumimoji="0" lang="en-US" altLang="zh-CN" sz="1000" b="0" i="0" u="none" strike="noStrike" kern="0" cap="none" spc="0" normalizeH="0" baseline="0" noProof="0" dirty="0" smtClean="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115" name="Rounded Rectangle 64"/>
          <p:cNvSpPr/>
          <p:nvPr/>
        </p:nvSpPr>
        <p:spPr>
          <a:xfrm>
            <a:off x="3676718" y="2264103"/>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Menu</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6" name="Rounded Rectangle 64"/>
          <p:cNvSpPr/>
          <p:nvPr/>
        </p:nvSpPr>
        <p:spPr>
          <a:xfrm>
            <a:off x="3676718" y="266009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7" name="Rounded Rectangle 64"/>
          <p:cNvSpPr/>
          <p:nvPr/>
        </p:nvSpPr>
        <p:spPr>
          <a:xfrm>
            <a:off x="4269156" y="2264103"/>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Promotion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8" name="Rounded Rectangle 64"/>
          <p:cNvSpPr/>
          <p:nvPr/>
        </p:nvSpPr>
        <p:spPr>
          <a:xfrm>
            <a:off x="3074597" y="2264103"/>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Store</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0" name="Rounded Rectangle 64"/>
          <p:cNvSpPr/>
          <p:nvPr/>
        </p:nvSpPr>
        <p:spPr>
          <a:xfrm>
            <a:off x="4269156" y="2660094"/>
            <a:ext cx="576000" cy="262993"/>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Customer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1" name="Rounded Rectangle 64"/>
          <p:cNvSpPr/>
          <p:nvPr/>
        </p:nvSpPr>
        <p:spPr>
          <a:xfrm>
            <a:off x="3074597" y="266009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Coupon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5" name="Rounded Rectangle 64"/>
          <p:cNvSpPr/>
          <p:nvPr/>
        </p:nvSpPr>
        <p:spPr>
          <a:xfrm>
            <a:off x="3654880" y="1669731"/>
            <a:ext cx="68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800" kern="0" dirty="0" smtClean="0">
                <a:solidFill>
                  <a:schemeClr val="bg1"/>
                </a:solidFill>
                <a:latin typeface="微软雅黑" panose="020B0503020204020204" charset="-122"/>
                <a:ea typeface="微软雅黑" panose="020B0503020204020204" charset="-122"/>
                <a:cs typeface="微软雅黑" panose="020B0503020204020204" charset="-122"/>
              </a:rPr>
              <a:t>MWOS</a:t>
            </a:r>
            <a:endParaRPr lang="en-US" altLang="zh-CN" sz="8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6" name="Rounded Rectangle 64"/>
          <p:cNvSpPr/>
          <p:nvPr/>
        </p:nvSpPr>
        <p:spPr>
          <a:xfrm>
            <a:off x="3074597" y="305608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Point</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1" name="Rounded Rectangle 64"/>
          <p:cNvSpPr/>
          <p:nvPr/>
        </p:nvSpPr>
        <p:spPr>
          <a:xfrm>
            <a:off x="4269156" y="3045288"/>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err="1" smtClean="0">
                <a:solidFill>
                  <a:schemeClr val="bg1"/>
                </a:solidFill>
                <a:latin typeface="微软雅黑" panose="020B0503020204020204" charset="-122"/>
                <a:ea typeface="微软雅黑" panose="020B0503020204020204" charset="-122"/>
                <a:cs typeface="微软雅黑" panose="020B0503020204020204" charset="-122"/>
              </a:rPr>
              <a:t>HisOrder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2" name="Rounded Rectangle 64"/>
          <p:cNvSpPr/>
          <p:nvPr/>
        </p:nvSpPr>
        <p:spPr>
          <a:xfrm>
            <a:off x="3676718" y="3037181"/>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CMS</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3" name="Rounded Rectangle 64"/>
          <p:cNvSpPr/>
          <p:nvPr/>
        </p:nvSpPr>
        <p:spPr>
          <a:xfrm>
            <a:off x="1668635" y="2260343"/>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Menu</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4" name="Rounded Rectangle 64"/>
          <p:cNvSpPr/>
          <p:nvPr/>
        </p:nvSpPr>
        <p:spPr>
          <a:xfrm>
            <a:off x="1668635" y="265633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5" name="Rounded Rectangle 64"/>
          <p:cNvSpPr/>
          <p:nvPr/>
        </p:nvSpPr>
        <p:spPr>
          <a:xfrm>
            <a:off x="2261073" y="2260343"/>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Promotion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6" name="Rounded Rectangle 64"/>
          <p:cNvSpPr/>
          <p:nvPr/>
        </p:nvSpPr>
        <p:spPr>
          <a:xfrm>
            <a:off x="1066514" y="2260343"/>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Store</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7" name="Rounded Rectangle 64"/>
          <p:cNvSpPr/>
          <p:nvPr/>
        </p:nvSpPr>
        <p:spPr>
          <a:xfrm>
            <a:off x="2261073" y="2656334"/>
            <a:ext cx="576000" cy="262993"/>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Customer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8" name="Rounded Rectangle 64"/>
          <p:cNvSpPr/>
          <p:nvPr/>
        </p:nvSpPr>
        <p:spPr>
          <a:xfrm>
            <a:off x="1066514" y="265633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Coupon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9" name="Rounded Rectangle 64"/>
          <p:cNvSpPr/>
          <p:nvPr/>
        </p:nvSpPr>
        <p:spPr>
          <a:xfrm>
            <a:off x="1646797" y="1665971"/>
            <a:ext cx="68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800" kern="0" dirty="0" smtClean="0">
                <a:solidFill>
                  <a:schemeClr val="bg1"/>
                </a:solidFill>
                <a:latin typeface="微软雅黑" panose="020B0503020204020204" charset="-122"/>
                <a:ea typeface="微软雅黑" panose="020B0503020204020204" charset="-122"/>
                <a:cs typeface="微软雅黑" panose="020B0503020204020204" charset="-122"/>
              </a:rPr>
              <a:t>MWOS</a:t>
            </a:r>
            <a:endParaRPr lang="en-US" altLang="zh-CN" sz="8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0" name="Rounded Rectangle 64"/>
          <p:cNvSpPr/>
          <p:nvPr/>
        </p:nvSpPr>
        <p:spPr>
          <a:xfrm>
            <a:off x="1066514" y="305232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Point</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1" name="Rounded Rectangle 64"/>
          <p:cNvSpPr/>
          <p:nvPr/>
        </p:nvSpPr>
        <p:spPr>
          <a:xfrm>
            <a:off x="2261073" y="3041528"/>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err="1" smtClean="0">
                <a:solidFill>
                  <a:schemeClr val="bg1"/>
                </a:solidFill>
                <a:latin typeface="微软雅黑" panose="020B0503020204020204" charset="-122"/>
                <a:ea typeface="微软雅黑" panose="020B0503020204020204" charset="-122"/>
                <a:cs typeface="微软雅黑" panose="020B0503020204020204" charset="-122"/>
              </a:rPr>
              <a:t>HisOrder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2" name="Rounded Rectangle 64"/>
          <p:cNvSpPr/>
          <p:nvPr/>
        </p:nvSpPr>
        <p:spPr>
          <a:xfrm>
            <a:off x="1668635" y="3033421"/>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CMS</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3" name="Rounded Rectangle 64"/>
          <p:cNvSpPr/>
          <p:nvPr/>
        </p:nvSpPr>
        <p:spPr>
          <a:xfrm>
            <a:off x="5666454" y="225824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Menu</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4" name="Rounded Rectangle 64"/>
          <p:cNvSpPr/>
          <p:nvPr/>
        </p:nvSpPr>
        <p:spPr>
          <a:xfrm>
            <a:off x="5666454" y="2654235"/>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5" name="Rounded Rectangle 64"/>
          <p:cNvSpPr/>
          <p:nvPr/>
        </p:nvSpPr>
        <p:spPr>
          <a:xfrm>
            <a:off x="6258892" y="2258244"/>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Promotion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6" name="Rounded Rectangle 64"/>
          <p:cNvSpPr/>
          <p:nvPr/>
        </p:nvSpPr>
        <p:spPr>
          <a:xfrm>
            <a:off x="5064333" y="2258244"/>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Store</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7" name="Rounded Rectangle 64"/>
          <p:cNvSpPr/>
          <p:nvPr/>
        </p:nvSpPr>
        <p:spPr>
          <a:xfrm>
            <a:off x="6258892" y="2654235"/>
            <a:ext cx="576000" cy="262993"/>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Customer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8" name="Rounded Rectangle 64"/>
          <p:cNvSpPr/>
          <p:nvPr/>
        </p:nvSpPr>
        <p:spPr>
          <a:xfrm>
            <a:off x="5064333" y="2654235"/>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Coupon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69" name="Rounded Rectangle 64"/>
          <p:cNvSpPr/>
          <p:nvPr/>
        </p:nvSpPr>
        <p:spPr>
          <a:xfrm>
            <a:off x="5644616" y="1663872"/>
            <a:ext cx="68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800" kern="0" dirty="0" smtClean="0">
                <a:solidFill>
                  <a:schemeClr val="bg1"/>
                </a:solidFill>
                <a:latin typeface="微软雅黑" panose="020B0503020204020204" charset="-122"/>
                <a:ea typeface="微软雅黑" panose="020B0503020204020204" charset="-122"/>
                <a:cs typeface="微软雅黑" panose="020B0503020204020204" charset="-122"/>
              </a:rPr>
              <a:t>MWOS</a:t>
            </a:r>
            <a:endParaRPr lang="en-US" altLang="zh-CN" sz="8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0" name="Rounded Rectangle 64"/>
          <p:cNvSpPr/>
          <p:nvPr/>
        </p:nvSpPr>
        <p:spPr>
          <a:xfrm>
            <a:off x="5064333" y="3050225"/>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Point</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1" name="Rounded Rectangle 64"/>
          <p:cNvSpPr/>
          <p:nvPr/>
        </p:nvSpPr>
        <p:spPr>
          <a:xfrm>
            <a:off x="6258892" y="3039429"/>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err="1" smtClean="0">
                <a:solidFill>
                  <a:schemeClr val="bg1"/>
                </a:solidFill>
                <a:latin typeface="微软雅黑" panose="020B0503020204020204" charset="-122"/>
                <a:ea typeface="微软雅黑" panose="020B0503020204020204" charset="-122"/>
                <a:cs typeface="微软雅黑" panose="020B0503020204020204" charset="-122"/>
              </a:rPr>
              <a:t>HisOrder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2" name="Rounded Rectangle 64"/>
          <p:cNvSpPr/>
          <p:nvPr/>
        </p:nvSpPr>
        <p:spPr>
          <a:xfrm>
            <a:off x="5666454" y="3031322"/>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CMS</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3" name="Rounded Rectangle 64"/>
          <p:cNvSpPr/>
          <p:nvPr/>
        </p:nvSpPr>
        <p:spPr>
          <a:xfrm>
            <a:off x="7666189" y="2269201"/>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Menu</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4" name="Rounded Rectangle 64"/>
          <p:cNvSpPr/>
          <p:nvPr/>
        </p:nvSpPr>
        <p:spPr>
          <a:xfrm>
            <a:off x="7666189" y="2665192"/>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5" name="Rounded Rectangle 64"/>
          <p:cNvSpPr/>
          <p:nvPr/>
        </p:nvSpPr>
        <p:spPr>
          <a:xfrm>
            <a:off x="8258627" y="2269201"/>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Promotion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6" name="Rounded Rectangle 64"/>
          <p:cNvSpPr/>
          <p:nvPr/>
        </p:nvSpPr>
        <p:spPr>
          <a:xfrm>
            <a:off x="7064068" y="2269201"/>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Store</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7" name="Rounded Rectangle 64"/>
          <p:cNvSpPr/>
          <p:nvPr/>
        </p:nvSpPr>
        <p:spPr>
          <a:xfrm>
            <a:off x="8258627" y="2665192"/>
            <a:ext cx="576000" cy="262993"/>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Customer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8" name="Rounded Rectangle 64"/>
          <p:cNvSpPr/>
          <p:nvPr/>
        </p:nvSpPr>
        <p:spPr>
          <a:xfrm>
            <a:off x="7064068" y="2665192"/>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Coupon</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9" name="Rounded Rectangle 64"/>
          <p:cNvSpPr/>
          <p:nvPr/>
        </p:nvSpPr>
        <p:spPr>
          <a:xfrm>
            <a:off x="7644351" y="1674829"/>
            <a:ext cx="68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800" kern="0" dirty="0" smtClean="0">
                <a:solidFill>
                  <a:schemeClr val="bg1"/>
                </a:solidFill>
                <a:latin typeface="微软雅黑" panose="020B0503020204020204" charset="-122"/>
                <a:ea typeface="微软雅黑" panose="020B0503020204020204" charset="-122"/>
                <a:cs typeface="微软雅黑" panose="020B0503020204020204" charset="-122"/>
              </a:rPr>
              <a:t>MWOS</a:t>
            </a:r>
            <a:endParaRPr lang="en-US" altLang="zh-CN" sz="8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0" name="Rounded Rectangle 64"/>
          <p:cNvSpPr/>
          <p:nvPr/>
        </p:nvSpPr>
        <p:spPr>
          <a:xfrm>
            <a:off x="7064068" y="3061182"/>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r>
              <a:rPr lang="en-US" altLang="zh-CN" sz="700" kern="0" dirty="0">
                <a:solidFill>
                  <a:schemeClr val="bg1"/>
                </a:solidFill>
                <a:latin typeface="微软雅黑" panose="020B0503020204020204" charset="-122"/>
                <a:ea typeface="微软雅黑" panose="020B0503020204020204" charset="-122"/>
                <a:cs typeface="微软雅黑" panose="020B0503020204020204" charset="-122"/>
              </a:rPr>
              <a:t>Point</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1" name="Rounded Rectangle 64"/>
          <p:cNvSpPr/>
          <p:nvPr/>
        </p:nvSpPr>
        <p:spPr>
          <a:xfrm>
            <a:off x="8258627" y="3050386"/>
            <a:ext cx="576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err="1" smtClean="0">
                <a:solidFill>
                  <a:schemeClr val="bg1"/>
                </a:solidFill>
                <a:latin typeface="微软雅黑" panose="020B0503020204020204" charset="-122"/>
                <a:ea typeface="微软雅黑" panose="020B0503020204020204" charset="-122"/>
                <a:cs typeface="微软雅黑" panose="020B0503020204020204" charset="-122"/>
              </a:rPr>
              <a:t>HisOrder</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 name="Rounded Rectangle 64"/>
          <p:cNvSpPr/>
          <p:nvPr/>
        </p:nvSpPr>
        <p:spPr>
          <a:xfrm>
            <a:off x="7666189" y="3042279"/>
            <a:ext cx="504000" cy="288000"/>
          </a:xfrm>
          <a:prstGeom prst="round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defTabSz="685800">
              <a:defRPr/>
            </a:pPr>
            <a:r>
              <a:rPr lang="en-US" altLang="zh-CN" sz="700" kern="0" dirty="0" smtClean="0">
                <a:solidFill>
                  <a:schemeClr val="bg1"/>
                </a:solidFill>
                <a:latin typeface="微软雅黑" panose="020B0503020204020204" charset="-122"/>
                <a:ea typeface="微软雅黑" panose="020B0503020204020204" charset="-122"/>
                <a:cs typeface="微软雅黑" panose="020B0503020204020204" charset="-122"/>
              </a:rPr>
              <a:t>CMS</a:t>
            </a:r>
            <a:endParaRPr lang="en-US" altLang="zh-CN" sz="700" kern="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4" name="Rectangle 3"/>
          <p:cNvSpPr/>
          <p:nvPr/>
        </p:nvSpPr>
        <p:spPr bwMode="auto">
          <a:xfrm>
            <a:off x="927920" y="921652"/>
            <a:ext cx="8054707" cy="2591126"/>
          </a:xfrm>
          <a:prstGeom prst="rect">
            <a:avLst/>
          </a:prstGeom>
          <a:solidFill>
            <a:srgbClr val="FFFF00">
              <a:alpha val="50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endParaRPr lang="en-US" altLang="zh-CN" b="1" dirty="0" smtClean="0">
              <a:solidFill>
                <a:srgbClr val="FF0000"/>
              </a:solidFill>
              <a:ea typeface="微软雅黑" panose="020B0503020204020204" charset="-122"/>
            </a:endParaRPr>
          </a:p>
          <a:p>
            <a:pPr algn="ctr" eaLnBrk="0" fontAlgn="base" hangingPunct="0">
              <a:lnSpc>
                <a:spcPct val="106000"/>
              </a:lnSpc>
              <a:spcBef>
                <a:spcPct val="0"/>
              </a:spcBef>
              <a:spcAft>
                <a:spcPct val="0"/>
              </a:spcAft>
            </a:pPr>
            <a:r>
              <a:rPr lang="en-US" altLang="zh-CN" b="1" dirty="0" smtClean="0">
                <a:solidFill>
                  <a:srgbClr val="FF0000"/>
                </a:solidFill>
                <a:ea typeface="微软雅黑" panose="020B0503020204020204" charset="-122"/>
              </a:rPr>
              <a:t>Yum</a:t>
            </a:r>
            <a:r>
              <a:rPr lang="zh-CN" altLang="en-US" b="1" dirty="0" smtClean="0">
                <a:solidFill>
                  <a:srgbClr val="FF0000"/>
                </a:solidFill>
                <a:ea typeface="微软雅黑" panose="020B0503020204020204" charset="-122"/>
              </a:rPr>
              <a:t>餐厅</a:t>
            </a:r>
            <a:r>
              <a:rPr lang="en-US" altLang="zh-CN" b="1" dirty="0" smtClean="0">
                <a:solidFill>
                  <a:srgbClr val="FF0000"/>
                </a:solidFill>
                <a:ea typeface="微软雅黑" panose="020B0503020204020204" charset="-122"/>
              </a:rPr>
              <a:t>SAAS</a:t>
            </a:r>
            <a:r>
              <a:rPr lang="zh-CN" altLang="en-US" b="1" dirty="0" smtClean="0">
                <a:solidFill>
                  <a:srgbClr val="FF0000"/>
                </a:solidFill>
                <a:ea typeface="微软雅黑" panose="020B0503020204020204" charset="-122"/>
              </a:rPr>
              <a:t>平台</a:t>
            </a:r>
            <a:endParaRPr lang="en-US" altLang="zh-CN" b="1" dirty="0" smtClean="0">
              <a:solidFill>
                <a:srgbClr val="FF0000"/>
              </a:solidFill>
              <a:ea typeface="微软雅黑" panose="020B0503020204020204" charset="-122"/>
            </a:endParaRPr>
          </a:p>
          <a:p>
            <a:pPr algn="ctr" eaLnBrk="0" fontAlgn="base" hangingPunct="0">
              <a:lnSpc>
                <a:spcPct val="106000"/>
              </a:lnSpc>
              <a:spcBef>
                <a:spcPct val="0"/>
              </a:spcBef>
              <a:spcAft>
                <a:spcPct val="0"/>
              </a:spcAft>
            </a:pPr>
            <a:r>
              <a:rPr lang="zh-CN" altLang="en-US" b="1" dirty="0" smtClean="0">
                <a:solidFill>
                  <a:srgbClr val="FF0000"/>
                </a:solidFill>
                <a:ea typeface="微软雅黑" panose="020B0503020204020204" charset="-122"/>
              </a:rPr>
              <a:t>统一化配置管理平台</a:t>
            </a:r>
            <a:endParaRPr lang="en-US" b="1" dirty="0">
              <a:solidFill>
                <a:srgbClr val="FF0000"/>
              </a:solidFill>
              <a:ea typeface="微软雅黑" panose="020B0503020204020204" charset="-122"/>
            </a:endParaRPr>
          </a:p>
        </p:txBody>
      </p:sp>
      <p:sp>
        <p:nvSpPr>
          <p:cNvPr id="109"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项目理解</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10"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19"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实施方案</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22"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sz="2400" dirty="0" smtClean="0"/>
              <a:t>痛点分析</a:t>
            </a:r>
            <a:endParaRPr lang="en-US" sz="2400" dirty="0"/>
          </a:p>
        </p:txBody>
      </p:sp>
      <p:sp>
        <p:nvSpPr>
          <p:cNvPr id="5" name="Rectangle 16"/>
          <p:cNvSpPr/>
          <p:nvPr/>
        </p:nvSpPr>
        <p:spPr>
          <a:xfrm>
            <a:off x="2146633" y="1047476"/>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zh-CN" altLang="en-US" sz="1000" dirty="0">
              <a:solidFill>
                <a:srgbClr val="444444"/>
              </a:solidFill>
              <a:latin typeface="微软雅黑" panose="020B0503020204020204" charset="-122"/>
              <a:ea typeface="微软雅黑" panose="020B0503020204020204" charset="-122"/>
            </a:endParaRPr>
          </a:p>
        </p:txBody>
      </p:sp>
      <p:sp>
        <p:nvSpPr>
          <p:cNvPr id="6" name="Rectangle 17"/>
          <p:cNvSpPr/>
          <p:nvPr/>
        </p:nvSpPr>
        <p:spPr>
          <a:xfrm>
            <a:off x="597253" y="1047477"/>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新品牌上线周期长</a:t>
            </a:r>
            <a:endParaRPr lang="en-US" sz="1100" b="1" dirty="0">
              <a:solidFill>
                <a:srgbClr val="FFFFFF"/>
              </a:solidFill>
              <a:latin typeface="微软雅黑" panose="020B0503020204020204" charset="-122"/>
              <a:ea typeface="微软雅黑" panose="020B0503020204020204" charset="-122"/>
            </a:endParaRPr>
          </a:p>
        </p:txBody>
      </p:sp>
      <p:sp>
        <p:nvSpPr>
          <p:cNvPr id="7" name="Rectangle 18"/>
          <p:cNvSpPr/>
          <p:nvPr/>
        </p:nvSpPr>
        <p:spPr>
          <a:xfrm>
            <a:off x="2146633" y="1681120"/>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en-US" sz="1000" dirty="0">
              <a:solidFill>
                <a:srgbClr val="444444"/>
              </a:solidFill>
              <a:latin typeface="微软雅黑" panose="020B0503020204020204" charset="-122"/>
              <a:ea typeface="微软雅黑" panose="020B0503020204020204" charset="-122"/>
            </a:endParaRPr>
          </a:p>
        </p:txBody>
      </p:sp>
      <p:sp>
        <p:nvSpPr>
          <p:cNvPr id="8" name="Rectangle 19"/>
          <p:cNvSpPr/>
          <p:nvPr/>
        </p:nvSpPr>
        <p:spPr>
          <a:xfrm>
            <a:off x="597253" y="1681120"/>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开发成本高，不灵活</a:t>
            </a:r>
            <a:endParaRPr lang="en-US" altLang="zh-CN" sz="1100" b="1" dirty="0">
              <a:solidFill>
                <a:srgbClr val="FFFFFF"/>
              </a:solidFill>
              <a:latin typeface="微软雅黑" panose="020B0503020204020204" charset="-122"/>
              <a:ea typeface="微软雅黑" panose="020B0503020204020204" charset="-122"/>
            </a:endParaRPr>
          </a:p>
        </p:txBody>
      </p:sp>
      <p:sp>
        <p:nvSpPr>
          <p:cNvPr id="9" name="Rectangle 20"/>
          <p:cNvSpPr/>
          <p:nvPr/>
        </p:nvSpPr>
        <p:spPr>
          <a:xfrm>
            <a:off x="2146633" y="2314764"/>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en-US" sz="1000" dirty="0">
              <a:solidFill>
                <a:srgbClr val="444444"/>
              </a:solidFill>
              <a:latin typeface="微软雅黑" panose="020B0503020204020204" charset="-122"/>
              <a:ea typeface="微软雅黑" panose="020B0503020204020204" charset="-122"/>
            </a:endParaRPr>
          </a:p>
        </p:txBody>
      </p:sp>
      <p:sp>
        <p:nvSpPr>
          <p:cNvPr id="10" name="Rectangle 21"/>
          <p:cNvSpPr/>
          <p:nvPr/>
        </p:nvSpPr>
        <p:spPr>
          <a:xfrm>
            <a:off x="597253" y="2314763"/>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规范化程度低</a:t>
            </a:r>
            <a:endParaRPr lang="en-US" altLang="zh-CN" sz="1100" b="1" dirty="0">
              <a:solidFill>
                <a:srgbClr val="FFFFFF"/>
              </a:solidFill>
              <a:latin typeface="微软雅黑" panose="020B0503020204020204" charset="-122"/>
              <a:ea typeface="微软雅黑" panose="020B0503020204020204" charset="-122"/>
            </a:endParaRPr>
          </a:p>
        </p:txBody>
      </p:sp>
      <p:sp>
        <p:nvSpPr>
          <p:cNvPr id="11" name="Rectangle 23"/>
          <p:cNvSpPr/>
          <p:nvPr/>
        </p:nvSpPr>
        <p:spPr>
          <a:xfrm>
            <a:off x="597253" y="2948406"/>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数据一致性较差</a:t>
            </a:r>
            <a:endParaRPr lang="en-US" altLang="zh-CN" sz="1100" b="1" dirty="0">
              <a:solidFill>
                <a:srgbClr val="FFFFFF"/>
              </a:solidFill>
              <a:latin typeface="微软雅黑" panose="020B0503020204020204" charset="-122"/>
              <a:ea typeface="微软雅黑" panose="020B0503020204020204" charset="-122"/>
            </a:endParaRPr>
          </a:p>
        </p:txBody>
      </p:sp>
      <p:sp>
        <p:nvSpPr>
          <p:cNvPr id="12" name="Rectangle 24"/>
          <p:cNvSpPr/>
          <p:nvPr/>
        </p:nvSpPr>
        <p:spPr>
          <a:xfrm>
            <a:off x="2146633" y="3582052"/>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en-US" sz="1000" dirty="0">
              <a:solidFill>
                <a:srgbClr val="444444"/>
              </a:solidFill>
              <a:latin typeface="微软雅黑" panose="020B0503020204020204" charset="-122"/>
              <a:ea typeface="微软雅黑" panose="020B0503020204020204" charset="-122"/>
            </a:endParaRPr>
          </a:p>
        </p:txBody>
      </p:sp>
      <p:sp>
        <p:nvSpPr>
          <p:cNvPr id="13" name="Rectangle 25"/>
          <p:cNvSpPr/>
          <p:nvPr/>
        </p:nvSpPr>
        <p:spPr>
          <a:xfrm>
            <a:off x="597253" y="3582049"/>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业务人员使用的</a:t>
            </a:r>
            <a:endParaRPr lang="en-US" altLang="zh-CN" sz="1100" b="1" dirty="0" smtClean="0">
              <a:solidFill>
                <a:srgbClr val="FFFFFF"/>
              </a:solidFill>
              <a:latin typeface="微软雅黑" panose="020B0503020204020204" charset="-122"/>
              <a:ea typeface="微软雅黑" panose="020B0503020204020204" charset="-122"/>
            </a:endParaRPr>
          </a:p>
          <a:p>
            <a:pPr algn="ctr"/>
            <a:r>
              <a:rPr lang="zh-CN" altLang="en-US" sz="1100" b="1" dirty="0" smtClean="0">
                <a:solidFill>
                  <a:srgbClr val="FFFFFF"/>
                </a:solidFill>
                <a:latin typeface="微软雅黑" panose="020B0503020204020204" charset="-122"/>
                <a:ea typeface="微软雅黑" panose="020B0503020204020204" charset="-122"/>
              </a:rPr>
              <a:t>系统较多</a:t>
            </a:r>
            <a:endParaRPr lang="en-US" altLang="zh-CN" sz="1100" b="1" dirty="0">
              <a:solidFill>
                <a:srgbClr val="FFFFFF"/>
              </a:solidFill>
              <a:latin typeface="微软雅黑" panose="020B0503020204020204" charset="-122"/>
              <a:ea typeface="微软雅黑" panose="020B0503020204020204" charset="-122"/>
            </a:endParaRPr>
          </a:p>
        </p:txBody>
      </p:sp>
      <p:sp>
        <p:nvSpPr>
          <p:cNvPr id="14" name="Rectangle 24"/>
          <p:cNvSpPr/>
          <p:nvPr/>
        </p:nvSpPr>
        <p:spPr>
          <a:xfrm>
            <a:off x="2146633" y="2948408"/>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en-US" sz="1000" dirty="0">
              <a:solidFill>
                <a:srgbClr val="444444"/>
              </a:solidFill>
              <a:latin typeface="微软雅黑" panose="020B0503020204020204" charset="-122"/>
              <a:ea typeface="微软雅黑" panose="020B0503020204020204" charset="-122"/>
            </a:endParaRPr>
          </a:p>
        </p:txBody>
      </p:sp>
      <p:sp>
        <p:nvSpPr>
          <p:cNvPr id="15" name="TextBox 40"/>
          <p:cNvSpPr txBox="1"/>
          <p:nvPr/>
        </p:nvSpPr>
        <p:spPr>
          <a:xfrm>
            <a:off x="2154699" y="1033478"/>
            <a:ext cx="2518902"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部分应用需要重新开发</a:t>
            </a:r>
            <a:endParaRPr lang="en-US" altLang="zh-CN" sz="1000" dirty="0" smtClean="0">
              <a:solidFill>
                <a:srgbClr val="FF0000"/>
              </a:solidFill>
            </a:endParaRPr>
          </a:p>
          <a:p>
            <a:pPr marL="171450" indent="-171450" algn="l">
              <a:lnSpc>
                <a:spcPct val="150000"/>
              </a:lnSpc>
              <a:buFont typeface="Arial" panose="020B0604020202020204" pitchFamily="34" charset="0"/>
              <a:buChar char="•"/>
            </a:pPr>
            <a:r>
              <a:rPr lang="zh-CN" altLang="en-US" sz="1000" dirty="0" smtClean="0"/>
              <a:t>部分应用需要修改配置</a:t>
            </a:r>
            <a:endParaRPr lang="en-US" altLang="zh-CN" sz="1000" dirty="0" smtClean="0"/>
          </a:p>
        </p:txBody>
      </p:sp>
      <p:sp>
        <p:nvSpPr>
          <p:cNvPr id="16" name="Rectangle 24"/>
          <p:cNvSpPr/>
          <p:nvPr/>
        </p:nvSpPr>
        <p:spPr>
          <a:xfrm>
            <a:off x="2146633" y="4215694"/>
            <a:ext cx="6048000" cy="540000"/>
          </a:xfrm>
          <a:prstGeom prst="rect">
            <a:avLst/>
          </a:prstGeom>
          <a:solidFill>
            <a:srgbClr val="EEEEEE"/>
          </a:solidFill>
          <a:ln w="25400" cap="flat" cmpd="sng" algn="ctr">
            <a:noFill/>
            <a:prstDash val="solid"/>
          </a:ln>
          <a:effectLst/>
        </p:spPr>
        <p:txBody>
          <a:bodyPr lIns="91429" tIns="45714" rIns="91429" bIns="45714" rtlCol="0" anchor="ctr"/>
          <a:lstStyle/>
          <a:p>
            <a:pPr marL="109855">
              <a:lnSpc>
                <a:spcPct val="150000"/>
              </a:lnSpc>
              <a:spcBef>
                <a:spcPts val="100"/>
              </a:spcBef>
              <a:spcAft>
                <a:spcPts val="100"/>
              </a:spcAft>
            </a:pPr>
            <a:endParaRPr lang="en-US" sz="1000" dirty="0">
              <a:solidFill>
                <a:srgbClr val="444444"/>
              </a:solidFill>
              <a:latin typeface="微软雅黑" panose="020B0503020204020204" charset="-122"/>
              <a:ea typeface="微软雅黑" panose="020B0503020204020204" charset="-122"/>
            </a:endParaRPr>
          </a:p>
        </p:txBody>
      </p:sp>
      <p:sp>
        <p:nvSpPr>
          <p:cNvPr id="17" name="Rectangle 25"/>
          <p:cNvSpPr/>
          <p:nvPr/>
        </p:nvSpPr>
        <p:spPr>
          <a:xfrm>
            <a:off x="594010" y="4215694"/>
            <a:ext cx="1512000" cy="540000"/>
          </a:xfrm>
          <a:prstGeom prst="rect">
            <a:avLst/>
          </a:prstGeom>
          <a:solidFill>
            <a:schemeClr val="accent1"/>
          </a:solidFill>
          <a:ln w="25400" cap="flat" cmpd="sng" algn="ctr">
            <a:noFill/>
            <a:prstDash val="solid"/>
          </a:ln>
          <a:effectLst/>
        </p:spPr>
        <p:txBody>
          <a:bodyPr rtlCol="0" anchor="ctr"/>
          <a:lstStyle/>
          <a:p>
            <a:pPr algn="ctr"/>
            <a:r>
              <a:rPr lang="zh-CN" altLang="en-US" sz="1100" b="1" dirty="0" smtClean="0">
                <a:solidFill>
                  <a:srgbClr val="FFFFFF"/>
                </a:solidFill>
                <a:latin typeface="微软雅黑" panose="020B0503020204020204" charset="-122"/>
                <a:ea typeface="微软雅黑" panose="020B0503020204020204" charset="-122"/>
              </a:rPr>
              <a:t>业务配置复杂</a:t>
            </a:r>
            <a:endParaRPr lang="en-US" altLang="zh-CN" sz="1100" b="1" dirty="0">
              <a:solidFill>
                <a:srgbClr val="FFFFFF"/>
              </a:solidFill>
              <a:latin typeface="微软雅黑" panose="020B0503020204020204" charset="-122"/>
              <a:ea typeface="微软雅黑" panose="020B0503020204020204" charset="-122"/>
            </a:endParaRPr>
          </a:p>
        </p:txBody>
      </p:sp>
      <p:sp>
        <p:nvSpPr>
          <p:cNvPr id="21" name="TextBox 40"/>
          <p:cNvSpPr txBox="1"/>
          <p:nvPr/>
        </p:nvSpPr>
        <p:spPr>
          <a:xfrm>
            <a:off x="2154698" y="1682736"/>
            <a:ext cx="2865312"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绝大部分新功能，需要各个系统修改代码</a:t>
            </a:r>
            <a:endParaRPr lang="en-US" altLang="zh-CN" sz="1000" dirty="0"/>
          </a:p>
          <a:p>
            <a:pPr marL="171450" indent="-171450" algn="l">
              <a:lnSpc>
                <a:spcPct val="150000"/>
              </a:lnSpc>
              <a:buFont typeface="Arial" panose="020B0604020202020204" pitchFamily="34" charset="0"/>
              <a:buChar char="•"/>
            </a:pPr>
            <a:r>
              <a:rPr lang="zh-CN" altLang="en-US" sz="1000" dirty="0" smtClean="0">
                <a:solidFill>
                  <a:schemeClr val="tx1"/>
                </a:solidFill>
              </a:rPr>
              <a:t>系统改造复杂，链路长，成本投入高</a:t>
            </a:r>
            <a:endParaRPr lang="en-US" altLang="zh-CN" sz="1000" dirty="0">
              <a:solidFill>
                <a:schemeClr val="tx1"/>
              </a:solidFill>
            </a:endParaRPr>
          </a:p>
        </p:txBody>
      </p:sp>
      <p:sp>
        <p:nvSpPr>
          <p:cNvPr id="27" name="TextBox 40"/>
          <p:cNvSpPr txBox="1"/>
          <p:nvPr/>
        </p:nvSpPr>
        <p:spPr>
          <a:xfrm>
            <a:off x="2154698" y="2318956"/>
            <a:ext cx="2667915"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部分术语使用不统一</a:t>
            </a:r>
            <a:endParaRPr lang="en-US" altLang="zh-CN" sz="1000" dirty="0"/>
          </a:p>
          <a:p>
            <a:pPr marL="171450" indent="-171450" algn="l">
              <a:lnSpc>
                <a:spcPct val="150000"/>
              </a:lnSpc>
              <a:buFont typeface="Arial" panose="020B0604020202020204" pitchFamily="34" charset="0"/>
              <a:buChar char="•"/>
            </a:pPr>
            <a:r>
              <a:rPr lang="zh-CN" altLang="en-US" sz="1000" dirty="0"/>
              <a:t>部分系统新增品牌</a:t>
            </a:r>
            <a:r>
              <a:rPr lang="zh-CN" altLang="en-US" sz="1000" dirty="0" smtClean="0"/>
              <a:t>，没有标准流程</a:t>
            </a:r>
            <a:endParaRPr lang="en-US" altLang="zh-CN" sz="1000" dirty="0"/>
          </a:p>
        </p:txBody>
      </p:sp>
      <p:sp>
        <p:nvSpPr>
          <p:cNvPr id="28" name="TextBox 40"/>
          <p:cNvSpPr txBox="1"/>
          <p:nvPr/>
        </p:nvSpPr>
        <p:spPr>
          <a:xfrm>
            <a:off x="2154698" y="2945740"/>
            <a:ext cx="2769515"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a:t>菜单数据配置经</a:t>
            </a:r>
            <a:r>
              <a:rPr lang="zh-CN" altLang="en-US" sz="1000" dirty="0" smtClean="0"/>
              <a:t>多个系统</a:t>
            </a:r>
            <a:endParaRPr lang="en-US" altLang="zh-CN" sz="1000" dirty="0"/>
          </a:p>
          <a:p>
            <a:pPr marL="171450" indent="-171450" algn="l">
              <a:lnSpc>
                <a:spcPct val="150000"/>
              </a:lnSpc>
              <a:buFont typeface="Arial" panose="020B0604020202020204" pitchFamily="34" charset="0"/>
              <a:buChar char="•"/>
            </a:pPr>
            <a:r>
              <a:rPr lang="zh-CN" altLang="en-US" sz="1000" dirty="0" smtClean="0"/>
              <a:t>有时菜单数据数量不</a:t>
            </a:r>
            <a:r>
              <a:rPr lang="zh-CN" altLang="en-US" sz="1000" dirty="0"/>
              <a:t>同步</a:t>
            </a:r>
            <a:endParaRPr lang="en-US" altLang="zh-CN" sz="1000" dirty="0"/>
          </a:p>
        </p:txBody>
      </p:sp>
      <p:sp>
        <p:nvSpPr>
          <p:cNvPr id="33" name="TextBox 40"/>
          <p:cNvSpPr txBox="1"/>
          <p:nvPr/>
        </p:nvSpPr>
        <p:spPr>
          <a:xfrm>
            <a:off x="2154698" y="3584566"/>
            <a:ext cx="5400000"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en-US" altLang="zh-CN" sz="1000" dirty="0" err="1" smtClean="0"/>
              <a:t>Config</a:t>
            </a:r>
            <a:r>
              <a:rPr lang="zh-CN" altLang="en-US" sz="1000" dirty="0" smtClean="0"/>
              <a:t>需要是用多个系统配置完成菜单数据</a:t>
            </a:r>
            <a:endParaRPr lang="en-US" altLang="zh-CN" sz="1000" dirty="0"/>
          </a:p>
          <a:p>
            <a:pPr marL="171450" indent="-171450" algn="l">
              <a:lnSpc>
                <a:spcPct val="150000"/>
              </a:lnSpc>
              <a:buFont typeface="Arial" panose="020B0604020202020204" pitchFamily="34" charset="0"/>
              <a:buChar char="•"/>
            </a:pPr>
            <a:r>
              <a:rPr lang="zh-CN" altLang="en-US" sz="1000" dirty="0" smtClean="0"/>
              <a:t>营运人员需要使用多个系统完成日常营运工作</a:t>
            </a:r>
            <a:endParaRPr lang="en-US" altLang="zh-CN" sz="1000" dirty="0"/>
          </a:p>
        </p:txBody>
      </p:sp>
      <p:sp>
        <p:nvSpPr>
          <p:cNvPr id="38" name="TextBox 40"/>
          <p:cNvSpPr txBox="1"/>
          <p:nvPr/>
        </p:nvSpPr>
        <p:spPr>
          <a:xfrm>
            <a:off x="2154698" y="4210658"/>
            <a:ext cx="5400000"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不同品牌对套餐的配置要求不一样</a:t>
            </a:r>
            <a:endParaRPr lang="en-US" altLang="zh-CN" sz="1000" dirty="0" smtClean="0"/>
          </a:p>
          <a:p>
            <a:pPr marL="171450" indent="-171450" algn="l">
              <a:lnSpc>
                <a:spcPct val="150000"/>
              </a:lnSpc>
              <a:buFont typeface="Arial" panose="020B0604020202020204" pitchFamily="34" charset="0"/>
              <a:buChar char="•"/>
            </a:pPr>
            <a:r>
              <a:rPr lang="zh-CN" altLang="en-US" sz="1000" dirty="0" smtClean="0"/>
              <a:t>业务配置复杂，如：优惠</a:t>
            </a:r>
            <a:endParaRPr lang="en-US" altLang="zh-CN" sz="1000" dirty="0"/>
          </a:p>
        </p:txBody>
      </p:sp>
      <p:sp>
        <p:nvSpPr>
          <p:cNvPr id="22" name="TextBox 40"/>
          <p:cNvSpPr txBox="1"/>
          <p:nvPr/>
        </p:nvSpPr>
        <p:spPr>
          <a:xfrm>
            <a:off x="5020010" y="1047476"/>
            <a:ext cx="3094635" cy="553998"/>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部分应用需要发布新版本</a:t>
            </a:r>
            <a:endParaRPr lang="en-US" altLang="zh-CN" sz="1000" dirty="0" smtClean="0"/>
          </a:p>
          <a:p>
            <a:pPr marL="171450" indent="-171450" algn="l">
              <a:lnSpc>
                <a:spcPct val="150000"/>
              </a:lnSpc>
              <a:buFont typeface="Arial" panose="020B0604020202020204" pitchFamily="34" charset="0"/>
              <a:buChar char="•"/>
            </a:pPr>
            <a:r>
              <a:rPr lang="zh-CN" altLang="en-US" sz="1000" dirty="0" smtClean="0"/>
              <a:t>各系统需要</a:t>
            </a:r>
            <a:r>
              <a:rPr lang="zh-CN" altLang="en-US" sz="1000" dirty="0"/>
              <a:t>全流程功能测试</a:t>
            </a:r>
            <a:endParaRPr lang="en-US" altLang="zh-CN" sz="1000" dirty="0" smtClean="0"/>
          </a:p>
        </p:txBody>
      </p:sp>
      <p:sp>
        <p:nvSpPr>
          <p:cNvPr id="23" name="TextBox 40"/>
          <p:cNvSpPr txBox="1"/>
          <p:nvPr/>
        </p:nvSpPr>
        <p:spPr>
          <a:xfrm>
            <a:off x="5020010" y="2325340"/>
            <a:ext cx="2667915" cy="323165"/>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部分系统新增品牌，没有文档说明</a:t>
            </a:r>
            <a:endParaRPr lang="en-US" altLang="zh-CN" sz="1000" dirty="0"/>
          </a:p>
        </p:txBody>
      </p:sp>
      <p:sp>
        <p:nvSpPr>
          <p:cNvPr id="24" name="TextBox 40"/>
          <p:cNvSpPr txBox="1"/>
          <p:nvPr/>
        </p:nvSpPr>
        <p:spPr>
          <a:xfrm>
            <a:off x="5020010" y="2930183"/>
            <a:ext cx="2769515" cy="323165"/>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有时各系统间菜单售卖状态不</a:t>
            </a:r>
            <a:r>
              <a:rPr lang="zh-CN" altLang="en-US" sz="1000" dirty="0"/>
              <a:t>同步</a:t>
            </a:r>
            <a:endParaRPr lang="en-US" altLang="zh-CN" sz="1000" dirty="0"/>
          </a:p>
        </p:txBody>
      </p:sp>
      <p:sp>
        <p:nvSpPr>
          <p:cNvPr id="25" name="TextBox 40"/>
          <p:cNvSpPr txBox="1"/>
          <p:nvPr/>
        </p:nvSpPr>
        <p:spPr>
          <a:xfrm>
            <a:off x="5020009" y="1674121"/>
            <a:ext cx="3094635" cy="323165"/>
          </a:xfrm>
          <a:prstGeom prst="rect">
            <a:avLst/>
          </a:prstGeom>
          <a:noFill/>
        </p:spPr>
        <p:txBody>
          <a:bodyPr wrap="square" numCol="1" rtlCol="0">
            <a:spAutoFit/>
          </a:bodyPr>
          <a:lstStyle>
            <a:defPPr>
              <a:defRPr lang="zh-CN"/>
            </a:defPPr>
            <a:lvl1pPr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1pPr>
            <a:lvl2pPr marL="4572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2pPr>
            <a:lvl3pPr marL="9144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3pPr>
            <a:lvl4pPr marL="13716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4pPr>
            <a:lvl5pPr marL="1828800" algn="ctr" defTabSz="457200" rtl="0" fontAlgn="base">
              <a:spcBef>
                <a:spcPct val="0"/>
              </a:spcBef>
              <a:spcAft>
                <a:spcPct val="0"/>
              </a:spcAft>
              <a:buFont typeface="Arial" panose="020B0604020202020204" pitchFamily="34" charset="0"/>
              <a:defRPr sz="2000" kern="1200">
                <a:solidFill>
                  <a:srgbClr val="141313"/>
                </a:solidFill>
                <a:latin typeface="微软雅黑" panose="020B0503020204020204" charset="-122"/>
                <a:ea typeface="微软雅黑" panose="020B0503020204020204" charset="-122"/>
                <a:cs typeface="+mn-cs"/>
              </a:defRPr>
            </a:lvl5pPr>
            <a:lvl6pPr marL="22860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6pPr>
            <a:lvl7pPr marL="27432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7pPr>
            <a:lvl8pPr marL="32004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8pPr>
            <a:lvl9pPr marL="3657600" algn="l" defTabSz="914400" rtl="0" eaLnBrk="1" latinLnBrk="0" hangingPunct="1">
              <a:defRPr sz="2000" kern="1200">
                <a:solidFill>
                  <a:srgbClr val="141313"/>
                </a:solidFill>
                <a:latin typeface="微软雅黑" panose="020B0503020204020204" charset="-122"/>
                <a:ea typeface="微软雅黑" panose="020B0503020204020204" charset="-122"/>
                <a:cs typeface="+mn-cs"/>
              </a:defRPr>
            </a:lvl9pPr>
          </a:lstStyle>
          <a:p>
            <a:pPr marL="171450" indent="-171450" algn="l">
              <a:lnSpc>
                <a:spcPct val="150000"/>
              </a:lnSpc>
              <a:buFont typeface="Arial" panose="020B0604020202020204" pitchFamily="34" charset="0"/>
              <a:buChar char="•"/>
            </a:pPr>
            <a:r>
              <a:rPr lang="zh-CN" altLang="en-US" sz="1000" dirty="0" smtClean="0"/>
              <a:t>各系统进度状态不易同步、掌控</a:t>
            </a:r>
            <a:endParaRPr lang="en-US" altLang="zh-CN" sz="1000" dirty="0" smtClean="0"/>
          </a:p>
        </p:txBody>
      </p:sp>
      <p:sp>
        <p:nvSpPr>
          <p:cNvPr id="26"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项目理解</a:t>
            </a:r>
            <a:endParaRPr lang="zh-CN" altLang="en-US" sz="900" b="1" kern="0" dirty="0">
              <a:solidFill>
                <a:srgbClr val="FFFFFF"/>
              </a:solidFill>
              <a:latin typeface="微软雅黑" panose="020B0503020204020204" charset="-122"/>
              <a:ea typeface="微软雅黑" panose="020B0503020204020204" charset="-122"/>
            </a:endParaRPr>
          </a:p>
        </p:txBody>
      </p:sp>
      <p:sp>
        <p:nvSpPr>
          <p:cNvPr id="29"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0"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实施方案</a:t>
            </a:r>
            <a:endParaRPr lang="zh-CN" altLang="en-US" sz="900" b="1" kern="0" dirty="0">
              <a:solidFill>
                <a:srgbClr val="DA291C"/>
              </a:solidFill>
              <a:latin typeface="微软雅黑" panose="020B0503020204020204" charset="-122"/>
              <a:ea typeface="微软雅黑" panose="020B0503020204020204" charset="-122"/>
            </a:endParaRPr>
          </a:p>
        </p:txBody>
      </p:sp>
      <p:sp>
        <p:nvSpPr>
          <p:cNvPr id="31"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系统建设目标</a:t>
            </a:r>
            <a:endParaRPr lang="en-US" sz="2400" dirty="0"/>
          </a:p>
        </p:txBody>
      </p:sp>
      <p:sp>
        <p:nvSpPr>
          <p:cNvPr id="5" name="Rectangle 104"/>
          <p:cNvSpPr/>
          <p:nvPr/>
        </p:nvSpPr>
        <p:spPr>
          <a:xfrm>
            <a:off x="798597" y="1529266"/>
            <a:ext cx="3674169" cy="2880000"/>
          </a:xfrm>
          <a:prstGeom prst="rect">
            <a:avLst/>
          </a:prstGeom>
          <a:solidFill>
            <a:srgbClr val="FFFFFF">
              <a:lumMod val="95000"/>
            </a:srgbClr>
          </a:solidFill>
          <a:ln w="6350" algn="ctr">
            <a:noFill/>
            <a:miter lim="800000"/>
          </a:ln>
          <a:effectLst/>
        </p:spPr>
        <p:txBody>
          <a:bodyPr wrap="none" lIns="0" rIns="0" rtlCol="0" anchor="ctr"/>
          <a:lstStyle/>
          <a:p>
            <a:pPr defTabSz="685800" eaLnBrk="0" hangingPunct="0">
              <a:lnSpc>
                <a:spcPct val="90000"/>
              </a:lnSpc>
              <a:spcBef>
                <a:spcPct val="50000"/>
              </a:spcBef>
              <a:defRPr/>
            </a:pPr>
            <a:endParaRPr lang="en-US" sz="750" b="1" kern="0" dirty="0">
              <a:solidFill>
                <a:srgbClr val="FFFFFF"/>
              </a:solidFill>
              <a:latin typeface="微软雅黑" panose="020B0503020204020204" charset="-122"/>
              <a:ea typeface="微软雅黑" panose="020B0503020204020204" charset="-122"/>
            </a:endParaRPr>
          </a:p>
        </p:txBody>
      </p:sp>
      <p:sp>
        <p:nvSpPr>
          <p:cNvPr id="6" name="Rectangle 112"/>
          <p:cNvSpPr/>
          <p:nvPr/>
        </p:nvSpPr>
        <p:spPr>
          <a:xfrm>
            <a:off x="796828" y="1175287"/>
            <a:ext cx="3674169" cy="360000"/>
          </a:xfrm>
          <a:prstGeom prst="rect">
            <a:avLst/>
          </a:prstGeom>
          <a:solidFill>
            <a:srgbClr val="DA291C"/>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rPr>
              <a:t>业务目标</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7" name="Rectangle 104"/>
          <p:cNvSpPr/>
          <p:nvPr/>
        </p:nvSpPr>
        <p:spPr>
          <a:xfrm>
            <a:off x="4658293" y="1529266"/>
            <a:ext cx="3674169" cy="2880000"/>
          </a:xfrm>
          <a:prstGeom prst="rect">
            <a:avLst/>
          </a:prstGeom>
          <a:solidFill>
            <a:srgbClr val="FFFFFF">
              <a:lumMod val="95000"/>
            </a:srgbClr>
          </a:solidFill>
          <a:ln w="6350" algn="ctr">
            <a:noFill/>
            <a:miter lim="800000"/>
          </a:ln>
          <a:effectLst/>
        </p:spPr>
        <p:txBody>
          <a:bodyPr wrap="none" lIns="0" rIns="0" rtlCol="0" anchor="ctr"/>
          <a:lstStyle/>
          <a:p>
            <a:pPr defTabSz="685800" eaLnBrk="0" hangingPunct="0">
              <a:lnSpc>
                <a:spcPct val="90000"/>
              </a:lnSpc>
              <a:spcBef>
                <a:spcPct val="50000"/>
              </a:spcBef>
              <a:defRPr/>
            </a:pPr>
            <a:endParaRPr lang="en-US" sz="750" b="1" kern="0" dirty="0">
              <a:solidFill>
                <a:srgbClr val="FFFFFF"/>
              </a:solidFill>
              <a:latin typeface="微软雅黑" panose="020B0503020204020204" charset="-122"/>
              <a:ea typeface="微软雅黑" panose="020B0503020204020204" charset="-122"/>
            </a:endParaRPr>
          </a:p>
        </p:txBody>
      </p:sp>
      <p:sp>
        <p:nvSpPr>
          <p:cNvPr id="8" name="Rectangle 112"/>
          <p:cNvSpPr/>
          <p:nvPr/>
        </p:nvSpPr>
        <p:spPr>
          <a:xfrm>
            <a:off x="4656524" y="1175287"/>
            <a:ext cx="3674169" cy="360000"/>
          </a:xfrm>
          <a:prstGeom prst="rect">
            <a:avLst/>
          </a:prstGeom>
          <a:solidFill>
            <a:srgbClr val="DA291C"/>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rPr>
              <a:t>技术目标</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9" name="TextBox 7"/>
          <p:cNvSpPr txBox="1"/>
          <p:nvPr/>
        </p:nvSpPr>
        <p:spPr>
          <a:xfrm>
            <a:off x="827698" y="1563758"/>
            <a:ext cx="3643299" cy="161582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支持百胜中国多品牌战略路线</a:t>
            </a:r>
            <a:endParaRPr lang="en-US" altLang="zh-CN" sz="11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整合多系统配置，提高运营效率</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smtClean="0">
                <a:latin typeface="微软雅黑" panose="020B0503020204020204" charset="-122"/>
                <a:ea typeface="微软雅黑" panose="020B0503020204020204" charset="-122"/>
              </a:rPr>
              <a:t>各个</a:t>
            </a:r>
            <a:r>
              <a:rPr lang="zh-CN" altLang="en-US" sz="1100" dirty="0">
                <a:latin typeface="微软雅黑" panose="020B0503020204020204" charset="-122"/>
                <a:ea typeface="微软雅黑" panose="020B0503020204020204" charset="-122"/>
              </a:rPr>
              <a:t>品牌快速开业、快速上线的能力（一周以内</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smtClean="0">
                <a:latin typeface="微软雅黑" panose="020B0503020204020204" charset="-122"/>
                <a:ea typeface="微软雅黑" panose="020B0503020204020204" charset="-122"/>
              </a:rPr>
              <a:t>各品牌灵活配置小程序展示页及数据绑定，满足各品牌个性化运营</a:t>
            </a:r>
            <a:endParaRPr lang="en-US" altLang="zh-CN" sz="1100" dirty="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smtClean="0">
                <a:latin typeface="微软雅黑" panose="020B0503020204020204" charset="-122"/>
                <a:ea typeface="微软雅黑" panose="020B0503020204020204" charset="-122"/>
              </a:rPr>
              <a:t>统一</a:t>
            </a:r>
            <a:r>
              <a:rPr lang="zh-CN" altLang="en-US" sz="1100" dirty="0">
                <a:latin typeface="微软雅黑" panose="020B0503020204020204" charset="-122"/>
                <a:ea typeface="微软雅黑" panose="020B0503020204020204" charset="-122"/>
              </a:rPr>
              <a:t>营运报表展示的</a:t>
            </a:r>
            <a:r>
              <a:rPr lang="zh-CN" altLang="en-US" sz="1100" dirty="0" smtClean="0">
                <a:latin typeface="微软雅黑" panose="020B0503020204020204" charset="-122"/>
                <a:ea typeface="微软雅黑" panose="020B0503020204020204" charset="-122"/>
              </a:rPr>
              <a:t>能力</a:t>
            </a:r>
            <a:endParaRPr lang="en-US" altLang="zh-CN" sz="1100" dirty="0" smtClean="0">
              <a:latin typeface="微软雅黑" panose="020B0503020204020204" charset="-122"/>
              <a:ea typeface="微软雅黑" panose="020B0503020204020204" charset="-122"/>
            </a:endParaRPr>
          </a:p>
        </p:txBody>
      </p:sp>
      <p:sp>
        <p:nvSpPr>
          <p:cNvPr id="10" name="TextBox 8"/>
          <p:cNvSpPr txBox="1"/>
          <p:nvPr/>
        </p:nvSpPr>
        <p:spPr>
          <a:xfrm>
            <a:off x="4656524" y="1563759"/>
            <a:ext cx="3674170" cy="110799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实现基于百胜中国所有中台的统一配置</a:t>
            </a:r>
            <a:r>
              <a:rPr lang="zh-CN" altLang="en-US" sz="1100" dirty="0" smtClean="0">
                <a:latin typeface="微软雅黑" panose="020B0503020204020204" charset="-122"/>
                <a:ea typeface="微软雅黑" panose="020B0503020204020204" charset="-122"/>
              </a:rPr>
              <a:t>平台</a:t>
            </a:r>
            <a:endParaRPr lang="en-US" altLang="zh-CN" sz="11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charset="-122"/>
                <a:ea typeface="微软雅黑" panose="020B0503020204020204" charset="-122"/>
              </a:rPr>
              <a:t>实现实时模块化微信小程序</a:t>
            </a:r>
            <a:r>
              <a:rPr lang="en-US" altLang="zh-CN" sz="1100" dirty="0">
                <a:latin typeface="微软雅黑" panose="020B0503020204020204" charset="-122"/>
                <a:ea typeface="微软雅黑" panose="020B0503020204020204" charset="-122"/>
              </a:rPr>
              <a:t>UI/UE</a:t>
            </a:r>
            <a:r>
              <a:rPr lang="zh-CN" altLang="en-US" sz="1100" dirty="0">
                <a:latin typeface="微软雅黑" panose="020B0503020204020204" charset="-122"/>
                <a:ea typeface="微软雅黑" panose="020B0503020204020204" charset="-122"/>
              </a:rPr>
              <a:t>配置、展示与交互的能力</a:t>
            </a:r>
            <a:endParaRPr lang="en-US" altLang="zh-CN" sz="11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100" dirty="0" smtClean="0">
                <a:latin typeface="微软雅黑" panose="020B0503020204020204" charset="-122"/>
                <a:ea typeface="微软雅黑" panose="020B0503020204020204" charset="-122"/>
              </a:rPr>
              <a:t>迁移</a:t>
            </a:r>
            <a:r>
              <a:rPr lang="zh-CN" altLang="en-US" sz="1100" dirty="0">
                <a:latin typeface="微软雅黑" panose="020B0503020204020204" charset="-122"/>
                <a:ea typeface="微软雅黑" panose="020B0503020204020204" charset="-122"/>
              </a:rPr>
              <a:t>现有百胜中国旗下小品牌至本</a:t>
            </a:r>
            <a:r>
              <a:rPr lang="en-US" altLang="zh-CN" sz="1100" dirty="0">
                <a:latin typeface="微软雅黑" panose="020B0503020204020204" charset="-122"/>
                <a:ea typeface="微软雅黑" panose="020B0503020204020204" charset="-122"/>
              </a:rPr>
              <a:t>SaaS</a:t>
            </a:r>
            <a:r>
              <a:rPr lang="zh-CN" altLang="en-US" sz="1100" dirty="0" smtClean="0">
                <a:latin typeface="微软雅黑" panose="020B0503020204020204" charset="-122"/>
                <a:ea typeface="微软雅黑" panose="020B0503020204020204" charset="-122"/>
              </a:rPr>
              <a:t>平台</a:t>
            </a:r>
            <a:endParaRPr lang="en-US" altLang="zh-CN" sz="1100" dirty="0" smtClean="0">
              <a:latin typeface="微软雅黑" panose="020B0503020204020204" charset="-122"/>
              <a:ea typeface="微软雅黑" panose="020B0503020204020204" charset="-122"/>
            </a:endParaRPr>
          </a:p>
        </p:txBody>
      </p:sp>
      <p:sp>
        <p:nvSpPr>
          <p:cNvPr id="11"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项目理解</a:t>
            </a:r>
            <a:endParaRPr lang="zh-CN" altLang="en-US" sz="900" b="1" kern="0" dirty="0">
              <a:solidFill>
                <a:srgbClr val="FFFFFF"/>
              </a:solidFill>
              <a:latin typeface="微软雅黑" panose="020B0503020204020204" charset="-122"/>
              <a:ea typeface="微软雅黑" panose="020B0503020204020204" charset="-122"/>
            </a:endParaRPr>
          </a:p>
        </p:txBody>
      </p:sp>
      <p:sp>
        <p:nvSpPr>
          <p:cNvPr id="12"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3"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实施方案</a:t>
            </a:r>
            <a:endParaRPr lang="zh-CN" altLang="en-US" sz="900" b="1" kern="0" dirty="0">
              <a:solidFill>
                <a:srgbClr val="DA291C"/>
              </a:solidFill>
              <a:latin typeface="微软雅黑" panose="020B0503020204020204" charset="-122"/>
              <a:ea typeface="微软雅黑" panose="020B0503020204020204" charset="-122"/>
            </a:endParaRPr>
          </a:p>
        </p:txBody>
      </p:sp>
      <p:sp>
        <p:nvSpPr>
          <p:cNvPr id="14"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coffiij.cn/skin/picture/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47871" y="1128253"/>
            <a:ext cx="1029358" cy="57758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64160" y="122548"/>
            <a:ext cx="7051040" cy="663006"/>
          </a:xfrm>
        </p:spPr>
        <p:txBody>
          <a:bodyPr>
            <a:normAutofit/>
          </a:bodyPr>
          <a:lstStyle/>
          <a:p>
            <a:r>
              <a:rPr lang="zh-CN" altLang="en-US" dirty="0">
                <a:solidFill>
                  <a:srgbClr val="414141"/>
                </a:solidFill>
                <a:latin typeface="微软雅黑" panose="020B0503020204020204" charset="-122"/>
                <a:ea typeface="微软雅黑" panose="020B0503020204020204" charset="-122"/>
                <a:sym typeface="+mn-ea"/>
              </a:rPr>
              <a:t>产品</a:t>
            </a:r>
            <a:r>
              <a:rPr lang="zh-CN" altLang="en-US" dirty="0" smtClean="0">
                <a:solidFill>
                  <a:srgbClr val="414141"/>
                </a:solidFill>
                <a:latin typeface="微软雅黑" panose="020B0503020204020204" charset="-122"/>
                <a:ea typeface="微软雅黑" panose="020B0503020204020204" charset="-122"/>
                <a:sym typeface="+mn-ea"/>
              </a:rPr>
              <a:t>范围</a:t>
            </a:r>
            <a:endParaRPr lang="en-US" sz="2400" dirty="0"/>
          </a:p>
        </p:txBody>
      </p:sp>
      <p:sp>
        <p:nvSpPr>
          <p:cNvPr id="5" name="Rectangle 43"/>
          <p:cNvSpPr/>
          <p:nvPr/>
        </p:nvSpPr>
        <p:spPr>
          <a:xfrm>
            <a:off x="948568" y="1672116"/>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smtClean="0">
                <a:solidFill>
                  <a:srgbClr val="FFFFFF"/>
                </a:solidFill>
                <a:latin typeface="微软雅黑" panose="020B0503020204020204" charset="-122"/>
                <a:ea typeface="微软雅黑" panose="020B0503020204020204" charset="-122"/>
              </a:rPr>
              <a:t>业务类型</a:t>
            </a:r>
            <a:endParaRPr lang="zh-CN" altLang="en-US" sz="1200" dirty="0">
              <a:solidFill>
                <a:srgbClr val="FFFFFF"/>
              </a:solidFill>
              <a:latin typeface="微软雅黑" panose="020B0503020204020204" charset="-122"/>
              <a:ea typeface="微软雅黑" panose="020B0503020204020204" charset="-122"/>
            </a:endParaRPr>
          </a:p>
        </p:txBody>
      </p:sp>
      <p:sp>
        <p:nvSpPr>
          <p:cNvPr id="6" name="Rectangle 44"/>
          <p:cNvSpPr/>
          <p:nvPr/>
        </p:nvSpPr>
        <p:spPr bwMode="auto">
          <a:xfrm>
            <a:off x="5184996" y="1719720"/>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商城</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7" name="Rectangle 45"/>
          <p:cNvSpPr/>
          <p:nvPr/>
        </p:nvSpPr>
        <p:spPr bwMode="auto">
          <a:xfrm>
            <a:off x="6164340" y="1719720"/>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第三方</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8" name="Rectangle 46"/>
          <p:cNvSpPr/>
          <p:nvPr/>
        </p:nvSpPr>
        <p:spPr bwMode="auto">
          <a:xfrm>
            <a:off x="2246967" y="1719720"/>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堂食</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9" name="Rectangle 47"/>
          <p:cNvSpPr/>
          <p:nvPr/>
        </p:nvSpPr>
        <p:spPr bwMode="auto">
          <a:xfrm>
            <a:off x="3226310" y="1719720"/>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外送</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10" name="Rectangle 48"/>
          <p:cNvSpPr/>
          <p:nvPr/>
        </p:nvSpPr>
        <p:spPr bwMode="auto">
          <a:xfrm>
            <a:off x="4205653" y="1719720"/>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外带</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11" name="Rectangle 31"/>
          <p:cNvSpPr/>
          <p:nvPr/>
        </p:nvSpPr>
        <p:spPr>
          <a:xfrm>
            <a:off x="948568" y="3323979"/>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smtClean="0">
                <a:solidFill>
                  <a:srgbClr val="FFFFFF"/>
                </a:solidFill>
                <a:latin typeface="微软雅黑" panose="020B0503020204020204" charset="-122"/>
                <a:ea typeface="微软雅黑" panose="020B0503020204020204" charset="-122"/>
              </a:rPr>
              <a:t>用户角色</a:t>
            </a:r>
            <a:endParaRPr lang="zh-CN" altLang="en-US" sz="1200" dirty="0">
              <a:solidFill>
                <a:srgbClr val="FFFFFF"/>
              </a:solidFill>
              <a:latin typeface="微软雅黑" panose="020B0503020204020204" charset="-122"/>
              <a:ea typeface="微软雅黑" panose="020B0503020204020204" charset="-122"/>
            </a:endParaRPr>
          </a:p>
        </p:txBody>
      </p:sp>
      <p:sp>
        <p:nvSpPr>
          <p:cNvPr id="12" name="Rectangle 32"/>
          <p:cNvSpPr/>
          <p:nvPr/>
        </p:nvSpPr>
        <p:spPr bwMode="auto">
          <a:xfrm>
            <a:off x="2246967" y="337158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err="1" smtClean="0">
                <a:ln>
                  <a:noFill/>
                </a:ln>
                <a:solidFill>
                  <a:schemeClr val="tx1">
                    <a:lumMod val="50000"/>
                  </a:schemeClr>
                </a:solidFill>
                <a:effectLst/>
                <a:latin typeface="微软雅黑" panose="020B0503020204020204" charset="-122"/>
                <a:ea typeface="微软雅黑" panose="020B0503020204020204" charset="-122"/>
              </a:rPr>
              <a:t>Config</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13" name="Rectangle 33"/>
          <p:cNvSpPr/>
          <p:nvPr/>
        </p:nvSpPr>
        <p:spPr bwMode="auto">
          <a:xfrm>
            <a:off x="3226310" y="337158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algn="ctr" eaLnBrk="0" fontAlgn="base" hangingPunct="0">
              <a:spcBef>
                <a:spcPct val="0"/>
              </a:spcBef>
              <a:spcAft>
                <a:spcPct val="0"/>
              </a:spcAft>
            </a:pPr>
            <a:r>
              <a:rPr lang="zh-CN" altLang="en-US" sz="1200" dirty="0">
                <a:solidFill>
                  <a:schemeClr val="tx1">
                    <a:lumMod val="50000"/>
                  </a:schemeClr>
                </a:solidFill>
                <a:latin typeface="微软雅黑" panose="020B0503020204020204" charset="-122"/>
                <a:ea typeface="微软雅黑" panose="020B0503020204020204" charset="-122"/>
              </a:rPr>
              <a:t>品牌</a:t>
            </a:r>
            <a:endParaRPr lang="en-US" sz="1200" dirty="0">
              <a:solidFill>
                <a:schemeClr val="tx1">
                  <a:lumMod val="50000"/>
                </a:schemeClr>
              </a:solidFill>
              <a:latin typeface="微软雅黑" panose="020B0503020204020204" charset="-122"/>
              <a:ea typeface="微软雅黑" panose="020B0503020204020204" charset="-122"/>
            </a:endParaRPr>
          </a:p>
        </p:txBody>
      </p:sp>
      <p:sp>
        <p:nvSpPr>
          <p:cNvPr id="14" name="Rectangle 34"/>
          <p:cNvSpPr/>
          <p:nvPr/>
        </p:nvSpPr>
        <p:spPr bwMode="auto">
          <a:xfrm>
            <a:off x="4205653" y="337158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营运</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15" name="Rectangle 35"/>
          <p:cNvSpPr/>
          <p:nvPr/>
        </p:nvSpPr>
        <p:spPr bwMode="auto">
          <a:xfrm>
            <a:off x="5184996" y="337158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algn="ctr" eaLnBrk="0" fontAlgn="base" hangingPunct="0">
              <a:spcBef>
                <a:spcPct val="0"/>
              </a:spcBef>
              <a:spcAft>
                <a:spcPct val="0"/>
              </a:spcAft>
            </a:pPr>
            <a:r>
              <a:rPr lang="en-US" altLang="zh-CN" sz="1000" dirty="0">
                <a:solidFill>
                  <a:schemeClr val="tx1">
                    <a:lumMod val="50000"/>
                  </a:schemeClr>
                </a:solidFill>
                <a:latin typeface="微软雅黑" panose="020B0503020204020204" charset="-122"/>
                <a:ea typeface="微软雅黑" panose="020B0503020204020204" charset="-122"/>
              </a:rPr>
              <a:t>Marketing</a:t>
            </a:r>
            <a:endParaRPr lang="en-US" sz="1000" dirty="0">
              <a:solidFill>
                <a:schemeClr val="tx1">
                  <a:lumMod val="50000"/>
                </a:schemeClr>
              </a:solidFill>
              <a:latin typeface="微软雅黑" panose="020B0503020204020204" charset="-122"/>
              <a:ea typeface="微软雅黑" panose="020B0503020204020204" charset="-122"/>
            </a:endParaRPr>
          </a:p>
        </p:txBody>
      </p:sp>
      <p:sp>
        <p:nvSpPr>
          <p:cNvPr id="16" name="Rectangle 36"/>
          <p:cNvSpPr/>
          <p:nvPr/>
        </p:nvSpPr>
        <p:spPr bwMode="auto">
          <a:xfrm>
            <a:off x="6164340" y="3371583"/>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algn="ctr" eaLnBrk="0" fontAlgn="base" hangingPunct="0">
              <a:spcBef>
                <a:spcPct val="0"/>
              </a:spcBef>
              <a:spcAft>
                <a:spcPct val="0"/>
              </a:spcAft>
            </a:pPr>
            <a:r>
              <a:rPr lang="en-US" altLang="zh-CN" sz="1200" dirty="0">
                <a:solidFill>
                  <a:schemeClr val="tx1">
                    <a:lumMod val="50000"/>
                  </a:schemeClr>
                </a:solidFill>
                <a:latin typeface="微软雅黑" panose="020B0503020204020204" charset="-122"/>
                <a:ea typeface="微软雅黑" panose="020B0503020204020204" charset="-122"/>
              </a:rPr>
              <a:t>IT</a:t>
            </a:r>
            <a:endParaRPr lang="en-US" sz="1200" dirty="0">
              <a:solidFill>
                <a:schemeClr val="tx1">
                  <a:lumMod val="50000"/>
                </a:schemeClr>
              </a:solidFill>
              <a:latin typeface="微软雅黑" panose="020B0503020204020204" charset="-122"/>
              <a:ea typeface="微软雅黑" panose="020B0503020204020204" charset="-122"/>
            </a:endParaRPr>
          </a:p>
        </p:txBody>
      </p:sp>
      <p:sp>
        <p:nvSpPr>
          <p:cNvPr id="18" name="Rectangle 31"/>
          <p:cNvSpPr/>
          <p:nvPr/>
        </p:nvSpPr>
        <p:spPr>
          <a:xfrm>
            <a:off x="948568" y="2773358"/>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smtClean="0">
                <a:solidFill>
                  <a:srgbClr val="FFFFFF"/>
                </a:solidFill>
                <a:latin typeface="微软雅黑" panose="020B0503020204020204" charset="-122"/>
                <a:ea typeface="微软雅黑" panose="020B0503020204020204" charset="-122"/>
              </a:rPr>
              <a:t>业务场景</a:t>
            </a:r>
            <a:endParaRPr lang="zh-CN" altLang="en-US" sz="1200" dirty="0">
              <a:solidFill>
                <a:srgbClr val="FFFFFF"/>
              </a:solidFill>
              <a:latin typeface="微软雅黑" panose="020B0503020204020204" charset="-122"/>
              <a:ea typeface="微软雅黑" panose="020B0503020204020204" charset="-122"/>
            </a:endParaRPr>
          </a:p>
        </p:txBody>
      </p:sp>
      <p:sp>
        <p:nvSpPr>
          <p:cNvPr id="19" name="Rectangle 32"/>
          <p:cNvSpPr/>
          <p:nvPr/>
        </p:nvSpPr>
        <p:spPr bwMode="auto">
          <a:xfrm>
            <a:off x="2246967" y="2820962"/>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线上</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20" name="Rectangle 33"/>
          <p:cNvSpPr/>
          <p:nvPr/>
        </p:nvSpPr>
        <p:spPr bwMode="auto">
          <a:xfrm>
            <a:off x="3237200" y="2820962"/>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线下</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24" name="Rectangle 31"/>
          <p:cNvSpPr/>
          <p:nvPr/>
        </p:nvSpPr>
        <p:spPr>
          <a:xfrm>
            <a:off x="948568" y="3874600"/>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smtClean="0">
                <a:solidFill>
                  <a:srgbClr val="FFFFFF"/>
                </a:solidFill>
                <a:latin typeface="微软雅黑" panose="020B0503020204020204" charset="-122"/>
                <a:ea typeface="微软雅黑" panose="020B0503020204020204" charset="-122"/>
              </a:rPr>
              <a:t>核心模块</a:t>
            </a:r>
            <a:endParaRPr lang="zh-CN" altLang="en-US" sz="1200" dirty="0">
              <a:solidFill>
                <a:srgbClr val="FFFFFF"/>
              </a:solidFill>
              <a:latin typeface="微软雅黑" panose="020B0503020204020204" charset="-122"/>
              <a:ea typeface="微软雅黑" panose="020B0503020204020204" charset="-122"/>
            </a:endParaRPr>
          </a:p>
        </p:txBody>
      </p:sp>
      <p:sp>
        <p:nvSpPr>
          <p:cNvPr id="25" name="Rectangle 32"/>
          <p:cNvSpPr/>
          <p:nvPr/>
        </p:nvSpPr>
        <p:spPr bwMode="auto">
          <a:xfrm>
            <a:off x="2246967" y="3922204"/>
            <a:ext cx="1860329"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统一微信小程序前端配置</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26" name="Rectangle 33"/>
          <p:cNvSpPr/>
          <p:nvPr/>
        </p:nvSpPr>
        <p:spPr bwMode="auto">
          <a:xfrm>
            <a:off x="4243037" y="3922204"/>
            <a:ext cx="1796453"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algn="ctr" eaLnBrk="0" fontAlgn="base" hangingPunct="0">
              <a:spcBef>
                <a:spcPct val="0"/>
              </a:spcBef>
              <a:spcAft>
                <a:spcPct val="0"/>
              </a:spcAft>
            </a:pPr>
            <a:r>
              <a:rPr lang="zh-CN" altLang="en-US" sz="1200" dirty="0">
                <a:solidFill>
                  <a:schemeClr val="tx1">
                    <a:lumMod val="50000"/>
                  </a:schemeClr>
                </a:solidFill>
                <a:latin typeface="微软雅黑" panose="020B0503020204020204" charset="-122"/>
                <a:ea typeface="微软雅黑" panose="020B0503020204020204" charset="-122"/>
              </a:rPr>
              <a:t>统一营运配置平台</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27" name="Rectangle 33"/>
          <p:cNvSpPr/>
          <p:nvPr/>
        </p:nvSpPr>
        <p:spPr bwMode="auto">
          <a:xfrm>
            <a:off x="6175231" y="3922204"/>
            <a:ext cx="1796453"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algn="ctr" eaLnBrk="0" fontAlgn="base" hangingPunct="0">
              <a:spcBef>
                <a:spcPct val="0"/>
              </a:spcBef>
              <a:spcAft>
                <a:spcPct val="0"/>
              </a:spcAft>
            </a:pPr>
            <a:r>
              <a:rPr lang="zh-CN" altLang="en-US" sz="1200" dirty="0">
                <a:solidFill>
                  <a:schemeClr val="tx1">
                    <a:lumMod val="50000"/>
                  </a:schemeClr>
                </a:solidFill>
                <a:latin typeface="微软雅黑" panose="020B0503020204020204" charset="-122"/>
                <a:ea typeface="微软雅黑" panose="020B0503020204020204" charset="-122"/>
              </a:rPr>
              <a:t>统一营运展示平台</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28" name="Rectangle 31"/>
          <p:cNvSpPr/>
          <p:nvPr/>
        </p:nvSpPr>
        <p:spPr>
          <a:xfrm>
            <a:off x="948568" y="4425221"/>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smtClean="0">
                <a:solidFill>
                  <a:srgbClr val="FFFFFF"/>
                </a:solidFill>
                <a:latin typeface="微软雅黑" panose="020B0503020204020204" charset="-122"/>
                <a:ea typeface="微软雅黑" panose="020B0503020204020204" charset="-122"/>
              </a:rPr>
              <a:t>技术要求</a:t>
            </a:r>
            <a:endParaRPr lang="zh-CN" altLang="en-US" sz="1200" dirty="0">
              <a:solidFill>
                <a:srgbClr val="FFFFFF"/>
              </a:solidFill>
              <a:latin typeface="微软雅黑" panose="020B0503020204020204" charset="-122"/>
              <a:ea typeface="微软雅黑" panose="020B0503020204020204" charset="-122"/>
            </a:endParaRPr>
          </a:p>
        </p:txBody>
      </p:sp>
      <p:sp>
        <p:nvSpPr>
          <p:cNvPr id="29" name="Rectangle 32"/>
          <p:cNvSpPr/>
          <p:nvPr/>
        </p:nvSpPr>
        <p:spPr bwMode="auto">
          <a:xfrm>
            <a:off x="2246967"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安全性</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0" name="Rectangle 33"/>
          <p:cNvSpPr/>
          <p:nvPr/>
        </p:nvSpPr>
        <p:spPr bwMode="auto">
          <a:xfrm>
            <a:off x="3226310"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高性能</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1" name="Rectangle 34"/>
          <p:cNvSpPr/>
          <p:nvPr/>
        </p:nvSpPr>
        <p:spPr bwMode="auto">
          <a:xfrm>
            <a:off x="4205653"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高可靠</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2" name="Rectangle 35"/>
          <p:cNvSpPr/>
          <p:nvPr/>
        </p:nvSpPr>
        <p:spPr bwMode="auto">
          <a:xfrm>
            <a:off x="5184996"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灵活可扩展</a:t>
            </a:r>
            <a:endParaRPr kumimoji="0" lang="en-US" sz="10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3" name="Rectangle 36"/>
          <p:cNvSpPr/>
          <p:nvPr/>
        </p:nvSpPr>
        <p:spPr bwMode="auto">
          <a:xfrm>
            <a:off x="6164339"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标准化</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4" name="Rectangle 36"/>
          <p:cNvSpPr/>
          <p:nvPr/>
        </p:nvSpPr>
        <p:spPr bwMode="auto">
          <a:xfrm>
            <a:off x="7143684" y="4472825"/>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lumMod val="50000"/>
                  </a:schemeClr>
                </a:solidFill>
                <a:effectLst/>
                <a:latin typeface="微软雅黑" panose="020B0503020204020204" charset="-122"/>
                <a:ea typeface="微软雅黑" panose="020B0503020204020204" charset="-122"/>
              </a:rPr>
              <a:t>易维护</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5" name="Rectangle 13"/>
          <p:cNvSpPr/>
          <p:nvPr/>
        </p:nvSpPr>
        <p:spPr>
          <a:xfrm>
            <a:off x="948568" y="2222737"/>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a:solidFill>
                  <a:srgbClr val="FFFFFF"/>
                </a:solidFill>
                <a:latin typeface="微软雅黑" panose="020B0503020204020204" charset="-122"/>
                <a:ea typeface="微软雅黑" panose="020B0503020204020204" charset="-122"/>
              </a:rPr>
              <a:t>业务模式</a:t>
            </a:r>
            <a:endParaRPr lang="zh-CN" altLang="en-US" sz="1200" dirty="0">
              <a:solidFill>
                <a:srgbClr val="FFFFFF"/>
              </a:solidFill>
              <a:latin typeface="微软雅黑" panose="020B0503020204020204" charset="-122"/>
              <a:ea typeface="微软雅黑" panose="020B0503020204020204" charset="-122"/>
            </a:endParaRPr>
          </a:p>
        </p:txBody>
      </p:sp>
      <p:sp>
        <p:nvSpPr>
          <p:cNvPr id="36" name="Rectangle 14"/>
          <p:cNvSpPr/>
          <p:nvPr/>
        </p:nvSpPr>
        <p:spPr bwMode="auto">
          <a:xfrm>
            <a:off x="3226310" y="2270341"/>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桌边服务</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sp>
        <p:nvSpPr>
          <p:cNvPr id="37" name="Rectangle 15"/>
          <p:cNvSpPr/>
          <p:nvPr/>
        </p:nvSpPr>
        <p:spPr bwMode="auto">
          <a:xfrm>
            <a:off x="2246967" y="2270341"/>
            <a:ext cx="828000" cy="300793"/>
          </a:xfrm>
          <a:prstGeom prst="rect">
            <a:avLst/>
          </a:prstGeom>
          <a:solidFill>
            <a:schemeClr val="bg2">
              <a:lumMod val="20000"/>
              <a:lumOff val="80000"/>
            </a:schemeClr>
          </a:solidFill>
          <a:ln w="19050">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0000" tIns="46800" rIns="90000" bIns="4680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rPr>
              <a:t>快餐</a:t>
            </a:r>
            <a:endParaRPr kumimoji="0" lang="en-US" sz="1200" b="0" i="0" u="none" strike="noStrike" cap="none" normalizeH="0" baseline="0" dirty="0">
              <a:ln>
                <a:noFill/>
              </a:ln>
              <a:solidFill>
                <a:schemeClr val="tx1">
                  <a:lumMod val="50000"/>
                </a:schemeClr>
              </a:solidFill>
              <a:effectLst/>
              <a:latin typeface="微软雅黑" panose="020B0503020204020204" charset="-122"/>
              <a:ea typeface="微软雅黑" panose="020B0503020204020204" charset="-122"/>
            </a:endParaRPr>
          </a:p>
        </p:txBody>
      </p:sp>
      <p:pic>
        <p:nvPicPr>
          <p:cNvPr id="41" name="Picture 5" descr="http://careers.yumchina.com/img/l3.png"/>
          <p:cNvPicPr>
            <a:picLocks noChangeAspect="1" noChangeArrowheads="1"/>
          </p:cNvPicPr>
          <p:nvPr/>
        </p:nvPicPr>
        <p:blipFill>
          <a:blip r:embed="rId2" cstate="print"/>
          <a:srcRect/>
          <a:stretch>
            <a:fillRect/>
          </a:stretch>
        </p:blipFill>
        <p:spPr bwMode="auto">
          <a:xfrm>
            <a:off x="2493403" y="1040503"/>
            <a:ext cx="361950" cy="571501"/>
          </a:xfrm>
          <a:prstGeom prst="rect">
            <a:avLst/>
          </a:prstGeom>
          <a:noFill/>
        </p:spPr>
      </p:pic>
      <p:pic>
        <p:nvPicPr>
          <p:cNvPr id="42" name="Picture 8" descr="http://careers.yumchina.com/img/l5.png"/>
          <p:cNvPicPr>
            <a:picLocks noChangeAspect="1" noChangeArrowheads="1"/>
          </p:cNvPicPr>
          <p:nvPr/>
        </p:nvPicPr>
        <p:blipFill>
          <a:blip r:embed="rId3" cstate="print"/>
          <a:srcRect/>
          <a:stretch>
            <a:fillRect/>
          </a:stretch>
        </p:blipFill>
        <p:spPr bwMode="auto">
          <a:xfrm>
            <a:off x="3076412" y="1040503"/>
            <a:ext cx="866775" cy="571501"/>
          </a:xfrm>
          <a:prstGeom prst="rect">
            <a:avLst/>
          </a:prstGeom>
          <a:noFill/>
        </p:spPr>
      </p:pic>
      <p:pic>
        <p:nvPicPr>
          <p:cNvPr id="43" name="Picture 10" descr="http://careers.yumchina.com/img/l6.png"/>
          <p:cNvPicPr>
            <a:picLocks noChangeAspect="1" noChangeArrowheads="1"/>
          </p:cNvPicPr>
          <p:nvPr/>
        </p:nvPicPr>
        <p:blipFill>
          <a:blip r:embed="rId4" cstate="print"/>
          <a:srcRect/>
          <a:stretch>
            <a:fillRect/>
          </a:stretch>
        </p:blipFill>
        <p:spPr bwMode="auto">
          <a:xfrm>
            <a:off x="6199165" y="1095325"/>
            <a:ext cx="533400" cy="542926"/>
          </a:xfrm>
          <a:prstGeom prst="rect">
            <a:avLst/>
          </a:prstGeom>
          <a:noFill/>
        </p:spPr>
      </p:pic>
      <p:sp>
        <p:nvSpPr>
          <p:cNvPr id="44" name="Rectangle 8"/>
          <p:cNvSpPr/>
          <p:nvPr/>
        </p:nvSpPr>
        <p:spPr>
          <a:xfrm>
            <a:off x="948568" y="1128253"/>
            <a:ext cx="905607" cy="396000"/>
          </a:xfrm>
          <a:prstGeom prst="rect">
            <a:avLst/>
          </a:prstGeom>
          <a:solidFill>
            <a:schemeClr val="accent1"/>
          </a:solidFill>
          <a:ln w="285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36000" tIns="36000" rIns="36000" bIns="36000" numCol="1" rtlCol="0" anchor="ctr" anchorCtr="0" compatLnSpc="1">
            <a:noAutofit/>
          </a:bodyPr>
          <a:lstStyle/>
          <a:p>
            <a:pPr algn="ctr" defTabSz="457200"/>
            <a:r>
              <a:rPr lang="zh-CN" altLang="en-US" sz="1200" dirty="0">
                <a:solidFill>
                  <a:srgbClr val="FFFFFF"/>
                </a:solidFill>
                <a:latin typeface="微软雅黑" panose="020B0503020204020204" charset="-122"/>
                <a:ea typeface="微软雅黑" panose="020B0503020204020204" charset="-122"/>
              </a:rPr>
              <a:t>品牌</a:t>
            </a:r>
            <a:endParaRPr lang="zh-CN" altLang="en-US" sz="1200" dirty="0">
              <a:solidFill>
                <a:srgbClr val="FFFFFF"/>
              </a:solidFill>
              <a:latin typeface="微软雅黑" panose="020B0503020204020204" charset="-122"/>
              <a:ea typeface="微软雅黑" panose="020B0503020204020204" charset="-122"/>
            </a:endParaRPr>
          </a:p>
        </p:txBody>
      </p:sp>
      <p:pic>
        <p:nvPicPr>
          <p:cNvPr id="1026" name="Picture 2" descr="https://bkimg.cdn.bcebos.com/pic/0df3d7ca7bcb0a46c676b3106963f6246b60af46?x-bce-process=image/watermark,g_7,image_d2F0ZXIvYmFpa2U4MA==,xp_5,yp_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2901" y="1027862"/>
            <a:ext cx="971121" cy="56985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FFFFFF"/>
                </a:solidFill>
                <a:latin typeface="微软雅黑" panose="020B0503020204020204" charset="-122"/>
                <a:ea typeface="微软雅黑" panose="020B0503020204020204" charset="-122"/>
              </a:rPr>
              <a:t>项目理解</a:t>
            </a:r>
            <a:endParaRPr lang="zh-CN" altLang="en-US" sz="900" b="1" kern="0" dirty="0">
              <a:solidFill>
                <a:srgbClr val="FFFFFF"/>
              </a:solidFill>
              <a:latin typeface="微软雅黑" panose="020B0503020204020204" charset="-122"/>
              <a:ea typeface="微软雅黑" panose="020B0503020204020204" charset="-122"/>
            </a:endParaRPr>
          </a:p>
        </p:txBody>
      </p:sp>
      <p:sp>
        <p:nvSpPr>
          <p:cNvPr id="40"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方案介绍</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5"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实施方案</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6"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案例介绍</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0"/>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0" y="2033446"/>
            <a:ext cx="3037115" cy="1436914"/>
          </a:xfrm>
          <a:prstGeom prst="rect">
            <a:avLst/>
          </a:prstGeom>
        </p:spPr>
      </p:pic>
      <p:sp>
        <p:nvSpPr>
          <p:cNvPr id="18" name="矩形 162"/>
          <p:cNvSpPr/>
          <p:nvPr/>
        </p:nvSpPr>
        <p:spPr>
          <a:xfrm rot="2700000">
            <a:off x="2541740" y="2245968"/>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矩形 163"/>
          <p:cNvSpPr/>
          <p:nvPr/>
        </p:nvSpPr>
        <p:spPr>
          <a:xfrm rot="2700000">
            <a:off x="3444776" y="3250724"/>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矩形 164"/>
          <p:cNvSpPr/>
          <p:nvPr/>
        </p:nvSpPr>
        <p:spPr>
          <a:xfrm rot="2700000">
            <a:off x="3948426" y="3218316"/>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1" name="文本框 2"/>
          <p:cNvSpPr txBox="1"/>
          <p:nvPr/>
        </p:nvSpPr>
        <p:spPr>
          <a:xfrm>
            <a:off x="2275009" y="2484897"/>
            <a:ext cx="1472619" cy="506730"/>
          </a:xfrm>
          <a:prstGeom prst="rect">
            <a:avLst/>
          </a:prstGeom>
          <a:noFill/>
        </p:spPr>
        <p:txBody>
          <a:bodyPr wrap="square" rtlCol="0">
            <a:spAutoFit/>
          </a:bodyPr>
          <a:lstStyle/>
          <a:p>
            <a:pPr algn="ctr"/>
            <a:r>
              <a:rPr lang="zh-CN" altLang="en-US" sz="2700" dirty="0">
                <a:solidFill>
                  <a:prstClr val="white"/>
                </a:solidFill>
                <a:latin typeface="微软雅黑" panose="020B0503020204020204" charset="-122"/>
                <a:ea typeface="微软雅黑" panose="020B0503020204020204" charset="-122"/>
              </a:rPr>
              <a:t>目录</a:t>
            </a:r>
            <a:endParaRPr lang="zh-CN" altLang="en-US" sz="2700" dirty="0">
              <a:solidFill>
                <a:prstClr val="white"/>
              </a:solidFill>
              <a:latin typeface="微软雅黑" panose="020B0503020204020204" charset="-122"/>
              <a:ea typeface="微软雅黑" panose="020B0503020204020204" charset="-122"/>
            </a:endParaRPr>
          </a:p>
        </p:txBody>
      </p:sp>
      <p:sp>
        <p:nvSpPr>
          <p:cNvPr id="12" name="文本框 11"/>
          <p:cNvSpPr txBox="1"/>
          <p:nvPr/>
        </p:nvSpPr>
        <p:spPr>
          <a:xfrm>
            <a:off x="4939480" y="1602559"/>
            <a:ext cx="2427268"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1   </a:t>
            </a:r>
            <a:r>
              <a:rPr kumimoji="1" lang="zh-CN" altLang="en-US" sz="2200" dirty="0"/>
              <a:t>对项目的理解</a:t>
            </a:r>
            <a:endParaRPr kumimoji="1" lang="zh-CN" altLang="en-US" sz="2200" dirty="0"/>
          </a:p>
        </p:txBody>
      </p:sp>
      <p:sp>
        <p:nvSpPr>
          <p:cNvPr id="13" name="文本框 12"/>
          <p:cNvSpPr txBox="1"/>
          <p:nvPr/>
        </p:nvSpPr>
        <p:spPr>
          <a:xfrm>
            <a:off x="4939480" y="2195761"/>
            <a:ext cx="2427268" cy="430887"/>
          </a:xfrm>
          <a:prstGeom prst="rect">
            <a:avLst/>
          </a:prstGeom>
          <a:solidFill>
            <a:schemeClr val="bg1"/>
          </a:solidFill>
        </p:spPr>
        <p:txBody>
          <a:bodyPr wrap="none" rtlCol="0">
            <a:spAutoFit/>
          </a:bodyPr>
          <a:lstStyle/>
          <a:p>
            <a:pPr defTabSz="914400"/>
            <a:r>
              <a:rPr kumimoji="1" lang="en-US" altLang="zh-CN" sz="2200" dirty="0" smtClean="0">
                <a:solidFill>
                  <a:srgbClr val="C00000"/>
                </a:solidFill>
              </a:rPr>
              <a:t>0</a:t>
            </a:r>
            <a:r>
              <a:rPr kumimoji="1" lang="en-US" altLang="en-US" sz="2200" dirty="0" smtClean="0">
                <a:solidFill>
                  <a:srgbClr val="C00000"/>
                </a:solidFill>
              </a:rPr>
              <a:t>2   </a:t>
            </a:r>
            <a:r>
              <a:rPr kumimoji="1" lang="zh-CN" altLang="en-US" sz="2200" b="1" dirty="0">
                <a:solidFill>
                  <a:srgbClr val="C00000"/>
                </a:solidFill>
              </a:rPr>
              <a:t>解决方案介绍</a:t>
            </a:r>
            <a:endParaRPr kumimoji="1" lang="zh-CN" altLang="en-US" sz="2200" b="1" dirty="0">
              <a:solidFill>
                <a:srgbClr val="C00000"/>
              </a:solidFill>
            </a:endParaRPr>
          </a:p>
        </p:txBody>
      </p:sp>
      <p:sp>
        <p:nvSpPr>
          <p:cNvPr id="14" name="文本框 13"/>
          <p:cNvSpPr txBox="1"/>
          <p:nvPr/>
        </p:nvSpPr>
        <p:spPr>
          <a:xfrm>
            <a:off x="4939480" y="3099736"/>
            <a:ext cx="2709396" cy="430887"/>
          </a:xfrm>
          <a:prstGeom prst="rect">
            <a:avLst/>
          </a:prstGeom>
          <a:solidFill>
            <a:schemeClr val="bg1"/>
          </a:solidFill>
        </p:spPr>
        <p:txBody>
          <a:bodyPr wrap="none" rtlCol="0">
            <a:spAutoFit/>
          </a:bodyPr>
          <a:lstStyle/>
          <a:p>
            <a:r>
              <a:rPr kumimoji="1" lang="en-US" altLang="zh-CN" sz="2200" dirty="0" smtClean="0">
                <a:solidFill>
                  <a:srgbClr val="C00000"/>
                </a:solidFill>
              </a:rPr>
              <a:t>0</a:t>
            </a:r>
            <a:r>
              <a:rPr kumimoji="1" lang="en-US" altLang="en-US" sz="2200" dirty="0" smtClean="0">
                <a:solidFill>
                  <a:srgbClr val="C00000"/>
                </a:solidFill>
              </a:rPr>
              <a:t>3   </a:t>
            </a:r>
            <a:r>
              <a:rPr kumimoji="1" lang="zh-CN" altLang="en-US" sz="2200" dirty="0" smtClean="0"/>
              <a:t>实施计划、团队</a:t>
            </a:r>
            <a:endParaRPr kumimoji="1" lang="en-US" altLang="zh-CN" sz="2200" dirty="0" smtClean="0"/>
          </a:p>
        </p:txBody>
      </p:sp>
      <p:sp>
        <p:nvSpPr>
          <p:cNvPr id="22" name="文本框 14"/>
          <p:cNvSpPr txBox="1"/>
          <p:nvPr/>
        </p:nvSpPr>
        <p:spPr>
          <a:xfrm>
            <a:off x="4939480" y="3681685"/>
            <a:ext cx="2991525" cy="430887"/>
          </a:xfrm>
          <a:prstGeom prst="rect">
            <a:avLst/>
          </a:prstGeom>
          <a:solidFill>
            <a:schemeClr val="bg1"/>
          </a:solidFill>
        </p:spPr>
        <p:txBody>
          <a:bodyPr wrap="none" rtlCol="0">
            <a:spAutoFit/>
          </a:bodyPr>
          <a:lstStyle/>
          <a:p>
            <a:r>
              <a:rPr kumimoji="1" lang="en-US" altLang="zh-CN" sz="2200" dirty="0">
                <a:solidFill>
                  <a:srgbClr val="C00000"/>
                </a:solidFill>
              </a:rPr>
              <a:t>0</a:t>
            </a:r>
            <a:r>
              <a:rPr kumimoji="1" lang="en-US" altLang="en-US" sz="2200" dirty="0">
                <a:solidFill>
                  <a:srgbClr val="C00000"/>
                </a:solidFill>
              </a:rPr>
              <a:t>4</a:t>
            </a:r>
            <a:r>
              <a:rPr kumimoji="1" lang="en-US" altLang="en-US" sz="2200" dirty="0"/>
              <a:t> </a:t>
            </a:r>
            <a:r>
              <a:rPr kumimoji="1" lang="en-US" altLang="en-US" sz="2200" dirty="0" smtClean="0"/>
              <a:t>  </a:t>
            </a:r>
            <a:r>
              <a:rPr kumimoji="1" lang="zh-CN" altLang="en-US" sz="2200" dirty="0" smtClean="0"/>
              <a:t>日立的优势及案例</a:t>
            </a:r>
            <a:endParaRPr kumimoji="1" lang="zh-CN" altLang="en-US" sz="2200" dirty="0"/>
          </a:p>
        </p:txBody>
      </p:sp>
      <p:sp>
        <p:nvSpPr>
          <p:cNvPr id="11" name="TextBox 24"/>
          <p:cNvSpPr txBox="1"/>
          <p:nvPr/>
        </p:nvSpPr>
        <p:spPr>
          <a:xfrm>
            <a:off x="5520404" y="2619955"/>
            <a:ext cx="1027882" cy="245726"/>
          </a:xfrm>
          <a:prstGeom prst="rect">
            <a:avLst/>
          </a:prstGeom>
          <a:noFill/>
        </p:spPr>
        <p:txBody>
          <a:bodyPr wrap="square" lIns="60469" tIns="30235" rIns="60469" bIns="30235" rtlCol="0">
            <a:spAutoFit/>
          </a:bodyPr>
          <a:lstStyle/>
          <a:p>
            <a:r>
              <a:rPr lang="en-US" altLang="zh-CN" sz="1200" dirty="0">
                <a:solidFill>
                  <a:srgbClr val="C00000"/>
                </a:solidFill>
                <a:latin typeface="+mj-ea"/>
                <a:ea typeface="+mj-ea"/>
              </a:rPr>
              <a:t>※</a:t>
            </a:r>
            <a:r>
              <a:rPr lang="en-US" altLang="zh-CN" sz="1200" dirty="0">
                <a:solidFill>
                  <a:srgbClr val="080808"/>
                </a:solidFill>
                <a:latin typeface="+mj-ea"/>
                <a:ea typeface="+mj-ea"/>
              </a:rPr>
              <a:t> </a:t>
            </a:r>
            <a:r>
              <a:rPr lang="zh-CN" altLang="en-US" sz="1200" dirty="0" smtClean="0">
                <a:solidFill>
                  <a:srgbClr val="080808"/>
                </a:solidFill>
                <a:latin typeface="+mj-ea"/>
                <a:ea typeface="+mj-ea"/>
              </a:rPr>
              <a:t>业务架构</a:t>
            </a:r>
            <a:endParaRPr lang="zh-CN" altLang="en-US" sz="1200" dirty="0">
              <a:solidFill>
                <a:srgbClr val="080808"/>
              </a:solidFill>
              <a:latin typeface="+mj-ea"/>
              <a:ea typeface="+mj-ea"/>
            </a:endParaRPr>
          </a:p>
        </p:txBody>
      </p:sp>
      <p:sp>
        <p:nvSpPr>
          <p:cNvPr id="15" name="TextBox 25"/>
          <p:cNvSpPr txBox="1"/>
          <p:nvPr/>
        </p:nvSpPr>
        <p:spPr>
          <a:xfrm>
            <a:off x="6573075" y="2619955"/>
            <a:ext cx="985236" cy="245726"/>
          </a:xfrm>
          <a:prstGeom prst="rect">
            <a:avLst/>
          </a:prstGeom>
          <a:noFill/>
        </p:spPr>
        <p:txBody>
          <a:bodyPr wrap="square" lIns="60469" tIns="30235" rIns="60469" bIns="30235" rtlCol="0">
            <a:spAutoFit/>
          </a:bodyPr>
          <a:lstStyle/>
          <a:p>
            <a:r>
              <a:rPr lang="en-US" altLang="zh-CN" sz="1200" dirty="0">
                <a:solidFill>
                  <a:srgbClr val="C00000"/>
                </a:solidFill>
                <a:latin typeface="+mj-ea"/>
              </a:rPr>
              <a:t>※</a:t>
            </a:r>
            <a:r>
              <a:rPr lang="en-US" altLang="zh-CN" sz="1200" dirty="0" smtClean="0">
                <a:solidFill>
                  <a:srgbClr val="080808"/>
                </a:solidFill>
                <a:latin typeface="+mj-ea"/>
                <a:ea typeface="+mj-ea"/>
              </a:rPr>
              <a:t> </a:t>
            </a:r>
            <a:r>
              <a:rPr lang="zh-CN" altLang="en-US" sz="1200" dirty="0" smtClean="0">
                <a:solidFill>
                  <a:srgbClr val="080808"/>
                </a:solidFill>
                <a:latin typeface="+mj-ea"/>
                <a:ea typeface="+mj-ea"/>
              </a:rPr>
              <a:t>业务专题</a:t>
            </a:r>
            <a:endParaRPr lang="zh-CN" altLang="en-US" sz="1200" dirty="0">
              <a:solidFill>
                <a:srgbClr val="080808"/>
              </a:solidFill>
              <a:latin typeface="+mj-ea"/>
              <a:ea typeface="+mj-ea"/>
            </a:endParaRPr>
          </a:p>
        </p:txBody>
      </p:sp>
      <p:sp>
        <p:nvSpPr>
          <p:cNvPr id="23" name="TextBox 24"/>
          <p:cNvSpPr txBox="1"/>
          <p:nvPr/>
        </p:nvSpPr>
        <p:spPr>
          <a:xfrm>
            <a:off x="5520404" y="2861979"/>
            <a:ext cx="1027882" cy="245726"/>
          </a:xfrm>
          <a:prstGeom prst="rect">
            <a:avLst/>
          </a:prstGeom>
          <a:noFill/>
        </p:spPr>
        <p:txBody>
          <a:bodyPr wrap="square" lIns="60469" tIns="30235" rIns="60469" bIns="30235" rtlCol="0">
            <a:spAutoFit/>
          </a:bodyPr>
          <a:lstStyle/>
          <a:p>
            <a:r>
              <a:rPr lang="en-US" altLang="zh-CN" sz="1200" dirty="0">
                <a:solidFill>
                  <a:srgbClr val="C00000"/>
                </a:solidFill>
                <a:latin typeface="+mj-ea"/>
              </a:rPr>
              <a:t>※</a:t>
            </a:r>
            <a:r>
              <a:rPr lang="en-US" altLang="zh-CN" sz="1200" dirty="0" smtClean="0">
                <a:solidFill>
                  <a:srgbClr val="080808"/>
                </a:solidFill>
                <a:latin typeface="+mj-ea"/>
                <a:ea typeface="+mj-ea"/>
              </a:rPr>
              <a:t> </a:t>
            </a:r>
            <a:r>
              <a:rPr lang="zh-CN" altLang="en-US" sz="1200" dirty="0">
                <a:solidFill>
                  <a:srgbClr val="080808"/>
                </a:solidFill>
                <a:latin typeface="+mj-ea"/>
                <a:ea typeface="+mj-ea"/>
              </a:rPr>
              <a:t>技术</a:t>
            </a:r>
            <a:r>
              <a:rPr lang="zh-CN" altLang="en-US" sz="1200" dirty="0" smtClean="0">
                <a:solidFill>
                  <a:srgbClr val="080808"/>
                </a:solidFill>
                <a:latin typeface="+mj-ea"/>
                <a:ea typeface="+mj-ea"/>
              </a:rPr>
              <a:t>架构</a:t>
            </a:r>
            <a:endParaRPr lang="zh-CN" altLang="en-US" sz="1200" dirty="0">
              <a:solidFill>
                <a:srgbClr val="080808"/>
              </a:solidFill>
              <a:latin typeface="+mj-ea"/>
              <a:ea typeface="+mj-ea"/>
            </a:endParaRPr>
          </a:p>
        </p:txBody>
      </p:sp>
      <p:sp>
        <p:nvSpPr>
          <p:cNvPr id="24" name="TextBox 25"/>
          <p:cNvSpPr txBox="1"/>
          <p:nvPr/>
        </p:nvSpPr>
        <p:spPr>
          <a:xfrm>
            <a:off x="6573075" y="2861979"/>
            <a:ext cx="985236" cy="245726"/>
          </a:xfrm>
          <a:prstGeom prst="rect">
            <a:avLst/>
          </a:prstGeom>
          <a:noFill/>
        </p:spPr>
        <p:txBody>
          <a:bodyPr wrap="square" lIns="60469" tIns="30235" rIns="60469" bIns="30235" rtlCol="0">
            <a:spAutoFit/>
          </a:bodyPr>
          <a:lstStyle/>
          <a:p>
            <a:r>
              <a:rPr lang="en-US" altLang="zh-CN" sz="1200" dirty="0">
                <a:solidFill>
                  <a:srgbClr val="C00000"/>
                </a:solidFill>
                <a:latin typeface="+mj-ea"/>
              </a:rPr>
              <a:t>※</a:t>
            </a:r>
            <a:r>
              <a:rPr lang="en-US" altLang="zh-CN" sz="1200" dirty="0" smtClean="0">
                <a:solidFill>
                  <a:srgbClr val="080808"/>
                </a:solidFill>
                <a:latin typeface="+mj-ea"/>
                <a:ea typeface="+mj-ea"/>
              </a:rPr>
              <a:t> </a:t>
            </a:r>
            <a:r>
              <a:rPr lang="zh-CN" altLang="en-US" sz="1200" dirty="0">
                <a:solidFill>
                  <a:srgbClr val="080808"/>
                </a:solidFill>
                <a:latin typeface="+mj-ea"/>
                <a:ea typeface="+mj-ea"/>
              </a:rPr>
              <a:t>技术</a:t>
            </a:r>
            <a:r>
              <a:rPr lang="zh-CN" altLang="en-US" sz="1200" dirty="0" smtClean="0">
                <a:solidFill>
                  <a:srgbClr val="080808"/>
                </a:solidFill>
                <a:latin typeface="+mj-ea"/>
                <a:ea typeface="+mj-ea"/>
              </a:rPr>
              <a:t>专题</a:t>
            </a:r>
            <a:endParaRPr lang="zh-CN" altLang="en-US" sz="1200" dirty="0">
              <a:solidFill>
                <a:srgbClr val="08080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2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0" y="122548"/>
            <a:ext cx="705104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业务架构</a:t>
            </a:r>
            <a:endParaRPr lang="en-US" sz="2400" dirty="0"/>
          </a:p>
        </p:txBody>
      </p:sp>
      <p:sp>
        <p:nvSpPr>
          <p:cNvPr id="2" name="椭圆 1"/>
          <p:cNvSpPr/>
          <p:nvPr/>
        </p:nvSpPr>
        <p:spPr>
          <a:xfrm>
            <a:off x="3727633" y="2390987"/>
            <a:ext cx="1487227" cy="81957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dirty="0" smtClean="0">
                <a:latin typeface="+mj-ea"/>
                <a:ea typeface="+mj-ea"/>
              </a:rPr>
              <a:t>SAAS</a:t>
            </a:r>
            <a:endParaRPr lang="en-US" altLang="zh-CN" sz="1400" dirty="0" smtClean="0">
              <a:latin typeface="+mj-ea"/>
              <a:ea typeface="+mj-ea"/>
            </a:endParaRPr>
          </a:p>
          <a:p>
            <a:pPr algn="ctr"/>
            <a:r>
              <a:rPr lang="zh-CN" altLang="en-US" sz="1100" dirty="0" smtClean="0">
                <a:latin typeface="+mj-ea"/>
                <a:ea typeface="+mj-ea"/>
              </a:rPr>
              <a:t>配置管理平台</a:t>
            </a:r>
            <a:endParaRPr lang="zh-CN" altLang="en-US" sz="1100" dirty="0">
              <a:latin typeface="+mj-ea"/>
              <a:ea typeface="+mj-ea"/>
            </a:endParaRPr>
          </a:p>
        </p:txBody>
      </p:sp>
      <p:sp>
        <p:nvSpPr>
          <p:cNvPr id="3" name="圆角矩形 2"/>
          <p:cNvSpPr/>
          <p:nvPr/>
        </p:nvSpPr>
        <p:spPr>
          <a:xfrm>
            <a:off x="799252" y="1463041"/>
            <a:ext cx="2196000" cy="2880000"/>
          </a:xfrm>
          <a:prstGeom prst="roundRect">
            <a:avLst>
              <a:gd name="adj" fmla="val 7864"/>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11" name="圆角矩形 10"/>
          <p:cNvSpPr/>
          <p:nvPr/>
        </p:nvSpPr>
        <p:spPr>
          <a:xfrm>
            <a:off x="5963923" y="1463041"/>
            <a:ext cx="2196000" cy="2880000"/>
          </a:xfrm>
          <a:prstGeom prst="roundRect">
            <a:avLst>
              <a:gd name="adj" fmla="val 7864"/>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12" name="右箭头 11"/>
          <p:cNvSpPr/>
          <p:nvPr/>
        </p:nvSpPr>
        <p:spPr>
          <a:xfrm>
            <a:off x="5323841" y="2594187"/>
            <a:ext cx="453813" cy="413173"/>
          </a:xfrm>
          <a:prstGeom prst="rightArrow">
            <a:avLst/>
          </a:prstGeom>
          <a:solidFill>
            <a:schemeClr val="bg2">
              <a:lumMod val="40000"/>
              <a:lumOff val="60000"/>
            </a:schemeClr>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j-lt"/>
            </a:endParaRPr>
          </a:p>
        </p:txBody>
      </p:sp>
      <p:sp>
        <p:nvSpPr>
          <p:cNvPr id="13" name="右箭头 12"/>
          <p:cNvSpPr/>
          <p:nvPr/>
        </p:nvSpPr>
        <p:spPr>
          <a:xfrm rot="10800000">
            <a:off x="3164839" y="2594186"/>
            <a:ext cx="453813" cy="413173"/>
          </a:xfrm>
          <a:prstGeom prst="rightArrow">
            <a:avLst/>
          </a:prstGeom>
          <a:solidFill>
            <a:schemeClr val="bg2">
              <a:lumMod val="40000"/>
              <a:lumOff val="60000"/>
            </a:schemeClr>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mj-lt"/>
            </a:endParaRPr>
          </a:p>
        </p:txBody>
      </p:sp>
      <p:cxnSp>
        <p:nvCxnSpPr>
          <p:cNvPr id="15" name="直接连接符 14"/>
          <p:cNvCxnSpPr/>
          <p:nvPr/>
        </p:nvCxnSpPr>
        <p:spPr>
          <a:xfrm>
            <a:off x="831793" y="1869440"/>
            <a:ext cx="2124000" cy="0"/>
          </a:xfrm>
          <a:prstGeom prst="line">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6004776" y="1869440"/>
            <a:ext cx="2124000" cy="0"/>
          </a:xfrm>
          <a:prstGeom prst="line">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17" name="文本框 16"/>
          <p:cNvSpPr txBox="1"/>
          <p:nvPr/>
        </p:nvSpPr>
        <p:spPr>
          <a:xfrm>
            <a:off x="1612559" y="1543130"/>
            <a:ext cx="569387" cy="246221"/>
          </a:xfrm>
          <a:prstGeom prst="rect">
            <a:avLst/>
          </a:prstGeom>
          <a:noFill/>
        </p:spPr>
        <p:txBody>
          <a:bodyPr wrap="none" rtlCol="0">
            <a:spAutoFit/>
          </a:bodyPr>
          <a:lstStyle>
            <a:defPPr>
              <a:defRPr lang="en-US"/>
            </a:defPPr>
            <a:lvl1pPr>
              <a:defRPr sz="1000"/>
            </a:lvl1pPr>
          </a:lstStyle>
          <a:p>
            <a:r>
              <a:rPr lang="zh-CN" altLang="en-US" dirty="0" smtClean="0">
                <a:latin typeface="微软雅黑" panose="020B0503020204020204" charset="-122"/>
                <a:ea typeface="微软雅黑" panose="020B0503020204020204" charset="-122"/>
              </a:rPr>
              <a:t>消费者</a:t>
            </a:r>
            <a:endParaRPr lang="zh-CN" altLang="en-US" dirty="0">
              <a:latin typeface="微软雅黑" panose="020B0503020204020204" charset="-122"/>
              <a:ea typeface="微软雅黑" panose="020B0503020204020204" charset="-122"/>
            </a:endParaRPr>
          </a:p>
        </p:txBody>
      </p:sp>
      <p:sp>
        <p:nvSpPr>
          <p:cNvPr id="18" name="文本框 17"/>
          <p:cNvSpPr txBox="1"/>
          <p:nvPr/>
        </p:nvSpPr>
        <p:spPr>
          <a:xfrm>
            <a:off x="6841350" y="1536357"/>
            <a:ext cx="441146" cy="246221"/>
          </a:xfrm>
          <a:prstGeom prst="rect">
            <a:avLst/>
          </a:prstGeom>
          <a:noFill/>
        </p:spPr>
        <p:txBody>
          <a:bodyPr wrap="none" rtlCol="0">
            <a:spAutoFit/>
          </a:bodyPr>
          <a:lstStyle>
            <a:defPPr>
              <a:defRPr lang="en-US"/>
            </a:defPPr>
            <a:lvl1pPr>
              <a:defRPr sz="1000"/>
            </a:lvl1pPr>
          </a:lstStyle>
          <a:p>
            <a:r>
              <a:rPr lang="zh-CN" altLang="en-US" dirty="0" smtClean="0">
                <a:latin typeface="微软雅黑" panose="020B0503020204020204" charset="-122"/>
                <a:ea typeface="微软雅黑" panose="020B0503020204020204" charset="-122"/>
              </a:rPr>
              <a:t>餐厅</a:t>
            </a:r>
            <a:endParaRPr lang="zh-CN" altLang="en-US" dirty="0">
              <a:latin typeface="微软雅黑" panose="020B0503020204020204" charset="-122"/>
              <a:ea typeface="微软雅黑" panose="020B0503020204020204" charset="-122"/>
            </a:endParaRPr>
          </a:p>
        </p:txBody>
      </p:sp>
      <p:sp>
        <p:nvSpPr>
          <p:cNvPr id="19" name="圆角矩形 18"/>
          <p:cNvSpPr/>
          <p:nvPr/>
        </p:nvSpPr>
        <p:spPr>
          <a:xfrm>
            <a:off x="1256498" y="2059094"/>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latin typeface="+mj-ea"/>
                <a:ea typeface="+mj-ea"/>
              </a:rPr>
              <a:t>堂食</a:t>
            </a:r>
            <a:endParaRPr lang="zh-CN" altLang="en-US" sz="1100" dirty="0">
              <a:latin typeface="+mj-ea"/>
              <a:ea typeface="+mj-ea"/>
            </a:endParaRPr>
          </a:p>
        </p:txBody>
      </p:sp>
      <p:sp>
        <p:nvSpPr>
          <p:cNvPr id="20" name="圆角矩形 19"/>
          <p:cNvSpPr/>
          <p:nvPr/>
        </p:nvSpPr>
        <p:spPr>
          <a:xfrm>
            <a:off x="2090259" y="2059094"/>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latin typeface="+mj-ea"/>
                <a:ea typeface="+mj-ea"/>
              </a:rPr>
              <a:t>外带</a:t>
            </a:r>
            <a:endParaRPr lang="zh-CN" altLang="en-US" sz="1100" dirty="0">
              <a:latin typeface="+mj-ea"/>
              <a:ea typeface="+mj-ea"/>
            </a:endParaRPr>
          </a:p>
        </p:txBody>
      </p:sp>
      <p:sp>
        <p:nvSpPr>
          <p:cNvPr id="21" name="圆角矩形 20"/>
          <p:cNvSpPr/>
          <p:nvPr/>
        </p:nvSpPr>
        <p:spPr>
          <a:xfrm>
            <a:off x="1256498" y="3882917"/>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smtClean="0">
                <a:latin typeface="+mj-ea"/>
                <a:ea typeface="+mj-ea"/>
              </a:rPr>
              <a:t>Kiosk</a:t>
            </a:r>
            <a:endParaRPr lang="zh-CN" altLang="en-US" sz="1100" dirty="0">
              <a:latin typeface="+mj-ea"/>
              <a:ea typeface="+mj-ea"/>
            </a:endParaRPr>
          </a:p>
        </p:txBody>
      </p:sp>
      <p:cxnSp>
        <p:nvCxnSpPr>
          <p:cNvPr id="23" name="直接连接符 22"/>
          <p:cNvCxnSpPr/>
          <p:nvPr/>
        </p:nvCxnSpPr>
        <p:spPr>
          <a:xfrm>
            <a:off x="829757" y="3725332"/>
            <a:ext cx="2124000" cy="0"/>
          </a:xfrm>
          <a:prstGeom prst="line">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24" name="文本框 23"/>
          <p:cNvSpPr txBox="1"/>
          <p:nvPr/>
        </p:nvSpPr>
        <p:spPr>
          <a:xfrm>
            <a:off x="848837" y="2592724"/>
            <a:ext cx="338554" cy="348813"/>
          </a:xfrm>
          <a:prstGeom prst="rect">
            <a:avLst/>
          </a:prstGeom>
          <a:noFill/>
        </p:spPr>
        <p:txBody>
          <a:bodyPr vert="eaVert" wrap="none" rtlCol="0">
            <a:spAutoFit/>
          </a:bodyPr>
          <a:lstStyle>
            <a:defPPr>
              <a:defRPr lang="en-US"/>
            </a:defPPr>
            <a:lvl1pPr>
              <a:defRPr sz="1000"/>
            </a:lvl1pPr>
          </a:lstStyle>
          <a:p>
            <a:r>
              <a:rPr lang="zh-CN" altLang="en-US" dirty="0" smtClean="0">
                <a:latin typeface="微软雅黑" panose="020B0503020204020204" charset="-122"/>
                <a:ea typeface="微软雅黑" panose="020B0503020204020204" charset="-122"/>
              </a:rPr>
              <a:t>线上</a:t>
            </a:r>
            <a:endParaRPr lang="zh-CN" altLang="en-US" dirty="0">
              <a:latin typeface="微软雅黑" panose="020B0503020204020204" charset="-122"/>
              <a:ea typeface="微软雅黑" panose="020B0503020204020204" charset="-122"/>
            </a:endParaRPr>
          </a:p>
        </p:txBody>
      </p:sp>
      <p:sp>
        <p:nvSpPr>
          <p:cNvPr id="25" name="文本框 24"/>
          <p:cNvSpPr txBox="1"/>
          <p:nvPr/>
        </p:nvSpPr>
        <p:spPr>
          <a:xfrm>
            <a:off x="845816" y="3860911"/>
            <a:ext cx="338554" cy="348813"/>
          </a:xfrm>
          <a:prstGeom prst="rect">
            <a:avLst/>
          </a:prstGeom>
          <a:noFill/>
        </p:spPr>
        <p:txBody>
          <a:bodyPr vert="eaVert" wrap="none" rtlCol="0">
            <a:spAutoFit/>
          </a:bodyPr>
          <a:lstStyle>
            <a:defPPr>
              <a:defRPr lang="en-US"/>
            </a:defPPr>
            <a:lvl1pPr>
              <a:defRPr sz="1000"/>
            </a:lvl1pPr>
          </a:lstStyle>
          <a:p>
            <a:r>
              <a:rPr lang="zh-CN" altLang="en-US" dirty="0" smtClean="0">
                <a:latin typeface="微软雅黑" panose="020B0503020204020204" charset="-122"/>
                <a:ea typeface="微软雅黑" panose="020B0503020204020204" charset="-122"/>
              </a:rPr>
              <a:t>线下</a:t>
            </a:r>
            <a:endParaRPr lang="zh-CN" altLang="en-US" dirty="0">
              <a:latin typeface="微软雅黑" panose="020B0503020204020204" charset="-122"/>
              <a:ea typeface="微软雅黑" panose="020B0503020204020204" charset="-122"/>
            </a:endParaRPr>
          </a:p>
        </p:txBody>
      </p:sp>
      <p:sp>
        <p:nvSpPr>
          <p:cNvPr id="26" name="圆角矩形 25"/>
          <p:cNvSpPr/>
          <p:nvPr/>
        </p:nvSpPr>
        <p:spPr>
          <a:xfrm>
            <a:off x="2088246" y="3882917"/>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latin typeface="+mj-ea"/>
                <a:ea typeface="+mj-ea"/>
              </a:rPr>
              <a:t>排队</a:t>
            </a:r>
            <a:endParaRPr lang="zh-CN" altLang="en-US" sz="1100" dirty="0">
              <a:latin typeface="+mj-ea"/>
              <a:ea typeface="+mj-ea"/>
            </a:endParaRPr>
          </a:p>
        </p:txBody>
      </p:sp>
      <p:sp>
        <p:nvSpPr>
          <p:cNvPr id="27" name="圆角矩形 26"/>
          <p:cNvSpPr/>
          <p:nvPr/>
        </p:nvSpPr>
        <p:spPr>
          <a:xfrm>
            <a:off x="1256498" y="2442915"/>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latin typeface="+mj-ea"/>
                <a:ea typeface="+mj-ea"/>
              </a:rPr>
              <a:t>外送</a:t>
            </a:r>
            <a:endParaRPr lang="zh-CN" altLang="en-US" sz="1100" dirty="0">
              <a:latin typeface="+mj-ea"/>
              <a:ea typeface="+mj-ea"/>
            </a:endParaRPr>
          </a:p>
        </p:txBody>
      </p:sp>
      <p:sp>
        <p:nvSpPr>
          <p:cNvPr id="28" name="圆角矩形 27"/>
          <p:cNvSpPr/>
          <p:nvPr/>
        </p:nvSpPr>
        <p:spPr>
          <a:xfrm>
            <a:off x="2091630" y="2442915"/>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latin typeface="+mj-ea"/>
                <a:ea typeface="+mj-ea"/>
              </a:rPr>
              <a:t>扫码</a:t>
            </a:r>
            <a:endParaRPr lang="zh-CN" altLang="en-US" sz="1100" dirty="0">
              <a:latin typeface="+mj-ea"/>
              <a:ea typeface="+mj-ea"/>
            </a:endParaRPr>
          </a:p>
        </p:txBody>
      </p:sp>
      <p:sp>
        <p:nvSpPr>
          <p:cNvPr id="29" name="圆角矩形 28"/>
          <p:cNvSpPr/>
          <p:nvPr/>
        </p:nvSpPr>
        <p:spPr>
          <a:xfrm>
            <a:off x="1256498" y="2826736"/>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latin typeface="+mj-ea"/>
                <a:ea typeface="+mj-ea"/>
              </a:rPr>
              <a:t>预定</a:t>
            </a:r>
            <a:endParaRPr lang="zh-CN" altLang="en-US" sz="1100" dirty="0">
              <a:latin typeface="+mj-ea"/>
              <a:ea typeface="+mj-ea"/>
            </a:endParaRPr>
          </a:p>
        </p:txBody>
      </p:sp>
      <p:sp>
        <p:nvSpPr>
          <p:cNvPr id="30" name="圆角矩形 29"/>
          <p:cNvSpPr/>
          <p:nvPr/>
        </p:nvSpPr>
        <p:spPr>
          <a:xfrm>
            <a:off x="2088246" y="2826736"/>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latin typeface="+mj-ea"/>
                <a:ea typeface="+mj-ea"/>
              </a:rPr>
              <a:t>商城</a:t>
            </a:r>
            <a:endParaRPr lang="zh-CN" altLang="en-US" sz="1100" dirty="0">
              <a:latin typeface="+mj-ea"/>
              <a:ea typeface="+mj-ea"/>
            </a:endParaRPr>
          </a:p>
        </p:txBody>
      </p:sp>
      <p:sp>
        <p:nvSpPr>
          <p:cNvPr id="31" name="圆角矩形 30"/>
          <p:cNvSpPr/>
          <p:nvPr/>
        </p:nvSpPr>
        <p:spPr>
          <a:xfrm>
            <a:off x="1256498" y="3210558"/>
            <a:ext cx="659028" cy="3048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latin typeface="+mj-ea"/>
                <a:ea typeface="+mj-ea"/>
              </a:rPr>
              <a:t>第三方</a:t>
            </a:r>
            <a:endParaRPr lang="zh-CN" altLang="en-US" sz="1100" dirty="0">
              <a:latin typeface="+mj-ea"/>
              <a:ea typeface="+mj-ea"/>
            </a:endParaRPr>
          </a:p>
        </p:txBody>
      </p:sp>
      <p:cxnSp>
        <p:nvCxnSpPr>
          <p:cNvPr id="32" name="直接连接符 31"/>
          <p:cNvCxnSpPr/>
          <p:nvPr/>
        </p:nvCxnSpPr>
        <p:spPr>
          <a:xfrm>
            <a:off x="5990563" y="3241050"/>
            <a:ext cx="2124000" cy="0"/>
          </a:xfrm>
          <a:prstGeom prst="line">
            <a:avLst/>
          </a:prstGeom>
          <a:noFill/>
          <a:ln w="127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sp>
        <p:nvSpPr>
          <p:cNvPr id="33" name="文本框 32"/>
          <p:cNvSpPr txBox="1"/>
          <p:nvPr/>
        </p:nvSpPr>
        <p:spPr>
          <a:xfrm>
            <a:off x="6054038" y="2394616"/>
            <a:ext cx="338554" cy="348813"/>
          </a:xfrm>
          <a:prstGeom prst="rect">
            <a:avLst/>
          </a:prstGeom>
          <a:noFill/>
        </p:spPr>
        <p:txBody>
          <a:bodyPr vert="eaVert" wrap="none" rtlCol="0">
            <a:spAutoFit/>
          </a:bodyPr>
          <a:lstStyle>
            <a:defPPr>
              <a:defRPr lang="en-US"/>
            </a:defPPr>
            <a:lvl1pPr>
              <a:defRPr sz="1000"/>
            </a:lvl1pPr>
          </a:lstStyle>
          <a:p>
            <a:r>
              <a:rPr lang="zh-CN" altLang="en-US" dirty="0">
                <a:latin typeface="微软雅黑" panose="020B0503020204020204" charset="-122"/>
                <a:ea typeface="微软雅黑" panose="020B0503020204020204" charset="-122"/>
              </a:rPr>
              <a:t>前厅</a:t>
            </a:r>
            <a:endParaRPr lang="zh-CN" altLang="en-US" dirty="0">
              <a:latin typeface="微软雅黑" panose="020B0503020204020204" charset="-122"/>
              <a:ea typeface="微软雅黑" panose="020B0503020204020204" charset="-122"/>
            </a:endParaRPr>
          </a:p>
        </p:txBody>
      </p:sp>
      <p:sp>
        <p:nvSpPr>
          <p:cNvPr id="34" name="文本框 33"/>
          <p:cNvSpPr txBox="1"/>
          <p:nvPr/>
        </p:nvSpPr>
        <p:spPr>
          <a:xfrm>
            <a:off x="6054038" y="3588926"/>
            <a:ext cx="338554" cy="348813"/>
          </a:xfrm>
          <a:prstGeom prst="rect">
            <a:avLst/>
          </a:prstGeom>
          <a:noFill/>
        </p:spPr>
        <p:txBody>
          <a:bodyPr vert="eaVert" wrap="none" rtlCol="0">
            <a:spAutoFit/>
          </a:bodyPr>
          <a:lstStyle>
            <a:defPPr>
              <a:defRPr lang="en-US"/>
            </a:defPPr>
            <a:lvl1pPr>
              <a:defRPr sz="1000"/>
            </a:lvl1pPr>
          </a:lstStyle>
          <a:p>
            <a:r>
              <a:rPr lang="zh-CN" altLang="en-US" dirty="0" smtClean="0">
                <a:latin typeface="微软雅黑" panose="020B0503020204020204" charset="-122"/>
                <a:ea typeface="微软雅黑" panose="020B0503020204020204" charset="-122"/>
              </a:rPr>
              <a:t>后厨</a:t>
            </a:r>
            <a:endParaRPr lang="zh-CN" altLang="en-US" dirty="0">
              <a:latin typeface="微软雅黑" panose="020B0503020204020204" charset="-122"/>
              <a:ea typeface="微软雅黑" panose="020B0503020204020204" charset="-122"/>
            </a:endParaRPr>
          </a:p>
        </p:txBody>
      </p:sp>
      <p:sp>
        <p:nvSpPr>
          <p:cNvPr id="35" name="圆角矩形 34"/>
          <p:cNvSpPr/>
          <p:nvPr/>
        </p:nvSpPr>
        <p:spPr>
          <a:xfrm>
            <a:off x="6482706" y="2191180"/>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smtClean="0">
                <a:latin typeface="+mj-ea"/>
                <a:ea typeface="+mj-ea"/>
              </a:rPr>
              <a:t>POS</a:t>
            </a:r>
            <a:endParaRPr lang="zh-CN" altLang="en-US" sz="1100" dirty="0">
              <a:latin typeface="+mj-ea"/>
              <a:ea typeface="+mj-ea"/>
            </a:endParaRPr>
          </a:p>
        </p:txBody>
      </p:sp>
      <p:sp>
        <p:nvSpPr>
          <p:cNvPr id="36" name="圆角矩形 35"/>
          <p:cNvSpPr/>
          <p:nvPr/>
        </p:nvSpPr>
        <p:spPr>
          <a:xfrm>
            <a:off x="7307681" y="2191180"/>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latin typeface="+mj-ea"/>
                <a:ea typeface="+mj-ea"/>
              </a:rPr>
              <a:t>银二代</a:t>
            </a:r>
            <a:endParaRPr lang="zh-CN" altLang="en-US" sz="1100" dirty="0">
              <a:latin typeface="+mj-ea"/>
              <a:ea typeface="+mj-ea"/>
            </a:endParaRPr>
          </a:p>
        </p:txBody>
      </p:sp>
      <p:sp>
        <p:nvSpPr>
          <p:cNvPr id="38" name="圆角矩形 37"/>
          <p:cNvSpPr/>
          <p:nvPr/>
        </p:nvSpPr>
        <p:spPr>
          <a:xfrm>
            <a:off x="6482706" y="2608925"/>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latin typeface="+mj-ea"/>
                <a:ea typeface="+mj-ea"/>
              </a:rPr>
              <a:t>叫号屏</a:t>
            </a:r>
            <a:endParaRPr lang="zh-CN" altLang="en-US" sz="1100" dirty="0">
              <a:latin typeface="+mj-ea"/>
              <a:ea typeface="+mj-ea"/>
            </a:endParaRPr>
          </a:p>
        </p:txBody>
      </p:sp>
      <p:sp>
        <p:nvSpPr>
          <p:cNvPr id="39" name="圆角矩形 38"/>
          <p:cNvSpPr/>
          <p:nvPr/>
        </p:nvSpPr>
        <p:spPr>
          <a:xfrm>
            <a:off x="7307681" y="2608925"/>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smtClean="0">
                <a:latin typeface="+mj-ea"/>
                <a:ea typeface="+mj-ea"/>
              </a:rPr>
              <a:t>DMB</a:t>
            </a:r>
            <a:endParaRPr lang="zh-CN" altLang="en-US" sz="1100" dirty="0">
              <a:latin typeface="+mj-ea"/>
              <a:ea typeface="+mj-ea"/>
            </a:endParaRPr>
          </a:p>
        </p:txBody>
      </p:sp>
      <p:sp>
        <p:nvSpPr>
          <p:cNvPr id="40" name="圆角矩形 39"/>
          <p:cNvSpPr/>
          <p:nvPr/>
        </p:nvSpPr>
        <p:spPr>
          <a:xfrm>
            <a:off x="6482706" y="3613738"/>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smtClean="0">
                <a:latin typeface="+mj-ea"/>
                <a:ea typeface="+mj-ea"/>
              </a:rPr>
              <a:t>KDS</a:t>
            </a:r>
            <a:endParaRPr lang="zh-CN" altLang="en-US" sz="1100" dirty="0">
              <a:latin typeface="+mj-ea"/>
              <a:ea typeface="+mj-ea"/>
            </a:endParaRPr>
          </a:p>
        </p:txBody>
      </p:sp>
      <p:sp>
        <p:nvSpPr>
          <p:cNvPr id="41" name="圆角矩形 40"/>
          <p:cNvSpPr/>
          <p:nvPr/>
        </p:nvSpPr>
        <p:spPr>
          <a:xfrm>
            <a:off x="7307681" y="3613738"/>
            <a:ext cx="659028" cy="3048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100" dirty="0" smtClean="0">
                <a:latin typeface="+mj-ea"/>
                <a:ea typeface="+mj-ea"/>
              </a:rPr>
              <a:t>KPS</a:t>
            </a:r>
            <a:endParaRPr lang="zh-CN" altLang="en-US" sz="1100" dirty="0">
              <a:latin typeface="+mj-ea"/>
              <a:ea typeface="+mj-ea"/>
            </a:endParaRPr>
          </a:p>
        </p:txBody>
      </p:sp>
      <p:sp>
        <p:nvSpPr>
          <p:cNvPr id="42" name="圆角矩形 41"/>
          <p:cNvSpPr/>
          <p:nvPr/>
        </p:nvSpPr>
        <p:spPr>
          <a:xfrm>
            <a:off x="4403478" y="4862219"/>
            <a:ext cx="612000" cy="2160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 dirty="0" smtClean="0">
                <a:latin typeface="+mj-ea"/>
                <a:ea typeface="+mj-ea"/>
              </a:rPr>
              <a:t>本次建设</a:t>
            </a:r>
            <a:endParaRPr lang="zh-CN" altLang="en-US" sz="800" dirty="0">
              <a:latin typeface="+mj-ea"/>
              <a:ea typeface="+mj-ea"/>
            </a:endParaRPr>
          </a:p>
        </p:txBody>
      </p:sp>
      <p:sp>
        <p:nvSpPr>
          <p:cNvPr id="43" name="文本框 42"/>
          <p:cNvSpPr txBox="1"/>
          <p:nvPr/>
        </p:nvSpPr>
        <p:spPr>
          <a:xfrm>
            <a:off x="3881856" y="4854803"/>
            <a:ext cx="530915" cy="230832"/>
          </a:xfrm>
          <a:prstGeom prst="rect">
            <a:avLst/>
          </a:prstGeom>
          <a:noFill/>
        </p:spPr>
        <p:txBody>
          <a:bodyPr wrap="none" rtlCol="0">
            <a:spAutoFit/>
          </a:bodyPr>
          <a:lstStyle>
            <a:defPPr>
              <a:defRPr lang="en-US"/>
            </a:defPPr>
            <a:lvl1pPr>
              <a:defRPr sz="1000"/>
            </a:lvl1pPr>
          </a:lstStyle>
          <a:p>
            <a:r>
              <a:rPr lang="zh-CN" altLang="en-US" sz="900" b="1" dirty="0" smtClean="0">
                <a:latin typeface="微软雅黑" panose="020B0503020204020204" charset="-122"/>
                <a:ea typeface="微软雅黑" panose="020B0503020204020204" charset="-122"/>
              </a:rPr>
              <a:t>图例：</a:t>
            </a:r>
            <a:endParaRPr lang="zh-CN" altLang="en-US" sz="900" b="1" dirty="0">
              <a:latin typeface="微软雅黑" panose="020B0503020204020204" charset="-122"/>
              <a:ea typeface="微软雅黑" panose="020B0503020204020204" charset="-122"/>
            </a:endParaRPr>
          </a:p>
        </p:txBody>
      </p:sp>
      <p:sp>
        <p:nvSpPr>
          <p:cNvPr id="44" name="圆角矩形 43"/>
          <p:cNvSpPr/>
          <p:nvPr/>
        </p:nvSpPr>
        <p:spPr>
          <a:xfrm>
            <a:off x="5161966" y="4862219"/>
            <a:ext cx="612000" cy="216000"/>
          </a:xfrm>
          <a:prstGeom prst="roundRect">
            <a:avLst/>
          </a:prstGeom>
          <a:solidFill>
            <a:schemeClr val="bg2"/>
          </a:solidFill>
          <a:ln>
            <a:noFill/>
          </a:ln>
          <a:effectLst/>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 dirty="0" smtClean="0">
                <a:latin typeface="+mj-ea"/>
              </a:rPr>
              <a:t>后续建设</a:t>
            </a:r>
            <a:endParaRPr lang="zh-CN" altLang="en-US" sz="800" dirty="0">
              <a:latin typeface="+mj-ea"/>
            </a:endParaRPr>
          </a:p>
        </p:txBody>
      </p:sp>
      <p:sp>
        <p:nvSpPr>
          <p:cNvPr id="37" name="Rectangle 87"/>
          <p:cNvSpPr/>
          <p:nvPr/>
        </p:nvSpPr>
        <p:spPr>
          <a:xfrm rot="5400000">
            <a:off x="-273074" y="1527121"/>
            <a:ext cx="758335" cy="216000"/>
          </a:xfrm>
          <a:prstGeom prst="rect">
            <a:avLst/>
          </a:prstGeom>
          <a:solidFill>
            <a:srgbClr val="DA291C"/>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FFFFFF"/>
                </a:solidFill>
                <a:latin typeface="微软雅黑" panose="020B0503020204020204" charset="-122"/>
                <a:ea typeface="微软雅黑" panose="020B0503020204020204" charset="-122"/>
              </a:rPr>
              <a:t>业务架构</a:t>
            </a:r>
            <a:endParaRPr lang="zh-CN" altLang="en-US" sz="900" b="1" kern="0" dirty="0">
              <a:solidFill>
                <a:srgbClr val="FFFFFF"/>
              </a:solidFill>
              <a:latin typeface="微软雅黑" panose="020B0503020204020204" charset="-122"/>
              <a:ea typeface="微软雅黑" panose="020B0503020204020204" charset="-122"/>
            </a:endParaRPr>
          </a:p>
        </p:txBody>
      </p:sp>
      <p:sp>
        <p:nvSpPr>
          <p:cNvPr id="45" name="Rectangle 91"/>
          <p:cNvSpPr/>
          <p:nvPr/>
        </p:nvSpPr>
        <p:spPr>
          <a:xfrm rot="5400000">
            <a:off x="-300158" y="2314580"/>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a:solidFill>
                  <a:srgbClr val="DA291C"/>
                </a:solidFill>
                <a:latin typeface="微软雅黑" panose="020B0503020204020204" charset="-122"/>
                <a:ea typeface="微软雅黑" panose="020B0503020204020204" charset="-122"/>
              </a:rPr>
              <a:t>业务专题</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6" name="Rectangle 91"/>
          <p:cNvSpPr/>
          <p:nvPr/>
        </p:nvSpPr>
        <p:spPr>
          <a:xfrm rot="5400000">
            <a:off x="-300158" y="3129123"/>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技术架构</a:t>
            </a:r>
            <a:endParaRPr lang="zh-CN" altLang="en-US" sz="900" b="1" kern="0" dirty="0">
              <a:solidFill>
                <a:srgbClr val="DA291C"/>
              </a:solidFill>
              <a:latin typeface="微软雅黑" panose="020B0503020204020204" charset="-122"/>
              <a:ea typeface="微软雅黑" panose="020B0503020204020204" charset="-122"/>
            </a:endParaRPr>
          </a:p>
        </p:txBody>
      </p:sp>
      <p:sp>
        <p:nvSpPr>
          <p:cNvPr id="47" name="Rectangle 91"/>
          <p:cNvSpPr/>
          <p:nvPr/>
        </p:nvSpPr>
        <p:spPr>
          <a:xfrm rot="5400000">
            <a:off x="-300158" y="3943667"/>
            <a:ext cx="812502" cy="216000"/>
          </a:xfrm>
          <a:prstGeom prst="rect">
            <a:avLst/>
          </a:prstGeom>
          <a:solidFill>
            <a:srgbClr val="FFFFFF"/>
          </a:solidFill>
          <a:ln w="9525">
            <a:solidFill>
              <a:srgbClr val="DA291C"/>
            </a:solidFill>
            <a:miter lim="800000"/>
          </a:ln>
        </p:spPr>
        <p:txBody>
          <a:bodyPr vert="horz" wrap="square" lIns="68580" tIns="34290" rIns="68580" bIns="34290" numCol="1" anchor="ctr" anchorCtr="0" compatLnSpc="1"/>
          <a:lstStyle/>
          <a:p>
            <a:pPr algn="ctr" defTabSz="457200"/>
            <a:r>
              <a:rPr lang="zh-CN" altLang="en-US" sz="900" b="1" kern="0" dirty="0" smtClean="0">
                <a:solidFill>
                  <a:srgbClr val="DA291C"/>
                </a:solidFill>
                <a:latin typeface="微软雅黑" panose="020B0503020204020204" charset="-122"/>
                <a:ea typeface="微软雅黑" panose="020B0503020204020204" charset="-122"/>
              </a:rPr>
              <a:t>技术专题</a:t>
            </a:r>
            <a:endParaRPr lang="zh-CN" altLang="en-US" sz="900" b="1" kern="0" dirty="0">
              <a:solidFill>
                <a:srgbClr val="DA291C"/>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THINKCELLSHAPEDONOTDELETE" val="p8HJEd33nZUawS0aAT4cVTg"/>
</p:tagLst>
</file>

<file path=ppt/tags/tag10.xml><?xml version="1.0" encoding="utf-8"?>
<p:tagLst xmlns:p="http://schemas.openxmlformats.org/presentationml/2006/main">
  <p:tag name="THINKCELLSHAPEDONOTDELETE" val="p7CdO3F_u1UektkYIAOB4sA"/>
</p:tagLst>
</file>

<file path=ppt/tags/tag11.xml><?xml version="1.0" encoding="utf-8"?>
<p:tagLst xmlns:p="http://schemas.openxmlformats.org/presentationml/2006/main">
  <p:tag name="THINKCELLSHAPEDONOTDELETE" val="p8KmIEQPm4EOCsT45TJNt7Q"/>
</p:tagLst>
</file>

<file path=ppt/tags/tag12.xml><?xml version="1.0" encoding="utf-8"?>
<p:tagLst xmlns:p="http://schemas.openxmlformats.org/presentationml/2006/main">
  <p:tag name="THINKCELLSHAPEDONOTDELETE" val="p6N9OFZFOgUCItAs1RF.yNw"/>
</p:tagLst>
</file>

<file path=ppt/tags/tag13.xml><?xml version="1.0" encoding="utf-8"?>
<p:tagLst xmlns:p="http://schemas.openxmlformats.org/presentationml/2006/main">
  <p:tag name="THINKCELLSHAPEDONOTDELETE" val="p8KmIEQPm4EOCsT45TJNt7Q"/>
</p:tagLst>
</file>

<file path=ppt/tags/tag14.xml><?xml version="1.0" encoding="utf-8"?>
<p:tagLst xmlns:p="http://schemas.openxmlformats.org/presentationml/2006/main">
  <p:tag name="THINKCELLSHAPEDONOTDELETE" val="pPixNn7bpFUaJ7NSCFzVS3g"/>
</p:tagLst>
</file>

<file path=ppt/tags/tag15.xml><?xml version="1.0" encoding="utf-8"?>
<p:tagLst xmlns:p="http://schemas.openxmlformats.org/presentationml/2006/main">
  <p:tag name="THINKCELLSHAPEDONOTDELETE" val="pervQzCQxRU2AlfMc_WqOCQ"/>
</p:tagLst>
</file>

<file path=ppt/tags/tag16.xml><?xml version="1.0" encoding="utf-8"?>
<p:tagLst xmlns:p="http://schemas.openxmlformats.org/presentationml/2006/main">
  <p:tag name="THINKCELLSHAPEDONOTDELETE" val="pPixNn7bpFUaJ7NSCFzVS3g"/>
</p:tagLst>
</file>

<file path=ppt/tags/tag17.xml><?xml version="1.0" encoding="utf-8"?>
<p:tagLst xmlns:p="http://schemas.openxmlformats.org/presentationml/2006/main">
  <p:tag name="THINKCELLSHAPEDONOTDELETE" val="pervQzCQxRU2AlfMc_WqOCQ"/>
</p:tagLst>
</file>

<file path=ppt/tags/tag18.xml><?xml version="1.0" encoding="utf-8"?>
<p:tagLst xmlns:p="http://schemas.openxmlformats.org/presentationml/2006/main">
  <p:tag name="THINKCELLSHAPEDONOTDELETE" val="pPixNn7bpFUaJ7NSCFzVS3g"/>
</p:tagLst>
</file>

<file path=ppt/tags/tag19.xml><?xml version="1.0" encoding="utf-8"?>
<p:tagLst xmlns:p="http://schemas.openxmlformats.org/presentationml/2006/main">
  <p:tag name="THINKCELLSHAPEDONOTDELETE" val="pervQzCQxRU2AlfMc_WqOCQ"/>
</p:tagLst>
</file>

<file path=ppt/tags/tag2.xml><?xml version="1.0" encoding="utf-8"?>
<p:tagLst xmlns:p="http://schemas.openxmlformats.org/presentationml/2006/main">
  <p:tag name="THINKCELLSHAPEDONOTDELETE" val="pDs8I5q.6kEit64gxSto.pA"/>
</p:tagLst>
</file>

<file path=ppt/tags/tag3.xml><?xml version="1.0" encoding="utf-8"?>
<p:tagLst xmlns:p="http://schemas.openxmlformats.org/presentationml/2006/main">
  <p:tag name="THINKCELLSHAPEDONOTDELETE" val="pC.7bzAgTjUCm_577fGsvOg"/>
</p:tagLst>
</file>

<file path=ppt/tags/tag4.xml><?xml version="1.0" encoding="utf-8"?>
<p:tagLst xmlns:p="http://schemas.openxmlformats.org/presentationml/2006/main">
  <p:tag name="THINKCELLSHAPEDONOTDELETE" val="p4ytjM82VZki4KDKbrJrzkw"/>
</p:tagLst>
</file>

<file path=ppt/tags/tag5.xml><?xml version="1.0" encoding="utf-8"?>
<p:tagLst xmlns:p="http://schemas.openxmlformats.org/presentationml/2006/main">
  <p:tag name="THINKCELLSHAPEDONOTDELETE" val="pIUyq0waDVUK8vEFvfPyovg"/>
</p:tagLst>
</file>

<file path=ppt/tags/tag6.xml><?xml version="1.0" encoding="utf-8"?>
<p:tagLst xmlns:p="http://schemas.openxmlformats.org/presentationml/2006/main">
  <p:tag name="THINKCELLSHAPEDONOTDELETE" val="pIUyq0waDVUK8vEFvfPyovg"/>
</p:tagLst>
</file>

<file path=ppt/tags/tag7.xml><?xml version="1.0" encoding="utf-8"?>
<p:tagLst xmlns:p="http://schemas.openxmlformats.org/presentationml/2006/main">
  <p:tag name="THINKCELLSHAPEDONOTDELETE" val="p4ytjM82VZki4KDKbrJrzkw"/>
</p:tagLst>
</file>

<file path=ppt/tags/tag8.xml><?xml version="1.0" encoding="utf-8"?>
<p:tagLst xmlns:p="http://schemas.openxmlformats.org/presentationml/2006/main">
  <p:tag name="THINKCELLSHAPEDONOTDELETE" val="pIUyq0waDVUK8vEFvfPyovg"/>
</p:tagLst>
</file>

<file path=ppt/tags/tag9.xml><?xml version="1.0" encoding="utf-8"?>
<p:tagLst xmlns:p="http://schemas.openxmlformats.org/presentationml/2006/main">
  <p:tag name="THINKCELLSHAPEDONOTDELETE" val="pIUyq0waDVUK8vEFvfPyovg"/>
</p:tagLst>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
          <a:solidFill>
            <a:schemeClr val="tx1"/>
          </a:solidFill>
        </a:ln>
      </a:spPr>
      <a:bodyPr vert="eaVert" rtlCol="0" anchor="ctr"/>
      <a:lstStyle>
        <a:defPPr algn="ctr">
          <a:defRPr sz="900" dirty="0">
            <a:solidFill>
              <a:schemeClr val="tx1"/>
            </a:solidFill>
            <a:latin typeface="微软雅黑" panose="020B0503020204020204" charset="-122"/>
            <a:ea typeface="微软雅黑" panose="020B050302020402020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none" rtlCol="0">
        <a:spAutoFit/>
      </a:bodyPr>
      <a:lstStyle>
        <a:defPPr algn="l">
          <a:defRPr sz="10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8548</Words>
  <Application>WPS 演示</Application>
  <PresentationFormat>全屏显示(16:9)</PresentationFormat>
  <Paragraphs>2289</Paragraphs>
  <Slides>34</Slides>
  <Notes>32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宋体</vt:lpstr>
      <vt:lpstr>Wingdings</vt:lpstr>
      <vt:lpstr>微软雅黑</vt:lpstr>
      <vt:lpstr>Standard Symbols PS [URW ]</vt:lpstr>
      <vt:lpstr>Arial</vt:lpstr>
      <vt:lpstr>HelveticaNeueLT Std</vt:lpstr>
      <vt:lpstr>Microsoft YaHei</vt:lpstr>
      <vt:lpstr>Microsoft YaHei</vt:lpstr>
      <vt:lpstr>黑体</vt:lpstr>
      <vt:lpstr>Calibri</vt:lpstr>
      <vt:lpstr>方正中倩简体</vt:lpstr>
      <vt:lpstr>Arial Black</vt:lpstr>
      <vt:lpstr>Droid Sans Fallback</vt:lpstr>
      <vt:lpstr>宋体</vt:lpstr>
      <vt:lpstr>Arial Unicode MS</vt:lpstr>
      <vt:lpstr>Abyssinica SIL</vt:lpstr>
      <vt:lpstr>Trebuchet MS</vt:lpstr>
      <vt:lpstr>Gubbi</vt:lpstr>
      <vt:lpstr>2016 HDS Corporate</vt:lpstr>
      <vt:lpstr>Yum餐饮SAAS平台统一化配置管理平台</vt:lpstr>
      <vt:lpstr>PowerPoint 演示文稿</vt:lpstr>
      <vt:lpstr>小品牌上线、运营现状</vt:lpstr>
      <vt:lpstr>小品牌系统现状</vt:lpstr>
      <vt:lpstr>痛点分析</vt:lpstr>
      <vt:lpstr>系统建设目标</vt:lpstr>
      <vt:lpstr>产品范围</vt:lpstr>
      <vt:lpstr>PowerPoint 演示文稿</vt:lpstr>
      <vt:lpstr>业务架构</vt:lpstr>
      <vt:lpstr>功能架构</vt:lpstr>
      <vt:lpstr>业务专题 – 开店流程</vt:lpstr>
      <vt:lpstr>业务专题 – 菜单配置功能</vt:lpstr>
      <vt:lpstr>业务专题 – 优惠类型</vt:lpstr>
      <vt:lpstr>业务专题 – 活动类型</vt:lpstr>
      <vt:lpstr>系统架构</vt:lpstr>
      <vt:lpstr>技术架构</vt:lpstr>
      <vt:lpstr>技术专题 – 统一消费者端配置</vt:lpstr>
      <vt:lpstr>技术专题 – 统一消费者端配置</vt:lpstr>
      <vt:lpstr>技术专题 – 系统安全</vt:lpstr>
      <vt:lpstr>技术专题 – 高性能/高可靠</vt:lpstr>
      <vt:lpstr>技术专题 – 监控Prometheus</vt:lpstr>
      <vt:lpstr>技术专题 – 部署拓扑图</vt:lpstr>
      <vt:lpstr>PowerPoint 演示文稿</vt:lpstr>
      <vt:lpstr>实施计划</vt:lpstr>
      <vt:lpstr>实施组人员情况</vt:lpstr>
      <vt:lpstr>PowerPoint 演示文稿</vt:lpstr>
      <vt:lpstr>日立在Yum实施相关系统</vt:lpstr>
      <vt:lpstr>CPOS Counter部分界面</vt:lpstr>
      <vt:lpstr>Yum跨系统订单流程梳理</vt:lpstr>
      <vt:lpstr>某全国大型连锁电器集团综合电商平台项目</vt:lpstr>
      <vt:lpstr>某大型家居建材销售集团电商及O2O平台项目</vt:lpstr>
      <vt:lpstr>第三方汽车物流服务商电商平台项目</vt:lpstr>
      <vt:lpstr>某家电制造企业智能家电与移动应用平台项目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muzongcun</cp:lastModifiedBy>
  <cp:revision>5672</cp:revision>
  <cp:lastPrinted>2020-07-28T11:00:26Z</cp:lastPrinted>
  <dcterms:created xsi:type="dcterms:W3CDTF">2020-07-28T11:00:26Z</dcterms:created>
  <dcterms:modified xsi:type="dcterms:W3CDTF">2020-07-28T11:00:26Z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2052-11.1.0.9522</vt:lpwstr>
  </property>
</Properties>
</file>