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F2B2F-EA0E-4699-B92F-CE8D57749B87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674D4-9A24-4470-8A1B-0234EBE616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B5E0B-AFCE-477D-8184-CD13B5C90A8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8CD62-07B7-44ED-84B4-F74916ED1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C32-E22C-4D33-AD02-33F09EE7D20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8EEC-BBF9-4634-A281-F6F908F724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3844003" y="792842"/>
            <a:ext cx="4999622" cy="2940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926930" y="824514"/>
            <a:ext cx="448977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中央</a:t>
            </a:r>
            <a:r>
              <a:rPr lang="zh-CN" altLang="en-US" sz="1400" b="1" dirty="0" smtClean="0"/>
              <a:t>端实时库存系统（</a:t>
            </a:r>
            <a:r>
              <a:rPr lang="en-US" altLang="zh-CN" sz="1400" b="1" dirty="0" smtClean="0"/>
              <a:t>CRCS</a:t>
            </a:r>
            <a:r>
              <a:rPr lang="zh-CN" altLang="en-US" sz="1400" b="1" dirty="0" smtClean="0"/>
              <a:t>）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4360816" y="1268335"/>
            <a:ext cx="1808480" cy="3233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库存实时计算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4370976" y="2549323"/>
            <a:ext cx="4045732" cy="9966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337127" y="4233081"/>
            <a:ext cx="11499273" cy="277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2740" y="1235822"/>
            <a:ext cx="1421241" cy="5642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FBI</a:t>
            </a:r>
            <a:endParaRPr lang="zh-CN" altLang="en-US" sz="1400" dirty="0"/>
          </a:p>
        </p:txBody>
      </p:sp>
      <p:sp>
        <p:nvSpPr>
          <p:cNvPr id="85" name="燕尾形箭头 84"/>
          <p:cNvSpPr/>
          <p:nvPr/>
        </p:nvSpPr>
        <p:spPr>
          <a:xfrm>
            <a:off x="2519293" y="1494098"/>
            <a:ext cx="1159398" cy="183728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32740" y="2639569"/>
            <a:ext cx="1421241" cy="606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ACP</a:t>
            </a:r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932739" y="1897836"/>
            <a:ext cx="1421241" cy="5810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配方中心</a:t>
            </a:r>
            <a:endParaRPr lang="zh-CN" altLang="en-US" sz="1400" dirty="0"/>
          </a:p>
        </p:txBody>
      </p:sp>
      <p:sp>
        <p:nvSpPr>
          <p:cNvPr id="90" name="燕尾形箭头 89"/>
          <p:cNvSpPr/>
          <p:nvPr/>
        </p:nvSpPr>
        <p:spPr>
          <a:xfrm>
            <a:off x="2520957" y="2850477"/>
            <a:ext cx="1146847" cy="16608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燕尾形箭头 90"/>
          <p:cNvSpPr/>
          <p:nvPr/>
        </p:nvSpPr>
        <p:spPr>
          <a:xfrm>
            <a:off x="2519823" y="2198711"/>
            <a:ext cx="1158868" cy="159726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759282" y="2029710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配方信息</a:t>
            </a:r>
            <a:endParaRPr lang="zh-CN" altLang="en-US" sz="1000" dirty="0"/>
          </a:p>
        </p:txBody>
      </p:sp>
      <p:sp>
        <p:nvSpPr>
          <p:cNvPr id="93" name="矩形 92"/>
          <p:cNvSpPr/>
          <p:nvPr/>
        </p:nvSpPr>
        <p:spPr>
          <a:xfrm>
            <a:off x="10244730" y="1235822"/>
            <a:ext cx="1421241" cy="5642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PreOrder</a:t>
            </a:r>
            <a:endParaRPr lang="zh-CN" altLang="en-US" sz="1400" dirty="0"/>
          </a:p>
        </p:txBody>
      </p:sp>
      <p:sp>
        <p:nvSpPr>
          <p:cNvPr id="94" name="燕尾形箭头 93"/>
          <p:cNvSpPr/>
          <p:nvPr/>
        </p:nvSpPr>
        <p:spPr>
          <a:xfrm>
            <a:off x="8955498" y="1483212"/>
            <a:ext cx="1176537" cy="17284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244729" y="1893042"/>
            <a:ext cx="1434165" cy="561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MC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10244729" y="2569496"/>
            <a:ext cx="1434165" cy="561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AI forecasting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6616415" y="1715255"/>
            <a:ext cx="1800293" cy="296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断货预警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4370976" y="1716000"/>
            <a:ext cx="1798320" cy="3037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效期预警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6616415" y="1275651"/>
            <a:ext cx="1800293" cy="3167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促销推荐</a:t>
            </a:r>
            <a:endParaRPr lang="zh-CN" altLang="en-US" sz="1400" dirty="0"/>
          </a:p>
        </p:txBody>
      </p:sp>
      <p:sp>
        <p:nvSpPr>
          <p:cNvPr id="106" name="矩形 105"/>
          <p:cNvSpPr/>
          <p:nvPr/>
        </p:nvSpPr>
        <p:spPr>
          <a:xfrm>
            <a:off x="3068746" y="4819953"/>
            <a:ext cx="6475020" cy="1026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EPQC</a:t>
            </a:r>
            <a:endParaRPr lang="zh-CN" altLang="en-US" sz="14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系统间关系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2597160" y="1325516"/>
            <a:ext cx="96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半成品售卖量</a:t>
            </a:r>
            <a:endParaRPr lang="zh-CN" altLang="en-US" sz="10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711098" y="2673419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配置信息</a:t>
            </a:r>
            <a:endParaRPr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9120867" y="1317504"/>
            <a:ext cx="887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推荐标准品</a:t>
            </a:r>
            <a:endParaRPr lang="zh-CN" altLang="en-US" sz="1000" dirty="0"/>
          </a:p>
        </p:txBody>
      </p:sp>
      <p:sp>
        <p:nvSpPr>
          <p:cNvPr id="112" name="燕尾形箭头 111"/>
          <p:cNvSpPr/>
          <p:nvPr/>
        </p:nvSpPr>
        <p:spPr>
          <a:xfrm>
            <a:off x="8966385" y="2201670"/>
            <a:ext cx="1176537" cy="17284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9106912" y="2011215"/>
            <a:ext cx="1010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断</a:t>
            </a:r>
            <a:r>
              <a:rPr lang="zh-CN" altLang="en-US" sz="1000" dirty="0" smtClean="0"/>
              <a:t>货预警信息</a:t>
            </a:r>
            <a:endParaRPr lang="zh-CN" altLang="en-US" sz="1000" dirty="0"/>
          </a:p>
        </p:txBody>
      </p:sp>
      <p:sp>
        <p:nvSpPr>
          <p:cNvPr id="114" name="矩形 113"/>
          <p:cNvSpPr/>
          <p:nvPr/>
        </p:nvSpPr>
        <p:spPr>
          <a:xfrm>
            <a:off x="3926930" y="6168365"/>
            <a:ext cx="1929584" cy="3515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IOT</a:t>
            </a:r>
            <a:endParaRPr lang="zh-CN" altLang="en-US" sz="1000" dirty="0"/>
          </a:p>
        </p:txBody>
      </p:sp>
      <p:sp>
        <p:nvSpPr>
          <p:cNvPr id="115" name="矩形 114"/>
          <p:cNvSpPr/>
          <p:nvPr/>
        </p:nvSpPr>
        <p:spPr>
          <a:xfrm>
            <a:off x="6781800" y="6168364"/>
            <a:ext cx="1856668" cy="351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RFID</a:t>
            </a:r>
            <a:endParaRPr lang="zh-CN" altLang="en-US" sz="1000" dirty="0"/>
          </a:p>
        </p:txBody>
      </p:sp>
      <p:sp>
        <p:nvSpPr>
          <p:cNvPr id="116" name="直角上箭头 115"/>
          <p:cNvSpPr/>
          <p:nvPr/>
        </p:nvSpPr>
        <p:spPr>
          <a:xfrm rot="5400000">
            <a:off x="1214610" y="3707440"/>
            <a:ext cx="2088349" cy="1360714"/>
          </a:xfrm>
          <a:prstGeom prst="bentUpArrow">
            <a:avLst>
              <a:gd name="adj1" fmla="val 4963"/>
              <a:gd name="adj2" fmla="val 6881"/>
              <a:gd name="adj3" fmla="val 99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1877207" y="5034110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配置信息</a:t>
            </a:r>
            <a:endParaRPr lang="zh-CN" altLang="en-US" sz="10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856260" y="5039201"/>
            <a:ext cx="915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预估售卖量</a:t>
            </a:r>
            <a:endParaRPr lang="zh-CN" altLang="en-US" sz="1000" dirty="0"/>
          </a:p>
        </p:txBody>
      </p:sp>
      <p:sp>
        <p:nvSpPr>
          <p:cNvPr id="124" name="燕尾形箭头 123"/>
          <p:cNvSpPr/>
          <p:nvPr/>
        </p:nvSpPr>
        <p:spPr>
          <a:xfrm rot="16200000">
            <a:off x="3928472" y="4195314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4082036" y="3984387"/>
            <a:ext cx="25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制作量</a:t>
            </a:r>
            <a:endParaRPr lang="zh-CN" altLang="en-US" sz="1000" dirty="0"/>
          </a:p>
        </p:txBody>
      </p:sp>
      <p:sp>
        <p:nvSpPr>
          <p:cNvPr id="126" name="燕尾形箭头 125"/>
          <p:cNvSpPr/>
          <p:nvPr/>
        </p:nvSpPr>
        <p:spPr>
          <a:xfrm rot="16200000">
            <a:off x="4516302" y="4195314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4669866" y="3984387"/>
            <a:ext cx="25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在途量</a:t>
            </a:r>
            <a:endParaRPr lang="zh-CN" altLang="en-US" sz="1000" dirty="0"/>
          </a:p>
        </p:txBody>
      </p:sp>
      <p:sp>
        <p:nvSpPr>
          <p:cNvPr id="128" name="燕尾形箭头 127"/>
          <p:cNvSpPr/>
          <p:nvPr/>
        </p:nvSpPr>
        <p:spPr>
          <a:xfrm rot="16200000">
            <a:off x="5169444" y="4206202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5344780" y="3908187"/>
            <a:ext cx="2591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预计售卖量</a:t>
            </a:r>
            <a:endParaRPr lang="zh-CN" altLang="en-US" sz="1000" dirty="0"/>
          </a:p>
        </p:txBody>
      </p:sp>
      <p:sp>
        <p:nvSpPr>
          <p:cNvPr id="130" name="燕尾形箭头 129"/>
          <p:cNvSpPr/>
          <p:nvPr/>
        </p:nvSpPr>
        <p:spPr>
          <a:xfrm rot="16200000">
            <a:off x="5737515" y="4195314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5912851" y="3908185"/>
            <a:ext cx="25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库存调拨</a:t>
            </a:r>
            <a:endParaRPr lang="zh-CN" altLang="en-US" sz="1000" dirty="0"/>
          </a:p>
        </p:txBody>
      </p:sp>
      <p:sp>
        <p:nvSpPr>
          <p:cNvPr id="132" name="燕尾形箭头 131"/>
          <p:cNvSpPr/>
          <p:nvPr/>
        </p:nvSpPr>
        <p:spPr>
          <a:xfrm rot="5400000">
            <a:off x="6902286" y="4206199"/>
            <a:ext cx="922917" cy="162853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7338877" y="3919070"/>
            <a:ext cx="25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库存信息</a:t>
            </a:r>
            <a:endParaRPr lang="zh-CN" altLang="en-US" sz="1000" dirty="0"/>
          </a:p>
        </p:txBody>
      </p:sp>
      <p:sp>
        <p:nvSpPr>
          <p:cNvPr id="134" name="燕尾形箭头 133"/>
          <p:cNvSpPr/>
          <p:nvPr/>
        </p:nvSpPr>
        <p:spPr>
          <a:xfrm rot="16200000">
            <a:off x="6336231" y="4195314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6511567" y="4022485"/>
            <a:ext cx="25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损耗量</a:t>
            </a:r>
            <a:endParaRPr lang="zh-CN" altLang="en-US" sz="1000" dirty="0"/>
          </a:p>
        </p:txBody>
      </p:sp>
      <p:sp>
        <p:nvSpPr>
          <p:cNvPr id="136" name="燕尾形箭头 135"/>
          <p:cNvSpPr/>
          <p:nvPr/>
        </p:nvSpPr>
        <p:spPr>
          <a:xfrm rot="5400000">
            <a:off x="7446572" y="4217085"/>
            <a:ext cx="922917" cy="162853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7883163" y="3929956"/>
            <a:ext cx="25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效期预警</a:t>
            </a:r>
            <a:endParaRPr lang="zh-CN" altLang="en-US" sz="1000" dirty="0"/>
          </a:p>
        </p:txBody>
      </p:sp>
      <p:sp>
        <p:nvSpPr>
          <p:cNvPr id="138" name="燕尾形箭头 137"/>
          <p:cNvSpPr/>
          <p:nvPr/>
        </p:nvSpPr>
        <p:spPr>
          <a:xfrm rot="5400000">
            <a:off x="7958201" y="4195316"/>
            <a:ext cx="922917" cy="162853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8422666" y="3919070"/>
            <a:ext cx="25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断货预警</a:t>
            </a:r>
            <a:endParaRPr lang="zh-CN" altLang="en-US" sz="1000" dirty="0"/>
          </a:p>
        </p:txBody>
      </p:sp>
      <p:sp>
        <p:nvSpPr>
          <p:cNvPr id="54" name="直角上箭头 53"/>
          <p:cNvSpPr/>
          <p:nvPr/>
        </p:nvSpPr>
        <p:spPr>
          <a:xfrm rot="16200000" flipH="1">
            <a:off x="9247144" y="3640241"/>
            <a:ext cx="2134126" cy="1345548"/>
          </a:xfrm>
          <a:prstGeom prst="bentUpArrow">
            <a:avLst>
              <a:gd name="adj1" fmla="val 3768"/>
              <a:gd name="adj2" fmla="val 4193"/>
              <a:gd name="adj3" fmla="val 99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>
            <a:off x="4389930" y="5902684"/>
            <a:ext cx="192956" cy="1948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上箭头 55"/>
          <p:cNvSpPr/>
          <p:nvPr/>
        </p:nvSpPr>
        <p:spPr>
          <a:xfrm>
            <a:off x="7198116" y="5902684"/>
            <a:ext cx="192956" cy="1948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156588" y="5917678"/>
            <a:ext cx="183516" cy="18038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>
            <a:off x="8012726" y="5917394"/>
            <a:ext cx="183516" cy="18038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58519" y="3894503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中心端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62148" y="4299682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餐厅端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83402" y="2521466"/>
            <a:ext cx="1716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餐厅端使用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531801" y="2841446"/>
            <a:ext cx="3734743" cy="2633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员工屏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4531800" y="3145569"/>
            <a:ext cx="3734743" cy="292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生产管理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库存及效期管理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4358613" y="2135162"/>
            <a:ext cx="4058095" cy="2808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中心端库存管理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系统通讯分析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19467"/>
              </p:ext>
            </p:extLst>
          </p:nvPr>
        </p:nvGraphicFramePr>
        <p:xfrm>
          <a:off x="697234" y="719666"/>
          <a:ext cx="1054492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9078">
                  <a:extLst>
                    <a:ext uri="{9D8B030D-6E8A-4147-A177-3AD203B41FA5}">
                      <a16:colId xmlns:a16="http://schemas.microsoft.com/office/drawing/2014/main" val="1486073751"/>
                    </a:ext>
                  </a:extLst>
                </a:gridCol>
                <a:gridCol w="1665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目标系统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消息内容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周期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频率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获取方式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FBI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半成品售卖量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配方中心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配方信息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源系统推送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ACP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配置信息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源系统推送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制作量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源系统推送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在途量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源系统推送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预计售卖量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r>
                        <a:rPr lang="zh-CN" altLang="en-US" sz="1400" dirty="0" smtClean="0"/>
                        <a:t>分钟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/5</a:t>
                      </a:r>
                      <a:r>
                        <a:rPr lang="zh-CN" altLang="en-US" sz="1400" dirty="0" smtClean="0"/>
                        <a:t>分钟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库存调拨量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损耗量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库存信息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分钟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分钟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效期预警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断货预警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CRCS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PreOrder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推荐标准品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CRCS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断货预警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名词理解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9127994"/>
              </p:ext>
            </p:extLst>
          </p:nvPr>
        </p:nvGraphicFramePr>
        <p:xfrm>
          <a:off x="330839" y="719666"/>
          <a:ext cx="11314430" cy="590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 smtClean="0"/>
                        <a:t>名词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 smtClean="0"/>
                        <a:t>解释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全量库存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含义：效期结束时间大于当前时间的半成品数量；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主要属性：半成品编码、半成品名称、半成品单位、批次信息、店、Location、数量；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计算逻辑：（其他库存、制作量、调拨量数据通用）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sym typeface="+mn-ea"/>
                        </a:rPr>
                        <a:t>全量库存</a:t>
                      </a:r>
                      <a:r>
                        <a:rPr lang="en-US" altLang="zh-CN" sz="1400" dirty="0">
                          <a:sym typeface="+mn-ea"/>
                        </a:rPr>
                        <a:t>=</a:t>
                      </a:r>
                      <a:r>
                        <a:rPr lang="zh-CN" altLang="en-US" sz="1400" dirty="0">
                          <a:sym typeface="+mn-ea"/>
                        </a:rPr>
                        <a:t>期初库存+实际制作量-实际售卖量-实际损耗量+调拨量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有效库存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全量库存中，效期结束时间大于预计售卖结束时间的半成品数量；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校准库存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sym typeface="+mn-ea"/>
                        </a:rPr>
                        <a:t>餐厅人工线下对未来时间点库存按批次进行校准，校准库存影响全量库存计算的期初库存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在途量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制作中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屏上制作量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/>
                        <a:t>已经在生产计划中未制作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人工校准无批次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非生产计划产生的库存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5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缺货库存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当某半成品的全量库存小于等于零，视为餐厅实际缺货库存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8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调拨量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子母店调拨，其他店调拨；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/>
                        <a:t>计划制作量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/>
                        <a:t>IF预计售卖量&gt;=有效库存，计划制作量=预计售卖量-有效库存；</a:t>
                      </a: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/>
                        <a:t>IF预计售卖量&lt;有效库存，不需要制作；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实际制作量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员工制作时录入实际制作量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实际售卖量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根据FBI实时拆解给出售卖的半成品数量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02486"/>
                  </a:ext>
                </a:extLst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预计售卖量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/>
                        <a:t>某时间段内餐厅预计销售的半成品数量，AI FCST或餐厅人工给出，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49603"/>
                  </a:ext>
                </a:extLst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实际损耗量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sym typeface="+mn-ea"/>
                        </a:rPr>
                        <a:t>生产过程、销售过程导致的损耗，由餐厅核对上报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19040"/>
                  </a:ext>
                </a:extLst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预计损耗量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某一未来时间点T，全量库存中效期结束时间小于T的库存-当前时间至T预计售卖量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164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待明确问题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7835850"/>
              </p:ext>
            </p:extLst>
          </p:nvPr>
        </p:nvGraphicFramePr>
        <p:xfrm>
          <a:off x="697234" y="719666"/>
          <a:ext cx="10966450" cy="544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问题内容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生产计划的生产频率是多少？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每个种计划的计算周期是什么？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IOT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RF</a:t>
                      </a:r>
                      <a:r>
                        <a:rPr lang="zh-CN" altLang="en-US" sz="1400" dirty="0" smtClean="0"/>
                        <a:t>ID</a:t>
                      </a:r>
                      <a:r>
                        <a:rPr lang="zh-CN" altLang="en-US" sz="1400" dirty="0"/>
                        <a:t>系统是否对接，数据是什么？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业务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每家店半成品数据量多少？批次量多少？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如果已制作成标准品，实际半成品库存已经减少，但因为还没有售卖，FBI不会传给我们售卖量，所以会导致库存不准确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FBI实时过来的数据怎么使用？是否针对</a:t>
                      </a:r>
                      <a:r>
                        <a:rPr lang="en-US" altLang="zh-CN" sz="1400" dirty="0"/>
                        <a:t>close</a:t>
                      </a:r>
                      <a:r>
                        <a:rPr lang="zh-CN" altLang="en-US" sz="1400" dirty="0"/>
                        <a:t>的售卖量？退单情况如何考虑？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损耗量里，是否包括退货情况的半成品？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预计售卖量是半成品数量，还是标准品数量？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ACP</a:t>
                      </a:r>
                      <a:r>
                        <a:rPr lang="zh-CN" altLang="en-US" sz="1400" smtClean="0"/>
                        <a:t>可以提供哪些信息？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r>
                        <a:rPr lang="zh-CN" altLang="en-US" sz="1400" dirty="0" smtClean="0"/>
                        <a:t>的技术架构是什么？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r>
                        <a:rPr lang="zh-CN" altLang="en-US" sz="1400" dirty="0" smtClean="0"/>
                        <a:t>中有哪些功能会影响库存的变化？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是否可以提供</a:t>
                      </a:r>
                      <a:r>
                        <a:rPr lang="en-US" altLang="zh-CN" sz="1400" dirty="0" smtClean="0"/>
                        <a:t>EPQC</a:t>
                      </a:r>
                      <a:r>
                        <a:rPr lang="zh-CN" altLang="en-US" sz="1400" dirty="0" smtClean="0"/>
                        <a:t>的源代码和表结构？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期初库存导入的实施方案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下周计划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19176"/>
              </p:ext>
            </p:extLst>
          </p:nvPr>
        </p:nvGraphicFramePr>
        <p:xfrm>
          <a:off x="697234" y="719666"/>
          <a:ext cx="111442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工作内容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产出物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r>
                        <a:rPr lang="zh-CN" altLang="en-US" sz="1400" dirty="0" smtClean="0"/>
                        <a:t>系统库存部分功能分析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r>
                        <a:rPr lang="zh-CN" altLang="en-US" sz="1400" dirty="0" smtClean="0"/>
                        <a:t>功能说明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r>
                        <a:rPr lang="zh-CN" altLang="en-US" sz="1400" dirty="0" smtClean="0"/>
                        <a:t>整体技术方案规划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r>
                        <a:rPr lang="zh-CN" altLang="en-US" sz="1400" dirty="0" smtClean="0"/>
                        <a:t>整体技术架构初版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5b0d070-7d9e-4dff-ab67-3f0722d011d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5946602-7414-43f9-8653-65c823c0422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1231</Words>
  <Application>Microsoft Office PowerPoint</Application>
  <PresentationFormat>宽屏</PresentationFormat>
  <Paragraphs>278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琪</dc:creator>
  <cp:lastModifiedBy>袁 琪</cp:lastModifiedBy>
  <cp:revision>161</cp:revision>
  <dcterms:created xsi:type="dcterms:W3CDTF">2019-11-14T09:53:00Z</dcterms:created>
  <dcterms:modified xsi:type="dcterms:W3CDTF">2019-11-20T12:01:53Z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