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2B2F-EA0E-4699-B92F-CE8D57749B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674D4-9A24-4470-8A1B-0234EBE616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5E0B-AFCE-477D-8184-CD13B5C90A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CD62-07B7-44ED-84B4-F74916ED19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现在的</a:t>
            </a: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EPQC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是怎么对接的？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计划与库存之间的交互关系？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每个计划的计算周期？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 smtClean="0"/>
              <a:t>ACP</a:t>
            </a:r>
            <a:r>
              <a:rPr lang="zh-CN" altLang="en-US" dirty="0" smtClean="0"/>
              <a:t>可以提供哪些配置信息？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配方中心可以提供哪些信息？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是否可以提供与库存相关的系统操作流程（例如：从生产计划的确认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增加库存）</a:t>
            </a:r>
            <a:endParaRPr lang="en-US" altLang="zh-CN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 smtClean="0"/>
              <a:t>餐厅端的总配和厨房是什么概念？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C32-E22C-4D33-AD02-33F09EE7D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8EEC-BBF9-4634-A281-F6F908F72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3844003" y="792842"/>
            <a:ext cx="4999622" cy="2940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926930" y="824514"/>
            <a:ext cx="448977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/>
              <a:t>中央</a:t>
            </a:r>
            <a:r>
              <a:rPr lang="zh-CN" altLang="en-US" sz="1400" b="1" dirty="0" smtClean="0"/>
              <a:t>端实时库存系统（</a:t>
            </a:r>
            <a:r>
              <a:rPr lang="en-US" altLang="zh-CN" sz="1400" b="1" dirty="0" smtClean="0"/>
              <a:t>CRCS</a:t>
            </a:r>
            <a:r>
              <a:rPr lang="zh-CN" altLang="en-US" sz="1400" b="1" dirty="0" smtClean="0"/>
              <a:t>）</a:t>
            </a:r>
            <a:endParaRPr lang="zh-CN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4360816" y="1268335"/>
            <a:ext cx="1808480" cy="3233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库存实时计算</a:t>
            </a:r>
            <a:endParaRPr lang="zh-CN" altLang="en-US" sz="1400" dirty="0"/>
          </a:p>
        </p:txBody>
      </p:sp>
      <p:sp>
        <p:nvSpPr>
          <p:cNvPr id="79" name="矩形 78"/>
          <p:cNvSpPr/>
          <p:nvPr/>
        </p:nvSpPr>
        <p:spPr>
          <a:xfrm>
            <a:off x="4370976" y="2549323"/>
            <a:ext cx="4045732" cy="9966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1" name="直接连接符 80"/>
          <p:cNvCxnSpPr/>
          <p:nvPr/>
        </p:nvCxnSpPr>
        <p:spPr>
          <a:xfrm flipV="1">
            <a:off x="337127" y="4233081"/>
            <a:ext cx="11499273" cy="277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32740" y="1235822"/>
            <a:ext cx="1421241" cy="56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FBI</a:t>
            </a:r>
            <a:endParaRPr lang="zh-CN" altLang="en-US" sz="1400" dirty="0"/>
          </a:p>
        </p:txBody>
      </p:sp>
      <p:sp>
        <p:nvSpPr>
          <p:cNvPr id="85" name="燕尾形箭头 84"/>
          <p:cNvSpPr/>
          <p:nvPr/>
        </p:nvSpPr>
        <p:spPr>
          <a:xfrm>
            <a:off x="2519293" y="1494098"/>
            <a:ext cx="1159398" cy="183728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32740" y="2639569"/>
            <a:ext cx="1421241" cy="6065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ACP</a:t>
            </a:r>
            <a:endParaRPr lang="zh-CN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932739" y="1897836"/>
            <a:ext cx="1421241" cy="5810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配方中心</a:t>
            </a:r>
            <a:endParaRPr lang="zh-CN" altLang="en-US" sz="1400" dirty="0"/>
          </a:p>
        </p:txBody>
      </p:sp>
      <p:sp>
        <p:nvSpPr>
          <p:cNvPr id="90" name="燕尾形箭头 89"/>
          <p:cNvSpPr/>
          <p:nvPr/>
        </p:nvSpPr>
        <p:spPr>
          <a:xfrm>
            <a:off x="2520957" y="2850477"/>
            <a:ext cx="1146847" cy="166082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燕尾形箭头 90"/>
          <p:cNvSpPr/>
          <p:nvPr/>
        </p:nvSpPr>
        <p:spPr>
          <a:xfrm>
            <a:off x="2519823" y="2198711"/>
            <a:ext cx="1158868" cy="159726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759282" y="2029710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配方信息</a:t>
            </a:r>
            <a:endParaRPr lang="zh-CN" altLang="en-US" sz="1000" dirty="0"/>
          </a:p>
        </p:txBody>
      </p:sp>
      <p:sp>
        <p:nvSpPr>
          <p:cNvPr id="93" name="矩形 92"/>
          <p:cNvSpPr/>
          <p:nvPr/>
        </p:nvSpPr>
        <p:spPr>
          <a:xfrm>
            <a:off x="10244730" y="1235822"/>
            <a:ext cx="1421241" cy="564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PreOrder</a:t>
            </a:r>
            <a:endParaRPr lang="zh-CN" altLang="en-US" sz="1400" dirty="0"/>
          </a:p>
        </p:txBody>
      </p:sp>
      <p:sp>
        <p:nvSpPr>
          <p:cNvPr id="94" name="燕尾形箭头 93"/>
          <p:cNvSpPr/>
          <p:nvPr/>
        </p:nvSpPr>
        <p:spPr>
          <a:xfrm>
            <a:off x="8955498" y="1483212"/>
            <a:ext cx="1176537" cy="17284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0244729" y="1893042"/>
            <a:ext cx="1434165" cy="561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MC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10244729" y="2569496"/>
            <a:ext cx="1434165" cy="561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AI forecasting</a:t>
            </a:r>
            <a:endParaRPr lang="zh-CN" altLang="en-US" sz="1400" dirty="0"/>
          </a:p>
        </p:txBody>
      </p:sp>
      <p:sp>
        <p:nvSpPr>
          <p:cNvPr id="101" name="矩形 100"/>
          <p:cNvSpPr/>
          <p:nvPr/>
        </p:nvSpPr>
        <p:spPr>
          <a:xfrm>
            <a:off x="6616415" y="1715255"/>
            <a:ext cx="1800293" cy="296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断货预警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4370976" y="1716000"/>
            <a:ext cx="1798320" cy="3037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效期预警</a:t>
            </a:r>
            <a:endParaRPr lang="zh-CN" altLang="en-US" sz="1400" dirty="0"/>
          </a:p>
        </p:txBody>
      </p:sp>
      <p:sp>
        <p:nvSpPr>
          <p:cNvPr id="103" name="矩形 102"/>
          <p:cNvSpPr/>
          <p:nvPr/>
        </p:nvSpPr>
        <p:spPr>
          <a:xfrm>
            <a:off x="6616415" y="1275651"/>
            <a:ext cx="1800293" cy="316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促销推荐</a:t>
            </a:r>
            <a:endParaRPr lang="zh-CN" altLang="en-US" sz="1400" dirty="0"/>
          </a:p>
        </p:txBody>
      </p:sp>
      <p:sp>
        <p:nvSpPr>
          <p:cNvPr id="106" name="矩形 105"/>
          <p:cNvSpPr/>
          <p:nvPr/>
        </p:nvSpPr>
        <p:spPr>
          <a:xfrm>
            <a:off x="3068746" y="4819953"/>
            <a:ext cx="6475020" cy="1026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EPQC</a:t>
            </a:r>
            <a:endParaRPr lang="zh-CN" altLang="en-US" sz="14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系统间关系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2597160" y="1325516"/>
            <a:ext cx="96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半成品售卖量</a:t>
            </a:r>
            <a:endParaRPr lang="zh-CN" altLang="en-US" sz="10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711098" y="2673419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配置信息</a:t>
            </a:r>
            <a:endParaRPr lang="zh-CN" altLang="en-US" sz="10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9120867" y="1317504"/>
            <a:ext cx="887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推荐标准品</a:t>
            </a:r>
            <a:endParaRPr lang="zh-CN" altLang="en-US" sz="1000" dirty="0"/>
          </a:p>
        </p:txBody>
      </p:sp>
      <p:sp>
        <p:nvSpPr>
          <p:cNvPr id="112" name="燕尾形箭头 111"/>
          <p:cNvSpPr/>
          <p:nvPr/>
        </p:nvSpPr>
        <p:spPr>
          <a:xfrm>
            <a:off x="8966385" y="2201670"/>
            <a:ext cx="1176537" cy="17284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9106912" y="2011215"/>
            <a:ext cx="1010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断</a:t>
            </a:r>
            <a:r>
              <a:rPr lang="zh-CN" altLang="en-US" sz="1000" dirty="0" smtClean="0"/>
              <a:t>货预警信息</a:t>
            </a:r>
            <a:endParaRPr lang="zh-CN" altLang="en-US" sz="1000" dirty="0"/>
          </a:p>
        </p:txBody>
      </p:sp>
      <p:sp>
        <p:nvSpPr>
          <p:cNvPr id="114" name="矩形 113"/>
          <p:cNvSpPr/>
          <p:nvPr/>
        </p:nvSpPr>
        <p:spPr>
          <a:xfrm>
            <a:off x="3926930" y="6168365"/>
            <a:ext cx="1929584" cy="3515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IOT</a:t>
            </a:r>
            <a:endParaRPr lang="zh-CN" altLang="en-US" sz="1000" dirty="0"/>
          </a:p>
        </p:txBody>
      </p:sp>
      <p:sp>
        <p:nvSpPr>
          <p:cNvPr id="115" name="矩形 114"/>
          <p:cNvSpPr/>
          <p:nvPr/>
        </p:nvSpPr>
        <p:spPr>
          <a:xfrm>
            <a:off x="6781800" y="6168364"/>
            <a:ext cx="1856668" cy="351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RFID</a:t>
            </a:r>
            <a:endParaRPr lang="zh-CN" altLang="en-US" sz="1000" dirty="0"/>
          </a:p>
        </p:txBody>
      </p:sp>
      <p:sp>
        <p:nvSpPr>
          <p:cNvPr id="116" name="直角上箭头 115"/>
          <p:cNvSpPr/>
          <p:nvPr/>
        </p:nvSpPr>
        <p:spPr>
          <a:xfrm rot="5400000">
            <a:off x="1214610" y="3707440"/>
            <a:ext cx="2088349" cy="1360714"/>
          </a:xfrm>
          <a:prstGeom prst="bentUpArrow">
            <a:avLst>
              <a:gd name="adj1" fmla="val 4963"/>
              <a:gd name="adj2" fmla="val 6881"/>
              <a:gd name="adj3" fmla="val 99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877207" y="5034110"/>
            <a:ext cx="71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配置信息</a:t>
            </a:r>
            <a:endParaRPr lang="zh-CN" altLang="en-US" sz="1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9856260" y="5039201"/>
            <a:ext cx="915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预估售卖量</a:t>
            </a:r>
            <a:endParaRPr lang="zh-CN" altLang="en-US" sz="1000" dirty="0"/>
          </a:p>
        </p:txBody>
      </p:sp>
      <p:sp>
        <p:nvSpPr>
          <p:cNvPr id="124" name="燕尾形箭头 123"/>
          <p:cNvSpPr/>
          <p:nvPr/>
        </p:nvSpPr>
        <p:spPr>
          <a:xfrm rot="16200000">
            <a:off x="3928472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4082036" y="3984387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制作量</a:t>
            </a:r>
            <a:endParaRPr lang="zh-CN" altLang="en-US" sz="1000" dirty="0"/>
          </a:p>
        </p:txBody>
      </p:sp>
      <p:sp>
        <p:nvSpPr>
          <p:cNvPr id="126" name="燕尾形箭头 125"/>
          <p:cNvSpPr/>
          <p:nvPr/>
        </p:nvSpPr>
        <p:spPr>
          <a:xfrm rot="16200000">
            <a:off x="4516302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4669866" y="3984387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在途量</a:t>
            </a:r>
            <a:endParaRPr lang="zh-CN" altLang="en-US" sz="1000" dirty="0"/>
          </a:p>
        </p:txBody>
      </p:sp>
      <p:sp>
        <p:nvSpPr>
          <p:cNvPr id="128" name="燕尾形箭头 127"/>
          <p:cNvSpPr/>
          <p:nvPr/>
        </p:nvSpPr>
        <p:spPr>
          <a:xfrm rot="16200000">
            <a:off x="5169444" y="4206202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5344780" y="3908187"/>
            <a:ext cx="2591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预计售卖量</a:t>
            </a:r>
            <a:endParaRPr lang="zh-CN" altLang="en-US" sz="1000" dirty="0"/>
          </a:p>
        </p:txBody>
      </p:sp>
      <p:sp>
        <p:nvSpPr>
          <p:cNvPr id="130" name="燕尾形箭头 129"/>
          <p:cNvSpPr/>
          <p:nvPr/>
        </p:nvSpPr>
        <p:spPr>
          <a:xfrm rot="16200000">
            <a:off x="5737515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5912851" y="3908185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库存调拨</a:t>
            </a:r>
            <a:endParaRPr lang="zh-CN" altLang="en-US" sz="1000" dirty="0"/>
          </a:p>
        </p:txBody>
      </p:sp>
      <p:sp>
        <p:nvSpPr>
          <p:cNvPr id="132" name="燕尾形箭头 131"/>
          <p:cNvSpPr/>
          <p:nvPr/>
        </p:nvSpPr>
        <p:spPr>
          <a:xfrm rot="5400000">
            <a:off x="6902286" y="4206199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7338877" y="3919070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库存信息</a:t>
            </a:r>
            <a:endParaRPr lang="zh-CN" altLang="en-US" sz="1000" dirty="0"/>
          </a:p>
        </p:txBody>
      </p:sp>
      <p:sp>
        <p:nvSpPr>
          <p:cNvPr id="134" name="燕尾形箭头 133"/>
          <p:cNvSpPr/>
          <p:nvPr/>
        </p:nvSpPr>
        <p:spPr>
          <a:xfrm rot="16200000">
            <a:off x="6336231" y="4195314"/>
            <a:ext cx="922917" cy="16285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6511567" y="4022485"/>
            <a:ext cx="25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损耗量</a:t>
            </a:r>
            <a:endParaRPr lang="zh-CN" altLang="en-US" sz="1000" dirty="0"/>
          </a:p>
        </p:txBody>
      </p:sp>
      <p:sp>
        <p:nvSpPr>
          <p:cNvPr id="136" name="燕尾形箭头 135"/>
          <p:cNvSpPr/>
          <p:nvPr/>
        </p:nvSpPr>
        <p:spPr>
          <a:xfrm rot="5400000">
            <a:off x="7446572" y="4217085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7883163" y="3929956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效期预警</a:t>
            </a:r>
            <a:endParaRPr lang="zh-CN" altLang="en-US" sz="1000" dirty="0"/>
          </a:p>
        </p:txBody>
      </p:sp>
      <p:sp>
        <p:nvSpPr>
          <p:cNvPr id="138" name="燕尾形箭头 137"/>
          <p:cNvSpPr/>
          <p:nvPr/>
        </p:nvSpPr>
        <p:spPr>
          <a:xfrm rot="5400000">
            <a:off x="7958201" y="4195316"/>
            <a:ext cx="922917" cy="162853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8422666" y="3919070"/>
            <a:ext cx="25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断货预警</a:t>
            </a:r>
            <a:endParaRPr lang="zh-CN" altLang="en-US" sz="1000" dirty="0"/>
          </a:p>
        </p:txBody>
      </p:sp>
      <p:sp>
        <p:nvSpPr>
          <p:cNvPr id="54" name="直角上箭头 53"/>
          <p:cNvSpPr/>
          <p:nvPr/>
        </p:nvSpPr>
        <p:spPr>
          <a:xfrm rot="16200000" flipH="1">
            <a:off x="9247144" y="3640241"/>
            <a:ext cx="2134126" cy="1345548"/>
          </a:xfrm>
          <a:prstGeom prst="bentUpArrow">
            <a:avLst>
              <a:gd name="adj1" fmla="val 3768"/>
              <a:gd name="adj2" fmla="val 4193"/>
              <a:gd name="adj3" fmla="val 99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4389930" y="5902684"/>
            <a:ext cx="192956" cy="194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上箭头 55"/>
          <p:cNvSpPr/>
          <p:nvPr/>
        </p:nvSpPr>
        <p:spPr>
          <a:xfrm>
            <a:off x="7198116" y="5902684"/>
            <a:ext cx="192956" cy="1948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156588" y="5917678"/>
            <a:ext cx="183516" cy="1803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>
            <a:off x="8012726" y="5917394"/>
            <a:ext cx="183516" cy="1803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58519" y="3894503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中心端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2148" y="4299682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餐厅端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83402" y="2521466"/>
            <a:ext cx="1716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餐厅端使用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4531801" y="2841446"/>
            <a:ext cx="3734743" cy="2633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员工屏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库存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531800" y="3145569"/>
            <a:ext cx="3734743" cy="292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生产管理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库存及效期管理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4358613" y="2135162"/>
            <a:ext cx="4058095" cy="2808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中心端库存管理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预警方案推送</a:t>
            </a:r>
            <a:r>
              <a:rPr lang="en-US" altLang="zh-CN" dirty="0"/>
              <a:t>3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 descr="预警推送方案3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" y="586105"/>
            <a:ext cx="8303895" cy="5873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85885" y="1393825"/>
            <a:ext cx="3232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：服务端口发一个推送服务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Flink</a:t>
            </a:r>
            <a:r>
              <a:rPr lang="zh-CN" altLang="en-US">
                <a:ea typeface="宋体" charset="0"/>
              </a:rPr>
              <a:t>拆分后的数据，通过推送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平台，实时推送到餐厅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餐厅库存员工屏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餐厅库存员工屏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857250"/>
            <a:ext cx="7896860" cy="5580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82025" y="1307465"/>
            <a:ext cx="3446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：员工屏数据来源</a:t>
            </a:r>
            <a:r>
              <a:rPr lang="en-US" altLang="zh-CN">
                <a:ea typeface="宋体" charset="0"/>
              </a:rPr>
              <a:t>flink</a:t>
            </a:r>
            <a:r>
              <a:rPr lang="zh-CN" altLang="en-US">
                <a:ea typeface="宋体" charset="0"/>
              </a:rPr>
              <a:t>拆分</a:t>
            </a:r>
            <a:r>
              <a:rPr lang="en-US" altLang="zh-CN">
                <a:ea typeface="宋体" charset="0"/>
              </a:rPr>
              <a:t>FBI</a:t>
            </a:r>
            <a:endParaRPr lang="en-US" altLang="zh-CN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2550"/>
            <a:ext cx="243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餐厅库准实时库存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餐厅库实时库存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704850"/>
            <a:ext cx="7994015" cy="567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1915"/>
            <a:ext cx="306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促销推荐-推送preorder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促销推荐-推送preorder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520700"/>
            <a:ext cx="8661400" cy="612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1915"/>
            <a:ext cx="306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宋体" charset="0"/>
              </a:rPr>
              <a:t>实时计算按照</a:t>
            </a:r>
            <a:r>
              <a:rPr lang="en-US" altLang="zh-CN" dirty="0">
                <a:ea typeface="宋体" charset="0"/>
              </a:rPr>
              <a:t>store</a:t>
            </a:r>
            <a:r>
              <a:rPr lang="zh-CN" altLang="en-US" dirty="0">
                <a:ea typeface="宋体" charset="0"/>
              </a:rPr>
              <a:t>拆分</a:t>
            </a:r>
            <a:endParaRPr lang="zh-CN" altLang="en-US" dirty="0">
              <a:ea typeface="宋体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547735" y="1748790"/>
            <a:ext cx="36118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/>
              <a:t>FBI</a:t>
            </a:r>
            <a:r>
              <a:rPr lang="zh-CN" altLang="en-US">
                <a:ea typeface="宋体" charset="0"/>
              </a:rPr>
              <a:t>的数据通过实时计算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发送到</a:t>
            </a:r>
            <a:r>
              <a:rPr lang="en-US" altLang="zh-CN">
                <a:ea typeface="宋体" charset="0"/>
              </a:rPr>
              <a:t>Pulsar</a:t>
            </a:r>
            <a:r>
              <a:rPr lang="zh-CN" altLang="en-US">
                <a:ea typeface="宋体" charset="0"/>
              </a:rPr>
              <a:t>中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>
                <a:ea typeface="宋体" charset="0"/>
              </a:rPr>
              <a:t>ACP</a:t>
            </a:r>
            <a:r>
              <a:rPr lang="zh-CN" altLang="en-US">
                <a:ea typeface="宋体" charset="0"/>
              </a:rPr>
              <a:t>固定配置通过总部端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服务，保存到</a:t>
            </a:r>
            <a:r>
              <a:rPr lang="en-US" altLang="zh-CN">
                <a:ea typeface="宋体" charset="0"/>
              </a:rPr>
              <a:t>redis</a:t>
            </a:r>
            <a:r>
              <a:rPr lang="zh-CN" altLang="en-US">
                <a:ea typeface="宋体" charset="0"/>
              </a:rPr>
              <a:t>中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>
                <a:ea typeface="宋体" charset="0"/>
              </a:rPr>
              <a:t>EQPC</a:t>
            </a:r>
            <a:r>
              <a:rPr lang="zh-CN" altLang="en-US">
                <a:ea typeface="宋体" charset="0"/>
              </a:rPr>
              <a:t>餐厅上传的制作量和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损耗，发送到总部端后，保存到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redis</a:t>
            </a:r>
            <a:r>
              <a:rPr lang="zh-CN" altLang="en-US">
                <a:ea typeface="宋体" charset="0"/>
              </a:rPr>
              <a:t>中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4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>
                <a:ea typeface="宋体" charset="0"/>
              </a:rPr>
              <a:t>AI FCST </a:t>
            </a:r>
            <a:r>
              <a:rPr lang="zh-CN" altLang="en-US">
                <a:ea typeface="宋体" charset="0"/>
              </a:rPr>
              <a:t>中的预估售卖量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数据，上传总部端保存到</a:t>
            </a:r>
            <a:r>
              <a:rPr lang="en-US" altLang="zh-CN">
                <a:ea typeface="宋体" charset="0"/>
              </a:rPr>
              <a:t>redis</a:t>
            </a:r>
            <a:endParaRPr lang="en-US" altLang="zh-CN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当餐厅消费</a:t>
            </a:r>
            <a:r>
              <a:rPr lang="en-US" altLang="zh-CN">
                <a:ea typeface="宋体" charset="0"/>
              </a:rPr>
              <a:t>pulsar</a:t>
            </a:r>
            <a:r>
              <a:rPr lang="zh-CN" altLang="en-US">
                <a:ea typeface="宋体" charset="0"/>
              </a:rPr>
              <a:t>中的数据时，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会取得不同餐厅的</a:t>
            </a:r>
            <a:r>
              <a:rPr lang="en-US" altLang="zh-CN">
                <a:ea typeface="宋体" charset="0"/>
              </a:rPr>
              <a:t>ACP,</a:t>
            </a:r>
            <a:r>
              <a:rPr lang="zh-CN" altLang="en-US">
                <a:ea typeface="宋体" charset="0"/>
              </a:rPr>
              <a:t>制作量，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损耗，以及预估售卖量进行计算。</a:t>
            </a:r>
            <a:endParaRPr lang="zh-CN" altLang="en-US">
              <a:ea typeface="宋体" charset="0"/>
            </a:endParaRPr>
          </a:p>
        </p:txBody>
      </p:sp>
      <p:pic>
        <p:nvPicPr>
          <p:cNvPr id="5" name="图片 4" descr="实时计算逻辑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637540"/>
            <a:ext cx="8138795" cy="576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系统通讯分析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7234" y="719666"/>
          <a:ext cx="1054492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054"/>
                <a:gridCol w="1106906"/>
                <a:gridCol w="1270534"/>
                <a:gridCol w="1809825"/>
                <a:gridCol w="1135506"/>
                <a:gridCol w="2849078"/>
                <a:gridCol w="16650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目标系统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消息内容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周期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频率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获取方式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FBI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半成品售卖量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配方中心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配方信息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配置信息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制作量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在途量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预计售卖量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/5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库存调拨量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损耗量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库存信息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分钟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效期预警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断货预警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CRCS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PreOrder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推荐标准品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CRCS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断货预警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实时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？条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源系统推送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名词理解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0839" y="719666"/>
          <a:ext cx="11314430" cy="5908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/>
                <a:gridCol w="1447165"/>
                <a:gridCol w="9149080"/>
              </a:tblGrid>
              <a:tr h="3912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名词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解释</a:t>
                      </a:r>
                      <a:endParaRPr lang="zh-CN" altLang="en-US" sz="1400" dirty="0"/>
                    </a:p>
                  </a:txBody>
                  <a:tcPr/>
                </a:tc>
              </a:tr>
              <a:tr h="819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全量库存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含义：效期结束时间大于当前时间的半成品数量；</a:t>
                      </a:r>
                      <a:endParaRPr lang="zh-CN" altLang="en-US" sz="14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主要属性：半成品编码、半成品名称、半成品单位、批次信息、店、Location、数量；</a:t>
                      </a:r>
                      <a:endParaRPr lang="zh-CN" altLang="en-US" sz="14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计算逻辑：（其他库存、制作量、调拨量数据通用）</a:t>
                      </a:r>
                      <a:endParaRPr lang="zh-CN" altLang="en-US" sz="14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全量库存</a:t>
                      </a:r>
                      <a:r>
                        <a:rPr lang="en-US" altLang="zh-CN" sz="1400" dirty="0">
                          <a:sym typeface="+mn-ea"/>
                        </a:rPr>
                        <a:t>=</a:t>
                      </a:r>
                      <a:r>
                        <a:rPr lang="zh-CN" altLang="en-US" sz="1400" dirty="0">
                          <a:sym typeface="+mn-ea"/>
                        </a:rPr>
                        <a:t>期初库存+实际制作量-实际售卖量-实际损耗量+调拨量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264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有效库存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全量库存中，效期结束时间大于预计售卖结束时间的半成品数量；</a:t>
                      </a:r>
                      <a:endParaRPr lang="zh-CN" altLang="en-US" sz="1400" dirty="0"/>
                    </a:p>
                  </a:txBody>
                  <a:tcPr/>
                </a:tc>
              </a:tr>
              <a:tr h="3135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校准库存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餐厅人工线下对未来时间点库存按批次进行校准，校准库存影响全量库存计算的期初库存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</a:tr>
              <a:tr h="264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在途量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制作中</a:t>
                      </a:r>
                      <a:endParaRPr lang="zh-CN" altLang="en-US" sz="1400" dirty="0"/>
                    </a:p>
                  </a:txBody>
                  <a:tcPr/>
                </a:tc>
              </a:tr>
              <a:tr h="390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屏上制作量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 smtClean="0"/>
                        <a:t>已经在生产计划中未制作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18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人工校准无批次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非生产计划产生的库存</a:t>
                      </a:r>
                      <a:endParaRPr lang="zh-CN" altLang="en-US" sz="1400" dirty="0"/>
                    </a:p>
                  </a:txBody>
                  <a:tcPr/>
                </a:tc>
              </a:tr>
              <a:tr h="3135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缺货库存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当某半成品的全量库存小于等于零，视为餐厅实际缺货库存</a:t>
                      </a:r>
                      <a:endParaRPr lang="zh-CN" altLang="en-US" sz="1400" dirty="0"/>
                    </a:p>
                  </a:txBody>
                  <a:tcPr/>
                </a:tc>
              </a:tr>
              <a:tr h="278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调拨量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子母店调拨，其他店调拨；</a:t>
                      </a:r>
                      <a:endParaRPr lang="zh-CN" altLang="en-US" sz="1400" dirty="0"/>
                    </a:p>
                  </a:txBody>
                  <a:tcPr/>
                </a:tc>
              </a:tr>
              <a:tr h="491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dirty="0"/>
                        <a:t>9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计划制作量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IF预计售卖量&gt;=有效库存，计划制作量=预计售卖量-有效库存；</a:t>
                      </a:r>
                      <a:endParaRPr lang="zh-CN" altLang="en-US" sz="1400" dirty="0"/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IF预计售卖量&lt;有效库存，不需要制作；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实际制作量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员工制作时录入实际制作量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根据FBI实时拆解给出售卖的半成品数量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预计售卖量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400" dirty="0"/>
                        <a:t>某时间段内餐厅预计销售的半成品数量，AI FCST或餐厅人工给出，</a:t>
                      </a:r>
                      <a:endParaRPr lang="zh-CN" altLang="en-US" sz="1400" dirty="0"/>
                    </a:p>
                  </a:txBody>
                  <a:tcPr/>
                </a:tc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实际损耗量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sym typeface="+mn-ea"/>
                        </a:rPr>
                        <a:t>生产过程、销售过程导致的损耗，由餐厅核对上报</a:t>
                      </a:r>
                      <a:endParaRPr lang="zh-CN" altLang="en-US" sz="1400" dirty="0">
                        <a:sym typeface="+mn-ea"/>
                      </a:endParaRPr>
                    </a:p>
                  </a:txBody>
                  <a:tcPr/>
                </a:tc>
              </a:tr>
              <a:tr h="36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预计损耗量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dirty="0"/>
                        <a:t>某一未来时间点T，全量库存中效期结束时间小于T的库存-当前时间至T预计售卖量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待明确问题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7234" y="719666"/>
          <a:ext cx="10966450" cy="544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85"/>
                <a:gridCol w="8549640"/>
                <a:gridCol w="1622425"/>
              </a:tblGrid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问题内容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生产计划的生产频率是多少？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每个种计划的计算周期是什么？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业务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IOT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RF</a:t>
                      </a:r>
                      <a:r>
                        <a:rPr lang="zh-CN" altLang="en-US" sz="1400" dirty="0" smtClean="0"/>
                        <a:t>ID</a:t>
                      </a:r>
                      <a:r>
                        <a:rPr lang="zh-CN" altLang="en-US" sz="1400" dirty="0"/>
                        <a:t>系统是否对接，数据是什么？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ym typeface="+mn-ea"/>
                        </a:rPr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每家店半成品数据量多少？批次量多少？</a:t>
                      </a:r>
                      <a:endParaRPr lang="en-US" altLang="zh-C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如果已制作成标准品，实际半成品库存已经减少，但因为还没有售卖，FBI不会传给我们售卖量，所以会导致库存不准确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FBI实时过来的数据怎么使用？是否针对</a:t>
                      </a:r>
                      <a:r>
                        <a:rPr lang="en-US" altLang="zh-CN" sz="1400" dirty="0"/>
                        <a:t>close</a:t>
                      </a:r>
                      <a:r>
                        <a:rPr lang="zh-CN" altLang="en-US" sz="1400" dirty="0"/>
                        <a:t>的售卖量？退单情况如何考虑？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损耗量里，是否包括退货情况的半成品？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预计售卖量是半成品数量，还是标准品数量？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业务</a:t>
                      </a:r>
                      <a:endParaRPr lang="zh-CN" altLang="en-US" sz="14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ACP</a:t>
                      </a:r>
                      <a:r>
                        <a:rPr lang="zh-CN" altLang="en-US" sz="1400" smtClean="0"/>
                        <a:t>可以提供哪些信息？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业务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的技术架构是什么？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中有哪些功能会影响库存的变化？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是否可以提供</a:t>
                      </a:r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的源代码和表结构？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期初库存导入的实施方案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技术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82305"/>
            <a:ext cx="18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下周计划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7234" y="719666"/>
          <a:ext cx="111442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36"/>
                <a:gridCol w="3623310"/>
                <a:gridCol w="6857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工作内容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产出物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EPQC</a:t>
                      </a:r>
                      <a:r>
                        <a:rPr lang="zh-CN" altLang="en-US" sz="1400" dirty="0" smtClean="0"/>
                        <a:t>系统库存部分功能分析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功能说明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整体技术方案规划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CRCS</a:t>
                      </a:r>
                      <a:r>
                        <a:rPr lang="zh-CN" altLang="en-US" sz="1400" dirty="0" smtClean="0"/>
                        <a:t>整体技术架构初版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2550"/>
            <a:ext cx="329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宋体" charset="0"/>
              </a:rPr>
              <a:t>实时库存技术架构</a:t>
            </a:r>
            <a:endParaRPr lang="zh-CN" altLang="en-US" dirty="0">
              <a:ea typeface="宋体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库存实时计算框架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714375"/>
            <a:ext cx="8301355" cy="5889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06485" y="1935480"/>
            <a:ext cx="33407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：数据来源</a:t>
            </a:r>
            <a:r>
              <a:rPr lang="en-US" altLang="zh-CN">
                <a:ea typeface="宋体" charset="0"/>
              </a:rPr>
              <a:t>Acp</a:t>
            </a:r>
            <a:r>
              <a:rPr lang="zh-CN" altLang="en-US">
                <a:ea typeface="宋体" charset="0"/>
              </a:rPr>
              <a:t>，</a:t>
            </a:r>
            <a:r>
              <a:rPr lang="en-US" altLang="zh-CN">
                <a:ea typeface="宋体" charset="0"/>
              </a:rPr>
              <a:t>FBI,EPQC</a:t>
            </a:r>
            <a:endParaRPr lang="en-US" altLang="zh-CN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>
                <a:ea typeface="宋体" charset="0"/>
              </a:rPr>
              <a:t>flink</a:t>
            </a:r>
            <a:r>
              <a:rPr lang="zh-CN" altLang="en-US">
                <a:ea typeface="宋体" charset="0"/>
              </a:rPr>
              <a:t>计算来自</a:t>
            </a:r>
            <a:r>
              <a:rPr lang="en-US" altLang="zh-CN">
                <a:ea typeface="宋体" charset="0"/>
              </a:rPr>
              <a:t>pulsar</a:t>
            </a:r>
            <a:r>
              <a:rPr lang="zh-CN" altLang="en-US">
                <a:ea typeface="宋体" charset="0"/>
              </a:rPr>
              <a:t>的数据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2550"/>
            <a:ext cx="245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>
                <a:ea typeface="宋体" charset="0"/>
              </a:rPr>
              <a:t>后端微服务架构</a:t>
            </a:r>
            <a:endParaRPr lang="zh-CN" altLang="en-US" dirty="0">
              <a:ea typeface="宋体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微服务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673735"/>
            <a:ext cx="8195945" cy="60007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78240" y="1630680"/>
            <a:ext cx="30473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：微服务架构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：统一网关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3</a:t>
            </a:r>
            <a:r>
              <a:rPr lang="zh-CN" altLang="en-US">
                <a:ea typeface="宋体" charset="0"/>
              </a:rPr>
              <a:t>：采用</a:t>
            </a:r>
            <a:r>
              <a:rPr lang="en-US" altLang="zh-CN">
                <a:ea typeface="宋体" charset="0"/>
              </a:rPr>
              <a:t>nacos</a:t>
            </a:r>
            <a:r>
              <a:rPr lang="zh-CN" altLang="en-US">
                <a:ea typeface="宋体" charset="0"/>
              </a:rPr>
              <a:t>注册配置中心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4</a:t>
            </a:r>
            <a:r>
              <a:rPr lang="zh-CN" altLang="en-US">
                <a:ea typeface="宋体" charset="0"/>
              </a:rPr>
              <a:t>：有熔断，限流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874" y="114055"/>
            <a:ext cx="1886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预警方案推送</a:t>
            </a:r>
            <a:r>
              <a:rPr lang="en-US" altLang="zh-CN" dirty="0"/>
              <a:t>1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预警推送方案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668655"/>
            <a:ext cx="7616190" cy="5520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7715" y="1076325"/>
            <a:ext cx="38620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</a:t>
            </a:r>
            <a:r>
              <a:rPr lang="en-US" altLang="zh-CN">
                <a:ea typeface="宋体" charset="0"/>
              </a:rPr>
              <a:t>FBI</a:t>
            </a:r>
            <a:r>
              <a:rPr lang="zh-CN" altLang="en-US">
                <a:ea typeface="宋体" charset="0"/>
              </a:rPr>
              <a:t>每隔五分钟数据传送到</a:t>
            </a:r>
            <a:r>
              <a:rPr lang="en-US" altLang="zh-CN">
                <a:ea typeface="宋体" charset="0"/>
              </a:rPr>
              <a:t>Flink</a:t>
            </a:r>
            <a:endParaRPr lang="en-US" altLang="zh-CN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实时计算平台，对半成品进行拆分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拆分后的数据放回</a:t>
            </a:r>
            <a:r>
              <a:rPr lang="en-US" altLang="zh-CN">
                <a:ea typeface="宋体" charset="0"/>
              </a:rPr>
              <a:t>pulsar</a:t>
            </a:r>
            <a:r>
              <a:rPr lang="zh-CN" altLang="en-US">
                <a:ea typeface="宋体" charset="0"/>
              </a:rPr>
              <a:t>中，待下游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系统消费</a:t>
            </a:r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2</a:t>
            </a:r>
            <a:r>
              <a:rPr lang="zh-CN" altLang="en-US">
                <a:ea typeface="宋体" charset="0"/>
              </a:rPr>
              <a:t>：餐厅端做为消费者消费</a:t>
            </a:r>
            <a:r>
              <a:rPr lang="en-US" altLang="zh-CN">
                <a:ea typeface="宋体" charset="0"/>
              </a:rPr>
              <a:t>pulsar</a:t>
            </a:r>
            <a:r>
              <a:rPr lang="zh-CN" altLang="en-US">
                <a:ea typeface="宋体" charset="0"/>
              </a:rPr>
              <a:t>中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数据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/>
          <p:cNvSpPr txBox="1"/>
          <p:nvPr/>
        </p:nvSpPr>
        <p:spPr>
          <a:xfrm>
            <a:off x="148590" y="82550"/>
            <a:ext cx="230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预警方案推送</a:t>
            </a:r>
            <a:r>
              <a:rPr lang="en-US" altLang="zh-CN" dirty="0"/>
              <a:t>2</a:t>
            </a:r>
            <a:endParaRPr lang="en-US" altLang="zh-CN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8874" y="451637"/>
            <a:ext cx="19629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预警推送方案2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451485"/>
            <a:ext cx="8698230" cy="616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13165" y="1148715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：本方案需要餐厅端开发客户端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消费总部端的数据后，保存到数据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库中，餐厅</a:t>
            </a:r>
            <a:r>
              <a:rPr lang="en-US" altLang="zh-CN">
                <a:ea typeface="宋体" charset="0"/>
              </a:rPr>
              <a:t>EQPC</a:t>
            </a:r>
            <a:r>
              <a:rPr lang="zh-CN" altLang="en-US">
                <a:ea typeface="宋体" charset="0"/>
              </a:rPr>
              <a:t>直接从数据库中</a:t>
            </a:r>
            <a:endParaRPr lang="zh-CN" altLang="en-US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获取，不改变原有</a:t>
            </a:r>
            <a:r>
              <a:rPr lang="en-US" altLang="zh-CN">
                <a:ea typeface="宋体" charset="0"/>
              </a:rPr>
              <a:t>EPQC</a:t>
            </a:r>
            <a:r>
              <a:rPr lang="zh-CN" altLang="en-US">
                <a:ea typeface="宋体" charset="0"/>
              </a:rPr>
              <a:t>的架构</a:t>
            </a:r>
            <a:endParaRPr lang="zh-CN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85b0d070-7d9e-4dff-ab67-3f0722d011df}"/>
</p:tagLst>
</file>

<file path=ppt/tags/tag2.xml><?xml version="1.0" encoding="utf-8"?>
<p:tagLst xmlns:p="http://schemas.openxmlformats.org/presentationml/2006/main">
  <p:tag name="KSO_WM_UNIT_TABLE_BEAUTIFY" val="smartTable{15946602-7414-43f9-8653-65c823c042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1956</Words>
  <Application>WPS 演示</Application>
  <PresentationFormat>宽屏</PresentationFormat>
  <Paragraphs>534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宋体</vt:lpstr>
      <vt:lpstr>思源黑体 CN</vt:lpstr>
      <vt:lpstr>等线</vt:lpstr>
      <vt:lpstr>Gubbi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琪</dc:creator>
  <cp:lastModifiedBy>muzongcun</cp:lastModifiedBy>
  <cp:revision>166</cp:revision>
  <dcterms:created xsi:type="dcterms:W3CDTF">2019-12-05T10:25:59Z</dcterms:created>
  <dcterms:modified xsi:type="dcterms:W3CDTF">2019-12-05T10:25:59Z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