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039" r:id="rId2"/>
    <p:sldId id="1037" r:id="rId3"/>
    <p:sldId id="1043" r:id="rId4"/>
    <p:sldId id="1029" r:id="rId5"/>
    <p:sldId id="1027" r:id="rId6"/>
    <p:sldId id="1025" r:id="rId7"/>
    <p:sldId id="1040" r:id="rId8"/>
    <p:sldId id="1041" r:id="rId9"/>
    <p:sldId id="1042" r:id="rId10"/>
    <p:sldId id="886" r:id="rId11"/>
    <p:sldId id="1004" r:id="rId12"/>
    <p:sldId id="1006" r:id="rId13"/>
    <p:sldId id="1016" r:id="rId14"/>
    <p:sldId id="1003" r:id="rId15"/>
    <p:sldId id="1038" r:id="rId16"/>
  </p:sldIdLst>
  <p:sldSz cx="9144000" cy="5143500" type="screen16x9"/>
  <p:notesSz cx="7077075" cy="9051925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">
          <p15:clr>
            <a:srgbClr val="A4A3A4"/>
          </p15:clr>
        </p15:guide>
        <p15:guide id="2" pos="57">
          <p15:clr>
            <a:srgbClr val="A4A3A4"/>
          </p15:clr>
        </p15:guide>
        <p15:guide id="3" pos="26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6">
          <p15:clr>
            <a:srgbClr val="A4A3A4"/>
          </p15:clr>
        </p15:guide>
        <p15:guide id="2" pos="2071">
          <p15:clr>
            <a:srgbClr val="A4A3A4"/>
          </p15:clr>
        </p15:guide>
        <p15:guide id="3" pos="319">
          <p15:clr>
            <a:srgbClr val="A4A3A4"/>
          </p15:clr>
        </p15:guide>
        <p15:guide id="4" pos="4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  <p:cmAuthor id="3" name="muzongcun" initials="m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4A3"/>
    <a:srgbClr val="F66B20"/>
    <a:srgbClr val="C90007"/>
    <a:srgbClr val="DA6B6B"/>
    <a:srgbClr val="ECCBCB"/>
    <a:srgbClr val="F6E7E7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0" autoAdjust="0"/>
    <p:restoredTop sz="95320" autoAdjust="0"/>
  </p:normalViewPr>
  <p:slideViewPr>
    <p:cSldViewPr snapToGrid="0" showGuides="1">
      <p:cViewPr varScale="1">
        <p:scale>
          <a:sx n="165" d="100"/>
          <a:sy n="165" d="100"/>
        </p:scale>
        <p:origin x="504" y="184"/>
      </p:cViewPr>
      <p:guideLst>
        <p:guide orient="horz" pos="77"/>
        <p:guide pos="57"/>
        <p:guide pos="2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86"/>
        <p:guide pos="2071"/>
        <p:guide pos="319"/>
        <p:guide pos="4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92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9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0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4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4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8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7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0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80"/>
            <a:ext cx="38989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947154" y="1602557"/>
            <a:ext cx="274145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zh-CN" sz="2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kumimoji="1" lang="en-US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kumimoji="1" lang="en-US" altLang="en-US" sz="2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双系统并行方案</a:t>
            </a:r>
            <a:endParaRPr kumimoji="1" lang="zh-CN" altLang="en-US" sz="2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47154" y="2188075"/>
            <a:ext cx="186301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defTabSz="914400"/>
            <a:r>
              <a:rPr kumimoji="1"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zh-CN" sz="2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kumimoji="1" lang="en-US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kumimoji="1" lang="en-US" altLang="en-US" sz="2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灰度发布</a:t>
            </a:r>
            <a:endParaRPr kumimoji="1"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47154" y="3334525"/>
            <a:ext cx="186301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chemeClr val="tx1"/>
                </a:solidFill>
              </a:rPr>
              <a:t>0</a:t>
            </a:r>
            <a:r>
              <a:rPr kumimoji="1" lang="en-US" altLang="zh-CN" sz="2200" dirty="0"/>
              <a:t>5</a:t>
            </a:r>
            <a:r>
              <a:rPr kumimoji="1" lang="en-US" altLang="en-US" sz="2200" dirty="0">
                <a:solidFill>
                  <a:schemeClr val="tx1"/>
                </a:solidFill>
              </a:rPr>
              <a:t>   </a:t>
            </a:r>
            <a:r>
              <a:rPr kumimoji="1" lang="zh-CN" altLang="en-US" sz="2200" dirty="0"/>
              <a:t>规则引擎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2F6FD0-E433-0307-F12A-E238C4319DE2}"/>
              </a:ext>
            </a:extLst>
          </p:cNvPr>
          <p:cNvSpPr txBox="1"/>
          <p:nvPr/>
        </p:nvSpPr>
        <p:spPr>
          <a:xfrm>
            <a:off x="4947154" y="3927727"/>
            <a:ext cx="214513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chemeClr val="tx1"/>
                </a:solidFill>
              </a:rPr>
              <a:t>0</a:t>
            </a:r>
            <a:r>
              <a:rPr kumimoji="1" lang="en-US" altLang="zh-CN" sz="2200" dirty="0"/>
              <a:t>6</a:t>
            </a:r>
            <a:r>
              <a:rPr kumimoji="1" lang="en-US" altLang="en-US" sz="2200" dirty="0">
                <a:solidFill>
                  <a:schemeClr val="tx1"/>
                </a:solidFill>
              </a:rPr>
              <a:t>   </a:t>
            </a:r>
            <a:r>
              <a:rPr kumimoji="1" lang="zh-CN" altLang="en-US" sz="2200" dirty="0">
                <a:solidFill>
                  <a:schemeClr val="tx1"/>
                </a:solidFill>
              </a:rPr>
              <a:t>最优解计算</a:t>
            </a:r>
            <a:endParaRPr kumimoji="1"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A5B583-4014-3F9E-4671-E0F467F8AA90}"/>
              </a:ext>
            </a:extLst>
          </p:cNvPr>
          <p:cNvSpPr txBox="1"/>
          <p:nvPr/>
        </p:nvSpPr>
        <p:spPr>
          <a:xfrm>
            <a:off x="4947153" y="4520929"/>
            <a:ext cx="223971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chemeClr val="tx1"/>
                </a:solidFill>
              </a:rPr>
              <a:t>0</a:t>
            </a:r>
            <a:r>
              <a:rPr kumimoji="1" lang="en-US" altLang="zh-CN" sz="2200" dirty="0"/>
              <a:t>7</a:t>
            </a:r>
            <a:r>
              <a:rPr kumimoji="1" lang="en-US" altLang="en-US" sz="2200" dirty="0">
                <a:solidFill>
                  <a:schemeClr val="tx1"/>
                </a:solidFill>
              </a:rPr>
              <a:t>   </a:t>
            </a:r>
            <a:r>
              <a:rPr kumimoji="1" lang="en-US" altLang="en-US" sz="2200" dirty="0" err="1">
                <a:solidFill>
                  <a:schemeClr val="tx1"/>
                </a:solidFill>
              </a:rPr>
              <a:t>前端</a:t>
            </a:r>
            <a:r>
              <a:rPr kumimoji="1" lang="en-US" altLang="zh-CN" sz="2200" dirty="0">
                <a:solidFill>
                  <a:schemeClr val="tx1"/>
                </a:solidFill>
              </a:rPr>
              <a:t>-</a:t>
            </a:r>
            <a:r>
              <a:rPr kumimoji="1" lang="zh-CN" altLang="en-US" sz="2200" dirty="0"/>
              <a:t>微应用</a:t>
            </a:r>
            <a:endParaRPr kumimoji="1"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9C9E73-E43A-8CD1-E2E5-273400299FF9}"/>
              </a:ext>
            </a:extLst>
          </p:cNvPr>
          <p:cNvSpPr txBox="1"/>
          <p:nvPr/>
        </p:nvSpPr>
        <p:spPr>
          <a:xfrm>
            <a:off x="4947153" y="1009355"/>
            <a:ext cx="214513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</a:t>
            </a:r>
            <a:r>
              <a:rPr kumimoji="1" lang="en-US" altLang="en-US" sz="22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微服务拆分</a:t>
            </a:r>
            <a:endParaRPr kumimoji="1" lang="zh-CN" altLang="en-US" sz="2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160">
            <a:extLst>
              <a:ext uri="{FF2B5EF4-FFF2-40B4-BE49-F238E27FC236}">
                <a16:creationId xmlns:a16="http://schemas.microsoft.com/office/drawing/2014/main" id="{2E311C7A-7417-A587-196A-58C933ECCA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732" y="2033446"/>
            <a:ext cx="3037115" cy="1436914"/>
          </a:xfrm>
          <a:prstGeom prst="rect">
            <a:avLst/>
          </a:prstGeom>
        </p:spPr>
      </p:pic>
      <p:sp>
        <p:nvSpPr>
          <p:cNvPr id="11" name="矩形 162">
            <a:extLst>
              <a:ext uri="{FF2B5EF4-FFF2-40B4-BE49-F238E27FC236}">
                <a16:creationId xmlns:a16="http://schemas.microsoft.com/office/drawing/2014/main" id="{4EB69DF5-5132-D8D6-CE41-E03FD2A4ADAF}"/>
              </a:ext>
            </a:extLst>
          </p:cNvPr>
          <p:cNvSpPr/>
          <p:nvPr/>
        </p:nvSpPr>
        <p:spPr>
          <a:xfrm rot="2700000">
            <a:off x="2718472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3">
            <a:extLst>
              <a:ext uri="{FF2B5EF4-FFF2-40B4-BE49-F238E27FC236}">
                <a16:creationId xmlns:a16="http://schemas.microsoft.com/office/drawing/2014/main" id="{EDF61B3F-454C-ECD1-F892-57C9866C82B0}"/>
              </a:ext>
            </a:extLst>
          </p:cNvPr>
          <p:cNvSpPr/>
          <p:nvPr/>
        </p:nvSpPr>
        <p:spPr>
          <a:xfrm rot="2700000">
            <a:off x="3621508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矩形 164">
            <a:extLst>
              <a:ext uri="{FF2B5EF4-FFF2-40B4-BE49-F238E27FC236}">
                <a16:creationId xmlns:a16="http://schemas.microsoft.com/office/drawing/2014/main" id="{E870F709-F4F6-C6A3-C668-9208871C49AD}"/>
              </a:ext>
            </a:extLst>
          </p:cNvPr>
          <p:cNvSpPr/>
          <p:nvPr/>
        </p:nvSpPr>
        <p:spPr>
          <a:xfrm rot="2700000">
            <a:off x="4125158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2" name="文本框 2">
            <a:extLst>
              <a:ext uri="{FF2B5EF4-FFF2-40B4-BE49-F238E27FC236}">
                <a16:creationId xmlns:a16="http://schemas.microsoft.com/office/drawing/2014/main" id="{8E145FAA-0F3E-BC89-3F00-D90D75B6DE34}"/>
              </a:ext>
            </a:extLst>
          </p:cNvPr>
          <p:cNvSpPr txBox="1"/>
          <p:nvPr/>
        </p:nvSpPr>
        <p:spPr>
          <a:xfrm>
            <a:off x="2451741" y="2484897"/>
            <a:ext cx="14726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讨论项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230740-0C3A-4C47-0716-A4153B1F227A}"/>
              </a:ext>
            </a:extLst>
          </p:cNvPr>
          <p:cNvSpPr txBox="1"/>
          <p:nvPr/>
        </p:nvSpPr>
        <p:spPr>
          <a:xfrm>
            <a:off x="4947153" y="2788961"/>
            <a:ext cx="233313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defTabSz="914400"/>
            <a:r>
              <a:rPr kumimoji="1"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  <a:r>
              <a:rPr kumimoji="1" lang="en-US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kumimoji="1" lang="en-US" altLang="en-US" sz="2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kumimoji="1" lang="en-US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en-US" sz="2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网关选型</a:t>
            </a:r>
            <a:endParaRPr kumimoji="1"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F6960C-5B2B-D400-1EEF-468184DEB765}"/>
              </a:ext>
            </a:extLst>
          </p:cNvPr>
          <p:cNvSpPr txBox="1"/>
          <p:nvPr/>
        </p:nvSpPr>
        <p:spPr>
          <a:xfrm>
            <a:off x="2049801" y="3936976"/>
            <a:ext cx="215956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200" dirty="0"/>
              <a:t>卡券数据迁移？</a:t>
            </a:r>
            <a:endParaRPr kumimoji="1" lang="en-US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7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57"/>
          <p:cNvSpPr/>
          <p:nvPr/>
        </p:nvSpPr>
        <p:spPr>
          <a:xfrm>
            <a:off x="3559175" y="2730500"/>
            <a:ext cx="1064895" cy="9886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促销计算流程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27688" y="5646063"/>
            <a:ext cx="3999763" cy="2707675"/>
          </a:xfrm>
          <a:prstGeom prst="roundRect">
            <a:avLst>
              <a:gd name="adj" fmla="val 13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82235" y="2938780"/>
            <a:ext cx="965835" cy="5676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83480" y="1304290"/>
            <a:ext cx="1051560" cy="118808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Straight Connector 97"/>
          <p:cNvCxnSpPr/>
          <p:nvPr/>
        </p:nvCxnSpPr>
        <p:spPr>
          <a:xfrm>
            <a:off x="1589916" y="208281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48"/>
          <p:cNvSpPr/>
          <p:nvPr/>
        </p:nvSpPr>
        <p:spPr>
          <a:xfrm>
            <a:off x="1802074" y="2157373"/>
            <a:ext cx="1489743" cy="167396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美团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01"/>
          <p:cNvCxnSpPr/>
          <p:nvPr/>
        </p:nvCxnSpPr>
        <p:spPr>
          <a:xfrm>
            <a:off x="1040338" y="2653368"/>
            <a:ext cx="0" cy="30224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03"/>
          <p:cNvSpPr/>
          <p:nvPr/>
        </p:nvSpPr>
        <p:spPr>
          <a:xfrm>
            <a:off x="1909238" y="231778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主档</a:t>
            </a:r>
          </a:p>
        </p:txBody>
      </p:sp>
      <p:sp>
        <p:nvSpPr>
          <p:cNvPr id="19" name="Rounded Rectangle 105"/>
          <p:cNvSpPr/>
          <p:nvPr/>
        </p:nvSpPr>
        <p:spPr>
          <a:xfrm>
            <a:off x="1909238" y="270557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err="1"/>
              <a:t>卡券</a:t>
            </a:r>
          </a:p>
        </p:txBody>
      </p:sp>
      <p:sp>
        <p:nvSpPr>
          <p:cNvPr id="21" name="Rounded Rectangle 107"/>
          <p:cNvSpPr/>
          <p:nvPr/>
        </p:nvSpPr>
        <p:spPr>
          <a:xfrm>
            <a:off x="1904157" y="310098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菜单</a:t>
            </a:r>
            <a:endParaRPr lang="zh-CN" altLang="en-US" sz="800" b="1" dirty="0"/>
          </a:p>
        </p:txBody>
      </p:sp>
      <p:cxnSp>
        <p:nvCxnSpPr>
          <p:cNvPr id="23" name="Straight Arrow Connector 110"/>
          <p:cNvCxnSpPr/>
          <p:nvPr/>
        </p:nvCxnSpPr>
        <p:spPr>
          <a:xfrm flipV="1">
            <a:off x="1348902" y="3131380"/>
            <a:ext cx="453172" cy="92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2"/>
          <p:cNvSpPr txBox="1"/>
          <p:nvPr/>
        </p:nvSpPr>
        <p:spPr>
          <a:xfrm>
            <a:off x="4983480" y="1322070"/>
            <a:ext cx="10515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规则设计器</a:t>
            </a:r>
          </a:p>
        </p:txBody>
      </p:sp>
      <p:sp>
        <p:nvSpPr>
          <p:cNvPr id="25" name="Rounded Rectangle 113"/>
          <p:cNvSpPr/>
          <p:nvPr/>
        </p:nvSpPr>
        <p:spPr>
          <a:xfrm>
            <a:off x="5103495" y="1552575"/>
            <a:ext cx="827405" cy="248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规则存储</a:t>
            </a:r>
          </a:p>
        </p:txBody>
      </p:sp>
      <p:sp>
        <p:nvSpPr>
          <p:cNvPr id="27" name="Rounded Rectangle 114"/>
          <p:cNvSpPr/>
          <p:nvPr/>
        </p:nvSpPr>
        <p:spPr>
          <a:xfrm>
            <a:off x="5103495" y="1850390"/>
            <a:ext cx="828040" cy="2400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规则构建</a:t>
            </a:r>
          </a:p>
        </p:txBody>
      </p:sp>
      <p:sp>
        <p:nvSpPr>
          <p:cNvPr id="29" name="TextBox 119"/>
          <p:cNvSpPr txBox="1"/>
          <p:nvPr/>
        </p:nvSpPr>
        <p:spPr>
          <a:xfrm>
            <a:off x="5109210" y="2707640"/>
            <a:ext cx="8007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知识包</a:t>
            </a:r>
          </a:p>
        </p:txBody>
      </p:sp>
      <p:sp>
        <p:nvSpPr>
          <p:cNvPr id="30" name="Rounded Rectangle 121"/>
          <p:cNvSpPr/>
          <p:nvPr/>
        </p:nvSpPr>
        <p:spPr>
          <a:xfrm>
            <a:off x="6459598" y="2984449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决策流</a:t>
            </a:r>
          </a:p>
        </p:txBody>
      </p:sp>
      <p:sp>
        <p:nvSpPr>
          <p:cNvPr id="32" name="Rounded Rectangle 123"/>
          <p:cNvSpPr/>
          <p:nvPr/>
        </p:nvSpPr>
        <p:spPr>
          <a:xfrm>
            <a:off x="6459598" y="3300136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决策集</a:t>
            </a:r>
          </a:p>
        </p:txBody>
      </p:sp>
      <p:sp>
        <p:nvSpPr>
          <p:cNvPr id="40" name="TextBox 140"/>
          <p:cNvSpPr txBox="1"/>
          <p:nvPr/>
        </p:nvSpPr>
        <p:spPr>
          <a:xfrm>
            <a:off x="7983855" y="1167130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适用渠道</a:t>
            </a:r>
          </a:p>
        </p:txBody>
      </p:sp>
      <p:sp>
        <p:nvSpPr>
          <p:cNvPr id="41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</a:schemeClr>
                </a:solidFill>
              </a:rPr>
              <a:t>POS</a:t>
            </a:r>
          </a:p>
        </p:txBody>
      </p:sp>
      <p:sp>
        <p:nvSpPr>
          <p:cNvPr id="42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抖音</a:t>
            </a:r>
          </a:p>
        </p:txBody>
      </p:sp>
      <p:sp>
        <p:nvSpPr>
          <p:cNvPr id="43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支付宝</a:t>
            </a:r>
          </a:p>
        </p:txBody>
      </p:sp>
      <p:sp>
        <p:nvSpPr>
          <p:cNvPr id="44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微信</a:t>
            </a:r>
          </a:p>
        </p:txBody>
      </p:sp>
      <p:sp>
        <p:nvSpPr>
          <p:cNvPr id="45" name="TextBox 148"/>
          <p:cNvSpPr txBox="1"/>
          <p:nvPr/>
        </p:nvSpPr>
        <p:spPr>
          <a:xfrm>
            <a:off x="1245357" y="2713541"/>
            <a:ext cx="46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47" name="Elbow Connector 152"/>
          <p:cNvCxnSpPr>
            <a:stCxn id="10" idx="1"/>
            <a:endCxn id="49" idx="0"/>
          </p:cNvCxnSpPr>
          <p:nvPr/>
        </p:nvCxnSpPr>
        <p:spPr>
          <a:xfrm rot="10800000" flipV="1">
            <a:off x="4111625" y="1898650"/>
            <a:ext cx="871855" cy="192405"/>
          </a:xfrm>
          <a:prstGeom prst="bentConnector2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160"/>
          <p:cNvSpPr/>
          <p:nvPr/>
        </p:nvSpPr>
        <p:spPr>
          <a:xfrm>
            <a:off x="3622040" y="2091055"/>
            <a:ext cx="978535" cy="3517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规则引擎服务端</a:t>
            </a:r>
          </a:p>
        </p:txBody>
      </p:sp>
      <p:sp>
        <p:nvSpPr>
          <p:cNvPr id="56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Box 89"/>
          <p:cNvSpPr txBox="1"/>
          <p:nvPr/>
        </p:nvSpPr>
        <p:spPr>
          <a:xfrm>
            <a:off x="3255039" y="2903904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sp>
        <p:nvSpPr>
          <p:cNvPr id="62" name="Rounded Rectangle 160"/>
          <p:cNvSpPr/>
          <p:nvPr/>
        </p:nvSpPr>
        <p:spPr>
          <a:xfrm>
            <a:off x="3443605" y="3983355"/>
            <a:ext cx="1301750" cy="3016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800" b="1" dirty="0"/>
              <a:t>业务端</a:t>
            </a:r>
            <a:r>
              <a:rPr lang="en-US" altLang="zh-CN" sz="800" b="1" dirty="0"/>
              <a:t>CMS</a:t>
            </a:r>
            <a:r>
              <a:rPr lang="zh-CN" altLang="en-US" sz="800" b="1" dirty="0"/>
              <a:t>配置</a:t>
            </a:r>
          </a:p>
        </p:txBody>
      </p:sp>
      <p:cxnSp>
        <p:nvCxnSpPr>
          <p:cNvPr id="68" name="Straight Arrow Connector 110"/>
          <p:cNvCxnSpPr/>
          <p:nvPr/>
        </p:nvCxnSpPr>
        <p:spPr>
          <a:xfrm flipV="1">
            <a:off x="3288707" y="3100241"/>
            <a:ext cx="270161" cy="92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7"/>
          <p:cNvCxnSpPr/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37122" y="2204933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订单数据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637122" y="2947659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订单拆解</a:t>
            </a:r>
          </a:p>
        </p:txBody>
      </p:sp>
      <p:sp>
        <p:nvSpPr>
          <p:cNvPr id="4" name="Rounded Rectangle 107"/>
          <p:cNvSpPr/>
          <p:nvPr/>
        </p:nvSpPr>
        <p:spPr>
          <a:xfrm>
            <a:off x="1904157" y="348960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....</a:t>
            </a:r>
          </a:p>
        </p:txBody>
      </p:sp>
      <p:cxnSp>
        <p:nvCxnSpPr>
          <p:cNvPr id="26" name="Straight Arrow Connector 110"/>
          <p:cNvCxnSpPr>
            <a:stCxn id="5" idx="3"/>
            <a:endCxn id="9" idx="1"/>
          </p:cNvCxnSpPr>
          <p:nvPr/>
        </p:nvCxnSpPr>
        <p:spPr>
          <a:xfrm flipV="1">
            <a:off x="4624070" y="3222625"/>
            <a:ext cx="558165" cy="254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9"/>
          <p:cNvSpPr txBox="1"/>
          <p:nvPr/>
        </p:nvSpPr>
        <p:spPr>
          <a:xfrm>
            <a:off x="3698875" y="273050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规则执行引擎</a:t>
            </a:r>
          </a:p>
        </p:txBody>
      </p:sp>
      <p:sp>
        <p:nvSpPr>
          <p:cNvPr id="75" name="Rounded Rectangle 115"/>
          <p:cNvSpPr/>
          <p:nvPr/>
        </p:nvSpPr>
        <p:spPr>
          <a:xfrm>
            <a:off x="3698240" y="32562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规则执行</a:t>
            </a:r>
          </a:p>
        </p:txBody>
      </p:sp>
      <p:cxnSp>
        <p:nvCxnSpPr>
          <p:cNvPr id="76" name="Straight Arrow Connector 110"/>
          <p:cNvCxnSpPr>
            <a:stCxn id="62" idx="0"/>
          </p:cNvCxnSpPr>
          <p:nvPr/>
        </p:nvCxnSpPr>
        <p:spPr>
          <a:xfrm flipV="1">
            <a:off x="4094480" y="3718560"/>
            <a:ext cx="5715" cy="26479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9" idx="2"/>
            <a:endCxn id="74" idx="0"/>
          </p:cNvCxnSpPr>
          <p:nvPr/>
        </p:nvCxnSpPr>
        <p:spPr>
          <a:xfrm>
            <a:off x="4111625" y="2442845"/>
            <a:ext cx="635" cy="287655"/>
          </a:xfrm>
          <a:prstGeom prst="straightConnector1">
            <a:avLst/>
          </a:prstGeom>
          <a:ln w="19050">
            <a:solidFill>
              <a:srgbClr val="73737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115"/>
          <p:cNvSpPr/>
          <p:nvPr/>
        </p:nvSpPr>
        <p:spPr>
          <a:xfrm>
            <a:off x="3710940" y="296481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规则加载</a:t>
            </a:r>
          </a:p>
        </p:txBody>
      </p:sp>
      <p:sp>
        <p:nvSpPr>
          <p:cNvPr id="81" name="Rounded Rectangle 121"/>
          <p:cNvSpPr/>
          <p:nvPr/>
        </p:nvSpPr>
        <p:spPr>
          <a:xfrm>
            <a:off x="5316855" y="3027045"/>
            <a:ext cx="638810" cy="2057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版本检查</a:t>
            </a:r>
          </a:p>
        </p:txBody>
      </p:sp>
      <p:sp>
        <p:nvSpPr>
          <p:cNvPr id="83" name="Rounded Rectangle 121"/>
          <p:cNvSpPr/>
          <p:nvPr/>
        </p:nvSpPr>
        <p:spPr>
          <a:xfrm>
            <a:off x="5316855" y="3256280"/>
            <a:ext cx="639445" cy="17081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执行</a:t>
            </a:r>
          </a:p>
        </p:txBody>
      </p:sp>
      <p:cxnSp>
        <p:nvCxnSpPr>
          <p:cNvPr id="84" name="Straight Arrow Connector 110"/>
          <p:cNvCxnSpPr>
            <a:stCxn id="9" idx="3"/>
            <a:endCxn id="30" idx="1"/>
          </p:cNvCxnSpPr>
          <p:nvPr/>
        </p:nvCxnSpPr>
        <p:spPr>
          <a:xfrm flipV="1">
            <a:off x="6148070" y="3110865"/>
            <a:ext cx="311785" cy="11176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10"/>
          <p:cNvCxnSpPr>
            <a:stCxn id="9" idx="3"/>
            <a:endCxn id="32" idx="1"/>
          </p:cNvCxnSpPr>
          <p:nvPr/>
        </p:nvCxnSpPr>
        <p:spPr>
          <a:xfrm>
            <a:off x="6148070" y="3222625"/>
            <a:ext cx="311785" cy="20383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10"/>
          <p:cNvCxnSpPr>
            <a:stCxn id="10" idx="2"/>
            <a:endCxn id="29" idx="0"/>
          </p:cNvCxnSpPr>
          <p:nvPr/>
        </p:nvCxnSpPr>
        <p:spPr>
          <a:xfrm>
            <a:off x="5509260" y="2492375"/>
            <a:ext cx="635" cy="21526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114"/>
          <p:cNvSpPr/>
          <p:nvPr/>
        </p:nvSpPr>
        <p:spPr>
          <a:xfrm>
            <a:off x="5109210" y="2157095"/>
            <a:ext cx="828040" cy="2400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仿真测试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8"/>
          <p:cNvSpPr/>
          <p:nvPr/>
        </p:nvSpPr>
        <p:spPr>
          <a:xfrm>
            <a:off x="396240" y="2477770"/>
            <a:ext cx="1064260" cy="1098550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157"/>
          <p:cNvSpPr/>
          <p:nvPr/>
        </p:nvSpPr>
        <p:spPr>
          <a:xfrm>
            <a:off x="5540375" y="2524760"/>
            <a:ext cx="1064895" cy="9886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促销最优解流程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1" name="Straight Connector 97"/>
          <p:cNvCxnSpPr/>
          <p:nvPr/>
        </p:nvCxnSpPr>
        <p:spPr>
          <a:xfrm>
            <a:off x="1589916" y="208281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48"/>
          <p:cNvSpPr/>
          <p:nvPr/>
        </p:nvSpPr>
        <p:spPr>
          <a:xfrm>
            <a:off x="3318510" y="2160270"/>
            <a:ext cx="1482725" cy="172402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美团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Rounded Rectangle 103"/>
          <p:cNvSpPr/>
          <p:nvPr/>
        </p:nvSpPr>
        <p:spPr>
          <a:xfrm>
            <a:off x="3425618" y="237112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1</a:t>
            </a:r>
          </a:p>
        </p:txBody>
      </p:sp>
      <p:sp>
        <p:nvSpPr>
          <p:cNvPr id="19" name="Rounded Rectangle 105"/>
          <p:cNvSpPr/>
          <p:nvPr/>
        </p:nvSpPr>
        <p:spPr>
          <a:xfrm>
            <a:off x="3425618" y="265985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2</a:t>
            </a:r>
          </a:p>
        </p:txBody>
      </p:sp>
      <p:sp>
        <p:nvSpPr>
          <p:cNvPr id="21" name="Rounded Rectangle 107"/>
          <p:cNvSpPr/>
          <p:nvPr/>
        </p:nvSpPr>
        <p:spPr>
          <a:xfrm>
            <a:off x="3420537" y="323814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4</a:t>
            </a:r>
          </a:p>
        </p:txBody>
      </p:sp>
      <p:sp>
        <p:nvSpPr>
          <p:cNvPr id="40" name="TextBox 140"/>
          <p:cNvSpPr txBox="1"/>
          <p:nvPr/>
        </p:nvSpPr>
        <p:spPr>
          <a:xfrm>
            <a:off x="7983855" y="1167130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适用渠道</a:t>
            </a:r>
          </a:p>
        </p:txBody>
      </p:sp>
      <p:sp>
        <p:nvSpPr>
          <p:cNvPr id="41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</a:schemeClr>
                </a:solidFill>
              </a:rPr>
              <a:t>POS</a:t>
            </a:r>
          </a:p>
        </p:txBody>
      </p:sp>
      <p:sp>
        <p:nvSpPr>
          <p:cNvPr id="42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抖音</a:t>
            </a:r>
          </a:p>
        </p:txBody>
      </p:sp>
      <p:sp>
        <p:nvSpPr>
          <p:cNvPr id="43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支付宝</a:t>
            </a:r>
          </a:p>
        </p:txBody>
      </p:sp>
      <p:sp>
        <p:nvSpPr>
          <p:cNvPr id="44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微信</a:t>
            </a:r>
          </a:p>
        </p:txBody>
      </p:sp>
      <p:sp>
        <p:nvSpPr>
          <p:cNvPr id="49" name="Rounded Rectangle 160"/>
          <p:cNvSpPr/>
          <p:nvPr/>
        </p:nvSpPr>
        <p:spPr>
          <a:xfrm>
            <a:off x="6982460" y="2847340"/>
            <a:ext cx="628015" cy="3441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最优解</a:t>
            </a:r>
          </a:p>
        </p:txBody>
      </p:sp>
      <p:sp>
        <p:nvSpPr>
          <p:cNvPr id="56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Box 89"/>
          <p:cNvSpPr txBox="1"/>
          <p:nvPr/>
        </p:nvSpPr>
        <p:spPr>
          <a:xfrm>
            <a:off x="4976524" y="2813099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68" name="Straight Arrow Connector 110"/>
          <p:cNvCxnSpPr>
            <a:stCxn id="14" idx="3"/>
            <a:endCxn id="5" idx="1"/>
          </p:cNvCxnSpPr>
          <p:nvPr/>
        </p:nvCxnSpPr>
        <p:spPr>
          <a:xfrm flipV="1">
            <a:off x="4801235" y="3019425"/>
            <a:ext cx="739140" cy="317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7"/>
          <p:cNvCxnSpPr/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65455" y="2566670"/>
            <a:ext cx="930910" cy="41719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餐厅优惠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462915" y="3069590"/>
            <a:ext cx="930910" cy="41719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第三方平台优惠</a:t>
            </a:r>
          </a:p>
        </p:txBody>
      </p:sp>
      <p:sp>
        <p:nvSpPr>
          <p:cNvPr id="4" name="Rounded Rectangle 107"/>
          <p:cNvSpPr/>
          <p:nvPr/>
        </p:nvSpPr>
        <p:spPr>
          <a:xfrm>
            <a:off x="3420537" y="354294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....</a:t>
            </a:r>
          </a:p>
        </p:txBody>
      </p:sp>
      <p:cxnSp>
        <p:nvCxnSpPr>
          <p:cNvPr id="26" name="Straight Arrow Connector 110"/>
          <p:cNvCxnSpPr>
            <a:stCxn id="5" idx="3"/>
            <a:endCxn id="49" idx="1"/>
          </p:cNvCxnSpPr>
          <p:nvPr/>
        </p:nvCxnSpPr>
        <p:spPr>
          <a:xfrm>
            <a:off x="6605270" y="3019425"/>
            <a:ext cx="377190" cy="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9"/>
          <p:cNvSpPr txBox="1"/>
          <p:nvPr/>
        </p:nvSpPr>
        <p:spPr>
          <a:xfrm>
            <a:off x="5680075" y="252476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汇总结果</a:t>
            </a:r>
          </a:p>
        </p:txBody>
      </p:sp>
      <p:sp>
        <p:nvSpPr>
          <p:cNvPr id="75" name="Rounded Rectangle 115"/>
          <p:cNvSpPr/>
          <p:nvPr/>
        </p:nvSpPr>
        <p:spPr>
          <a:xfrm>
            <a:off x="5679440" y="305054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排序</a:t>
            </a:r>
          </a:p>
        </p:txBody>
      </p:sp>
      <p:sp>
        <p:nvSpPr>
          <p:cNvPr id="80" name="Rounded Rectangle 115"/>
          <p:cNvSpPr/>
          <p:nvPr/>
        </p:nvSpPr>
        <p:spPr>
          <a:xfrm>
            <a:off x="5692140" y="275907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汇总</a:t>
            </a:r>
          </a:p>
        </p:txBody>
      </p:sp>
      <p:sp>
        <p:nvSpPr>
          <p:cNvPr id="3" name="Rounded Rectangle 107"/>
          <p:cNvSpPr/>
          <p:nvPr/>
        </p:nvSpPr>
        <p:spPr>
          <a:xfrm>
            <a:off x="3433237" y="293842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3</a:t>
            </a:r>
          </a:p>
        </p:txBody>
      </p:sp>
      <p:sp>
        <p:nvSpPr>
          <p:cNvPr id="7" name="Rounded Rectangle 157"/>
          <p:cNvSpPr/>
          <p:nvPr/>
        </p:nvSpPr>
        <p:spPr>
          <a:xfrm>
            <a:off x="1783715" y="2484120"/>
            <a:ext cx="1094105" cy="10902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/>
          </a:p>
        </p:txBody>
      </p:sp>
      <p:sp>
        <p:nvSpPr>
          <p:cNvPr id="12" name="TextBox 89"/>
          <p:cNvSpPr txBox="1"/>
          <p:nvPr/>
        </p:nvSpPr>
        <p:spPr>
          <a:xfrm>
            <a:off x="1416714" y="2815639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13" name="Straight Arrow Connector 110"/>
          <p:cNvCxnSpPr>
            <a:stCxn id="2" idx="3"/>
            <a:endCxn id="7" idx="1"/>
          </p:cNvCxnSpPr>
          <p:nvPr/>
        </p:nvCxnSpPr>
        <p:spPr>
          <a:xfrm>
            <a:off x="1460500" y="3027045"/>
            <a:ext cx="323215" cy="254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0"/>
          <p:cNvCxnSpPr>
            <a:stCxn id="7" idx="3"/>
            <a:endCxn id="14" idx="1"/>
          </p:cNvCxnSpPr>
          <p:nvPr/>
        </p:nvCxnSpPr>
        <p:spPr>
          <a:xfrm flipV="1">
            <a:off x="2877820" y="3022600"/>
            <a:ext cx="440690" cy="698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9"/>
          <p:cNvSpPr txBox="1"/>
          <p:nvPr/>
        </p:nvSpPr>
        <p:spPr>
          <a:xfrm>
            <a:off x="1923415" y="248412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促销组合列表</a:t>
            </a:r>
          </a:p>
        </p:txBody>
      </p:sp>
      <p:sp>
        <p:nvSpPr>
          <p:cNvPr id="22" name="Rounded Rectangle 115"/>
          <p:cNvSpPr/>
          <p:nvPr/>
        </p:nvSpPr>
        <p:spPr>
          <a:xfrm>
            <a:off x="1938020" y="29641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促销组别</a:t>
            </a:r>
          </a:p>
        </p:txBody>
      </p:sp>
      <p:sp>
        <p:nvSpPr>
          <p:cNvPr id="28" name="Rounded Rectangle 115"/>
          <p:cNvSpPr/>
          <p:nvPr/>
        </p:nvSpPr>
        <p:spPr>
          <a:xfrm>
            <a:off x="1935480" y="271843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促销类别</a:t>
            </a:r>
          </a:p>
        </p:txBody>
      </p:sp>
      <p:sp>
        <p:nvSpPr>
          <p:cNvPr id="31" name="Rounded Rectangle 115"/>
          <p:cNvSpPr/>
          <p:nvPr/>
        </p:nvSpPr>
        <p:spPr>
          <a:xfrm>
            <a:off x="1939925" y="32181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商品属性</a:t>
            </a:r>
          </a:p>
        </p:txBody>
      </p:sp>
      <p:sp>
        <p:nvSpPr>
          <p:cNvPr id="33" name="TextBox 89"/>
          <p:cNvSpPr txBox="1"/>
          <p:nvPr/>
        </p:nvSpPr>
        <p:spPr>
          <a:xfrm>
            <a:off x="3662045" y="2160270"/>
            <a:ext cx="10236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决策树并行计算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072255" y="916940"/>
            <a:ext cx="2051050" cy="14865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76400" y="2294255"/>
            <a:ext cx="2108835" cy="15246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674495" y="953770"/>
            <a:ext cx="2058035" cy="117538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948690"/>
            <a:ext cx="134048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 A,B,C,D,E</a:t>
            </a:r>
            <a:r>
              <a:rPr lang="zh-CN" altLang="en-US" sz="1000" dirty="0"/>
              <a:t>五个规则</a:t>
            </a:r>
            <a:r>
              <a:rPr lang="en-US" altLang="zh-CN" sz="1000" dirty="0"/>
              <a:t> </a:t>
            </a:r>
            <a:endParaRPr lang="zh-CN" altLang="en-US" sz="10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1838960" y="1069340"/>
          <a:ext cx="1758950" cy="31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480" y="1216660"/>
            <a:ext cx="133477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A,B</a:t>
            </a:r>
            <a:r>
              <a:rPr lang="zh-CN" altLang="en-US" sz="1000" dirty="0"/>
              <a:t>互斥，</a:t>
            </a:r>
            <a:r>
              <a:rPr lang="en-US" altLang="zh-CN" sz="1000" dirty="0"/>
              <a:t>B,C</a:t>
            </a:r>
            <a:r>
              <a:rPr lang="zh-CN" altLang="en-US" sz="1000" dirty="0"/>
              <a:t>互斥</a:t>
            </a:r>
          </a:p>
          <a:p>
            <a:pPr algn="l"/>
            <a:r>
              <a:rPr lang="en-US" altLang="zh-CN" sz="1000" dirty="0"/>
              <a:t>C,D</a:t>
            </a:r>
            <a:r>
              <a:rPr lang="zh-CN" altLang="en-US" sz="1000" dirty="0"/>
              <a:t>互斥，</a:t>
            </a:r>
            <a:r>
              <a:rPr lang="en-US" altLang="zh-CN" sz="1000" dirty="0"/>
              <a:t>A,E</a:t>
            </a:r>
            <a:r>
              <a:rPr lang="zh-CN" altLang="en-US" sz="1000" dirty="0"/>
              <a:t>互斥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108585" y="1870075"/>
          <a:ext cx="12890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15595" y="1633855"/>
            <a:ext cx="563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互斥表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033270" y="1379220"/>
            <a:ext cx="7620" cy="2451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/>
        </p:nvGraphicFramePr>
        <p:xfrm>
          <a:off x="1835785" y="1585595"/>
          <a:ext cx="1771650" cy="32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1807210" y="2409825"/>
          <a:ext cx="1790700" cy="2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2327910" y="2699385"/>
            <a:ext cx="3175" cy="257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/>
          <p:nvPr/>
        </p:nvGraphicFramePr>
        <p:xfrm>
          <a:off x="1781810" y="2933065"/>
          <a:ext cx="1860550" cy="60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4231005" y="991870"/>
          <a:ext cx="16732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>
            <a:endCxn id="15" idx="2"/>
          </p:cNvCxnSpPr>
          <p:nvPr/>
        </p:nvCxnSpPr>
        <p:spPr>
          <a:xfrm flipV="1">
            <a:off x="5061585" y="1266190"/>
            <a:ext cx="6350" cy="205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/>
        </p:nvGraphicFramePr>
        <p:xfrm>
          <a:off x="4203065" y="1459865"/>
          <a:ext cx="17684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圆角矩形 19"/>
          <p:cNvSpPr/>
          <p:nvPr/>
        </p:nvSpPr>
        <p:spPr>
          <a:xfrm>
            <a:off x="4072255" y="2560320"/>
            <a:ext cx="2067560" cy="228473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表格 20"/>
          <p:cNvGraphicFramePr/>
          <p:nvPr/>
        </p:nvGraphicFramePr>
        <p:xfrm>
          <a:off x="4231005" y="2632710"/>
          <a:ext cx="1739900" cy="3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/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/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V="1">
            <a:off x="5429885" y="2952750"/>
            <a:ext cx="6350" cy="205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/>
          <p:nvPr/>
        </p:nvGraphicFramePr>
        <p:xfrm>
          <a:off x="4196715" y="3133090"/>
          <a:ext cx="18415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6592570" y="919480"/>
            <a:ext cx="2369185" cy="392557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6736080" y="991870"/>
          <a:ext cx="194945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8462010" y="1289050"/>
            <a:ext cx="6350" cy="205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/>
          <p:nvPr/>
        </p:nvGraphicFramePr>
        <p:xfrm>
          <a:off x="6746240" y="153352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/>
              <a:t>构造邻接矩阵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517764753"/>
              </p:ext>
            </p:extLst>
          </p:nvPr>
        </p:nvGraphicFramePr>
        <p:xfrm>
          <a:off x="2230917" y="1341112"/>
          <a:ext cx="3898662" cy="3037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2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A(10)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B(20)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C(30)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D(40)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E(50)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2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2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2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6F30DFC-B4E1-B85F-A783-8C1D01C7F27C}"/>
              </a:ext>
            </a:extLst>
          </p:cNvPr>
          <p:cNvSpPr txBox="1"/>
          <p:nvPr/>
        </p:nvSpPr>
        <p:spPr>
          <a:xfrm>
            <a:off x="294462" y="1297399"/>
            <a:ext cx="134048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 A,B,C,D,E</a:t>
            </a:r>
            <a:r>
              <a:rPr lang="zh-CN" altLang="en-US" sz="1000" dirty="0"/>
              <a:t>五个规则</a:t>
            </a:r>
            <a:r>
              <a:rPr lang="en-US" altLang="zh-CN" sz="1000" dirty="0"/>
              <a:t> 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3BA6FA-3A05-5A30-FD14-0592FEB97DF3}"/>
              </a:ext>
            </a:extLst>
          </p:cNvPr>
          <p:cNvSpPr txBox="1"/>
          <p:nvPr/>
        </p:nvSpPr>
        <p:spPr>
          <a:xfrm>
            <a:off x="324942" y="1673856"/>
            <a:ext cx="133477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A,B</a:t>
            </a:r>
            <a:r>
              <a:rPr lang="zh-CN" altLang="en-US" sz="1000" dirty="0"/>
              <a:t>互斥，</a:t>
            </a:r>
            <a:r>
              <a:rPr lang="en-US" altLang="zh-CN" sz="1000" dirty="0"/>
              <a:t>B,C</a:t>
            </a:r>
            <a:r>
              <a:rPr lang="zh-CN" altLang="en-US" sz="1000" dirty="0"/>
              <a:t>互斥</a:t>
            </a:r>
          </a:p>
          <a:p>
            <a:pPr algn="l"/>
            <a:r>
              <a:rPr lang="en-US" altLang="zh-CN" sz="1000" dirty="0"/>
              <a:t>C,D</a:t>
            </a:r>
            <a:r>
              <a:rPr lang="zh-CN" altLang="en-US" sz="1000" dirty="0"/>
              <a:t>互斥，</a:t>
            </a:r>
            <a:r>
              <a:rPr lang="en-US" altLang="zh-CN" sz="1000" dirty="0"/>
              <a:t>A,E</a:t>
            </a:r>
            <a:r>
              <a:rPr lang="zh-CN" altLang="en-US" sz="1000" dirty="0"/>
              <a:t>互斥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1465D17-292E-39EB-D932-042012072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776560"/>
              </p:ext>
            </p:extLst>
          </p:nvPr>
        </p:nvGraphicFramePr>
        <p:xfrm>
          <a:off x="403047" y="2435757"/>
          <a:ext cx="12890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lt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FAFBE51-DCFB-B6A4-3A35-59D8D505809B}"/>
              </a:ext>
            </a:extLst>
          </p:cNvPr>
          <p:cNvSpPr txBox="1"/>
          <p:nvPr/>
        </p:nvSpPr>
        <p:spPr>
          <a:xfrm>
            <a:off x="757288" y="2191788"/>
            <a:ext cx="563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互斥表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A9DB16-3283-5543-0A43-0A25B26F084B}"/>
              </a:ext>
            </a:extLst>
          </p:cNvPr>
          <p:cNvSpPr txBox="1"/>
          <p:nvPr/>
        </p:nvSpPr>
        <p:spPr>
          <a:xfrm>
            <a:off x="6710766" y="1551687"/>
            <a:ext cx="2007281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1</a:t>
            </a:r>
            <a:r>
              <a:rPr kumimoji="1" lang="zh-CN" altLang="en-US" sz="1000" dirty="0"/>
              <a:t>：</a:t>
            </a:r>
            <a:r>
              <a:rPr kumimoji="1" lang="en-US" altLang="zh-CN" sz="1000" dirty="0"/>
              <a:t>A</a:t>
            </a:r>
            <a:r>
              <a:rPr kumimoji="1" lang="zh-CN" altLang="en-US" sz="1000" dirty="0"/>
              <a:t>顶点的第一个邻接顶点是</a:t>
            </a:r>
            <a:r>
              <a:rPr kumimoji="1" lang="en-US" altLang="zh-CN" sz="1000" dirty="0"/>
              <a:t>C,</a:t>
            </a:r>
          </a:p>
          <a:p>
            <a:pPr algn="l"/>
            <a:r>
              <a:rPr kumimoji="1" lang="en-US" altLang="zh-CN" sz="1000" dirty="0"/>
              <a:t>2</a:t>
            </a:r>
            <a:r>
              <a:rPr kumimoji="1" lang="zh-CN" altLang="en-US" sz="1000" dirty="0"/>
              <a:t>：</a:t>
            </a:r>
            <a:r>
              <a:rPr kumimoji="1" lang="en-US" altLang="zh-CN" sz="1000" dirty="0"/>
              <a:t>C</a:t>
            </a:r>
            <a:r>
              <a:rPr kumimoji="1" lang="zh-CN" altLang="en-US" sz="1000" dirty="0"/>
              <a:t>的第一个邻接顶点是</a:t>
            </a:r>
            <a:r>
              <a:rPr kumimoji="1" lang="en-US" altLang="zh-CN" sz="1000" dirty="0"/>
              <a:t>E</a:t>
            </a:r>
          </a:p>
          <a:p>
            <a:pPr algn="l"/>
            <a:r>
              <a:rPr kumimoji="1" lang="en-US" altLang="zh-CN" sz="1000" dirty="0"/>
              <a:t>3</a:t>
            </a:r>
            <a:r>
              <a:rPr kumimoji="1" lang="zh-CN" altLang="en-US" sz="1000" dirty="0"/>
              <a:t>：</a:t>
            </a:r>
            <a:r>
              <a:rPr kumimoji="1" lang="en-US" altLang="zh-CN" sz="1000" dirty="0"/>
              <a:t>A</a:t>
            </a:r>
            <a:r>
              <a:rPr kumimoji="1" lang="zh-CN" altLang="en-US" sz="1000" dirty="0"/>
              <a:t>的第二个邻接点是</a:t>
            </a:r>
            <a:r>
              <a:rPr kumimoji="1" lang="en-US" altLang="zh-CN" sz="1000" dirty="0"/>
              <a:t>D</a:t>
            </a:r>
          </a:p>
          <a:p>
            <a:pPr algn="l"/>
            <a:r>
              <a:rPr kumimoji="1" lang="en-US" altLang="zh-CN" sz="1000" dirty="0"/>
              <a:t>4</a:t>
            </a:r>
            <a:r>
              <a:rPr kumimoji="1" lang="zh-CN" altLang="en-US" sz="1000" dirty="0"/>
              <a:t>：</a:t>
            </a:r>
            <a:r>
              <a:rPr kumimoji="1" lang="en-US" altLang="zh-CN" sz="1000" dirty="0"/>
              <a:t>D</a:t>
            </a:r>
            <a:r>
              <a:rPr kumimoji="1" lang="zh-CN" altLang="en-US" sz="1000" dirty="0"/>
              <a:t>的邻接点是</a:t>
            </a:r>
            <a:r>
              <a:rPr kumimoji="1" lang="en-US" altLang="zh-CN" sz="1000" dirty="0"/>
              <a:t>E</a:t>
            </a:r>
          </a:p>
          <a:p>
            <a:pPr algn="l"/>
            <a:r>
              <a:rPr kumimoji="1" lang="en-US" altLang="zh-CN" sz="1000" dirty="0"/>
              <a:t>5</a:t>
            </a:r>
            <a:r>
              <a:rPr kumimoji="1" lang="zh-CN" altLang="en-US" sz="1000" dirty="0"/>
              <a:t>：</a:t>
            </a:r>
            <a:r>
              <a:rPr kumimoji="1" lang="en-US" altLang="zh-CN" sz="1000" dirty="0"/>
              <a:t>B</a:t>
            </a:r>
            <a:r>
              <a:rPr kumimoji="1" lang="zh-CN" altLang="en-US" sz="1000" dirty="0"/>
              <a:t>的第一个邻接顶点是</a:t>
            </a:r>
            <a:r>
              <a:rPr kumimoji="1" lang="en-US" altLang="zh-CN" sz="1000" dirty="0"/>
              <a:t>D</a:t>
            </a:r>
          </a:p>
          <a:p>
            <a:pPr algn="l"/>
            <a:r>
              <a:rPr kumimoji="1" lang="en-US" altLang="zh-CN" sz="1000" dirty="0"/>
              <a:t>6</a:t>
            </a:r>
            <a:r>
              <a:rPr kumimoji="1" lang="zh-CN" altLang="en-US" sz="1000" dirty="0"/>
              <a:t>：</a:t>
            </a:r>
            <a:r>
              <a:rPr kumimoji="1" lang="en-US" altLang="zh-CN" sz="1000" dirty="0"/>
              <a:t>B</a:t>
            </a:r>
            <a:r>
              <a:rPr kumimoji="1" lang="zh-CN" altLang="en-US" sz="1000" dirty="0"/>
              <a:t>的第二个邻接顶点是</a:t>
            </a:r>
            <a:r>
              <a:rPr kumimoji="1" lang="en-US" altLang="zh-CN" sz="1000" dirty="0"/>
              <a:t>E</a:t>
            </a:r>
          </a:p>
          <a:p>
            <a:pPr algn="l"/>
            <a:endParaRPr kumimoji="1" lang="zh-CN" altLang="en-US" sz="1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1483F1-D3F9-9C1A-37F0-D51983A11910}"/>
              </a:ext>
            </a:extLst>
          </p:cNvPr>
          <p:cNvSpPr/>
          <p:nvPr/>
        </p:nvSpPr>
        <p:spPr>
          <a:xfrm rot="16200000">
            <a:off x="6735699" y="2934284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598769-2738-DD68-D2EF-432C56F7D2C3}"/>
              </a:ext>
            </a:extLst>
          </p:cNvPr>
          <p:cNvSpPr txBox="1"/>
          <p:nvPr/>
        </p:nvSpPr>
        <p:spPr>
          <a:xfrm>
            <a:off x="7175718" y="3913321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A2EAAD9-1080-CA96-8705-2553D7ED9665}"/>
              </a:ext>
            </a:extLst>
          </p:cNvPr>
          <p:cNvSpPr/>
          <p:nvPr/>
        </p:nvSpPr>
        <p:spPr>
          <a:xfrm rot="16200000">
            <a:off x="6717479" y="3655275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B7D8D45-8481-BA61-53C0-4BB4E48F5491}"/>
              </a:ext>
            </a:extLst>
          </p:cNvPr>
          <p:cNvSpPr/>
          <p:nvPr/>
        </p:nvSpPr>
        <p:spPr>
          <a:xfrm rot="16200000">
            <a:off x="7575999" y="3660509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643B10-C5D8-6107-E848-E51AB94187AD}"/>
              </a:ext>
            </a:extLst>
          </p:cNvPr>
          <p:cNvSpPr txBox="1"/>
          <p:nvPr/>
        </p:nvSpPr>
        <p:spPr>
          <a:xfrm>
            <a:off x="7772403" y="3308887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A6D2D5C-ACBE-0B82-1209-25AEF9F11327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flipH="1">
            <a:off x="6892097" y="3281321"/>
            <a:ext cx="18220" cy="3717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4431F49-426A-C76C-7DBF-99599243B31B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7064516" y="3827694"/>
            <a:ext cx="513681" cy="52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3B4DBA6-EAAB-654E-0BE5-1AF46B918504}"/>
              </a:ext>
            </a:extLst>
          </p:cNvPr>
          <p:cNvSpPr/>
          <p:nvPr/>
        </p:nvSpPr>
        <p:spPr>
          <a:xfrm rot="16200000">
            <a:off x="7591978" y="2957271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3C94A68-6C69-4849-EE2F-EA93600AF0AB}"/>
              </a:ext>
            </a:extLst>
          </p:cNvPr>
          <p:cNvCxnSpPr>
            <a:cxnSpLocks/>
            <a:stCxn id="14" idx="4"/>
            <a:endCxn id="27" idx="0"/>
          </p:cNvCxnSpPr>
          <p:nvPr/>
        </p:nvCxnSpPr>
        <p:spPr>
          <a:xfrm>
            <a:off x="7082736" y="3106703"/>
            <a:ext cx="511440" cy="2298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5DA2518-192A-E791-0EB4-F45A9CE6F8B4}"/>
              </a:ext>
            </a:extLst>
          </p:cNvPr>
          <p:cNvCxnSpPr>
            <a:cxnSpLocks/>
            <a:stCxn id="27" idx="2"/>
            <a:endCxn id="17" idx="6"/>
          </p:cNvCxnSpPr>
          <p:nvPr/>
        </p:nvCxnSpPr>
        <p:spPr>
          <a:xfrm flipH="1">
            <a:off x="7750617" y="3304308"/>
            <a:ext cx="15979" cy="3540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B561485-74FB-56F7-CF43-74027D76F875}"/>
              </a:ext>
            </a:extLst>
          </p:cNvPr>
          <p:cNvSpPr txBox="1"/>
          <p:nvPr/>
        </p:nvSpPr>
        <p:spPr>
          <a:xfrm>
            <a:off x="8632556" y="3045417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81C2A5D-BDB8-EDA1-6F33-01821096A2C8}"/>
              </a:ext>
            </a:extLst>
          </p:cNvPr>
          <p:cNvSpPr/>
          <p:nvPr/>
        </p:nvSpPr>
        <p:spPr>
          <a:xfrm rot="16200000">
            <a:off x="8285519" y="3306766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D806FF6-2997-1511-ACD8-C2C564D4EC3B}"/>
              </a:ext>
            </a:extLst>
          </p:cNvPr>
          <p:cNvCxnSpPr>
            <a:cxnSpLocks/>
            <a:stCxn id="38" idx="7"/>
            <a:endCxn id="27" idx="4"/>
          </p:cNvCxnSpPr>
          <p:nvPr/>
        </p:nvCxnSpPr>
        <p:spPr>
          <a:xfrm flipH="1" flipV="1">
            <a:off x="7939015" y="3129690"/>
            <a:ext cx="399203" cy="22602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D7A9491-6194-2A8C-B422-240E89148497}"/>
              </a:ext>
            </a:extLst>
          </p:cNvPr>
          <p:cNvCxnSpPr>
            <a:cxnSpLocks/>
            <a:stCxn id="38" idx="1"/>
            <a:endCxn id="17" idx="4"/>
          </p:cNvCxnSpPr>
          <p:nvPr/>
        </p:nvCxnSpPr>
        <p:spPr>
          <a:xfrm flipH="1">
            <a:off x="7923036" y="3602659"/>
            <a:ext cx="415182" cy="2302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charset="0"/>
              </a:rPr>
              <a:t>构造邻接表</a:t>
            </a:r>
            <a:endParaRPr lang="zh-CN" altLang="en-US" sz="2400" dirty="0">
              <a:ea typeface="宋体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A0D90AE-77AD-3155-4AAE-0C87DAF01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209561"/>
              </p:ext>
            </p:extLst>
          </p:nvPr>
        </p:nvGraphicFramePr>
        <p:xfrm>
          <a:off x="4126103" y="1642823"/>
          <a:ext cx="1476555" cy="23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6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0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/>
                        <a:t>data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/>
                        <a:t>*first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9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 dirty="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 dirty="0">
                          <a:solidFill>
                            <a:schemeClr val="lt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 b="1" dirty="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9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 dirty="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chemeClr val="lt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 b="1" dirty="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9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 dirty="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 b="1" dirty="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9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 dirty="0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 dirty="0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 b="1" dirty="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241067"/>
                  </a:ext>
                </a:extLst>
              </a:tr>
              <a:tr h="38619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 dirty="0">
                          <a:solidFill>
                            <a:schemeClr val="lt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1" dirty="0">
                          <a:solidFill>
                            <a:schemeClr val="lt1"/>
                          </a:solidFill>
                        </a:rPr>
                        <a:t>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 b="1" dirty="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33533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F035258-2B56-C726-B88C-E3481B22A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4349"/>
              </p:ext>
            </p:extLst>
          </p:nvPr>
        </p:nvGraphicFramePr>
        <p:xfrm>
          <a:off x="5855790" y="2053527"/>
          <a:ext cx="561513" cy="35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329665908"/>
                    </a:ext>
                  </a:extLst>
                </a:gridCol>
                <a:gridCol w="264333">
                  <a:extLst>
                    <a:ext uri="{9D8B030D-6E8A-4147-A177-3AD203B41FA5}">
                      <a16:colId xmlns:a16="http://schemas.microsoft.com/office/drawing/2014/main" val="710896655"/>
                    </a:ext>
                  </a:extLst>
                </a:gridCol>
              </a:tblGrid>
              <a:tr h="356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  <a:highlight>
                            <a:srgbClr val="F66B20"/>
                          </a:highlight>
                        </a:rPr>
                        <a:t>C</a:t>
                      </a:r>
                      <a:endParaRPr lang="zh-CN" altLang="en-US" sz="900" dirty="0">
                        <a:solidFill>
                          <a:schemeClr val="bg1"/>
                        </a:solidFill>
                        <a:highlight>
                          <a:srgbClr val="F66B20"/>
                        </a:highlight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  <a:highlight>
                          <a:srgbClr val="F66B20"/>
                        </a:highlight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4938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2B8EA77-B79A-933E-3559-49FF6E945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46643"/>
              </p:ext>
            </p:extLst>
          </p:nvPr>
        </p:nvGraphicFramePr>
        <p:xfrm>
          <a:off x="6634139" y="2053526"/>
          <a:ext cx="561513" cy="35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329665908"/>
                    </a:ext>
                  </a:extLst>
                </a:gridCol>
                <a:gridCol w="264333">
                  <a:extLst>
                    <a:ext uri="{9D8B030D-6E8A-4147-A177-3AD203B41FA5}">
                      <a16:colId xmlns:a16="http://schemas.microsoft.com/office/drawing/2014/main" val="710896655"/>
                    </a:ext>
                  </a:extLst>
                </a:gridCol>
              </a:tblGrid>
              <a:tr h="356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rgbClr val="FFC000"/>
                          </a:solidFill>
                        </a:rPr>
                        <a:t>^</a:t>
                      </a:r>
                      <a:endParaRPr lang="zh-CN" altLang="en-US" sz="9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4938"/>
                  </a:ext>
                </a:extLst>
              </a:tr>
            </a:tbl>
          </a:graphicData>
        </a:graphic>
      </p:graphicFrame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C5AC822-FB27-FC3C-7D42-D88B987C3FE7}"/>
              </a:ext>
            </a:extLst>
          </p:cNvPr>
          <p:cNvCxnSpPr>
            <a:cxnSpLocks/>
          </p:cNvCxnSpPr>
          <p:nvPr/>
        </p:nvCxnSpPr>
        <p:spPr>
          <a:xfrm>
            <a:off x="5408930" y="2231756"/>
            <a:ext cx="45547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4BE4D1A-DFE1-B81A-E6AA-68F96FB12C23}"/>
              </a:ext>
            </a:extLst>
          </p:cNvPr>
          <p:cNvCxnSpPr>
            <a:cxnSpLocks/>
          </p:cNvCxnSpPr>
          <p:nvPr/>
        </p:nvCxnSpPr>
        <p:spPr>
          <a:xfrm>
            <a:off x="6196762" y="2231756"/>
            <a:ext cx="45547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F358F281-6FAE-AE7F-247B-5C5AD65BE765}"/>
              </a:ext>
            </a:extLst>
          </p:cNvPr>
          <p:cNvSpPr/>
          <p:nvPr/>
        </p:nvSpPr>
        <p:spPr>
          <a:xfrm rot="16200000">
            <a:off x="1171805" y="2360843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F06153-FDAD-92C4-D1DB-86376342C444}"/>
              </a:ext>
            </a:extLst>
          </p:cNvPr>
          <p:cNvSpPr txBox="1"/>
          <p:nvPr/>
        </p:nvSpPr>
        <p:spPr>
          <a:xfrm>
            <a:off x="1611824" y="333988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7FE95BD-1718-4F47-B4A3-815D5776E3D9}"/>
              </a:ext>
            </a:extLst>
          </p:cNvPr>
          <p:cNvSpPr/>
          <p:nvPr/>
        </p:nvSpPr>
        <p:spPr>
          <a:xfrm rot="16200000">
            <a:off x="1153585" y="3081834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D27CC3-F7D8-5211-4A6E-458579CC0734}"/>
              </a:ext>
            </a:extLst>
          </p:cNvPr>
          <p:cNvSpPr/>
          <p:nvPr/>
        </p:nvSpPr>
        <p:spPr>
          <a:xfrm rot="16200000">
            <a:off x="2012105" y="3087068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FC8E2-7E6A-9FB8-06E2-4259C70A9B9C}"/>
              </a:ext>
            </a:extLst>
          </p:cNvPr>
          <p:cNvSpPr txBox="1"/>
          <p:nvPr/>
        </p:nvSpPr>
        <p:spPr>
          <a:xfrm>
            <a:off x="2208509" y="273544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0456DE7-FAC6-3999-6841-FAC843002869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1328203" y="2707880"/>
            <a:ext cx="18220" cy="3717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0B4907C-E889-FA1C-9EE9-ACBDEBCD1C8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1500622" y="3254253"/>
            <a:ext cx="513681" cy="52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0276DC3A-37D2-337C-26A8-FFAD4DAAA3AB}"/>
              </a:ext>
            </a:extLst>
          </p:cNvPr>
          <p:cNvSpPr/>
          <p:nvPr/>
        </p:nvSpPr>
        <p:spPr>
          <a:xfrm rot="16200000">
            <a:off x="2028084" y="2383830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89BB037-837C-C8D5-CAB9-266AADD07EC0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>
            <a:off x="1518842" y="2533262"/>
            <a:ext cx="511440" cy="2298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F21165F-6484-5C20-11AE-DAF1AB37E93C}"/>
              </a:ext>
            </a:extLst>
          </p:cNvPr>
          <p:cNvCxnSpPr>
            <a:cxnSpLocks/>
            <a:stCxn id="22" idx="2"/>
            <a:endCxn id="18" idx="6"/>
          </p:cNvCxnSpPr>
          <p:nvPr/>
        </p:nvCxnSpPr>
        <p:spPr>
          <a:xfrm flipH="1">
            <a:off x="2186723" y="2730867"/>
            <a:ext cx="15979" cy="3540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6FB82DEB-5C6D-5A85-C452-5AFE7F8CE893}"/>
              </a:ext>
            </a:extLst>
          </p:cNvPr>
          <p:cNvSpPr/>
          <p:nvPr/>
        </p:nvSpPr>
        <p:spPr>
          <a:xfrm rot="16200000">
            <a:off x="2721625" y="2733325"/>
            <a:ext cx="349235" cy="344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EF0CA9B-C269-1B4A-2EA1-662C9C10A482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H="1" flipV="1">
            <a:off x="2375121" y="2556249"/>
            <a:ext cx="399203" cy="22602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59D2932-4EF0-93B5-588B-0A194FAFC270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>
            <a:off x="2359142" y="3029218"/>
            <a:ext cx="415182" cy="2302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5">
            <a:extLst>
              <a:ext uri="{FF2B5EF4-FFF2-40B4-BE49-F238E27FC236}">
                <a16:creationId xmlns:a16="http://schemas.microsoft.com/office/drawing/2014/main" id="{6FD2EB55-C52D-E069-1607-3E40E10BA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22319"/>
              </p:ext>
            </p:extLst>
          </p:nvPr>
        </p:nvGraphicFramePr>
        <p:xfrm>
          <a:off x="5855790" y="2464230"/>
          <a:ext cx="561513" cy="35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329665908"/>
                    </a:ext>
                  </a:extLst>
                </a:gridCol>
                <a:gridCol w="264333">
                  <a:extLst>
                    <a:ext uri="{9D8B030D-6E8A-4147-A177-3AD203B41FA5}">
                      <a16:colId xmlns:a16="http://schemas.microsoft.com/office/drawing/2014/main" val="710896655"/>
                    </a:ext>
                  </a:extLst>
                </a:gridCol>
              </a:tblGrid>
              <a:tr h="356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  <a:highlight>
                            <a:srgbClr val="F66B20"/>
                          </a:highlight>
                        </a:rPr>
                        <a:t>D</a:t>
                      </a:r>
                      <a:endParaRPr lang="zh-CN" altLang="en-US" sz="900" dirty="0">
                        <a:solidFill>
                          <a:schemeClr val="bg1"/>
                        </a:solidFill>
                        <a:highlight>
                          <a:srgbClr val="F66B20"/>
                        </a:highlight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bg1"/>
                        </a:solidFill>
                        <a:highlight>
                          <a:srgbClr val="F66B20"/>
                        </a:highlight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4938"/>
                  </a:ext>
                </a:extLst>
              </a:tr>
            </a:tbl>
          </a:graphicData>
        </a:graphic>
      </p:graphicFrame>
      <p:graphicFrame>
        <p:nvGraphicFramePr>
          <p:cNvPr id="30" name="表格 5">
            <a:extLst>
              <a:ext uri="{FF2B5EF4-FFF2-40B4-BE49-F238E27FC236}">
                <a16:creationId xmlns:a16="http://schemas.microsoft.com/office/drawing/2014/main" id="{EFAE1E1C-DCE9-4D61-4B96-6CBF2007E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25304"/>
              </p:ext>
            </p:extLst>
          </p:nvPr>
        </p:nvGraphicFramePr>
        <p:xfrm>
          <a:off x="6634139" y="2464229"/>
          <a:ext cx="561513" cy="35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329665908"/>
                    </a:ext>
                  </a:extLst>
                </a:gridCol>
                <a:gridCol w="264333">
                  <a:extLst>
                    <a:ext uri="{9D8B030D-6E8A-4147-A177-3AD203B41FA5}">
                      <a16:colId xmlns:a16="http://schemas.microsoft.com/office/drawing/2014/main" val="710896655"/>
                    </a:ext>
                  </a:extLst>
                </a:gridCol>
              </a:tblGrid>
              <a:tr h="356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rgbClr val="FFC000"/>
                          </a:solidFill>
                        </a:rPr>
                        <a:t>^</a:t>
                      </a:r>
                      <a:endParaRPr lang="zh-CN" altLang="en-US" sz="9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4938"/>
                  </a:ext>
                </a:extLst>
              </a:tr>
            </a:tbl>
          </a:graphicData>
        </a:graphic>
      </p:graphicFrame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09F1A8A-5A08-5127-D3FE-E0E91C0CFD5A}"/>
              </a:ext>
            </a:extLst>
          </p:cNvPr>
          <p:cNvCxnSpPr>
            <a:cxnSpLocks/>
          </p:cNvCxnSpPr>
          <p:nvPr/>
        </p:nvCxnSpPr>
        <p:spPr>
          <a:xfrm>
            <a:off x="5408930" y="2642459"/>
            <a:ext cx="45547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55428CA-1A18-3D53-64AA-45C4DEBE498D}"/>
              </a:ext>
            </a:extLst>
          </p:cNvPr>
          <p:cNvCxnSpPr>
            <a:cxnSpLocks/>
          </p:cNvCxnSpPr>
          <p:nvPr/>
        </p:nvCxnSpPr>
        <p:spPr>
          <a:xfrm>
            <a:off x="6196762" y="2642459"/>
            <a:ext cx="45547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5">
            <a:extLst>
              <a:ext uri="{FF2B5EF4-FFF2-40B4-BE49-F238E27FC236}">
                <a16:creationId xmlns:a16="http://schemas.microsoft.com/office/drawing/2014/main" id="{36F27448-FCF4-DB8D-DCCC-D4CB0C976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078"/>
              </p:ext>
            </p:extLst>
          </p:nvPr>
        </p:nvGraphicFramePr>
        <p:xfrm>
          <a:off x="5855790" y="2866492"/>
          <a:ext cx="561513" cy="35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329665908"/>
                    </a:ext>
                  </a:extLst>
                </a:gridCol>
                <a:gridCol w="264333">
                  <a:extLst>
                    <a:ext uri="{9D8B030D-6E8A-4147-A177-3AD203B41FA5}">
                      <a16:colId xmlns:a16="http://schemas.microsoft.com/office/drawing/2014/main" val="710896655"/>
                    </a:ext>
                  </a:extLst>
                </a:gridCol>
              </a:tblGrid>
              <a:tr h="356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  <a:highlight>
                            <a:srgbClr val="F66B20"/>
                          </a:highlight>
                        </a:rPr>
                        <a:t>E</a:t>
                      </a:r>
                      <a:endParaRPr lang="zh-CN" altLang="en-US" sz="900" dirty="0">
                        <a:solidFill>
                          <a:schemeClr val="bg1"/>
                        </a:solidFill>
                        <a:highlight>
                          <a:srgbClr val="F66B20"/>
                        </a:highlight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  <a:highlight>
                            <a:srgbClr val="F66B20"/>
                          </a:highlight>
                        </a:rPr>
                        <a:t>^</a:t>
                      </a:r>
                      <a:endParaRPr lang="zh-CN" altLang="en-US" sz="900" dirty="0">
                        <a:solidFill>
                          <a:schemeClr val="bg1"/>
                        </a:solidFill>
                        <a:highlight>
                          <a:srgbClr val="F66B20"/>
                        </a:highlight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4938"/>
                  </a:ext>
                </a:extLst>
              </a:tr>
            </a:tbl>
          </a:graphicData>
        </a:graphic>
      </p:graphicFrame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C36ADF2-1A1D-51A7-65CF-FDCEDC412C89}"/>
              </a:ext>
            </a:extLst>
          </p:cNvPr>
          <p:cNvCxnSpPr>
            <a:cxnSpLocks/>
          </p:cNvCxnSpPr>
          <p:nvPr/>
        </p:nvCxnSpPr>
        <p:spPr>
          <a:xfrm>
            <a:off x="5408930" y="3044721"/>
            <a:ext cx="45547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5">
            <a:extLst>
              <a:ext uri="{FF2B5EF4-FFF2-40B4-BE49-F238E27FC236}">
                <a16:creationId xmlns:a16="http://schemas.microsoft.com/office/drawing/2014/main" id="{AB3918F0-A76B-ADD3-CE7D-B51A4C35C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44044"/>
              </p:ext>
            </p:extLst>
          </p:nvPr>
        </p:nvGraphicFramePr>
        <p:xfrm>
          <a:off x="5837105" y="3254517"/>
          <a:ext cx="561513" cy="35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329665908"/>
                    </a:ext>
                  </a:extLst>
                </a:gridCol>
                <a:gridCol w="264333">
                  <a:extLst>
                    <a:ext uri="{9D8B030D-6E8A-4147-A177-3AD203B41FA5}">
                      <a16:colId xmlns:a16="http://schemas.microsoft.com/office/drawing/2014/main" val="710896655"/>
                    </a:ext>
                  </a:extLst>
                </a:gridCol>
              </a:tblGrid>
              <a:tr h="356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  <a:highlight>
                            <a:srgbClr val="F66B20"/>
                          </a:highlight>
                        </a:rPr>
                        <a:t>E</a:t>
                      </a:r>
                      <a:endParaRPr lang="zh-CN" altLang="en-US" sz="900" dirty="0">
                        <a:solidFill>
                          <a:schemeClr val="bg1"/>
                        </a:solidFill>
                        <a:highlight>
                          <a:srgbClr val="F66B20"/>
                        </a:highlight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  <a:highlight>
                            <a:srgbClr val="F66B20"/>
                          </a:highlight>
                        </a:rPr>
                        <a:t>^</a:t>
                      </a:r>
                      <a:endParaRPr lang="zh-CN" altLang="en-US" sz="900" dirty="0">
                        <a:solidFill>
                          <a:schemeClr val="bg1"/>
                        </a:solidFill>
                        <a:highlight>
                          <a:srgbClr val="F66B20"/>
                        </a:highlight>
                      </a:endParaRPr>
                    </a:p>
                  </a:txBody>
                  <a:tcPr anchor="ctr">
                    <a:solidFill>
                      <a:srgbClr val="F66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4938"/>
                  </a:ext>
                </a:extLst>
              </a:tr>
            </a:tbl>
          </a:graphicData>
        </a:graphic>
      </p:graphicFrame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5717778-975D-049D-5118-025F09207682}"/>
              </a:ext>
            </a:extLst>
          </p:cNvPr>
          <p:cNvCxnSpPr>
            <a:cxnSpLocks/>
          </p:cNvCxnSpPr>
          <p:nvPr/>
        </p:nvCxnSpPr>
        <p:spPr>
          <a:xfrm>
            <a:off x="5390245" y="3432746"/>
            <a:ext cx="45547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微应用</a:t>
            </a:r>
            <a:r>
              <a:rPr lang="en-US" altLang="zh-CN" sz="18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800" b="0" i="0" u="none" strike="noStrike" dirty="0">
                <a:solidFill>
                  <a:srgbClr val="1C1E21"/>
                </a:solidFill>
                <a:effectLst/>
                <a:latin typeface="-apple-system"/>
              </a:rPr>
              <a:t>面向大型系统的微前端解决方案</a:t>
            </a:r>
            <a:endParaRPr lang="zh-CN" altLang="en-US" sz="1800" dirty="0"/>
          </a:p>
        </p:txBody>
      </p:sp>
      <p:sp>
        <p:nvSpPr>
          <p:cNvPr id="5" name="圆角矩形 36">
            <a:extLst>
              <a:ext uri="{FF2B5EF4-FFF2-40B4-BE49-F238E27FC236}">
                <a16:creationId xmlns:a16="http://schemas.microsoft.com/office/drawing/2014/main" id="{DCD6DD31-FF1B-9945-2106-23C9193AD31A}"/>
              </a:ext>
            </a:extLst>
          </p:cNvPr>
          <p:cNvSpPr/>
          <p:nvPr/>
        </p:nvSpPr>
        <p:spPr>
          <a:xfrm>
            <a:off x="5991616" y="2461977"/>
            <a:ext cx="1168789" cy="326502"/>
          </a:xfrm>
          <a:prstGeom prst="roundRect">
            <a:avLst>
              <a:gd name="adj" fmla="val 6081"/>
            </a:avLst>
          </a:prstGeom>
          <a:gradFill>
            <a:gsLst>
              <a:gs pos="94000">
                <a:schemeClr val="accent5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Main-application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 defTabSz="685800"/>
            <a:r>
              <a:rPr lang="en-US" altLang="zh-CN" sz="9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Route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5BBFDC-9FC2-648A-8942-BB92DF8053DD}"/>
              </a:ext>
            </a:extLst>
          </p:cNvPr>
          <p:cNvSpPr/>
          <p:nvPr/>
        </p:nvSpPr>
        <p:spPr>
          <a:xfrm>
            <a:off x="60638" y="891348"/>
            <a:ext cx="4511362" cy="400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6A0F1F2-60F4-A884-8DD8-9C7265F8127C}"/>
              </a:ext>
            </a:extLst>
          </p:cNvPr>
          <p:cNvCxnSpPr>
            <a:cxnSpLocks/>
          </p:cNvCxnSpPr>
          <p:nvPr/>
        </p:nvCxnSpPr>
        <p:spPr>
          <a:xfrm>
            <a:off x="60639" y="1169521"/>
            <a:ext cx="451136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A74C4D3-E730-C421-4903-6AB3DA05D65F}"/>
              </a:ext>
            </a:extLst>
          </p:cNvPr>
          <p:cNvCxnSpPr>
            <a:cxnSpLocks/>
          </p:cNvCxnSpPr>
          <p:nvPr/>
        </p:nvCxnSpPr>
        <p:spPr>
          <a:xfrm>
            <a:off x="60639" y="4651666"/>
            <a:ext cx="451136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C4260A1-4097-CD5A-9E96-2E46AA61115F}"/>
              </a:ext>
            </a:extLst>
          </p:cNvPr>
          <p:cNvSpPr txBox="1"/>
          <p:nvPr/>
        </p:nvSpPr>
        <p:spPr>
          <a:xfrm>
            <a:off x="1709471" y="897661"/>
            <a:ext cx="1805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Framework common Header</a:t>
            </a:r>
            <a:endParaRPr kumimoji="1" lang="zh-CN" altLang="en-US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ED88D7-2A29-43BB-B3DF-740862DA7C43}"/>
              </a:ext>
            </a:extLst>
          </p:cNvPr>
          <p:cNvSpPr txBox="1"/>
          <p:nvPr/>
        </p:nvSpPr>
        <p:spPr>
          <a:xfrm>
            <a:off x="1165701" y="4649453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Framework common Footer</a:t>
            </a:r>
            <a:endParaRPr kumimoji="1" lang="zh-CN" altLang="en-US" sz="1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E1CD81-33DE-1EE4-F603-6A3E756F4E3D}"/>
              </a:ext>
            </a:extLst>
          </p:cNvPr>
          <p:cNvSpPr txBox="1"/>
          <p:nvPr/>
        </p:nvSpPr>
        <p:spPr>
          <a:xfrm>
            <a:off x="0" y="2234481"/>
            <a:ext cx="902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000" dirty="0"/>
              <a:t>Framework</a:t>
            </a:r>
          </a:p>
          <a:p>
            <a:pPr algn="l"/>
            <a:r>
              <a:rPr kumimoji="1" lang="en-US" altLang="zh-CN" sz="1000" dirty="0"/>
              <a:t> common</a:t>
            </a:r>
          </a:p>
          <a:p>
            <a:pPr algn="l"/>
            <a:r>
              <a:rPr kumimoji="1" lang="en-US" altLang="zh-CN" sz="1000" dirty="0"/>
              <a:t>  </a:t>
            </a:r>
            <a:r>
              <a:rPr kumimoji="1" lang="en-US" altLang="zh-CN" sz="1000" dirty="0" err="1"/>
              <a:t>Siderbar</a:t>
            </a:r>
            <a:endParaRPr kumimoji="1"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DEC955-9214-C899-E9A7-7939F20507B9}"/>
              </a:ext>
            </a:extLst>
          </p:cNvPr>
          <p:cNvSpPr/>
          <p:nvPr/>
        </p:nvSpPr>
        <p:spPr>
          <a:xfrm>
            <a:off x="745351" y="1275316"/>
            <a:ext cx="3657600" cy="327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36">
            <a:extLst>
              <a:ext uri="{FF2B5EF4-FFF2-40B4-BE49-F238E27FC236}">
                <a16:creationId xmlns:a16="http://schemas.microsoft.com/office/drawing/2014/main" id="{A76D3478-6585-4E26-CD53-EF1EB3BB1B8C}"/>
              </a:ext>
            </a:extLst>
          </p:cNvPr>
          <p:cNvSpPr/>
          <p:nvPr/>
        </p:nvSpPr>
        <p:spPr>
          <a:xfrm>
            <a:off x="5087411" y="3295622"/>
            <a:ext cx="1168789" cy="367641"/>
          </a:xfrm>
          <a:prstGeom prst="roundRect">
            <a:avLst>
              <a:gd name="adj" fmla="val 6081"/>
            </a:avLst>
          </a:prstGeom>
          <a:gradFill>
            <a:gsLst>
              <a:gs pos="94000">
                <a:schemeClr val="accent5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8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Sub-application</a:t>
            </a:r>
            <a:r>
              <a:rPr lang="en-US" altLang="zh-CN" sz="9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A </a:t>
            </a:r>
            <a:r>
              <a:rPr lang="en-US" altLang="zh-CN" sz="8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bundle</a:t>
            </a:r>
          </a:p>
        </p:txBody>
      </p:sp>
      <p:sp>
        <p:nvSpPr>
          <p:cNvPr id="24" name="圆角矩形 36">
            <a:extLst>
              <a:ext uri="{FF2B5EF4-FFF2-40B4-BE49-F238E27FC236}">
                <a16:creationId xmlns:a16="http://schemas.microsoft.com/office/drawing/2014/main" id="{509BC863-734D-AE93-29F4-E3662E244919}"/>
              </a:ext>
            </a:extLst>
          </p:cNvPr>
          <p:cNvSpPr/>
          <p:nvPr/>
        </p:nvSpPr>
        <p:spPr>
          <a:xfrm>
            <a:off x="5103894" y="4090687"/>
            <a:ext cx="1168789" cy="366573"/>
          </a:xfrm>
          <a:prstGeom prst="roundRect">
            <a:avLst>
              <a:gd name="adj" fmla="val 6081"/>
            </a:avLst>
          </a:prstGeom>
          <a:gradFill>
            <a:gsLst>
              <a:gs pos="94000">
                <a:schemeClr val="accent5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8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Sub-application A </a:t>
            </a:r>
          </a:p>
          <a:p>
            <a:pPr algn="ctr" defTabSz="685800"/>
            <a:r>
              <a:rPr lang="en-US" altLang="zh-CN" sz="8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Vue App</a:t>
            </a:r>
          </a:p>
        </p:txBody>
      </p:sp>
      <p:sp>
        <p:nvSpPr>
          <p:cNvPr id="25" name="圆角矩形 36">
            <a:extLst>
              <a:ext uri="{FF2B5EF4-FFF2-40B4-BE49-F238E27FC236}">
                <a16:creationId xmlns:a16="http://schemas.microsoft.com/office/drawing/2014/main" id="{6D2B14F9-16EF-5812-2583-9D849F124A96}"/>
              </a:ext>
            </a:extLst>
          </p:cNvPr>
          <p:cNvSpPr/>
          <p:nvPr/>
        </p:nvSpPr>
        <p:spPr>
          <a:xfrm>
            <a:off x="6845241" y="4088732"/>
            <a:ext cx="1168789" cy="366573"/>
          </a:xfrm>
          <a:prstGeom prst="roundRect">
            <a:avLst>
              <a:gd name="adj" fmla="val 6081"/>
            </a:avLst>
          </a:prstGeom>
          <a:gradFill>
            <a:gsLst>
              <a:gs pos="94000">
                <a:schemeClr val="accent5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8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Sub-application</a:t>
            </a:r>
            <a:r>
              <a:rPr lang="en-US" altLang="zh-CN" sz="9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A</a:t>
            </a:r>
          </a:p>
          <a:p>
            <a:pPr algn="ctr" defTabSz="685800"/>
            <a:r>
              <a:rPr lang="en-US" altLang="zh-CN" sz="9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React</a:t>
            </a:r>
            <a:r>
              <a:rPr lang="en-US" altLang="zh-CN" sz="8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App</a:t>
            </a:r>
          </a:p>
        </p:txBody>
      </p:sp>
      <p:sp>
        <p:nvSpPr>
          <p:cNvPr id="26" name="圆角矩形 36">
            <a:extLst>
              <a:ext uri="{FF2B5EF4-FFF2-40B4-BE49-F238E27FC236}">
                <a16:creationId xmlns:a16="http://schemas.microsoft.com/office/drawing/2014/main" id="{7570446E-9AC5-710C-EBE0-9249931FF101}"/>
              </a:ext>
            </a:extLst>
          </p:cNvPr>
          <p:cNvSpPr/>
          <p:nvPr/>
        </p:nvSpPr>
        <p:spPr>
          <a:xfrm>
            <a:off x="6824817" y="3291359"/>
            <a:ext cx="1168789" cy="367640"/>
          </a:xfrm>
          <a:prstGeom prst="roundRect">
            <a:avLst>
              <a:gd name="adj" fmla="val 6081"/>
            </a:avLst>
          </a:prstGeom>
          <a:gradFill>
            <a:gsLst>
              <a:gs pos="94000">
                <a:schemeClr val="accent5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8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Sub-application</a:t>
            </a:r>
            <a:r>
              <a:rPr lang="en-US" altLang="zh-CN" sz="10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A </a:t>
            </a:r>
            <a:r>
              <a:rPr lang="en-US" altLang="zh-CN" sz="9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bundle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F0CB11-F00B-1017-2110-C26C258E878A}"/>
              </a:ext>
            </a:extLst>
          </p:cNvPr>
          <p:cNvSpPr/>
          <p:nvPr/>
        </p:nvSpPr>
        <p:spPr>
          <a:xfrm>
            <a:off x="963288" y="2090058"/>
            <a:ext cx="3247561" cy="195942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Sub-application A</a:t>
            </a:r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2DAD8AD-E536-7F3E-DCD7-A95FD266E2F7}"/>
              </a:ext>
            </a:extLst>
          </p:cNvPr>
          <p:cNvSpPr txBox="1"/>
          <p:nvPr/>
        </p:nvSpPr>
        <p:spPr>
          <a:xfrm>
            <a:off x="2071068" y="1538657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Main-</a:t>
            </a:r>
            <a:r>
              <a:rPr kumimoji="1" lang="en-US" altLang="zh-CN" sz="1000" dirty="0" err="1"/>
              <a:t>applcation</a:t>
            </a:r>
            <a:endParaRPr kumimoji="1" lang="zh-CN" altLang="en-US" sz="1000" dirty="0"/>
          </a:p>
        </p:txBody>
      </p: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E289504A-0BE3-E274-73F3-F69D14C1B641}"/>
              </a:ext>
            </a:extLst>
          </p:cNvPr>
          <p:cNvCxnSpPr>
            <a:cxnSpLocks/>
            <a:stCxn id="23" idx="0"/>
            <a:endCxn id="5" idx="1"/>
          </p:cNvCxnSpPr>
          <p:nvPr/>
        </p:nvCxnSpPr>
        <p:spPr>
          <a:xfrm rot="5400000" flipH="1" flipV="1">
            <a:off x="5496514" y="2800520"/>
            <a:ext cx="670394" cy="31981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5742FCD7-22CA-BD38-66C9-26302F374C92}"/>
              </a:ext>
            </a:extLst>
          </p:cNvPr>
          <p:cNvCxnSpPr>
            <a:cxnSpLocks/>
            <a:stCxn id="26" idx="0"/>
            <a:endCxn id="5" idx="3"/>
          </p:cNvCxnSpPr>
          <p:nvPr/>
        </p:nvCxnSpPr>
        <p:spPr>
          <a:xfrm rot="16200000" flipV="1">
            <a:off x="6951744" y="2833890"/>
            <a:ext cx="666131" cy="24880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2C7ED69-A415-1F9F-45EE-2358CB7CACE6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H="1" flipV="1">
            <a:off x="5671806" y="3663263"/>
            <a:ext cx="16483" cy="4274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9258313-742E-7641-35AE-8DC3D3F19D88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7409212" y="3658999"/>
            <a:ext cx="20424" cy="42973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3A2A7B44-4212-7F81-CD74-8D8D582C310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5089376" y="975342"/>
            <a:ext cx="800210" cy="217306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E27FE88-6482-7E81-D134-4C1D7E8FA34F}"/>
              </a:ext>
            </a:extLst>
          </p:cNvPr>
          <p:cNvSpPr txBox="1"/>
          <p:nvPr/>
        </p:nvSpPr>
        <p:spPr>
          <a:xfrm>
            <a:off x="6614430" y="948803"/>
            <a:ext cx="239894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900" b="0" i="0" u="none" strike="noStrike" dirty="0">
                <a:solidFill>
                  <a:srgbClr val="1C1E21"/>
                </a:solidFill>
                <a:effectLst/>
                <a:latin typeface="-apple-system"/>
              </a:rPr>
              <a:t>后台比较分散，体验差别大，因为要频繁跳转导致操作效率低，希望能统一收口的一个系统内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900" b="0" i="0" u="none" strike="noStrike" dirty="0">
                <a:solidFill>
                  <a:srgbClr val="1C1E21"/>
                </a:solidFill>
                <a:effectLst/>
                <a:latin typeface="-apple-system"/>
              </a:rPr>
              <a:t>单页面应用非常庞大，多人协作成本高，开发</a:t>
            </a:r>
            <a:r>
              <a:rPr lang="en-US" altLang="zh-CN" sz="900" b="0" i="0" u="none" strike="noStrike" dirty="0">
                <a:solidFill>
                  <a:srgbClr val="1C1E21"/>
                </a:solidFill>
                <a:effectLst/>
                <a:latin typeface="-apple-system"/>
              </a:rPr>
              <a:t>/</a:t>
            </a:r>
            <a:r>
              <a:rPr lang="zh-CN" altLang="en-US" sz="900" b="0" i="0" u="none" strike="noStrike" dirty="0">
                <a:solidFill>
                  <a:srgbClr val="1C1E21"/>
                </a:solidFill>
                <a:effectLst/>
                <a:latin typeface="-apple-system"/>
              </a:rPr>
              <a:t>构建时间长，依赖升级回归成本高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900" b="0" i="0" u="none" strike="noStrike" dirty="0">
                <a:solidFill>
                  <a:srgbClr val="1C1E21"/>
                </a:solidFill>
                <a:effectLst/>
                <a:latin typeface="-apple-system"/>
              </a:rPr>
              <a:t>系统有二方</a:t>
            </a:r>
            <a:r>
              <a:rPr lang="en-US" altLang="zh-CN" sz="900" b="0" i="0" u="none" strike="noStrike" dirty="0">
                <a:solidFill>
                  <a:srgbClr val="1C1E21"/>
                </a:solidFill>
                <a:effectLst/>
                <a:latin typeface="-apple-system"/>
              </a:rPr>
              <a:t>/</a:t>
            </a:r>
            <a:r>
              <a:rPr lang="zh-CN" altLang="en-US" sz="900" b="0" i="0" u="none" strike="noStrike" dirty="0">
                <a:solidFill>
                  <a:srgbClr val="1C1E21"/>
                </a:solidFill>
                <a:effectLst/>
                <a:latin typeface="-apple-system"/>
              </a:rPr>
              <a:t>三方接入的需求</a:t>
            </a:r>
          </a:p>
          <a:p>
            <a:br>
              <a:rPr lang="zh-CN" altLang="en-US" sz="900" dirty="0"/>
            </a:br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5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服务拆分</a:t>
            </a:r>
            <a:endParaRPr lang="zh-CN" altLang="en-US" sz="2400" dirty="0"/>
          </a:p>
        </p:txBody>
      </p:sp>
      <p:sp>
        <p:nvSpPr>
          <p:cNvPr id="77" name="文本框 117"/>
          <p:cNvSpPr txBox="1"/>
          <p:nvPr/>
        </p:nvSpPr>
        <p:spPr>
          <a:xfrm>
            <a:off x="130015" y="1265920"/>
            <a:ext cx="493587" cy="40011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kumimoji="1" lang="zh-CN" altLang="en-US" sz="1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</a:p>
        </p:txBody>
      </p:sp>
      <p:sp>
        <p:nvSpPr>
          <p:cNvPr id="78" name="圆角矩形 36"/>
          <p:cNvSpPr/>
          <p:nvPr/>
        </p:nvSpPr>
        <p:spPr>
          <a:xfrm>
            <a:off x="5732160" y="1425040"/>
            <a:ext cx="792000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>
              <a:buClrTx/>
              <a:buSzTx/>
              <a:buFontTx/>
            </a:pPr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规则配置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79" name="圆角矩形 36"/>
          <p:cNvSpPr/>
          <p:nvPr/>
        </p:nvSpPr>
        <p:spPr>
          <a:xfrm>
            <a:off x="3643409" y="1410404"/>
            <a:ext cx="792000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</a:rPr>
              <a:t>账号中心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圆角矩形 36"/>
          <p:cNvSpPr/>
          <p:nvPr/>
        </p:nvSpPr>
        <p:spPr>
          <a:xfrm>
            <a:off x="1513580" y="1410404"/>
            <a:ext cx="1034762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>
              <a:buClrTx/>
              <a:buSzTx/>
              <a:buFontTx/>
            </a:pPr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优惠配置</a:t>
            </a:r>
          </a:p>
        </p:txBody>
      </p:sp>
      <p:sp>
        <p:nvSpPr>
          <p:cNvPr id="89" name="Rounded Rectangle 64"/>
          <p:cNvSpPr/>
          <p:nvPr/>
        </p:nvSpPr>
        <p:spPr>
          <a:xfrm>
            <a:off x="1040427" y="4190031"/>
            <a:ext cx="871184" cy="419531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Admin</a:t>
            </a:r>
          </a:p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core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2" name="Rounded Rectangle 64"/>
          <p:cNvSpPr/>
          <p:nvPr/>
        </p:nvSpPr>
        <p:spPr>
          <a:xfrm>
            <a:off x="2063212" y="4179752"/>
            <a:ext cx="960018" cy="429811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Promotion</a:t>
            </a:r>
          </a:p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Api</a:t>
            </a:r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-core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5" name="圆角矩形 48"/>
          <p:cNvSpPr/>
          <p:nvPr/>
        </p:nvSpPr>
        <p:spPr>
          <a:xfrm>
            <a:off x="878206" y="3840879"/>
            <a:ext cx="4392818" cy="910881"/>
          </a:xfrm>
          <a:prstGeom prst="roundRect">
            <a:avLst>
              <a:gd name="adj" fmla="val 5718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TextBox 90"/>
          <p:cNvSpPr txBox="1"/>
          <p:nvPr/>
        </p:nvSpPr>
        <p:spPr>
          <a:xfrm>
            <a:off x="2534718" y="3875059"/>
            <a:ext cx="960019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>
                <a:ea typeface="宋体" charset="0"/>
              </a:rPr>
              <a:t>core</a:t>
            </a:r>
            <a:endParaRPr lang="zh-CN" altLang="en-US" dirty="0">
              <a:ea typeface="宋体" charset="0"/>
            </a:endParaRPr>
          </a:p>
        </p:txBody>
      </p:sp>
      <p:sp>
        <p:nvSpPr>
          <p:cNvPr id="97" name="圆角矩形 48"/>
          <p:cNvSpPr/>
          <p:nvPr/>
        </p:nvSpPr>
        <p:spPr>
          <a:xfrm>
            <a:off x="5440295" y="3840879"/>
            <a:ext cx="1926943" cy="886243"/>
          </a:xfrm>
          <a:prstGeom prst="roundRect">
            <a:avLst>
              <a:gd name="adj" fmla="val 51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TextBox 90"/>
          <p:cNvSpPr txBox="1"/>
          <p:nvPr/>
        </p:nvSpPr>
        <p:spPr>
          <a:xfrm>
            <a:off x="5884198" y="3934799"/>
            <a:ext cx="892221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引擎</a:t>
            </a:r>
            <a:endParaRPr lang="en-US" altLang="zh-CN" dirty="0"/>
          </a:p>
        </p:txBody>
      </p:sp>
      <p:sp>
        <p:nvSpPr>
          <p:cNvPr id="101" name="圆角矩形 43"/>
          <p:cNvSpPr/>
          <p:nvPr/>
        </p:nvSpPr>
        <p:spPr>
          <a:xfrm>
            <a:off x="5632060" y="4253849"/>
            <a:ext cx="682657" cy="299156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规则匹配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圆角矩形 43"/>
          <p:cNvSpPr/>
          <p:nvPr/>
        </p:nvSpPr>
        <p:spPr>
          <a:xfrm>
            <a:off x="6483989" y="4238917"/>
            <a:ext cx="661939" cy="299157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最优解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圆角矩形 48"/>
          <p:cNvSpPr/>
          <p:nvPr/>
        </p:nvSpPr>
        <p:spPr>
          <a:xfrm>
            <a:off x="878429" y="1142033"/>
            <a:ext cx="6436771" cy="886243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117">
            <a:extLst>
              <a:ext uri="{FF2B5EF4-FFF2-40B4-BE49-F238E27FC236}">
                <a16:creationId xmlns:a16="http://schemas.microsoft.com/office/drawing/2014/main" id="{23F4DFD8-DA93-1BA8-959B-2130CF42F0D9}"/>
              </a:ext>
            </a:extLst>
          </p:cNvPr>
          <p:cNvSpPr txBox="1"/>
          <p:nvPr/>
        </p:nvSpPr>
        <p:spPr>
          <a:xfrm>
            <a:off x="130015" y="2775842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6">
            <a:extLst>
              <a:ext uri="{FF2B5EF4-FFF2-40B4-BE49-F238E27FC236}">
                <a16:creationId xmlns:a16="http://schemas.microsoft.com/office/drawing/2014/main" id="{02A492BC-1164-EC3E-C58F-B377DE17AB1F}"/>
              </a:ext>
            </a:extLst>
          </p:cNvPr>
          <p:cNvSpPr/>
          <p:nvPr/>
        </p:nvSpPr>
        <p:spPr>
          <a:xfrm>
            <a:off x="1091235" y="3062865"/>
            <a:ext cx="1200673" cy="324000"/>
          </a:xfrm>
          <a:prstGeom prst="roundRect">
            <a:avLst>
              <a:gd name="adj" fmla="val 6081"/>
            </a:avLst>
          </a:prstGeom>
          <a:gradFill>
            <a:gsLst>
              <a:gs pos="94000">
                <a:schemeClr val="accent5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Rule-config-</a:t>
            </a:r>
            <a:r>
              <a:rPr lang="en-US" altLang="zh-CN" sz="900" kern="0" dirty="0" err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" name="圆角矩形 36">
            <a:extLst>
              <a:ext uri="{FF2B5EF4-FFF2-40B4-BE49-F238E27FC236}">
                <a16:creationId xmlns:a16="http://schemas.microsoft.com/office/drawing/2014/main" id="{DCD6DD31-FF1B-9945-2106-23C9193AD31A}"/>
              </a:ext>
            </a:extLst>
          </p:cNvPr>
          <p:cNvSpPr/>
          <p:nvPr/>
        </p:nvSpPr>
        <p:spPr>
          <a:xfrm>
            <a:off x="1091235" y="2578955"/>
            <a:ext cx="1179295" cy="339480"/>
          </a:xfrm>
          <a:prstGeom prst="roundRect">
            <a:avLst>
              <a:gd name="adj" fmla="val 6081"/>
            </a:avLst>
          </a:prstGeom>
          <a:gradFill>
            <a:gsLst>
              <a:gs pos="94000">
                <a:schemeClr val="accent5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+mj-ea"/>
                <a:ea typeface="+mj-ea"/>
              </a:rPr>
              <a:t>Admin-</a:t>
            </a:r>
            <a:r>
              <a:rPr lang="en-US" altLang="zh-CN" sz="900" kern="0" dirty="0" err="1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圆角矩形 36">
            <a:extLst>
              <a:ext uri="{FF2B5EF4-FFF2-40B4-BE49-F238E27FC236}">
                <a16:creationId xmlns:a16="http://schemas.microsoft.com/office/drawing/2014/main" id="{F689E3DC-3AC2-F196-B3F8-111D13FBA94F}"/>
              </a:ext>
            </a:extLst>
          </p:cNvPr>
          <p:cNvSpPr/>
          <p:nvPr/>
        </p:nvSpPr>
        <p:spPr>
          <a:xfrm>
            <a:off x="2534718" y="2578954"/>
            <a:ext cx="1495452" cy="352415"/>
          </a:xfrm>
          <a:prstGeom prst="roundRect">
            <a:avLst>
              <a:gd name="adj" fmla="val 6081"/>
            </a:avLst>
          </a:prstGeom>
          <a:gradFill>
            <a:gsLst>
              <a:gs pos="94000">
                <a:schemeClr val="accent5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Promotion-config-</a:t>
            </a:r>
            <a:r>
              <a:rPr lang="en-US" altLang="zh-CN" sz="900" kern="0" dirty="0" err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</a:t>
            </a:r>
            <a:endParaRPr lang="zh-CN" altLang="en-US" sz="900" kern="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7" name="圆角矩形 48">
            <a:extLst>
              <a:ext uri="{FF2B5EF4-FFF2-40B4-BE49-F238E27FC236}">
                <a16:creationId xmlns:a16="http://schemas.microsoft.com/office/drawing/2014/main" id="{EB9E219A-248C-EECA-C7B4-EC88BEA88A42}"/>
              </a:ext>
            </a:extLst>
          </p:cNvPr>
          <p:cNvSpPr/>
          <p:nvPr/>
        </p:nvSpPr>
        <p:spPr>
          <a:xfrm>
            <a:off x="804385" y="2390005"/>
            <a:ext cx="3589196" cy="116163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117">
            <a:extLst>
              <a:ext uri="{FF2B5EF4-FFF2-40B4-BE49-F238E27FC236}">
                <a16:creationId xmlns:a16="http://schemas.microsoft.com/office/drawing/2014/main" id="{D99F47C6-3C12-CF1F-EFC4-2F153C064313}"/>
              </a:ext>
            </a:extLst>
          </p:cNvPr>
          <p:cNvSpPr txBox="1"/>
          <p:nvPr/>
        </p:nvSpPr>
        <p:spPr>
          <a:xfrm>
            <a:off x="130015" y="4152232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rpc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5A09648-FD81-40C1-88D7-EA6F193FB1AE}"/>
              </a:ext>
            </a:extLst>
          </p:cNvPr>
          <p:cNvSpPr/>
          <p:nvPr/>
        </p:nvSpPr>
        <p:spPr>
          <a:xfrm>
            <a:off x="3162989" y="4174300"/>
            <a:ext cx="927293" cy="429811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Rule-</a:t>
            </a:r>
            <a:r>
              <a:rPr lang="en-US" altLang="zh-CN" sz="900" kern="0" dirty="0" err="1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Api</a:t>
            </a:r>
            <a:endParaRPr lang="en-US" altLang="zh-CN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core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4961F6-5283-29F3-5B7D-254E93A6B357}"/>
              </a:ext>
            </a:extLst>
          </p:cNvPr>
          <p:cNvSpPr txBox="1"/>
          <p:nvPr/>
        </p:nvSpPr>
        <p:spPr>
          <a:xfrm>
            <a:off x="7516227" y="1276412"/>
            <a:ext cx="147668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1:</a:t>
            </a:r>
            <a:r>
              <a:rPr kumimoji="1" lang="zh-CN" altLang="en-US" sz="1000" dirty="0"/>
              <a:t>根据使用流量划分</a:t>
            </a:r>
            <a:endParaRPr kumimoji="1" lang="en-US" altLang="zh-CN" sz="1000" dirty="0"/>
          </a:p>
          <a:p>
            <a:pPr algn="l"/>
            <a:r>
              <a:rPr kumimoji="1" lang="en-US" altLang="zh-CN" sz="1000" dirty="0"/>
              <a:t>2:</a:t>
            </a:r>
            <a:r>
              <a:rPr kumimoji="1" lang="zh-CN" altLang="en-US" sz="1000" dirty="0"/>
              <a:t>应用开发部署维护</a:t>
            </a:r>
            <a:endParaRPr kumimoji="1" lang="en-US" altLang="zh-CN" sz="1000" dirty="0"/>
          </a:p>
          <a:p>
            <a:pPr algn="l"/>
            <a:r>
              <a:rPr kumimoji="1" lang="en-US" altLang="zh-CN" sz="1000" dirty="0"/>
              <a:t>3:</a:t>
            </a:r>
            <a:r>
              <a:rPr kumimoji="1" lang="zh-CN" altLang="en-US" sz="1000" dirty="0"/>
              <a:t>网络（</a:t>
            </a:r>
            <a:r>
              <a:rPr kumimoji="1" lang="en-US" altLang="zh-CN" sz="1000" dirty="0" err="1"/>
              <a:t>tcp</a:t>
            </a:r>
            <a:r>
              <a:rPr kumimoji="1" lang="en-US" altLang="zh-CN" sz="1000" dirty="0"/>
              <a:t>/http</a:t>
            </a:r>
            <a:r>
              <a:rPr kumimoji="1" lang="zh-CN" altLang="en-US" sz="1000" dirty="0"/>
              <a:t>）请求</a:t>
            </a:r>
            <a:endParaRPr kumimoji="1" lang="en-US" altLang="zh-CN" sz="1000" dirty="0"/>
          </a:p>
          <a:p>
            <a:pPr algn="l"/>
            <a:endParaRPr kumimoji="1" lang="en-US" altLang="zh-CN" sz="1000" dirty="0"/>
          </a:p>
          <a:p>
            <a:pPr algn="l"/>
            <a:r>
              <a:rPr kumimoji="1" lang="en-US" altLang="zh-CN" sz="1000" dirty="0" err="1"/>
              <a:t>Rpc</a:t>
            </a:r>
            <a:r>
              <a:rPr kumimoji="1" lang="zh-CN" altLang="en-US" sz="1000" dirty="0"/>
              <a:t> ：基础功能</a:t>
            </a:r>
            <a:endParaRPr kumimoji="1" lang="en-US" altLang="zh-CN" sz="1000" dirty="0"/>
          </a:p>
          <a:p>
            <a:pPr algn="l"/>
            <a:r>
              <a:rPr kumimoji="1" lang="en-US" altLang="zh-CN" sz="1000" dirty="0"/>
              <a:t>http</a:t>
            </a:r>
            <a:r>
              <a:rPr kumimoji="1" lang="zh-CN" altLang="en-US" sz="1000" dirty="0"/>
              <a:t>：业务逻辑</a:t>
            </a:r>
            <a:endParaRPr kumimoji="1" lang="en-US" altLang="zh-CN" sz="1000" dirty="0"/>
          </a:p>
          <a:p>
            <a:pPr algn="l"/>
            <a:r>
              <a:rPr kumimoji="1" lang="zh-CN" altLang="en-US" sz="1000" dirty="0"/>
              <a:t>引擎：规则计算匹配</a:t>
            </a:r>
          </a:p>
        </p:txBody>
      </p:sp>
      <p:sp>
        <p:nvSpPr>
          <p:cNvPr id="10" name="圆角矩形 36">
            <a:extLst>
              <a:ext uri="{FF2B5EF4-FFF2-40B4-BE49-F238E27FC236}">
                <a16:creationId xmlns:a16="http://schemas.microsoft.com/office/drawing/2014/main" id="{189055A2-72C6-D1F9-A243-4CC88E51BA8E}"/>
              </a:ext>
            </a:extLst>
          </p:cNvPr>
          <p:cNvSpPr/>
          <p:nvPr/>
        </p:nvSpPr>
        <p:spPr>
          <a:xfrm>
            <a:off x="5271024" y="2868811"/>
            <a:ext cx="803322" cy="306503"/>
          </a:xfrm>
          <a:prstGeom prst="roundRect">
            <a:avLst>
              <a:gd name="adj" fmla="val 608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对外</a:t>
            </a:r>
            <a:r>
              <a:rPr lang="en-US" altLang="zh-CN" sz="900" kern="0" dirty="0" err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7" name="圆角矩形 36">
            <a:extLst>
              <a:ext uri="{FF2B5EF4-FFF2-40B4-BE49-F238E27FC236}">
                <a16:creationId xmlns:a16="http://schemas.microsoft.com/office/drawing/2014/main" id="{F9E398ED-2672-2B06-C46B-0EBD392B6281}"/>
              </a:ext>
            </a:extLst>
          </p:cNvPr>
          <p:cNvSpPr/>
          <p:nvPr/>
        </p:nvSpPr>
        <p:spPr>
          <a:xfrm>
            <a:off x="2500342" y="3079019"/>
            <a:ext cx="1529828" cy="307845"/>
          </a:xfrm>
          <a:prstGeom prst="roundRect">
            <a:avLst>
              <a:gd name="adj" fmla="val 6081"/>
            </a:avLst>
          </a:prstGeom>
          <a:gradFill>
            <a:gsLst>
              <a:gs pos="94000">
                <a:schemeClr val="accent5">
                  <a:lumMod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account-</a:t>
            </a:r>
            <a:r>
              <a:rPr lang="en-US" altLang="zh-CN" sz="900" kern="0" dirty="0" err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8" name="Rounded Rectangle 64">
            <a:extLst>
              <a:ext uri="{FF2B5EF4-FFF2-40B4-BE49-F238E27FC236}">
                <a16:creationId xmlns:a16="http://schemas.microsoft.com/office/drawing/2014/main" id="{D4723DFD-CCB5-5FB8-477D-9D7C1DEDA600}"/>
              </a:ext>
            </a:extLst>
          </p:cNvPr>
          <p:cNvSpPr/>
          <p:nvPr/>
        </p:nvSpPr>
        <p:spPr>
          <a:xfrm>
            <a:off x="4183384" y="4174299"/>
            <a:ext cx="927293" cy="429811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account</a:t>
            </a:r>
          </a:p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core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2A8EEA-66E1-2660-71D0-9CC530FB7ED7}"/>
              </a:ext>
            </a:extLst>
          </p:cNvPr>
          <p:cNvSpPr txBox="1"/>
          <p:nvPr/>
        </p:nvSpPr>
        <p:spPr>
          <a:xfrm>
            <a:off x="7632960" y="3183430"/>
            <a:ext cx="124322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000" dirty="0">
                <a:solidFill>
                  <a:srgbClr val="FF0000"/>
                </a:solidFill>
              </a:rPr>
              <a:t>1:</a:t>
            </a:r>
            <a:r>
              <a:rPr kumimoji="1" lang="zh-CN" altLang="en-US" sz="1000" dirty="0">
                <a:solidFill>
                  <a:srgbClr val="FF0000"/>
                </a:solidFill>
              </a:rPr>
              <a:t>开发过程中遇到大量的多表查询，再拆分</a:t>
            </a:r>
          </a:p>
        </p:txBody>
      </p:sp>
      <p:sp>
        <p:nvSpPr>
          <p:cNvPr id="20" name="圆角矩形 36">
            <a:extLst>
              <a:ext uri="{FF2B5EF4-FFF2-40B4-BE49-F238E27FC236}">
                <a16:creationId xmlns:a16="http://schemas.microsoft.com/office/drawing/2014/main" id="{0714BC4B-12F0-01D8-E252-A56171CDD838}"/>
              </a:ext>
            </a:extLst>
          </p:cNvPr>
          <p:cNvSpPr/>
          <p:nvPr/>
        </p:nvSpPr>
        <p:spPr>
          <a:xfrm>
            <a:off x="6306576" y="2876927"/>
            <a:ext cx="803322" cy="306503"/>
          </a:xfrm>
          <a:prstGeom prst="roundRect">
            <a:avLst>
              <a:gd name="adj" fmla="val 608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查询</a:t>
            </a:r>
            <a:r>
              <a:rPr lang="en-US" altLang="zh-CN" sz="900" kern="0" dirty="0" err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3" name="圆角矩形 48">
            <a:extLst>
              <a:ext uri="{FF2B5EF4-FFF2-40B4-BE49-F238E27FC236}">
                <a16:creationId xmlns:a16="http://schemas.microsoft.com/office/drawing/2014/main" id="{82252E7B-6375-BEE1-8B9B-818B61787DEC}"/>
              </a:ext>
            </a:extLst>
          </p:cNvPr>
          <p:cNvSpPr/>
          <p:nvPr/>
        </p:nvSpPr>
        <p:spPr>
          <a:xfrm>
            <a:off x="5015487" y="2384755"/>
            <a:ext cx="2351752" cy="116688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2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2E5A31CF-C5B1-A506-C2F0-87C7B3FDC1A7}"/>
              </a:ext>
            </a:extLst>
          </p:cNvPr>
          <p:cNvSpPr txBox="1"/>
          <p:nvPr/>
        </p:nvSpPr>
        <p:spPr>
          <a:xfrm>
            <a:off x="237124" y="207505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服务拆分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DA27E1-742F-561A-7441-71E6479C7896}"/>
              </a:ext>
            </a:extLst>
          </p:cNvPr>
          <p:cNvSpPr txBox="1"/>
          <p:nvPr/>
        </p:nvSpPr>
        <p:spPr>
          <a:xfrm>
            <a:off x="-1068081" y="2581835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F89E72AA-06E8-B872-DD34-A6E90F46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042736"/>
            <a:ext cx="5655062" cy="38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>
            <a:extLst>
              <a:ext uri="{FF2B5EF4-FFF2-40B4-BE49-F238E27FC236}">
                <a16:creationId xmlns:a16="http://schemas.microsoft.com/office/drawing/2014/main" id="{A5FE20A7-04E7-5591-3DAB-5B3CCA550FB9}"/>
              </a:ext>
            </a:extLst>
          </p:cNvPr>
          <p:cNvSpPr/>
          <p:nvPr/>
        </p:nvSpPr>
        <p:spPr>
          <a:xfrm>
            <a:off x="1456009" y="1255482"/>
            <a:ext cx="879623" cy="67385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C3A3E0-5AD5-41C6-9F64-343C57FCE5D8}"/>
              </a:ext>
            </a:extLst>
          </p:cNvPr>
          <p:cNvSpPr txBox="1"/>
          <p:nvPr/>
        </p:nvSpPr>
        <p:spPr>
          <a:xfrm>
            <a:off x="284480" y="182880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+mj-ea"/>
                <a:ea typeface="+mj-ea"/>
              </a:rPr>
              <a:t>服务拆分</a:t>
            </a:r>
          </a:p>
        </p:txBody>
      </p:sp>
      <p:sp>
        <p:nvSpPr>
          <p:cNvPr id="3" name="Rounded Rectangle 69">
            <a:extLst>
              <a:ext uri="{FF2B5EF4-FFF2-40B4-BE49-F238E27FC236}">
                <a16:creationId xmlns:a16="http://schemas.microsoft.com/office/drawing/2014/main" id="{2D155995-1402-C967-5CA0-80386C397D8F}"/>
              </a:ext>
            </a:extLst>
          </p:cNvPr>
          <p:cNvSpPr/>
          <p:nvPr/>
        </p:nvSpPr>
        <p:spPr>
          <a:xfrm>
            <a:off x="1531652" y="1474850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餐厅管理人员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544D75F-3CBA-3DF0-36B8-7BE1E4AAB57A}"/>
              </a:ext>
            </a:extLst>
          </p:cNvPr>
          <p:cNvSpPr/>
          <p:nvPr/>
        </p:nvSpPr>
        <p:spPr>
          <a:xfrm>
            <a:off x="3476977" y="1321924"/>
            <a:ext cx="884713" cy="553172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69">
            <a:extLst>
              <a:ext uri="{FF2B5EF4-FFF2-40B4-BE49-F238E27FC236}">
                <a16:creationId xmlns:a16="http://schemas.microsoft.com/office/drawing/2014/main" id="{33F4D915-2489-DB8E-535E-9FF861AB50D5}"/>
              </a:ext>
            </a:extLst>
          </p:cNvPr>
          <p:cNvSpPr/>
          <p:nvPr/>
        </p:nvSpPr>
        <p:spPr>
          <a:xfrm>
            <a:off x="3546827" y="1401004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配置管理</a:t>
            </a:r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Straight Connector 41">
            <a:extLst>
              <a:ext uri="{FF2B5EF4-FFF2-40B4-BE49-F238E27FC236}">
                <a16:creationId xmlns:a16="http://schemas.microsoft.com/office/drawing/2014/main" id="{2CA83FDB-D45E-FB17-978E-CCEE3C6D2C48}"/>
              </a:ext>
            </a:extLst>
          </p:cNvPr>
          <p:cNvCxnSpPr>
            <a:cxnSpLocks/>
            <a:stCxn id="4" idx="1"/>
            <a:endCxn id="31" idx="3"/>
          </p:cNvCxnSpPr>
          <p:nvPr/>
        </p:nvCxnSpPr>
        <p:spPr>
          <a:xfrm flipH="1" flipV="1">
            <a:off x="2335632" y="1592411"/>
            <a:ext cx="1141345" cy="60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087BB0B2-D7A0-4755-8DA6-0BDDAEE2E101}"/>
              </a:ext>
            </a:extLst>
          </p:cNvPr>
          <p:cNvSpPr/>
          <p:nvPr/>
        </p:nvSpPr>
        <p:spPr>
          <a:xfrm>
            <a:off x="5495069" y="1321924"/>
            <a:ext cx="884713" cy="553172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9">
            <a:extLst>
              <a:ext uri="{FF2B5EF4-FFF2-40B4-BE49-F238E27FC236}">
                <a16:creationId xmlns:a16="http://schemas.microsoft.com/office/drawing/2014/main" id="{32257EFA-7F4C-5591-D413-BECE4DEF0A3E}"/>
              </a:ext>
            </a:extLst>
          </p:cNvPr>
          <p:cNvSpPr/>
          <p:nvPr/>
        </p:nvSpPr>
        <p:spPr>
          <a:xfrm>
            <a:off x="5564919" y="1401004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后台服务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ADF7F7-AEC8-B8A6-ACD0-884CCEA98B6D}"/>
              </a:ext>
            </a:extLst>
          </p:cNvPr>
          <p:cNvSpPr txBox="1"/>
          <p:nvPr/>
        </p:nvSpPr>
        <p:spPr>
          <a:xfrm>
            <a:off x="2814320" y="1321924"/>
            <a:ext cx="39626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http</a:t>
            </a:r>
            <a:endParaRPr kumimoji="1" lang="zh-CN" altLang="en-US" sz="1000" dirty="0"/>
          </a:p>
        </p:txBody>
      </p:sp>
      <p:cxnSp>
        <p:nvCxnSpPr>
          <p:cNvPr id="12" name="Straight Connector 41">
            <a:extLst>
              <a:ext uri="{FF2B5EF4-FFF2-40B4-BE49-F238E27FC236}">
                <a16:creationId xmlns:a16="http://schemas.microsoft.com/office/drawing/2014/main" id="{BE5D2F19-30B4-1A03-EB8E-FE50F71D62F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4361690" y="1598510"/>
            <a:ext cx="113337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854992F-2130-A442-40B9-5B0DC01C6BD4}"/>
              </a:ext>
            </a:extLst>
          </p:cNvPr>
          <p:cNvSpPr txBox="1"/>
          <p:nvPr/>
        </p:nvSpPr>
        <p:spPr>
          <a:xfrm>
            <a:off x="4720099" y="1335648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 err="1"/>
              <a:t>rpc</a:t>
            </a:r>
            <a:endParaRPr kumimoji="1" lang="zh-CN" altLang="en-US" sz="10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02B4F7E-9BF7-514E-710C-043E0AA15F49}"/>
              </a:ext>
            </a:extLst>
          </p:cNvPr>
          <p:cNvSpPr/>
          <p:nvPr/>
        </p:nvSpPr>
        <p:spPr>
          <a:xfrm>
            <a:off x="1456009" y="2235999"/>
            <a:ext cx="930338" cy="1046151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69">
            <a:extLst>
              <a:ext uri="{FF2B5EF4-FFF2-40B4-BE49-F238E27FC236}">
                <a16:creationId xmlns:a16="http://schemas.microsoft.com/office/drawing/2014/main" id="{A1E22AED-434E-E995-281D-9851B26AED05}"/>
              </a:ext>
            </a:extLst>
          </p:cNvPr>
          <p:cNvSpPr/>
          <p:nvPr/>
        </p:nvSpPr>
        <p:spPr>
          <a:xfrm>
            <a:off x="1531652" y="2351324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69">
            <a:extLst>
              <a:ext uri="{FF2B5EF4-FFF2-40B4-BE49-F238E27FC236}">
                <a16:creationId xmlns:a16="http://schemas.microsoft.com/office/drawing/2014/main" id="{572B1A14-B2D2-9228-5D78-078D01E9D191}"/>
              </a:ext>
            </a:extLst>
          </p:cNvPr>
          <p:cNvSpPr/>
          <p:nvPr/>
        </p:nvSpPr>
        <p:spPr>
          <a:xfrm>
            <a:off x="1531652" y="2816737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cms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32296C5-5538-A363-E217-3F59A682C410}"/>
              </a:ext>
            </a:extLst>
          </p:cNvPr>
          <p:cNvSpPr/>
          <p:nvPr/>
        </p:nvSpPr>
        <p:spPr>
          <a:xfrm>
            <a:off x="3476977" y="2498861"/>
            <a:ext cx="884713" cy="553172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>
            <a:extLst>
              <a:ext uri="{FF2B5EF4-FFF2-40B4-BE49-F238E27FC236}">
                <a16:creationId xmlns:a16="http://schemas.microsoft.com/office/drawing/2014/main" id="{9CADDB9F-650C-6A6B-9CF7-C576416A7B5C}"/>
              </a:ext>
            </a:extLst>
          </p:cNvPr>
          <p:cNvSpPr/>
          <p:nvPr/>
        </p:nvSpPr>
        <p:spPr>
          <a:xfrm>
            <a:off x="3546827" y="2577941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Straight Connector 41">
            <a:extLst>
              <a:ext uri="{FF2B5EF4-FFF2-40B4-BE49-F238E27FC236}">
                <a16:creationId xmlns:a16="http://schemas.microsoft.com/office/drawing/2014/main" id="{5696778B-F865-703C-969C-A1B660F1D2B3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2386347" y="2759075"/>
            <a:ext cx="1090630" cy="1637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2BE65CC-85C0-ED8E-8684-EE675D89A1DB}"/>
              </a:ext>
            </a:extLst>
          </p:cNvPr>
          <p:cNvSpPr/>
          <p:nvPr/>
        </p:nvSpPr>
        <p:spPr>
          <a:xfrm>
            <a:off x="5495069" y="2498861"/>
            <a:ext cx="884713" cy="553172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ounded Rectangle 69">
            <a:extLst>
              <a:ext uri="{FF2B5EF4-FFF2-40B4-BE49-F238E27FC236}">
                <a16:creationId xmlns:a16="http://schemas.microsoft.com/office/drawing/2014/main" id="{5DF2F25F-6A9A-BEAD-9493-452A7EBED006}"/>
              </a:ext>
            </a:extLst>
          </p:cNvPr>
          <p:cNvSpPr/>
          <p:nvPr/>
        </p:nvSpPr>
        <p:spPr>
          <a:xfrm>
            <a:off x="5564919" y="2577941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规则计算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最优解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E2390D-4EAC-C82B-5D6D-E7F5C6A1E5EE}"/>
              </a:ext>
            </a:extLst>
          </p:cNvPr>
          <p:cNvSpPr txBox="1"/>
          <p:nvPr/>
        </p:nvSpPr>
        <p:spPr>
          <a:xfrm>
            <a:off x="2814320" y="2498861"/>
            <a:ext cx="39626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http</a:t>
            </a:r>
            <a:endParaRPr kumimoji="1" lang="zh-CN" altLang="en-US" sz="1000" dirty="0"/>
          </a:p>
        </p:txBody>
      </p:sp>
      <p:cxnSp>
        <p:nvCxnSpPr>
          <p:cNvPr id="21" name="Straight Connector 41">
            <a:extLst>
              <a:ext uri="{FF2B5EF4-FFF2-40B4-BE49-F238E27FC236}">
                <a16:creationId xmlns:a16="http://schemas.microsoft.com/office/drawing/2014/main" id="{F0B9B467-4AD1-69FB-7038-DBF5EA53925E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>
            <a:off x="4361690" y="2775447"/>
            <a:ext cx="113337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BFFF686-8739-8C96-5752-E42F12A3FD9D}"/>
              </a:ext>
            </a:extLst>
          </p:cNvPr>
          <p:cNvSpPr txBox="1"/>
          <p:nvPr/>
        </p:nvSpPr>
        <p:spPr>
          <a:xfrm>
            <a:off x="4720099" y="2512585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 err="1"/>
              <a:t>rpc</a:t>
            </a:r>
            <a:endParaRPr kumimoji="1" lang="zh-CN" altLang="en-US" sz="1000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F69A70F-ADA3-BF7B-A425-3AC73E7A0449}"/>
              </a:ext>
            </a:extLst>
          </p:cNvPr>
          <p:cNvSpPr/>
          <p:nvPr/>
        </p:nvSpPr>
        <p:spPr>
          <a:xfrm>
            <a:off x="3519250" y="3908892"/>
            <a:ext cx="884713" cy="553172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69">
            <a:extLst>
              <a:ext uri="{FF2B5EF4-FFF2-40B4-BE49-F238E27FC236}">
                <a16:creationId xmlns:a16="http://schemas.microsoft.com/office/drawing/2014/main" id="{86CC9D14-ACDD-42E4-46AC-BB90D3044142}"/>
              </a:ext>
            </a:extLst>
          </p:cNvPr>
          <p:cNvSpPr/>
          <p:nvPr/>
        </p:nvSpPr>
        <p:spPr>
          <a:xfrm>
            <a:off x="3589100" y="3987972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优惠查询列表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Straight Connector 41">
            <a:extLst>
              <a:ext uri="{FF2B5EF4-FFF2-40B4-BE49-F238E27FC236}">
                <a16:creationId xmlns:a16="http://schemas.microsoft.com/office/drawing/2014/main" id="{4BAC8FF8-1981-99E4-F4EA-C0DE5882A4F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428620" y="4169106"/>
            <a:ext cx="1090630" cy="1637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169EFFB9-A9BD-95EA-D83E-35ED9D2CED3D}"/>
              </a:ext>
            </a:extLst>
          </p:cNvPr>
          <p:cNvSpPr/>
          <p:nvPr/>
        </p:nvSpPr>
        <p:spPr>
          <a:xfrm>
            <a:off x="5537342" y="3908892"/>
            <a:ext cx="884713" cy="553172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69">
            <a:extLst>
              <a:ext uri="{FF2B5EF4-FFF2-40B4-BE49-F238E27FC236}">
                <a16:creationId xmlns:a16="http://schemas.microsoft.com/office/drawing/2014/main" id="{26E62218-BAE4-4C82-C4C6-EBDD772FD554}"/>
              </a:ext>
            </a:extLst>
          </p:cNvPr>
          <p:cNvSpPr/>
          <p:nvPr/>
        </p:nvSpPr>
        <p:spPr>
          <a:xfrm>
            <a:off x="5607192" y="3987972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后台查询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88D97C-51C0-FA0E-5ECA-C63A33B5AB7B}"/>
              </a:ext>
            </a:extLst>
          </p:cNvPr>
          <p:cNvSpPr txBox="1"/>
          <p:nvPr/>
        </p:nvSpPr>
        <p:spPr>
          <a:xfrm>
            <a:off x="2856593" y="3908892"/>
            <a:ext cx="39626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http</a:t>
            </a:r>
            <a:endParaRPr kumimoji="1" lang="zh-CN" altLang="en-US" sz="1000" dirty="0"/>
          </a:p>
        </p:txBody>
      </p:sp>
      <p:cxnSp>
        <p:nvCxnSpPr>
          <p:cNvPr id="32" name="Straight Connector 41">
            <a:extLst>
              <a:ext uri="{FF2B5EF4-FFF2-40B4-BE49-F238E27FC236}">
                <a16:creationId xmlns:a16="http://schemas.microsoft.com/office/drawing/2014/main" id="{E2EAB553-6C65-E71C-9717-1C9E2A3D66C9}"/>
              </a:ext>
            </a:extLst>
          </p:cNvPr>
          <p:cNvCxnSpPr>
            <a:cxnSpLocks/>
            <a:stCxn id="28" idx="1"/>
            <a:endCxn id="25" idx="3"/>
          </p:cNvCxnSpPr>
          <p:nvPr/>
        </p:nvCxnSpPr>
        <p:spPr>
          <a:xfrm flipH="1">
            <a:off x="4403963" y="4185478"/>
            <a:ext cx="113337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D5DF9F2-DF7B-466C-8C7B-F56BA5FEAEF8}"/>
              </a:ext>
            </a:extLst>
          </p:cNvPr>
          <p:cNvSpPr txBox="1"/>
          <p:nvPr/>
        </p:nvSpPr>
        <p:spPr>
          <a:xfrm>
            <a:off x="4762372" y="3922616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 err="1"/>
              <a:t>rpc</a:t>
            </a:r>
            <a:endParaRPr kumimoji="1" lang="zh-CN" altLang="en-US" sz="10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0C26DFF-2A01-D05D-4203-8708EF12D482}"/>
              </a:ext>
            </a:extLst>
          </p:cNvPr>
          <p:cNvSpPr/>
          <p:nvPr/>
        </p:nvSpPr>
        <p:spPr>
          <a:xfrm>
            <a:off x="1459204" y="3645761"/>
            <a:ext cx="930338" cy="1046151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69">
            <a:extLst>
              <a:ext uri="{FF2B5EF4-FFF2-40B4-BE49-F238E27FC236}">
                <a16:creationId xmlns:a16="http://schemas.microsoft.com/office/drawing/2014/main" id="{331D98A9-464A-8127-8DF8-B54A88F0C045}"/>
              </a:ext>
            </a:extLst>
          </p:cNvPr>
          <p:cNvSpPr/>
          <p:nvPr/>
        </p:nvSpPr>
        <p:spPr>
          <a:xfrm>
            <a:off x="1573925" y="3761355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sp>
        <p:nvSpPr>
          <p:cNvPr id="24" name="Rounded Rectangle 69">
            <a:extLst>
              <a:ext uri="{FF2B5EF4-FFF2-40B4-BE49-F238E27FC236}">
                <a16:creationId xmlns:a16="http://schemas.microsoft.com/office/drawing/2014/main" id="{F95DF7F2-ED11-9B71-7632-F6A721EE675C}"/>
              </a:ext>
            </a:extLst>
          </p:cNvPr>
          <p:cNvSpPr/>
          <p:nvPr/>
        </p:nvSpPr>
        <p:spPr>
          <a:xfrm>
            <a:off x="1573925" y="4226768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0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737995EF-0748-F619-A0CE-6636BAE35D80}"/>
              </a:ext>
            </a:extLst>
          </p:cNvPr>
          <p:cNvSpPr/>
          <p:nvPr/>
        </p:nvSpPr>
        <p:spPr>
          <a:xfrm>
            <a:off x="5639970" y="2673194"/>
            <a:ext cx="846853" cy="520201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69">
            <a:extLst>
              <a:ext uri="{FF2B5EF4-FFF2-40B4-BE49-F238E27FC236}">
                <a16:creationId xmlns:a16="http://schemas.microsoft.com/office/drawing/2014/main" id="{8C78F8DF-2FAD-EC90-3EB4-E737670AA066}"/>
              </a:ext>
            </a:extLst>
          </p:cNvPr>
          <p:cNvSpPr/>
          <p:nvPr/>
        </p:nvSpPr>
        <p:spPr>
          <a:xfrm>
            <a:off x="5691932" y="2775074"/>
            <a:ext cx="748397" cy="31209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</a:p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promotion</a:t>
            </a:r>
          </a:p>
        </p:txBody>
      </p:sp>
      <p:cxnSp>
        <p:nvCxnSpPr>
          <p:cNvPr id="24" name="Straight Connector 41">
            <a:extLst>
              <a:ext uri="{FF2B5EF4-FFF2-40B4-BE49-F238E27FC236}">
                <a16:creationId xmlns:a16="http://schemas.microsoft.com/office/drawing/2014/main" id="{5F04610A-1CF9-AF2D-E02F-F49785A57729}"/>
              </a:ext>
            </a:extLst>
          </p:cNvPr>
          <p:cNvCxnSpPr>
            <a:cxnSpLocks/>
            <a:stCxn id="21" idx="1"/>
            <a:endCxn id="27" idx="3"/>
          </p:cNvCxnSpPr>
          <p:nvPr/>
        </p:nvCxnSpPr>
        <p:spPr>
          <a:xfrm flipH="1" flipV="1">
            <a:off x="4157912" y="2580954"/>
            <a:ext cx="1482058" cy="352341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FEB65754-9CD9-B837-D470-70A5A69838FD}"/>
              </a:ext>
            </a:extLst>
          </p:cNvPr>
          <p:cNvSpPr/>
          <p:nvPr/>
        </p:nvSpPr>
        <p:spPr>
          <a:xfrm>
            <a:off x="3273199" y="2333018"/>
            <a:ext cx="884713" cy="495872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69">
            <a:extLst>
              <a:ext uri="{FF2B5EF4-FFF2-40B4-BE49-F238E27FC236}">
                <a16:creationId xmlns:a16="http://schemas.microsoft.com/office/drawing/2014/main" id="{D42101BC-CD06-DED8-FB42-DB2F55362797}"/>
              </a:ext>
            </a:extLst>
          </p:cNvPr>
          <p:cNvSpPr/>
          <p:nvPr/>
        </p:nvSpPr>
        <p:spPr>
          <a:xfrm>
            <a:off x="3343049" y="2412098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OC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5FE20A7-04E7-5591-3DAB-5B3CCA550FB9}"/>
              </a:ext>
            </a:extLst>
          </p:cNvPr>
          <p:cNvSpPr/>
          <p:nvPr/>
        </p:nvSpPr>
        <p:spPr>
          <a:xfrm>
            <a:off x="1541249" y="1963446"/>
            <a:ext cx="954947" cy="1229949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69">
            <a:extLst>
              <a:ext uri="{FF2B5EF4-FFF2-40B4-BE49-F238E27FC236}">
                <a16:creationId xmlns:a16="http://schemas.microsoft.com/office/drawing/2014/main" id="{C63BF9F2-4BEF-D9FB-EFB5-086CB637396C}"/>
              </a:ext>
            </a:extLst>
          </p:cNvPr>
          <p:cNvSpPr/>
          <p:nvPr/>
        </p:nvSpPr>
        <p:spPr>
          <a:xfrm>
            <a:off x="1662996" y="2191202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E5A31CF-C5B1-A506-C2F0-87C7B3FDC1A7}"/>
              </a:ext>
            </a:extLst>
          </p:cNvPr>
          <p:cNvSpPr txBox="1"/>
          <p:nvPr/>
        </p:nvSpPr>
        <p:spPr>
          <a:xfrm>
            <a:off x="237124" y="207505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双系统并行方案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AD96C6A3-74D2-337F-3376-3BC73D7E51D3}"/>
              </a:ext>
            </a:extLst>
          </p:cNvPr>
          <p:cNvSpPr/>
          <p:nvPr/>
        </p:nvSpPr>
        <p:spPr>
          <a:xfrm>
            <a:off x="5624772" y="1752314"/>
            <a:ext cx="884713" cy="553172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69">
            <a:extLst>
              <a:ext uri="{FF2B5EF4-FFF2-40B4-BE49-F238E27FC236}">
                <a16:creationId xmlns:a16="http://schemas.microsoft.com/office/drawing/2014/main" id="{C344D454-8D6C-35E9-2EBC-53F37C013879}"/>
              </a:ext>
            </a:extLst>
          </p:cNvPr>
          <p:cNvSpPr/>
          <p:nvPr/>
        </p:nvSpPr>
        <p:spPr>
          <a:xfrm>
            <a:off x="5702306" y="1892866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old promotion</a:t>
            </a:r>
          </a:p>
        </p:txBody>
      </p:sp>
      <p:cxnSp>
        <p:nvCxnSpPr>
          <p:cNvPr id="41" name="Straight Connector 41">
            <a:extLst>
              <a:ext uri="{FF2B5EF4-FFF2-40B4-BE49-F238E27FC236}">
                <a16:creationId xmlns:a16="http://schemas.microsoft.com/office/drawing/2014/main" id="{DACA7FED-CA5F-E8AD-7690-603F6C3FAB05}"/>
              </a:ext>
            </a:extLst>
          </p:cNvPr>
          <p:cNvCxnSpPr>
            <a:cxnSpLocks/>
            <a:stCxn id="35" idx="1"/>
            <a:endCxn id="27" idx="3"/>
          </p:cNvCxnSpPr>
          <p:nvPr/>
        </p:nvCxnSpPr>
        <p:spPr>
          <a:xfrm flipH="1">
            <a:off x="4157912" y="2028900"/>
            <a:ext cx="1466860" cy="552054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Straight Connector 41">
            <a:extLst>
              <a:ext uri="{FF2B5EF4-FFF2-40B4-BE49-F238E27FC236}">
                <a16:creationId xmlns:a16="http://schemas.microsoft.com/office/drawing/2014/main" id="{261D3A16-B6E7-FD2A-CD12-121C6713FD1E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2496196" y="2578421"/>
            <a:ext cx="777003" cy="253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06010DD-23C9-3263-680E-2D50D92040D4}"/>
              </a:ext>
            </a:extLst>
          </p:cNvPr>
          <p:cNvSpPr txBox="1"/>
          <p:nvPr/>
        </p:nvSpPr>
        <p:spPr>
          <a:xfrm>
            <a:off x="4484788" y="1905789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000" dirty="0"/>
              <a:t>部分流量</a:t>
            </a:r>
          </a:p>
        </p:txBody>
      </p:sp>
      <p:sp>
        <p:nvSpPr>
          <p:cNvPr id="8" name="Rounded Rectangle 69">
            <a:extLst>
              <a:ext uri="{FF2B5EF4-FFF2-40B4-BE49-F238E27FC236}">
                <a16:creationId xmlns:a16="http://schemas.microsoft.com/office/drawing/2014/main" id="{A9D28255-190E-1682-B127-C9FF72AE6524}"/>
              </a:ext>
            </a:extLst>
          </p:cNvPr>
          <p:cNvSpPr/>
          <p:nvPr/>
        </p:nvSpPr>
        <p:spPr>
          <a:xfrm>
            <a:off x="1662996" y="2751900"/>
            <a:ext cx="733425" cy="32252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FBFC4C-C45D-3D75-D229-1D5EE9E49403}"/>
              </a:ext>
            </a:extLst>
          </p:cNvPr>
          <p:cNvSpPr txBox="1"/>
          <p:nvPr/>
        </p:nvSpPr>
        <p:spPr>
          <a:xfrm>
            <a:off x="7499617" y="1452282"/>
            <a:ext cx="80342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1:</a:t>
            </a:r>
            <a:r>
              <a:rPr kumimoji="1" lang="zh-CN" altLang="en-US" sz="1000" dirty="0"/>
              <a:t>性能测试</a:t>
            </a:r>
            <a:endParaRPr kumimoji="1" lang="en-US" altLang="zh-CN" sz="1000" dirty="0"/>
          </a:p>
          <a:p>
            <a:pPr algn="l"/>
            <a:r>
              <a:rPr kumimoji="1" lang="en-US" altLang="zh-CN" sz="1000" dirty="0"/>
              <a:t>2:</a:t>
            </a:r>
            <a:r>
              <a:rPr kumimoji="1" lang="zh-CN" altLang="en-US" sz="1000" dirty="0"/>
              <a:t>流量切分</a:t>
            </a:r>
            <a:endParaRPr kumimoji="1" lang="en-US" altLang="zh-CN" sz="1000" dirty="0"/>
          </a:p>
          <a:p>
            <a:pPr algn="l"/>
            <a:r>
              <a:rPr kumimoji="1" lang="en-US" altLang="zh-CN" sz="1000" dirty="0"/>
              <a:t>3:</a:t>
            </a:r>
            <a:r>
              <a:rPr kumimoji="1" lang="zh-CN" altLang="en-US" sz="1000" dirty="0"/>
              <a:t>容灾</a:t>
            </a:r>
            <a:endParaRPr kumimoji="1" lang="en-US" altLang="zh-CN" sz="1000" dirty="0"/>
          </a:p>
          <a:p>
            <a:pPr algn="l"/>
            <a:endParaRPr kumimoji="1"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DA27E1-742F-561A-7441-71E6479C7896}"/>
              </a:ext>
            </a:extLst>
          </p:cNvPr>
          <p:cNvSpPr txBox="1"/>
          <p:nvPr/>
        </p:nvSpPr>
        <p:spPr>
          <a:xfrm>
            <a:off x="-1068081" y="2581835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9631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27710225-2874-5704-3242-588249845139}"/>
              </a:ext>
            </a:extLst>
          </p:cNvPr>
          <p:cNvSpPr/>
          <p:nvPr/>
        </p:nvSpPr>
        <p:spPr>
          <a:xfrm>
            <a:off x="2445305" y="2722973"/>
            <a:ext cx="1183138" cy="46166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>
            <a:extLst>
              <a:ext uri="{FF2B5EF4-FFF2-40B4-BE49-F238E27FC236}">
                <a16:creationId xmlns:a16="http://schemas.microsoft.com/office/drawing/2014/main" id="{EE881B03-4F71-8A0B-106A-D05E01018C63}"/>
              </a:ext>
            </a:extLst>
          </p:cNvPr>
          <p:cNvSpPr/>
          <p:nvPr/>
        </p:nvSpPr>
        <p:spPr>
          <a:xfrm>
            <a:off x="2543937" y="2797277"/>
            <a:ext cx="890121" cy="30608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Ingress-</a:t>
            </a:r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apisix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8AA3FB8-4666-0CE2-34F6-5708A42ABCC4}"/>
              </a:ext>
            </a:extLst>
          </p:cNvPr>
          <p:cNvSpPr txBox="1"/>
          <p:nvPr/>
        </p:nvSpPr>
        <p:spPr>
          <a:xfrm>
            <a:off x="3866827" y="371959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1A88D9-F137-24E1-ECAB-D1DEB82BCACF}"/>
              </a:ext>
            </a:extLst>
          </p:cNvPr>
          <p:cNvSpPr txBox="1"/>
          <p:nvPr/>
        </p:nvSpPr>
        <p:spPr>
          <a:xfrm>
            <a:off x="237124" y="207505"/>
            <a:ext cx="52421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+mj-ea"/>
                <a:ea typeface="+mj-ea"/>
              </a:rPr>
              <a:t>灰度</a:t>
            </a:r>
            <a:r>
              <a:rPr kumimoji="1" lang="en-US" altLang="zh-CN" sz="2400" dirty="0">
                <a:latin typeface="+mj-ea"/>
                <a:ea typeface="+mj-ea"/>
              </a:rPr>
              <a:t>-</a:t>
            </a:r>
            <a:r>
              <a:rPr kumimoji="1" lang="zh-CN" altLang="en-US" sz="2400" dirty="0">
                <a:latin typeface="+mj-ea"/>
                <a:ea typeface="+mj-ea"/>
              </a:rPr>
              <a:t>指定请求参数，实现全链路灰度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777E4E2-E026-1CA7-9FC9-AAF99AEAEBB9}"/>
              </a:ext>
            </a:extLst>
          </p:cNvPr>
          <p:cNvSpPr/>
          <p:nvPr/>
        </p:nvSpPr>
        <p:spPr>
          <a:xfrm>
            <a:off x="273414" y="2261920"/>
            <a:ext cx="1183138" cy="1391919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69">
            <a:extLst>
              <a:ext uri="{FF2B5EF4-FFF2-40B4-BE49-F238E27FC236}">
                <a16:creationId xmlns:a16="http://schemas.microsoft.com/office/drawing/2014/main" id="{0214407D-55F4-6AFE-4528-A8F67459B121}"/>
              </a:ext>
            </a:extLst>
          </p:cNvPr>
          <p:cNvSpPr/>
          <p:nvPr/>
        </p:nvSpPr>
        <p:spPr>
          <a:xfrm>
            <a:off x="371334" y="2812031"/>
            <a:ext cx="979924" cy="342126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254D5C-25FB-6BBB-081D-9B750FACDF49}"/>
              </a:ext>
            </a:extLst>
          </p:cNvPr>
          <p:cNvSpPr txBox="1"/>
          <p:nvPr/>
        </p:nvSpPr>
        <p:spPr>
          <a:xfrm>
            <a:off x="6710766" y="473473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F1ECA55-00ED-548B-0D6A-15326773E47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1456552" y="2953805"/>
            <a:ext cx="988753" cy="40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69">
            <a:extLst>
              <a:ext uri="{FF2B5EF4-FFF2-40B4-BE49-F238E27FC236}">
                <a16:creationId xmlns:a16="http://schemas.microsoft.com/office/drawing/2014/main" id="{50DD5B52-439D-3855-4C4A-70BC6DC19044}"/>
              </a:ext>
            </a:extLst>
          </p:cNvPr>
          <p:cNvSpPr/>
          <p:nvPr/>
        </p:nvSpPr>
        <p:spPr>
          <a:xfrm>
            <a:off x="371334" y="2351838"/>
            <a:ext cx="979924" cy="342126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69">
            <a:extLst>
              <a:ext uri="{FF2B5EF4-FFF2-40B4-BE49-F238E27FC236}">
                <a16:creationId xmlns:a16="http://schemas.microsoft.com/office/drawing/2014/main" id="{56AAB907-65AC-7374-C476-8A05E893DB6C}"/>
              </a:ext>
            </a:extLst>
          </p:cNvPr>
          <p:cNvSpPr/>
          <p:nvPr/>
        </p:nvSpPr>
        <p:spPr>
          <a:xfrm>
            <a:off x="371334" y="3263415"/>
            <a:ext cx="979924" cy="342126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5DF2D3D-3846-6E06-1805-8E8417823D98}"/>
              </a:ext>
            </a:extLst>
          </p:cNvPr>
          <p:cNvSpPr txBox="1"/>
          <p:nvPr/>
        </p:nvSpPr>
        <p:spPr>
          <a:xfrm>
            <a:off x="1470294" y="2600487"/>
            <a:ext cx="9861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 err="1"/>
              <a:t>api.demo.com</a:t>
            </a:r>
            <a:endParaRPr kumimoji="1" lang="zh-CN" altLang="en-US" sz="1000" dirty="0"/>
          </a:p>
        </p:txBody>
      </p:sp>
      <p:sp>
        <p:nvSpPr>
          <p:cNvPr id="2" name="圆角矩形 48">
            <a:extLst>
              <a:ext uri="{FF2B5EF4-FFF2-40B4-BE49-F238E27FC236}">
                <a16:creationId xmlns:a16="http://schemas.microsoft.com/office/drawing/2014/main" id="{50F4C028-047C-0175-84A4-8ED0AF3E0CF2}"/>
              </a:ext>
            </a:extLst>
          </p:cNvPr>
          <p:cNvSpPr/>
          <p:nvPr/>
        </p:nvSpPr>
        <p:spPr>
          <a:xfrm>
            <a:off x="3994324" y="2127887"/>
            <a:ext cx="1030009" cy="1797259"/>
          </a:xfrm>
          <a:prstGeom prst="roundRect">
            <a:avLst>
              <a:gd name="adj" fmla="val 51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48">
            <a:extLst>
              <a:ext uri="{FF2B5EF4-FFF2-40B4-BE49-F238E27FC236}">
                <a16:creationId xmlns:a16="http://schemas.microsoft.com/office/drawing/2014/main" id="{8D40BD72-F734-D22C-7A97-34E086998606}"/>
              </a:ext>
            </a:extLst>
          </p:cNvPr>
          <p:cNvSpPr/>
          <p:nvPr/>
        </p:nvSpPr>
        <p:spPr>
          <a:xfrm>
            <a:off x="5511709" y="2115065"/>
            <a:ext cx="1030009" cy="1797259"/>
          </a:xfrm>
          <a:prstGeom prst="roundRect">
            <a:avLst>
              <a:gd name="adj" fmla="val 51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69">
            <a:extLst>
              <a:ext uri="{FF2B5EF4-FFF2-40B4-BE49-F238E27FC236}">
                <a16:creationId xmlns:a16="http://schemas.microsoft.com/office/drawing/2014/main" id="{1C500A2D-6D0F-05AB-C78E-A9AC1E43FC71}"/>
              </a:ext>
            </a:extLst>
          </p:cNvPr>
          <p:cNvSpPr/>
          <p:nvPr/>
        </p:nvSpPr>
        <p:spPr>
          <a:xfrm>
            <a:off x="4158087" y="2272862"/>
            <a:ext cx="671068" cy="32762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B40C92-1C1E-767C-3EA0-063573AAB024}"/>
              </a:ext>
            </a:extLst>
          </p:cNvPr>
          <p:cNvSpPr txBox="1"/>
          <p:nvPr/>
        </p:nvSpPr>
        <p:spPr>
          <a:xfrm>
            <a:off x="4358808" y="1895918"/>
            <a:ext cx="26962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A</a:t>
            </a:r>
            <a:endParaRPr kumimoji="1"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917ADA-191F-783F-4170-4DE13B10CA62}"/>
              </a:ext>
            </a:extLst>
          </p:cNvPr>
          <p:cNvSpPr txBox="1"/>
          <p:nvPr/>
        </p:nvSpPr>
        <p:spPr>
          <a:xfrm>
            <a:off x="5891900" y="1891482"/>
            <a:ext cx="30489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 B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5A2CF3E-BAC5-F924-A5CF-10852C5CA8FD}"/>
              </a:ext>
            </a:extLst>
          </p:cNvPr>
          <p:cNvCxnSpPr>
            <a:cxnSpLocks/>
          </p:cNvCxnSpPr>
          <p:nvPr/>
        </p:nvCxnSpPr>
        <p:spPr>
          <a:xfrm flipV="1">
            <a:off x="4829155" y="2429922"/>
            <a:ext cx="988753" cy="40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69">
            <a:extLst>
              <a:ext uri="{FF2B5EF4-FFF2-40B4-BE49-F238E27FC236}">
                <a16:creationId xmlns:a16="http://schemas.microsoft.com/office/drawing/2014/main" id="{49212D2F-743B-B57F-F76E-BE442947266B}"/>
              </a:ext>
            </a:extLst>
          </p:cNvPr>
          <p:cNvSpPr/>
          <p:nvPr/>
        </p:nvSpPr>
        <p:spPr>
          <a:xfrm>
            <a:off x="5798388" y="2248628"/>
            <a:ext cx="671068" cy="32762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CF7946-80D4-9316-D28D-7FA141491D80}"/>
              </a:ext>
            </a:extLst>
          </p:cNvPr>
          <p:cNvSpPr txBox="1"/>
          <p:nvPr/>
        </p:nvSpPr>
        <p:spPr>
          <a:xfrm>
            <a:off x="4771327" y="1787249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 err="1"/>
              <a:t>X-mse-tag:gray</a:t>
            </a:r>
            <a:endParaRPr kumimoji="1"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91CEBC-60D9-D7C4-9911-6A40776C8B8C}"/>
              </a:ext>
            </a:extLst>
          </p:cNvPr>
          <p:cNvSpPr txBox="1"/>
          <p:nvPr/>
        </p:nvSpPr>
        <p:spPr>
          <a:xfrm>
            <a:off x="4289556" y="2688920"/>
            <a:ext cx="4395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gray</a:t>
            </a:r>
            <a:endParaRPr kumimoji="1"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09A504-FEA8-1720-C252-652A542B6238}"/>
              </a:ext>
            </a:extLst>
          </p:cNvPr>
          <p:cNvSpPr txBox="1"/>
          <p:nvPr/>
        </p:nvSpPr>
        <p:spPr>
          <a:xfrm>
            <a:off x="5946443" y="2625292"/>
            <a:ext cx="4395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gray</a:t>
            </a:r>
            <a:endParaRPr kumimoji="1" lang="zh-CN" altLang="en-US" sz="1000" dirty="0"/>
          </a:p>
        </p:txBody>
      </p:sp>
      <p:sp>
        <p:nvSpPr>
          <p:cNvPr id="17" name="Rounded Rectangle 69">
            <a:extLst>
              <a:ext uri="{FF2B5EF4-FFF2-40B4-BE49-F238E27FC236}">
                <a16:creationId xmlns:a16="http://schemas.microsoft.com/office/drawing/2014/main" id="{0D66F080-598B-56B1-B92D-900B9E0AEEF5}"/>
              </a:ext>
            </a:extLst>
          </p:cNvPr>
          <p:cNvSpPr/>
          <p:nvPr/>
        </p:nvSpPr>
        <p:spPr>
          <a:xfrm>
            <a:off x="4139047" y="3221519"/>
            <a:ext cx="671068" cy="32762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3443887-86B1-BF8A-E464-0119A36D49A5}"/>
              </a:ext>
            </a:extLst>
          </p:cNvPr>
          <p:cNvCxnSpPr>
            <a:cxnSpLocks/>
          </p:cNvCxnSpPr>
          <p:nvPr/>
        </p:nvCxnSpPr>
        <p:spPr>
          <a:xfrm flipV="1">
            <a:off x="4810115" y="3378579"/>
            <a:ext cx="988753" cy="40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69">
            <a:extLst>
              <a:ext uri="{FF2B5EF4-FFF2-40B4-BE49-F238E27FC236}">
                <a16:creationId xmlns:a16="http://schemas.microsoft.com/office/drawing/2014/main" id="{E1D93DB7-E3ED-5E8D-1B70-7219C797FE9E}"/>
              </a:ext>
            </a:extLst>
          </p:cNvPr>
          <p:cNvSpPr/>
          <p:nvPr/>
        </p:nvSpPr>
        <p:spPr>
          <a:xfrm>
            <a:off x="5779348" y="3197285"/>
            <a:ext cx="671068" cy="32762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914E16-40B5-42E4-B957-645251558F82}"/>
              </a:ext>
            </a:extLst>
          </p:cNvPr>
          <p:cNvSpPr txBox="1"/>
          <p:nvPr/>
        </p:nvSpPr>
        <p:spPr>
          <a:xfrm>
            <a:off x="4826654" y="2936850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 err="1"/>
              <a:t>X-mse-tag:gray</a:t>
            </a:r>
            <a:endParaRPr kumimoji="1" lang="zh-CN" altLang="en-US" sz="1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A3C37A-D921-5C7F-19B4-72A305BC47CA}"/>
              </a:ext>
            </a:extLst>
          </p:cNvPr>
          <p:cNvSpPr txBox="1"/>
          <p:nvPr/>
        </p:nvSpPr>
        <p:spPr>
          <a:xfrm>
            <a:off x="4270516" y="3637577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pro</a:t>
            </a:r>
            <a:endParaRPr kumimoji="1" lang="zh-CN" altLang="en-US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4C6A19-4F32-D332-1220-0F44D21489EF}"/>
              </a:ext>
            </a:extLst>
          </p:cNvPr>
          <p:cNvSpPr txBox="1"/>
          <p:nvPr/>
        </p:nvSpPr>
        <p:spPr>
          <a:xfrm>
            <a:off x="5927403" y="3573949"/>
            <a:ext cx="3690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pro</a:t>
            </a:r>
            <a:endParaRPr kumimoji="1" lang="zh-CN" altLang="en-US" sz="1000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FBF97CA-9C5D-D4A2-07F3-175467846F81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3628443" y="2436675"/>
            <a:ext cx="529644" cy="5171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1EF4EA9-E72E-7DA7-1AD6-5548BFAA152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628443" y="2953805"/>
            <a:ext cx="510604" cy="43152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9D9123E-FCB4-9554-5FE9-9427F2D29A2B}"/>
              </a:ext>
            </a:extLst>
          </p:cNvPr>
          <p:cNvSpPr txBox="1"/>
          <p:nvPr/>
        </p:nvSpPr>
        <p:spPr>
          <a:xfrm>
            <a:off x="3187566" y="2360778"/>
            <a:ext cx="7344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000" dirty="0"/>
              <a:t>Env=gray</a:t>
            </a:r>
            <a:endParaRPr kumimoji="1" lang="zh-CN" altLang="en-US" sz="1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875FBF-2BD1-7198-B8BE-8D2D3024A141}"/>
              </a:ext>
            </a:extLst>
          </p:cNvPr>
          <p:cNvSpPr txBox="1"/>
          <p:nvPr/>
        </p:nvSpPr>
        <p:spPr>
          <a:xfrm>
            <a:off x="7176888" y="20334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86C3B66-2647-9B03-3EF2-32B1AF1B62D7}"/>
              </a:ext>
            </a:extLst>
          </p:cNvPr>
          <p:cNvSpPr txBox="1"/>
          <p:nvPr/>
        </p:nvSpPr>
        <p:spPr>
          <a:xfrm>
            <a:off x="7253728" y="1629015"/>
            <a:ext cx="82586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/>
              <a:t>标签路由</a:t>
            </a:r>
            <a:endParaRPr kumimoji="1" lang="en-US" altLang="zh-CN" sz="1000" dirty="0"/>
          </a:p>
          <a:p>
            <a:pPr algn="l"/>
            <a:r>
              <a:rPr kumimoji="1" lang="zh-CN" altLang="en-US" sz="1000" dirty="0"/>
              <a:t>灰度发布</a:t>
            </a:r>
            <a:endParaRPr kumimoji="1" lang="en-US" altLang="zh-CN" sz="1000" dirty="0"/>
          </a:p>
          <a:p>
            <a:pPr algn="l"/>
            <a:r>
              <a:rPr kumimoji="1" lang="zh-CN" altLang="en-US" sz="1000" dirty="0"/>
              <a:t>全链路流控</a:t>
            </a:r>
            <a:endParaRPr kumimoji="1" lang="en-US" altLang="zh-CN" sz="1000" dirty="0"/>
          </a:p>
          <a:p>
            <a:pPr algn="l"/>
            <a:r>
              <a:rPr kumimoji="1" lang="zh-CN" altLang="en-US" sz="1000" dirty="0"/>
              <a:t>容灾路由</a:t>
            </a:r>
            <a:endParaRPr kumimoji="1" lang="en-US" altLang="zh-CN" sz="1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FF3758-08CA-C44D-241B-9D56C728EDFF}"/>
              </a:ext>
            </a:extLst>
          </p:cNvPr>
          <p:cNvSpPr txBox="1"/>
          <p:nvPr/>
        </p:nvSpPr>
        <p:spPr>
          <a:xfrm>
            <a:off x="7253728" y="2436675"/>
            <a:ext cx="159530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/>
              <a:t>流量染色：添加灰度标识</a:t>
            </a:r>
            <a:endParaRPr kumimoji="1" lang="en-US" altLang="zh-CN" sz="1000" dirty="0"/>
          </a:p>
          <a:p>
            <a:pPr algn="l"/>
            <a:r>
              <a:rPr kumimoji="1" lang="en-US" altLang="zh-CN" sz="1000" dirty="0"/>
              <a:t>1:</a:t>
            </a:r>
            <a:r>
              <a:rPr kumimoji="1" lang="zh-CN" altLang="en-US" sz="1000" dirty="0"/>
              <a:t>前端请求</a:t>
            </a:r>
            <a:endParaRPr kumimoji="1" lang="en-US" altLang="zh-CN" sz="1000" dirty="0"/>
          </a:p>
          <a:p>
            <a:pPr algn="l"/>
            <a:r>
              <a:rPr kumimoji="1" lang="en-US" altLang="zh-CN" sz="1000" dirty="0"/>
              <a:t>2:</a:t>
            </a:r>
            <a:r>
              <a:rPr kumimoji="1" lang="zh-CN" altLang="en-US" sz="1000" dirty="0"/>
              <a:t>网关根据餐厅编号</a:t>
            </a:r>
            <a:endParaRPr kumimoji="1" lang="en-US" altLang="zh-CN" sz="1000" dirty="0"/>
          </a:p>
          <a:p>
            <a:pPr algn="l"/>
            <a:endParaRPr kumimoji="1" lang="zh-CN" altLang="en-US" sz="1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52DFA7-5FB5-74D4-CAFE-CEC43261D5E7}"/>
              </a:ext>
            </a:extLst>
          </p:cNvPr>
          <p:cNvSpPr txBox="1"/>
          <p:nvPr/>
        </p:nvSpPr>
        <p:spPr>
          <a:xfrm>
            <a:off x="7269253" y="3148354"/>
            <a:ext cx="132165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按照 </a:t>
            </a:r>
            <a:r>
              <a:rPr lang="en" altLang="zh-CN" sz="10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Header</a:t>
            </a:r>
            <a:r>
              <a:rPr lang="zh-CN" altLang="en" sz="10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" altLang="zh-CN" sz="10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Cookie</a:t>
            </a:r>
            <a:r>
              <a:rPr lang="zh-CN" altLang="en" sz="10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" altLang="zh-CN" sz="10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Params</a:t>
            </a:r>
            <a:r>
              <a:rPr lang="zh-CN" altLang="en" sz="10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zh-CN" altLang="en-US" sz="10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域名等多种方式进行路由</a:t>
            </a:r>
            <a:endParaRPr kumimoji="1" lang="zh-CN" altLang="en-US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AF647E-0897-5551-D039-6F30B2CBF207}"/>
              </a:ext>
            </a:extLst>
          </p:cNvPr>
          <p:cNvSpPr txBox="1"/>
          <p:nvPr/>
        </p:nvSpPr>
        <p:spPr>
          <a:xfrm>
            <a:off x="2789304" y="3411711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060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591A88D9-F137-24E1-ECAB-D1DEB82BCACF}"/>
              </a:ext>
            </a:extLst>
          </p:cNvPr>
          <p:cNvSpPr txBox="1"/>
          <p:nvPr/>
        </p:nvSpPr>
        <p:spPr>
          <a:xfrm>
            <a:off x="237124" y="207505"/>
            <a:ext cx="17668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 err="1">
                <a:latin typeface="+mj-ea"/>
                <a:ea typeface="+mj-ea"/>
              </a:rPr>
              <a:t>Apisix</a:t>
            </a:r>
            <a:r>
              <a:rPr kumimoji="1" lang="en-US" altLang="zh-CN" sz="2400" dirty="0">
                <a:latin typeface="+mj-ea"/>
                <a:ea typeface="+mj-ea"/>
              </a:rPr>
              <a:t> </a:t>
            </a:r>
            <a:r>
              <a:rPr kumimoji="1" lang="zh-CN" altLang="en-US" sz="2400" dirty="0">
                <a:latin typeface="+mj-ea"/>
                <a:ea typeface="+mj-ea"/>
              </a:rPr>
              <a:t>网关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254D5C-25FB-6BBB-081D-9B750FACDF49}"/>
              </a:ext>
            </a:extLst>
          </p:cNvPr>
          <p:cNvSpPr txBox="1"/>
          <p:nvPr/>
        </p:nvSpPr>
        <p:spPr>
          <a:xfrm>
            <a:off x="6710766" y="473473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25" name="图片 24" descr="图形用户界面, 应用程序, Teams&#10;&#10;描述已自动生成">
            <a:extLst>
              <a:ext uri="{FF2B5EF4-FFF2-40B4-BE49-F238E27FC236}">
                <a16:creationId xmlns:a16="http://schemas.microsoft.com/office/drawing/2014/main" id="{A59998F4-977F-AFC2-D1BD-AF7CF52F4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724"/>
            <a:ext cx="6925104" cy="315039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4D9B2FB-B734-5093-0BA5-3B138DB62644}"/>
              </a:ext>
            </a:extLst>
          </p:cNvPr>
          <p:cNvSpPr txBox="1"/>
          <p:nvPr/>
        </p:nvSpPr>
        <p:spPr>
          <a:xfrm>
            <a:off x="6992472" y="963857"/>
            <a:ext cx="1882588" cy="41857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Apache APISIX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是一个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动态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实时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、高性能的云原生 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网关，提供了负载均衡、动态上游、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灰度发布</a:t>
            </a:r>
            <a:r>
              <a:rPr lang="zh-CN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服务熔断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、身份认证、可观测性等丰富的流量管理功能。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适用于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超大规模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、复杂的业务系统</a:t>
            </a:r>
            <a:endParaRPr lang="en-US" altLang="zh-CN" sz="1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Apache APISIX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作为云原生架构的开源 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网关，可以为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海量 </a:t>
            </a:r>
            <a:r>
              <a:rPr lang="en" altLang="zh-CN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和微服务提供安全可靠的动态、高性能、可扩展的管理平台。</a:t>
            </a:r>
            <a:endParaRPr lang="en-US" altLang="zh-CN" sz="1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Apache APISIX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基于 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NGINX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与 </a:t>
            </a:r>
            <a:r>
              <a:rPr lang="en" altLang="zh-CN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etcd</a:t>
            </a:r>
            <a:r>
              <a:rPr lang="zh-CN" altLang="e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相较于传统的 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网关，它提供了动态路由、插件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热加载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等诸多能力</a:t>
            </a:r>
            <a:endParaRPr lang="en-US" altLang="zh-CN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sz="1000" b="0" i="0" dirty="0">
                <a:solidFill>
                  <a:srgbClr val="121212"/>
                </a:solidFill>
                <a:effectLst/>
                <a:latin typeface="-apple-system"/>
              </a:rPr>
              <a:t> APISIX</a:t>
            </a:r>
            <a:r>
              <a:rPr lang="zh-CN" altLang="en-US" sz="1200" dirty="0">
                <a:solidFill>
                  <a:srgbClr val="FF0000"/>
                </a:solidFill>
                <a:latin typeface="-apple-system"/>
              </a:rPr>
              <a:t>单核心 </a:t>
            </a:r>
            <a:r>
              <a:rPr lang="en" altLang="zh-CN" sz="1200" dirty="0">
                <a:solidFill>
                  <a:srgbClr val="FF0000"/>
                </a:solidFill>
                <a:latin typeface="-apple-system"/>
              </a:rPr>
              <a:t>QPS 1.5 </a:t>
            </a:r>
            <a:r>
              <a:rPr lang="zh-CN" altLang="en-US" sz="1200" dirty="0">
                <a:solidFill>
                  <a:srgbClr val="FF0000"/>
                </a:solidFill>
                <a:latin typeface="-apple-system"/>
              </a:rPr>
              <a:t>万</a:t>
            </a:r>
            <a:r>
              <a:rPr lang="zh-CN" altLang="en-US" sz="1000" b="0" i="0" dirty="0">
                <a:solidFill>
                  <a:srgbClr val="121212"/>
                </a:solidFill>
                <a:effectLst/>
                <a:latin typeface="-apple-system"/>
              </a:rPr>
              <a:t>基于 </a:t>
            </a:r>
            <a:r>
              <a:rPr lang="en" altLang="zh-CN" sz="1000" b="0" i="0" dirty="0">
                <a:solidFill>
                  <a:srgbClr val="121212"/>
                </a:solidFill>
                <a:effectLst/>
                <a:latin typeface="-apple-system"/>
              </a:rPr>
              <a:t>Nginx </a:t>
            </a:r>
            <a:r>
              <a:rPr lang="zh-CN" altLang="en-US" sz="1000" b="0" i="0" dirty="0">
                <a:solidFill>
                  <a:srgbClr val="121212"/>
                </a:solidFill>
                <a:effectLst/>
                <a:latin typeface="-apple-system"/>
              </a:rPr>
              <a:t>的网络层，其，延迟低于 </a:t>
            </a:r>
            <a:r>
              <a:rPr lang="en-US" altLang="zh-CN" sz="1000" b="0" i="0" dirty="0">
                <a:solidFill>
                  <a:srgbClr val="121212"/>
                </a:solidFill>
                <a:effectLst/>
                <a:latin typeface="-apple-system"/>
              </a:rPr>
              <a:t>0.7 </a:t>
            </a:r>
            <a:r>
              <a:rPr lang="zh-CN" altLang="en-US" sz="1000" b="0" i="0" dirty="0">
                <a:solidFill>
                  <a:srgbClr val="121212"/>
                </a:solidFill>
                <a:effectLst/>
                <a:latin typeface="-apple-system"/>
              </a:rPr>
              <a:t>毫秒</a:t>
            </a:r>
            <a:endParaRPr lang="en-US" altLang="zh-CN" sz="1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121212"/>
                </a:solidFill>
                <a:effectLst/>
                <a:latin typeface="-apple-system"/>
              </a:rPr>
              <a:t>支持 </a:t>
            </a:r>
            <a:r>
              <a:rPr lang="en" altLang="zh-CN" sz="1000" b="0" i="0" dirty="0">
                <a:solidFill>
                  <a:srgbClr val="121212"/>
                </a:solidFill>
                <a:effectLst/>
                <a:latin typeface="-apple-system"/>
              </a:rPr>
              <a:t>Prometheus</a:t>
            </a:r>
            <a:r>
              <a:rPr lang="zh-CN" altLang="en" sz="10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" altLang="zh-CN" sz="1000" b="0" i="0" dirty="0" err="1">
                <a:solidFill>
                  <a:srgbClr val="121212"/>
                </a:solidFill>
                <a:effectLst/>
                <a:latin typeface="-apple-system"/>
              </a:rPr>
              <a:t>SkyWalking</a:t>
            </a:r>
            <a:r>
              <a:rPr lang="en" altLang="zh-CN" sz="10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000" b="0" i="0" dirty="0">
                <a:solidFill>
                  <a:srgbClr val="121212"/>
                </a:solidFill>
                <a:effectLst/>
                <a:latin typeface="-apple-system"/>
              </a:rPr>
              <a:t>动态追踪、流量复制、故障注入等功能</a:t>
            </a:r>
            <a:endParaRPr lang="zh-CN" altLang="en-US" sz="1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007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591A88D9-F137-24E1-ECAB-D1DEB82BCACF}"/>
              </a:ext>
            </a:extLst>
          </p:cNvPr>
          <p:cNvSpPr txBox="1"/>
          <p:nvPr/>
        </p:nvSpPr>
        <p:spPr>
          <a:xfrm>
            <a:off x="237124" y="207505"/>
            <a:ext cx="17668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 err="1">
                <a:latin typeface="+mj-ea"/>
                <a:ea typeface="+mj-ea"/>
              </a:rPr>
              <a:t>Apisix</a:t>
            </a:r>
            <a:r>
              <a:rPr kumimoji="1" lang="en-US" altLang="zh-CN" sz="2400" dirty="0">
                <a:latin typeface="+mj-ea"/>
                <a:ea typeface="+mj-ea"/>
              </a:rPr>
              <a:t> </a:t>
            </a:r>
            <a:r>
              <a:rPr kumimoji="1" lang="zh-CN" altLang="en-US" sz="2400" dirty="0">
                <a:latin typeface="+mj-ea"/>
                <a:ea typeface="+mj-ea"/>
              </a:rPr>
              <a:t>网关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254D5C-25FB-6BBB-081D-9B750FACDF49}"/>
              </a:ext>
            </a:extLst>
          </p:cNvPr>
          <p:cNvSpPr txBox="1"/>
          <p:nvPr/>
        </p:nvSpPr>
        <p:spPr>
          <a:xfrm>
            <a:off x="6710766" y="473473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3" name="图片 2" descr="图形用户界面, 应用程序, 表格&#10;&#10;描述已自动生成">
            <a:extLst>
              <a:ext uri="{FF2B5EF4-FFF2-40B4-BE49-F238E27FC236}">
                <a16:creationId xmlns:a16="http://schemas.microsoft.com/office/drawing/2014/main" id="{FC92ADB6-C723-1AA2-D9A9-2DA7199F6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8" y="874166"/>
            <a:ext cx="8805903" cy="39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591A88D9-F137-24E1-ECAB-D1DEB82BCACF}"/>
              </a:ext>
            </a:extLst>
          </p:cNvPr>
          <p:cNvSpPr txBox="1"/>
          <p:nvPr/>
        </p:nvSpPr>
        <p:spPr>
          <a:xfrm>
            <a:off x="237124" y="207505"/>
            <a:ext cx="17668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 err="1">
                <a:latin typeface="+mj-ea"/>
                <a:ea typeface="+mj-ea"/>
              </a:rPr>
              <a:t>Apisix</a:t>
            </a:r>
            <a:r>
              <a:rPr kumimoji="1" lang="en-US" altLang="zh-CN" sz="2400" dirty="0">
                <a:latin typeface="+mj-ea"/>
                <a:ea typeface="+mj-ea"/>
              </a:rPr>
              <a:t> </a:t>
            </a:r>
            <a:r>
              <a:rPr kumimoji="1" lang="zh-CN" altLang="en-US" sz="2400" dirty="0">
                <a:latin typeface="+mj-ea"/>
                <a:ea typeface="+mj-ea"/>
              </a:rPr>
              <a:t>网关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254D5C-25FB-6BBB-081D-9B750FACDF49}"/>
              </a:ext>
            </a:extLst>
          </p:cNvPr>
          <p:cNvSpPr txBox="1"/>
          <p:nvPr/>
        </p:nvSpPr>
        <p:spPr>
          <a:xfrm>
            <a:off x="6710766" y="473473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5A4375-5BD9-D6C4-F190-5D4FB4FE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" y="775755"/>
            <a:ext cx="3704167" cy="40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62A605-5391-9921-2946-6A7950B2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121" y="1492261"/>
            <a:ext cx="5243250" cy="15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082ABA-4B6C-B9A0-31AB-A933F8572328}"/>
              </a:ext>
            </a:extLst>
          </p:cNvPr>
          <p:cNvSpPr txBox="1"/>
          <p:nvPr/>
        </p:nvSpPr>
        <p:spPr>
          <a:xfrm>
            <a:off x="3880438" y="850896"/>
            <a:ext cx="315813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i="0" dirty="0">
                <a:solidFill>
                  <a:srgbClr val="121212"/>
                </a:solidFill>
                <a:effectLst/>
                <a:latin typeface="-apple-system"/>
              </a:rPr>
              <a:t>压测场景 </a:t>
            </a:r>
            <a:r>
              <a:rPr lang="en-US" altLang="zh-CN" sz="1000" b="1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sz="1000" b="1" i="0" dirty="0">
                <a:solidFill>
                  <a:srgbClr val="121212"/>
                </a:solidFill>
                <a:effectLst/>
                <a:latin typeface="-apple-system"/>
              </a:rPr>
              <a:t>：只开启一个 </a:t>
            </a:r>
            <a:r>
              <a:rPr lang="en" altLang="zh-CN" sz="1000" b="1" i="0" dirty="0">
                <a:solidFill>
                  <a:srgbClr val="121212"/>
                </a:solidFill>
                <a:effectLst/>
                <a:latin typeface="-apple-system"/>
              </a:rPr>
              <a:t>worker</a:t>
            </a:r>
          </a:p>
          <a:p>
            <a:pPr algn="l"/>
            <a:r>
              <a:rPr lang="en" altLang="zh-CN" sz="1000" b="1" i="0" dirty="0">
                <a:solidFill>
                  <a:srgbClr val="121212"/>
                </a:solidFill>
                <a:effectLst/>
                <a:latin typeface="-apple-system"/>
              </a:rPr>
              <a:t>Apache APISIX </a:t>
            </a:r>
            <a:r>
              <a:rPr lang="zh-CN" altLang="en-US" sz="1000" b="1" i="0" dirty="0">
                <a:solidFill>
                  <a:srgbClr val="121212"/>
                </a:solidFill>
                <a:effectLst/>
                <a:latin typeface="-apple-system"/>
              </a:rPr>
              <a:t>在不开启插件，只做反向代理的情况下，是 </a:t>
            </a:r>
            <a:r>
              <a:rPr lang="en" altLang="zh-CN" sz="1000" b="1" i="0" dirty="0">
                <a:solidFill>
                  <a:srgbClr val="121212"/>
                </a:solidFill>
                <a:effectLst/>
                <a:latin typeface="-apple-system"/>
              </a:rPr>
              <a:t>Kong QPS </a:t>
            </a:r>
            <a:r>
              <a:rPr lang="zh-CN" altLang="en-US" sz="1000" b="1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sz="1000" b="1" i="0" dirty="0">
                <a:solidFill>
                  <a:srgbClr val="121212"/>
                </a:solidFill>
                <a:effectLst/>
                <a:latin typeface="-apple-system"/>
              </a:rPr>
              <a:t>2 </a:t>
            </a:r>
            <a:r>
              <a:rPr lang="zh-CN" altLang="en-US" sz="1000" b="1" i="0" dirty="0">
                <a:solidFill>
                  <a:srgbClr val="121212"/>
                </a:solidFill>
                <a:effectLst/>
                <a:latin typeface="-apple-system"/>
              </a:rPr>
              <a:t>倍；在开启限流和</a:t>
            </a:r>
            <a:r>
              <a:rPr lang="en" altLang="zh-CN" sz="1000" b="1" i="0" dirty="0" err="1">
                <a:solidFill>
                  <a:srgbClr val="121212"/>
                </a:solidFill>
                <a:effectLst/>
                <a:latin typeface="-apple-system"/>
              </a:rPr>
              <a:t>prometheus</a:t>
            </a:r>
            <a:r>
              <a:rPr lang="zh-CN" altLang="en-US" sz="1000" b="1" i="0" dirty="0">
                <a:solidFill>
                  <a:srgbClr val="121212"/>
                </a:solidFill>
                <a:effectLst/>
                <a:latin typeface="-apple-system"/>
              </a:rPr>
              <a:t>这两个插件后，性能是 </a:t>
            </a:r>
            <a:r>
              <a:rPr lang="en" altLang="zh-CN" sz="1000" b="1" i="0" dirty="0">
                <a:solidFill>
                  <a:srgbClr val="121212"/>
                </a:solidFill>
                <a:effectLst/>
                <a:latin typeface="-apple-system"/>
              </a:rPr>
              <a:t>Kong </a:t>
            </a:r>
            <a:r>
              <a:rPr lang="zh-CN" altLang="en-US" sz="1000" b="1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sz="1000" b="1" i="0" dirty="0">
                <a:solidFill>
                  <a:srgbClr val="121212"/>
                </a:solidFill>
                <a:effectLst/>
                <a:latin typeface="-apple-system"/>
              </a:rPr>
              <a:t>10 </a:t>
            </a:r>
            <a:r>
              <a:rPr lang="zh-CN" altLang="en-US" sz="1000" b="1" i="0" dirty="0">
                <a:solidFill>
                  <a:srgbClr val="121212"/>
                </a:solidFill>
                <a:effectLst/>
                <a:latin typeface="-apple-system"/>
              </a:rPr>
              <a:t>倍。</a:t>
            </a:r>
            <a:endParaRPr lang="zh-CN" altLang="en-US" sz="1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kumimoji="1"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097688-4E41-6839-E7AE-1E9DA5EB2626}"/>
              </a:ext>
            </a:extLst>
          </p:cNvPr>
          <p:cNvSpPr txBox="1"/>
          <p:nvPr/>
        </p:nvSpPr>
        <p:spPr>
          <a:xfrm>
            <a:off x="3988014" y="3288182"/>
            <a:ext cx="4103274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Apache APISIX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的路由复杂度是 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O(k)</a:t>
            </a:r>
            <a:r>
              <a:rPr lang="zh-CN" altLang="en" sz="800" b="0" i="0" dirty="0">
                <a:solidFill>
                  <a:srgbClr val="292929"/>
                </a:solidFill>
                <a:effectLst/>
                <a:latin typeface="-apple-system"/>
              </a:rPr>
              <a:t>，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只和 </a:t>
            </a:r>
            <a:r>
              <a:rPr lang="en" altLang="zh-CN" sz="800" b="0" i="0" dirty="0" err="1">
                <a:solidFill>
                  <a:srgbClr val="292929"/>
                </a:solidFill>
                <a:effectLst/>
                <a:latin typeface="-apple-system"/>
              </a:rPr>
              <a:t>uri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的长度有关，和路由数量无关；</a:t>
            </a:r>
            <a:r>
              <a:rPr lang="en" altLang="zh-CN" sz="800" b="0" i="0" dirty="0" err="1">
                <a:solidFill>
                  <a:srgbClr val="292929"/>
                </a:solidFill>
                <a:effectLst/>
                <a:latin typeface="-apple-system"/>
              </a:rPr>
              <a:t>kong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的路由时间复杂度是 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O(n)</a:t>
            </a:r>
            <a:r>
              <a:rPr lang="zh-CN" altLang="en" sz="800" b="0" i="0" dirty="0">
                <a:solidFill>
                  <a:srgbClr val="292929"/>
                </a:solidFill>
                <a:effectLst/>
                <a:latin typeface="-apple-system"/>
              </a:rPr>
              <a:t>，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随着路由数量线性增长。</a:t>
            </a:r>
          </a:p>
          <a:p>
            <a:pPr algn="l">
              <a:buFont typeface="+mj-lt"/>
              <a:buAutoNum type="arabicPeriod"/>
            </a:pP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Apache APISIX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的 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IP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匹配时间复杂度是 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O(1)</a:t>
            </a:r>
            <a:r>
              <a:rPr lang="zh-CN" altLang="en" sz="800" b="0" i="0" dirty="0">
                <a:solidFill>
                  <a:srgbClr val="292929"/>
                </a:solidFill>
                <a:effectLst/>
                <a:latin typeface="-apple-system"/>
              </a:rPr>
              <a:t>，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不会随着大量 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IP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判断而导致 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CPU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资源跑满。</a:t>
            </a:r>
          </a:p>
          <a:p>
            <a:pPr algn="l">
              <a:buFont typeface="+mj-lt"/>
              <a:buAutoNum type="arabicPeriod"/>
            </a:pP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Apache APISIX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的路由匹配，接受 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Nginx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的所有变量作为条件，并且支持自定义函数；其他网关都是内置的几个条件。</a:t>
            </a:r>
          </a:p>
          <a:p>
            <a:pPr algn="l">
              <a:buFont typeface="+mj-lt"/>
              <a:buAutoNum type="arabicPeriod"/>
            </a:pP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Apache APISIX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使用 </a:t>
            </a:r>
            <a:r>
              <a:rPr lang="en" altLang="zh-CN" sz="800" b="0" i="0" dirty="0" err="1">
                <a:solidFill>
                  <a:srgbClr val="292929"/>
                </a:solidFill>
                <a:effectLst/>
                <a:latin typeface="-apple-system"/>
              </a:rPr>
              <a:t>etcd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作为配置中心，没有单点，任意宕掉一台机器，网关集群还能正常运行。其他基于关系型数据库的网关都会有单点问题。</a:t>
            </a:r>
          </a:p>
          <a:p>
            <a:pPr algn="l">
              <a:buFont typeface="+mj-lt"/>
              <a:buAutoNum type="arabicPeriod"/>
            </a:pP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Apache APISIX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的配置下发只要 </a:t>
            </a:r>
            <a:r>
              <a:rPr lang="en-US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1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毫秒就能达到所有网关节点，使用的是 </a:t>
            </a:r>
            <a:r>
              <a:rPr lang="en" altLang="zh-CN" sz="800" b="0" i="0" dirty="0" err="1">
                <a:solidFill>
                  <a:srgbClr val="292929"/>
                </a:solidFill>
                <a:effectLst/>
                <a:latin typeface="-apple-system"/>
              </a:rPr>
              <a:t>etcd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的 </a:t>
            </a: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watch</a:t>
            </a:r>
            <a:r>
              <a:rPr lang="zh-CN" altLang="en" sz="800" b="0" i="0" dirty="0">
                <a:solidFill>
                  <a:srgbClr val="292929"/>
                </a:solidFill>
                <a:effectLst/>
                <a:latin typeface="-apple-system"/>
              </a:rPr>
              <a:t>；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其他网关是定期轮询数据库，一般需要 </a:t>
            </a:r>
            <a:r>
              <a:rPr lang="en-US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5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秒才能获取到最新配置。</a:t>
            </a:r>
          </a:p>
          <a:p>
            <a:pPr algn="l">
              <a:buFont typeface="+mj-lt"/>
              <a:buAutoNum type="arabicPeriod"/>
            </a:pP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Apache APISIX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的插件都经过精心调优，在高压力下依然保持毫秒级别延迟。</a:t>
            </a:r>
          </a:p>
          <a:p>
            <a:pPr algn="l">
              <a:buFont typeface="+mj-lt"/>
              <a:buAutoNum type="arabicPeriod"/>
            </a:pPr>
            <a:r>
              <a:rPr lang="en" altLang="zh-CN" sz="800" b="0" i="0" dirty="0">
                <a:solidFill>
                  <a:srgbClr val="292929"/>
                </a:solidFill>
                <a:effectLst/>
                <a:latin typeface="-apple-system"/>
              </a:rPr>
              <a:t>Apache APISIX </a:t>
            </a:r>
            <a:r>
              <a:rPr lang="zh-CN" altLang="en-US" sz="800" b="0" i="0" dirty="0">
                <a:solidFill>
                  <a:srgbClr val="292929"/>
                </a:solidFill>
                <a:effectLst/>
                <a:latin typeface="-apple-system"/>
              </a:rPr>
              <a:t>独有的插件编排和低代码功能，可以大大降低二次开发的门槛</a:t>
            </a:r>
          </a:p>
          <a:p>
            <a:pPr algn="l"/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9457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7901</TotalTime>
  <Words>1189</Words>
  <Application>Microsoft Macintosh PowerPoint</Application>
  <PresentationFormat>全屏显示(16:9)</PresentationFormat>
  <Paragraphs>357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宋体</vt:lpstr>
      <vt:lpstr>微软雅黑</vt:lpstr>
      <vt:lpstr>HelveticaNeueLT Std</vt:lpstr>
      <vt:lpstr>Arial</vt:lpstr>
      <vt:lpstr>Arial</vt:lpstr>
      <vt:lpstr>Arial Black</vt:lpstr>
      <vt:lpstr>Wingdings</vt:lpstr>
      <vt:lpstr>2016 HDS Corporate</vt:lpstr>
      <vt:lpstr>PowerPoint 演示文稿</vt:lpstr>
      <vt:lpstr>服务拆分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促销计算流程</vt:lpstr>
      <vt:lpstr>促销最优解流程</vt:lpstr>
      <vt:lpstr>最优解算法</vt:lpstr>
      <vt:lpstr>构造邻接矩阵</vt:lpstr>
      <vt:lpstr>构造邻接表</vt:lpstr>
      <vt:lpstr>微应用-面向大型系统的微前端解决方案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牟宗存 / Mu，Zongcun</cp:lastModifiedBy>
  <cp:revision>6608</cp:revision>
  <cp:lastPrinted>2022-08-23T09:19:11Z</cp:lastPrinted>
  <dcterms:created xsi:type="dcterms:W3CDTF">2022-08-23T09:19:11Z</dcterms:created>
  <dcterms:modified xsi:type="dcterms:W3CDTF">2022-11-29T09:57:14Z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2052-11.1.0.11664</vt:lpwstr>
  </property>
  <property fmtid="{D5CDD505-2E9C-101B-9397-08002B2CF9AE}" pid="4" name="ICV">
    <vt:lpwstr/>
  </property>
</Properties>
</file>