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883" r:id="rId3"/>
    <p:sldId id="884" r:id="rId5"/>
    <p:sldId id="909" r:id="rId6"/>
    <p:sldId id="886" r:id="rId7"/>
    <p:sldId id="1002" r:id="rId8"/>
    <p:sldId id="1004" r:id="rId9"/>
    <p:sldId id="1006" r:id="rId10"/>
    <p:sldId id="1026" r:id="rId11"/>
    <p:sldId id="1025" r:id="rId12"/>
    <p:sldId id="1010" r:id="rId13"/>
    <p:sldId id="1011" r:id="rId14"/>
    <p:sldId id="1015" r:id="rId15"/>
    <p:sldId id="1016" r:id="rId16"/>
    <p:sldId id="1017" r:id="rId17"/>
    <p:sldId id="1021" r:id="rId18"/>
    <p:sldId id="1003" r:id="rId19"/>
    <p:sldId id="997" r:id="rId20"/>
    <p:sldId id="1024" r:id="rId21"/>
    <p:sldId id="1009" r:id="rId22"/>
    <p:sldId id="1023" r:id="rId23"/>
  </p:sldIdLst>
  <p:sldSz cx="9144000" cy="5143500" type="screen16x9"/>
  <p:notesSz cx="7077075" cy="9051925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  <p:cmAuthor id="3" name="muzongcun" initials="m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B20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5320" autoAdjust="0"/>
  </p:normalViewPr>
  <p:slideViewPr>
    <p:cSldViewPr snapToGrid="0" showGuides="1">
      <p:cViewPr varScale="1">
        <p:scale>
          <a:sx n="94" d="100"/>
          <a:sy n="94" d="100"/>
        </p:scale>
        <p:origin x="-780" y="-96"/>
      </p:cViewPr>
      <p:guideLst>
        <p:guide orient="horz" pos="77"/>
        <p:guide pos="57"/>
        <p:guide pos="2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86"/>
        <p:guide pos="2071"/>
        <p:guide pos="319"/>
        <p:guide pos="4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8-23T16:25:16.531" idx="1">
    <p:pos x="3970" y="995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err="1" smtClean="0">
                <a:ea typeface="宋体" charset="0"/>
              </a:rPr>
              <a:t>促销技术方案</a:t>
            </a:r>
            <a:endParaRPr lang="zh-CN" altLang="en-US" dirty="0" err="1" smtClean="0">
              <a:ea typeface="宋体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altLang="zh-CN" sz="1200" dirty="0" smtClean="0"/>
              <a:t>August</a:t>
            </a:r>
            <a:r>
              <a:rPr lang="en-US" altLang="zh-CN" sz="1200" b="0" dirty="0" smtClean="0"/>
              <a:t>, 2022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535430"/>
          <a:ext cx="3707130" cy="348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617855"/>
                <a:gridCol w="617855"/>
                <a:gridCol w="617855"/>
                <a:gridCol w="617855"/>
                <a:gridCol w="61785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1420" y="1048385"/>
            <a:ext cx="178371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B,C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750060"/>
            <a:ext cx="2492375" cy="10147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最大连续的对接阵</a:t>
            </a:r>
            <a:endParaRPr lang="zh-CN" altLang="en-US" sz="1000" dirty="0" smtClean="0"/>
          </a:p>
          <a:p>
            <a:pPr algn="l"/>
            <a:r>
              <a:rPr lang="en-US" altLang="zh-CN" sz="1000" dirty="0" smtClean="0"/>
              <a:t>B + AC + BD + CE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B</a:t>
            </a:r>
            <a:r>
              <a:rPr lang="zh-CN" altLang="en-US" sz="1000" dirty="0" smtClean="0"/>
              <a:t>无法与</a:t>
            </a:r>
            <a:r>
              <a:rPr lang="en-US" altLang="zh-CN" sz="1000" dirty="0" smtClean="0"/>
              <a:t>AC</a:t>
            </a:r>
            <a:r>
              <a:rPr lang="zh-CN" altLang="en-US" sz="1000" dirty="0" smtClean="0"/>
              <a:t>组合，选择</a:t>
            </a:r>
            <a:r>
              <a:rPr lang="en-US" altLang="zh-CN" sz="1000" dirty="0" smtClean="0"/>
              <a:t>AC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AC + BD AC</a:t>
            </a:r>
            <a:r>
              <a:rPr lang="zh-CN" altLang="en-US" sz="1000" dirty="0" smtClean="0"/>
              <a:t>与</a:t>
            </a:r>
            <a:r>
              <a:rPr lang="en-US" altLang="zh-CN" sz="1000" dirty="0" smtClean="0"/>
              <a:t>BD </a:t>
            </a:r>
            <a:r>
              <a:rPr lang="zh-CN" altLang="en-US" sz="1000" dirty="0" smtClean="0"/>
              <a:t>组合互斥，选择</a:t>
            </a:r>
            <a:r>
              <a:rPr lang="en-US" altLang="zh-CN" sz="1000" dirty="0" smtClean="0"/>
              <a:t>BD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3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BD + CE = BDE </a:t>
            </a:r>
            <a:endParaRPr lang="en-US" altLang="zh-CN" sz="1000" dirty="0" smtClean="0"/>
          </a:p>
          <a:p>
            <a:pPr algn="l"/>
            <a:endParaRPr lang="en-US" altLang="zh-CN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680200" y="1356360"/>
            <a:ext cx="17068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按行遍历五次：</a:t>
            </a:r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下三角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535430"/>
          <a:ext cx="4293870" cy="331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"/>
                <a:gridCol w="715645"/>
                <a:gridCol w="715645"/>
                <a:gridCol w="715645"/>
                <a:gridCol w="715645"/>
                <a:gridCol w="71564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1420" y="1048385"/>
            <a:ext cx="289750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B,C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CE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DE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750060"/>
            <a:ext cx="30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en-US" altLang="zh-CN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680200" y="1356360"/>
            <a:ext cx="24688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按行遍历五次：找出每一行的空值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2575" y="2019935"/>
            <a:ext cx="140081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C + AD + BD = A C D</a:t>
            </a:r>
            <a:endParaRPr lang="en-US" altLang="zh-CN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535430"/>
          <a:ext cx="4293870" cy="331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"/>
                <a:gridCol w="715645"/>
                <a:gridCol w="715645"/>
                <a:gridCol w="715645"/>
                <a:gridCol w="715645"/>
                <a:gridCol w="71564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1420" y="1048385"/>
            <a:ext cx="124079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C,D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750060"/>
            <a:ext cx="2827655" cy="14763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行</a:t>
            </a:r>
            <a:r>
              <a:rPr lang="zh-CN" altLang="en-US" sz="1000" dirty="0" smtClean="0">
                <a:sym typeface="+mn-ea"/>
              </a:rPr>
              <a:t>优惠解：</a:t>
            </a:r>
            <a:r>
              <a:rPr lang="en-US" altLang="zh-CN" sz="1000" dirty="0" smtClean="0"/>
              <a:t>A + C + D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行优惠解：</a:t>
            </a:r>
            <a:r>
              <a:rPr lang="en-US" altLang="zh-CN" sz="1000" dirty="0" smtClean="0"/>
              <a:t>B  + D + E ; DE</a:t>
            </a:r>
            <a:r>
              <a:rPr lang="zh-CN" altLang="en-US" sz="1000" dirty="0" smtClean="0"/>
              <a:t>互斥排除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连续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排除互斥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行：</a:t>
            </a:r>
            <a:r>
              <a:rPr lang="en-US" altLang="zh-CN" sz="1000" dirty="0" smtClean="0"/>
              <a:t>A + C + D </a:t>
            </a:r>
            <a:endParaRPr lang="en-US" altLang="zh-CN" sz="1000" dirty="0" smtClean="0"/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4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 A + B + C + D ;A,B</a:t>
            </a:r>
            <a:r>
              <a:rPr lang="zh-CN" altLang="en-US" sz="1000" dirty="0" smtClean="0">
                <a:sym typeface="+mn-ea"/>
              </a:rPr>
              <a:t>互斥排除</a:t>
            </a:r>
            <a:r>
              <a:rPr lang="en-US" altLang="zh-CN" sz="1000" dirty="0" smtClean="0">
                <a:sym typeface="+mn-ea"/>
              </a:rPr>
              <a:t>(</a:t>
            </a:r>
            <a:r>
              <a:rPr lang="zh-CN" altLang="en-US" sz="1000" dirty="0" smtClean="0">
                <a:sym typeface="+mn-ea"/>
              </a:rPr>
              <a:t>有连续空行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判断互斥即可</a:t>
            </a:r>
            <a:r>
              <a:rPr lang="en-US" altLang="zh-CN" sz="1000" dirty="0" smtClean="0">
                <a:sym typeface="+mn-ea"/>
              </a:rPr>
              <a:t>)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5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:B + E ; 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 80(A + C + D) = 70(B + E)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得出最优解是</a:t>
            </a:r>
            <a:r>
              <a:rPr lang="en-US" altLang="zh-CN" sz="1000" dirty="0" smtClean="0"/>
              <a:t>:A + C + D</a:t>
            </a:r>
            <a:endParaRPr lang="en-US" altLang="zh-CN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680200" y="1356360"/>
            <a:ext cx="24688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按行遍历五次：找出每一行的空值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5375" y="3432810"/>
            <a:ext cx="1322705" cy="3987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AC + BD + CE = BC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AD + BE = </a:t>
            </a:r>
            <a:endParaRPr lang="en-US" altLang="zh-CN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535430"/>
          <a:ext cx="4293870" cy="331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"/>
                <a:gridCol w="715645"/>
                <a:gridCol w="715645"/>
                <a:gridCol w="715645"/>
                <a:gridCol w="715645"/>
                <a:gridCol w="71564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1420" y="1048385"/>
            <a:ext cx="124079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C,D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750060"/>
            <a:ext cx="2827655" cy="14763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行</a:t>
            </a:r>
            <a:r>
              <a:rPr lang="zh-CN" altLang="en-US" sz="1000" dirty="0" smtClean="0">
                <a:sym typeface="+mn-ea"/>
              </a:rPr>
              <a:t>优惠解：</a:t>
            </a:r>
            <a:r>
              <a:rPr lang="en-US" altLang="zh-CN" sz="1000" dirty="0" smtClean="0"/>
              <a:t>A + C + D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行优惠解：</a:t>
            </a:r>
            <a:r>
              <a:rPr lang="en-US" altLang="zh-CN" sz="1000" dirty="0" smtClean="0"/>
              <a:t>B  + D + E ; DE</a:t>
            </a:r>
            <a:r>
              <a:rPr lang="zh-CN" altLang="en-US" sz="1000" dirty="0" smtClean="0"/>
              <a:t>互斥排除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连续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排除互斥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行：</a:t>
            </a:r>
            <a:r>
              <a:rPr lang="en-US" altLang="zh-CN" sz="1000" dirty="0" smtClean="0"/>
              <a:t>A + C + D </a:t>
            </a:r>
            <a:endParaRPr lang="en-US" altLang="zh-CN" sz="1000" dirty="0" smtClean="0"/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4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 A + B + C + D ;A,B</a:t>
            </a:r>
            <a:r>
              <a:rPr lang="zh-CN" altLang="en-US" sz="1000" dirty="0" smtClean="0">
                <a:sym typeface="+mn-ea"/>
              </a:rPr>
              <a:t>互斥排除</a:t>
            </a:r>
            <a:r>
              <a:rPr lang="en-US" altLang="zh-CN" sz="1000" dirty="0" smtClean="0">
                <a:sym typeface="+mn-ea"/>
              </a:rPr>
              <a:t>(</a:t>
            </a:r>
            <a:r>
              <a:rPr lang="zh-CN" altLang="en-US" sz="1000" dirty="0" smtClean="0">
                <a:sym typeface="+mn-ea"/>
              </a:rPr>
              <a:t>有连续空行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判断互斥即可</a:t>
            </a:r>
            <a:r>
              <a:rPr lang="en-US" altLang="zh-CN" sz="1000" dirty="0" smtClean="0">
                <a:sym typeface="+mn-ea"/>
              </a:rPr>
              <a:t>)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5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:B + E ; 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 80(A + C + D) = 70(B + E)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得出最优解是</a:t>
            </a:r>
            <a:r>
              <a:rPr lang="en-US" altLang="zh-CN" sz="1000" dirty="0" smtClean="0"/>
              <a:t>:A + C + D</a:t>
            </a:r>
            <a:endParaRPr lang="en-US" altLang="zh-CN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680200" y="1356360"/>
            <a:ext cx="24688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按行遍历五次：找出每一行的空值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5375" y="3432810"/>
            <a:ext cx="1322705" cy="3987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AC + BD + CE = BC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AD + BE = </a:t>
            </a:r>
            <a:endParaRPr lang="en-US" altLang="zh-CN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60020" y="1356360"/>
          <a:ext cx="3204210" cy="339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35"/>
                <a:gridCol w="534035"/>
                <a:gridCol w="534035"/>
                <a:gridCol w="534035"/>
                <a:gridCol w="534035"/>
                <a:gridCol w="534035"/>
              </a:tblGrid>
              <a:tr h="8585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600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1420" y="1048385"/>
            <a:ext cx="191071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</a:t>
            </a:r>
            <a:r>
              <a:rPr lang="en-US" altLang="zh-CN" sz="1000" dirty="0" smtClean="0"/>
              <a:t>,BC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CD,CE, DE,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750060"/>
            <a:ext cx="2827655" cy="14763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行</a:t>
            </a:r>
            <a:r>
              <a:rPr lang="zh-CN" altLang="en-US" sz="1000" dirty="0" smtClean="0">
                <a:sym typeface="+mn-ea"/>
              </a:rPr>
              <a:t>优惠解：</a:t>
            </a:r>
            <a:r>
              <a:rPr lang="en-US" altLang="zh-CN" sz="1000" dirty="0" smtClean="0"/>
              <a:t>A + C + D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行优惠解：</a:t>
            </a:r>
            <a:r>
              <a:rPr lang="en-US" altLang="zh-CN" sz="1000" dirty="0" smtClean="0"/>
              <a:t>B  + D + E ; DE</a:t>
            </a:r>
            <a:r>
              <a:rPr lang="zh-CN" altLang="en-US" sz="1000" dirty="0" smtClean="0"/>
              <a:t>互斥排除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连续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排除互斥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行：</a:t>
            </a:r>
            <a:r>
              <a:rPr lang="en-US" altLang="zh-CN" sz="1000" dirty="0" smtClean="0"/>
              <a:t>A + C + D </a:t>
            </a:r>
            <a:endParaRPr lang="en-US" altLang="zh-CN" sz="1000" dirty="0" smtClean="0"/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4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 A + B + C + D ;A,B</a:t>
            </a:r>
            <a:r>
              <a:rPr lang="zh-CN" altLang="en-US" sz="1000" dirty="0" smtClean="0">
                <a:sym typeface="+mn-ea"/>
              </a:rPr>
              <a:t>互斥排除</a:t>
            </a:r>
            <a:r>
              <a:rPr lang="en-US" altLang="zh-CN" sz="1000" dirty="0" smtClean="0">
                <a:sym typeface="+mn-ea"/>
              </a:rPr>
              <a:t>(</a:t>
            </a:r>
            <a:r>
              <a:rPr lang="zh-CN" altLang="en-US" sz="1000" dirty="0" smtClean="0">
                <a:sym typeface="+mn-ea"/>
              </a:rPr>
              <a:t>有连续空行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判断互斥即可</a:t>
            </a:r>
            <a:r>
              <a:rPr lang="en-US" altLang="zh-CN" sz="1000" dirty="0" smtClean="0">
                <a:sym typeface="+mn-ea"/>
              </a:rPr>
              <a:t>)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5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:B + E ; 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 80(A + C + D) = 70(B + E)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得出最优解是</a:t>
            </a:r>
            <a:r>
              <a:rPr lang="en-US" altLang="zh-CN" sz="1000" dirty="0" smtClean="0"/>
              <a:t>:A + C + D</a:t>
            </a:r>
            <a:endParaRPr lang="en-US" altLang="zh-CN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680200" y="1356360"/>
            <a:ext cx="24688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按行遍历五次：找出每一行的空值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3664585" y="1293495"/>
          <a:ext cx="1950720" cy="184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</a:tblGrid>
              <a:tr h="46164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C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D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E</a:t>
                      </a:r>
                      <a:endParaRPr lang="en-US" altLang="zh-CN" sz="900"/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C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CD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CE</a:t>
                      </a:r>
                      <a:endParaRPr lang="en-US" altLang="zh-CN" sz="900"/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D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CD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900"/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E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CE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DE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E</a:t>
                      </a:r>
                      <a:endParaRPr lang="en-US" altLang="zh-CN" sz="9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3664585" y="3306445"/>
          <a:ext cx="1630680" cy="13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</a:tblGrid>
              <a:tr h="4425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19825" y="3641725"/>
            <a:ext cx="30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zh-CN" alt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60020" y="1356360"/>
          <a:ext cx="3204210" cy="339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035"/>
                <a:gridCol w="534035"/>
                <a:gridCol w="534035"/>
                <a:gridCol w="534035"/>
                <a:gridCol w="534035"/>
                <a:gridCol w="534035"/>
              </a:tblGrid>
              <a:tr h="8585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</a:t>
                      </a:r>
                      <a:endParaRPr lang="en-US" altLang="zh-CN"/>
                    </a:p>
                  </a:txBody>
                  <a:tcPr/>
                </a:tc>
              </a:tr>
              <a:tr h="600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1420" y="1048385"/>
            <a:ext cx="114935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</a:t>
            </a:r>
            <a:r>
              <a:rPr lang="en-US" altLang="zh-CN" sz="1000" dirty="0" smtClean="0"/>
              <a:t>,CD</a:t>
            </a:r>
            <a:r>
              <a:rPr lang="zh-CN" altLang="en-US" sz="1000" dirty="0" smtClean="0"/>
              <a:t>互斥</a:t>
            </a:r>
            <a:r>
              <a:rPr lang="en-US" altLang="zh-CN" sz="1000" dirty="0" smtClean="0"/>
              <a:t>,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750060"/>
            <a:ext cx="2827655" cy="14763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行</a:t>
            </a:r>
            <a:r>
              <a:rPr lang="zh-CN" altLang="en-US" sz="1000" dirty="0" smtClean="0">
                <a:sym typeface="+mn-ea"/>
              </a:rPr>
              <a:t>优惠解：</a:t>
            </a:r>
            <a:r>
              <a:rPr lang="en-US" altLang="zh-CN" sz="1000" dirty="0" smtClean="0"/>
              <a:t>A + C + D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行优惠解：</a:t>
            </a:r>
            <a:r>
              <a:rPr lang="en-US" altLang="zh-CN" sz="1000" dirty="0" smtClean="0"/>
              <a:t>B  + D + E ; DE</a:t>
            </a:r>
            <a:r>
              <a:rPr lang="zh-CN" altLang="en-US" sz="1000" dirty="0" smtClean="0"/>
              <a:t>互斥排除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连续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排除互斥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第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行：</a:t>
            </a:r>
            <a:r>
              <a:rPr lang="en-US" altLang="zh-CN" sz="1000" dirty="0" smtClean="0"/>
              <a:t>A + C + D </a:t>
            </a:r>
            <a:endParaRPr lang="en-US" altLang="zh-CN" sz="1000" dirty="0" smtClean="0"/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4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 A + B + C + D ;A,B</a:t>
            </a:r>
            <a:r>
              <a:rPr lang="zh-CN" altLang="en-US" sz="1000" dirty="0" smtClean="0">
                <a:sym typeface="+mn-ea"/>
              </a:rPr>
              <a:t>互斥排除</a:t>
            </a:r>
            <a:r>
              <a:rPr lang="en-US" altLang="zh-CN" sz="1000" dirty="0" smtClean="0">
                <a:sym typeface="+mn-ea"/>
              </a:rPr>
              <a:t>(</a:t>
            </a:r>
            <a:r>
              <a:rPr lang="zh-CN" altLang="en-US" sz="1000" dirty="0" smtClean="0">
                <a:sym typeface="+mn-ea"/>
              </a:rPr>
              <a:t>有连续空行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判断互斥即可</a:t>
            </a:r>
            <a:r>
              <a:rPr lang="en-US" altLang="zh-CN" sz="1000" dirty="0" smtClean="0">
                <a:sym typeface="+mn-ea"/>
              </a:rPr>
              <a:t>)</a:t>
            </a:r>
            <a:endParaRPr lang="zh-CN" altLang="en-US" sz="1000" dirty="0" smtClean="0">
              <a:sym typeface="+mn-ea"/>
            </a:endParaRPr>
          </a:p>
          <a:p>
            <a:pPr algn="l"/>
            <a:r>
              <a:rPr lang="zh-CN" altLang="en-US" sz="1000" dirty="0" smtClean="0">
                <a:sym typeface="+mn-ea"/>
              </a:rPr>
              <a:t>第</a:t>
            </a:r>
            <a:r>
              <a:rPr lang="en-US" altLang="zh-CN" sz="1000" dirty="0" smtClean="0">
                <a:sym typeface="+mn-ea"/>
              </a:rPr>
              <a:t>5</a:t>
            </a:r>
            <a:r>
              <a:rPr lang="zh-CN" altLang="en-US" sz="1000" dirty="0" smtClean="0">
                <a:sym typeface="+mn-ea"/>
              </a:rPr>
              <a:t>行</a:t>
            </a:r>
            <a:r>
              <a:rPr lang="en-US" altLang="zh-CN" sz="1000" dirty="0" smtClean="0">
                <a:sym typeface="+mn-ea"/>
              </a:rPr>
              <a:t>:B + E ; 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 80(A + C + D) = 70(B + E)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得出最优解是</a:t>
            </a:r>
            <a:r>
              <a:rPr lang="en-US" altLang="zh-CN" sz="1000" dirty="0" smtClean="0"/>
              <a:t>:A + C + D</a:t>
            </a:r>
            <a:endParaRPr lang="en-US" altLang="zh-CN" sz="1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680200" y="1356360"/>
            <a:ext cx="24688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按行遍历五次：找出每一行的空值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3664585" y="1293495"/>
          <a:ext cx="1950720" cy="184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</a:tblGrid>
              <a:tr h="46164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AC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AD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AE</a:t>
                      </a:r>
                      <a:endParaRPr lang="en-US" altLang="zh-CN" sz="900"/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AC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ACD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ACE</a:t>
                      </a:r>
                      <a:endParaRPr lang="en-US" altLang="zh-CN" sz="900"/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AD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ACD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900"/>
                    </a:p>
                  </a:txBody>
                  <a:tcPr/>
                </a:tc>
              </a:tr>
              <a:tr h="461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AE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ACE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ADE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AE</a:t>
                      </a:r>
                      <a:endParaRPr lang="en-US" altLang="zh-CN" sz="9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3664585" y="3306445"/>
          <a:ext cx="1630680" cy="13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"/>
                <a:gridCol w="543560"/>
                <a:gridCol w="543560"/>
              </a:tblGrid>
              <a:tr h="4425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19825" y="3641725"/>
            <a:ext cx="309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zh-CN" altLang="en-US" sz="1000" dirty="0" smtClean="0"/>
          </a:p>
        </p:txBody>
      </p:sp>
      <p:graphicFrame>
        <p:nvGraphicFramePr>
          <p:cNvPr id="6" name="表格 5"/>
          <p:cNvGraphicFramePr/>
          <p:nvPr/>
        </p:nvGraphicFramePr>
        <p:xfrm>
          <a:off x="5963920" y="1284605"/>
          <a:ext cx="236982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55"/>
                <a:gridCol w="592455"/>
                <a:gridCol w="592455"/>
                <a:gridCol w="592455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BC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BE</a:t>
                      </a:r>
                      <a:endParaRPr lang="en-US" altLang="zh-CN" sz="1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BC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BC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BCD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BCD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BCE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BDE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BE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altLang="zh-CN" sz="2400" dirty="0"/>
              <a:t>Rete</a:t>
            </a:r>
            <a:r>
              <a:rPr lang="zh-CN" altLang="en-US" sz="2400" dirty="0">
                <a:ea typeface="宋体" charset="0"/>
              </a:rPr>
              <a:t>算法</a:t>
            </a:r>
            <a:endParaRPr lang="zh-CN" altLang="en-US" sz="24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高并发</a:t>
            </a:r>
            <a:r>
              <a:rPr altLang="zh-CN" sz="2400" dirty="0"/>
              <a:t>/</a:t>
            </a:r>
            <a:r>
              <a:rPr lang="zh-CN" altLang="en-US" sz="2400" dirty="0">
                <a:ea typeface="宋体" charset="0"/>
              </a:rPr>
              <a:t>高可用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9566" y="1337021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18"/>
          <p:cNvSpPr/>
          <p:nvPr/>
        </p:nvSpPr>
        <p:spPr>
          <a:xfrm>
            <a:off x="3582670" y="6857365"/>
            <a:ext cx="916940" cy="407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规则配置服务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7805" y="233489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69"/>
          <p:cNvSpPr/>
          <p:nvPr/>
        </p:nvSpPr>
        <p:spPr>
          <a:xfrm>
            <a:off x="264812" y="239391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264812" y="269225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84630" y="2380615"/>
            <a:ext cx="1440815" cy="8642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69"/>
          <p:cNvSpPr/>
          <p:nvPr/>
        </p:nvSpPr>
        <p:spPr>
          <a:xfrm>
            <a:off x="1838325" y="25812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1712595" y="2352675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grpc-gateway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8" idx="1"/>
            <a:endCxn id="15" idx="3"/>
          </p:cNvCxnSpPr>
          <p:nvPr/>
        </p:nvCxnSpPr>
        <p:spPr>
          <a:xfrm flipH="1">
            <a:off x="945515" y="2813050"/>
            <a:ext cx="539115" cy="12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2925445" y="2138680"/>
            <a:ext cx="789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请求头路由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27" name="Straight Connector 41"/>
          <p:cNvCxnSpPr>
            <a:stCxn id="18" idx="1"/>
            <a:endCxn id="8" idx="3"/>
          </p:cNvCxnSpPr>
          <p:nvPr/>
        </p:nvCxnSpPr>
        <p:spPr>
          <a:xfrm flipH="1" flipV="1">
            <a:off x="2925445" y="2813050"/>
            <a:ext cx="1029335" cy="7505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" name="Rounded Rectangle 69"/>
          <p:cNvSpPr/>
          <p:nvPr/>
        </p:nvSpPr>
        <p:spPr>
          <a:xfrm>
            <a:off x="264812" y="30078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1840865" y="292989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54780" y="3208655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69"/>
          <p:cNvSpPr/>
          <p:nvPr/>
        </p:nvSpPr>
        <p:spPr>
          <a:xfrm>
            <a:off x="4001135" y="337185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130"/>
          <p:cNvSpPr txBox="1"/>
          <p:nvPr/>
        </p:nvSpPr>
        <p:spPr>
          <a:xfrm>
            <a:off x="3961130" y="319786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机房</a:t>
            </a:r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B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4008120" y="364363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964305" y="1308100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ounded Rectangle 69"/>
          <p:cNvSpPr/>
          <p:nvPr/>
        </p:nvSpPr>
        <p:spPr>
          <a:xfrm>
            <a:off x="4018280" y="147129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130"/>
          <p:cNvSpPr txBox="1"/>
          <p:nvPr/>
        </p:nvSpPr>
        <p:spPr>
          <a:xfrm>
            <a:off x="3970655" y="1297305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机房</a:t>
            </a:r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A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4017645" y="17430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Straight Connector 41"/>
          <p:cNvCxnSpPr>
            <a:stCxn id="29" idx="1"/>
            <a:endCxn id="8" idx="3"/>
          </p:cNvCxnSpPr>
          <p:nvPr/>
        </p:nvCxnSpPr>
        <p:spPr>
          <a:xfrm flipH="1">
            <a:off x="2925445" y="1663065"/>
            <a:ext cx="1038860" cy="11499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/>
        </p:nvGrpSpPr>
        <p:grpSpPr>
          <a:xfrm>
            <a:off x="5703570" y="2196465"/>
            <a:ext cx="1440180" cy="891540"/>
            <a:chOff x="8609" y="3486"/>
            <a:chExt cx="2268" cy="1404"/>
          </a:xfrm>
        </p:grpSpPr>
        <p:sp>
          <p:nvSpPr>
            <p:cNvPr id="34" name="圆角矩形 33"/>
            <p:cNvSpPr/>
            <p:nvPr/>
          </p:nvSpPr>
          <p:spPr>
            <a:xfrm>
              <a:off x="8609" y="3530"/>
              <a:ext cx="2269" cy="1361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Rounded Rectangle 69"/>
            <p:cNvSpPr/>
            <p:nvPr/>
          </p:nvSpPr>
          <p:spPr>
            <a:xfrm>
              <a:off x="9166" y="3846"/>
              <a:ext cx="1155" cy="365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en-US" altLang="zh-CN" sz="8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TextBox 130"/>
            <p:cNvSpPr txBox="1"/>
            <p:nvPr/>
          </p:nvSpPr>
          <p:spPr>
            <a:xfrm>
              <a:off x="8968" y="3486"/>
              <a:ext cx="167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</a:rPr>
                <a:t>数据库</a:t>
              </a:r>
              <a:endParaRPr lang="en-US" altLang="zh-CN" sz="800" b="1" dirty="0">
                <a:latin typeface="微软雅黑" panose="020B0503020204020204" charset="-122"/>
                <a:ea typeface="宋体" charset="0"/>
              </a:endParaRPr>
            </a:p>
            <a:p>
              <a:pPr algn="ctr"/>
              <a:endParaRPr lang="en-US" altLang="zh-CN" sz="800" b="1" dirty="0"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37" name="Rounded Rectangle 69"/>
            <p:cNvSpPr/>
            <p:nvPr/>
          </p:nvSpPr>
          <p:spPr>
            <a:xfrm>
              <a:off x="9170" y="4395"/>
              <a:ext cx="1155" cy="365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en-US" altLang="zh-CN" sz="8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8" name="Straight Connector 41"/>
          <p:cNvCxnSpPr>
            <a:stCxn id="34" idx="1"/>
            <a:endCxn id="29" idx="3"/>
          </p:cNvCxnSpPr>
          <p:nvPr/>
        </p:nvCxnSpPr>
        <p:spPr>
          <a:xfrm flipH="1" flipV="1">
            <a:off x="4883785" y="1663065"/>
            <a:ext cx="819785" cy="99377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9" name="Straight Connector 41"/>
          <p:cNvCxnSpPr>
            <a:stCxn id="34" idx="1"/>
            <a:endCxn id="18" idx="3"/>
          </p:cNvCxnSpPr>
          <p:nvPr/>
        </p:nvCxnSpPr>
        <p:spPr>
          <a:xfrm flipH="1">
            <a:off x="4874260" y="2656840"/>
            <a:ext cx="829310" cy="90678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1" name="Rectangle 18"/>
          <p:cNvSpPr/>
          <p:nvPr/>
        </p:nvSpPr>
        <p:spPr>
          <a:xfrm>
            <a:off x="7365286" y="3628101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直接箭头连接符 41"/>
          <p:cNvCxnSpPr>
            <a:stCxn id="19" idx="2"/>
            <a:endCxn id="41" idx="0"/>
          </p:cNvCxnSpPr>
          <p:nvPr/>
        </p:nvCxnSpPr>
        <p:spPr>
          <a:xfrm>
            <a:off x="7739380" y="1721485"/>
            <a:ext cx="45720" cy="19069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8" idx="2"/>
            <a:endCxn id="41" idx="2"/>
          </p:cNvCxnSpPr>
          <p:nvPr/>
        </p:nvCxnSpPr>
        <p:spPr>
          <a:xfrm rot="5400000" flipV="1">
            <a:off x="6052820" y="2279650"/>
            <a:ext cx="94615" cy="3370580"/>
          </a:xfrm>
          <a:prstGeom prst="bentConnector3">
            <a:avLst>
              <a:gd name="adj1" fmla="val 351342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1" idx="0"/>
            <a:endCxn id="19" idx="0"/>
          </p:cNvCxnSpPr>
          <p:nvPr/>
        </p:nvCxnSpPr>
        <p:spPr>
          <a:xfrm rot="16200000" flipH="1">
            <a:off x="5997575" y="-404495"/>
            <a:ext cx="40005" cy="3442970"/>
          </a:xfrm>
          <a:prstGeom prst="bentConnector3">
            <a:avLst>
              <a:gd name="adj1" fmla="val -596032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8"/>
          <p:cNvSpPr/>
          <p:nvPr/>
        </p:nvSpPr>
        <p:spPr>
          <a:xfrm>
            <a:off x="1993186" y="1124931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2177336" y="4024341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7" name="Straight Connector 41"/>
          <p:cNvCxnSpPr>
            <a:stCxn id="45" idx="3"/>
            <a:endCxn id="31" idx="1"/>
          </p:cNvCxnSpPr>
          <p:nvPr/>
        </p:nvCxnSpPr>
        <p:spPr>
          <a:xfrm>
            <a:off x="2832735" y="1316990"/>
            <a:ext cx="1137920" cy="8763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8" name="Straight Connector 41"/>
          <p:cNvCxnSpPr>
            <a:stCxn id="46" idx="3"/>
          </p:cNvCxnSpPr>
          <p:nvPr/>
        </p:nvCxnSpPr>
        <p:spPr>
          <a:xfrm flipV="1">
            <a:off x="3016885" y="3809365"/>
            <a:ext cx="938530" cy="40703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75" y="99053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通信协议</a:t>
            </a:r>
            <a:r>
              <a:rPr altLang="zh-CN" sz="2400" dirty="0" smtClean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-grpc/http2</a:t>
            </a:r>
            <a:endParaRPr lang="zh-CN" altLang="en-US" sz="2400" dirty="0" smtClean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5445" y="241109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432452" y="247011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432452" y="276845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652270" y="2456815"/>
            <a:ext cx="1440815" cy="8642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2005965" y="26574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1880235" y="2428875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grpc-gateway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20" idx="1"/>
            <a:endCxn id="15" idx="3"/>
          </p:cNvCxnSpPr>
          <p:nvPr/>
        </p:nvCxnSpPr>
        <p:spPr>
          <a:xfrm flipH="1">
            <a:off x="1113155" y="2889250"/>
            <a:ext cx="539115" cy="12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3067685" y="2654935"/>
            <a:ext cx="5207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7" name="Straight Connector 41"/>
          <p:cNvCxnSpPr>
            <a:stCxn id="7" idx="1"/>
            <a:endCxn id="20" idx="3"/>
          </p:cNvCxnSpPr>
          <p:nvPr/>
        </p:nvCxnSpPr>
        <p:spPr>
          <a:xfrm flipH="1">
            <a:off x="3093085" y="2882265"/>
            <a:ext cx="582930" cy="69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" name="Rounded Rectangle 69"/>
          <p:cNvSpPr/>
          <p:nvPr/>
        </p:nvSpPr>
        <p:spPr>
          <a:xfrm>
            <a:off x="432452" y="30840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130"/>
          <p:cNvSpPr txBox="1"/>
          <p:nvPr/>
        </p:nvSpPr>
        <p:spPr>
          <a:xfrm>
            <a:off x="1148715" y="2454910"/>
            <a:ext cx="467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http2</a:t>
            </a:r>
            <a:endParaRPr lang="en-US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800" b="1" dirty="0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69"/>
          <p:cNvSpPr/>
          <p:nvPr/>
        </p:nvSpPr>
        <p:spPr>
          <a:xfrm>
            <a:off x="2008505" y="300609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76015" y="2527300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9"/>
          <p:cNvSpPr/>
          <p:nvPr/>
        </p:nvSpPr>
        <p:spPr>
          <a:xfrm>
            <a:off x="3722370" y="269049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130"/>
          <p:cNvSpPr txBox="1"/>
          <p:nvPr/>
        </p:nvSpPr>
        <p:spPr>
          <a:xfrm>
            <a:off x="3682365" y="2516505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集群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3729355" y="29622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68295" y="1184275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2922270" y="134747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30"/>
          <p:cNvSpPr txBox="1"/>
          <p:nvPr/>
        </p:nvSpPr>
        <p:spPr>
          <a:xfrm>
            <a:off x="2874645" y="117348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服务发现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4" name="Rounded Rectangle 69"/>
          <p:cNvSpPr/>
          <p:nvPr/>
        </p:nvSpPr>
        <p:spPr>
          <a:xfrm>
            <a:off x="2921635" y="161925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Straight Connector 41"/>
          <p:cNvCxnSpPr>
            <a:stCxn id="11" idx="2"/>
            <a:endCxn id="105" idx="0"/>
          </p:cNvCxnSpPr>
          <p:nvPr/>
        </p:nvCxnSpPr>
        <p:spPr>
          <a:xfrm flipH="1">
            <a:off x="2413000" y="1893570"/>
            <a:ext cx="915035" cy="53530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9" name="Straight Connector 41"/>
          <p:cNvCxnSpPr>
            <a:stCxn id="11" idx="2"/>
            <a:endCxn id="9" idx="0"/>
          </p:cNvCxnSpPr>
          <p:nvPr/>
        </p:nvCxnSpPr>
        <p:spPr>
          <a:xfrm>
            <a:off x="3328035" y="1893570"/>
            <a:ext cx="680085" cy="62293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4976495" y="1023620"/>
            <a:ext cx="4112895" cy="34766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云原生：平台无关，kong支持任意平台，裸机容器或云平台；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k8s原生：原生支持k8s，有kong-ingress，支持l4+l7协议；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动态负载均衡：负载均衡到多个upstream；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Hash-based的负载均衡：根据cookie、session，ip等hash负载均衡；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断路器：自动剔除不健康的服务；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心跳检测：主动和被动心跳检测；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服务发现：通过第三方dns解析做服务发现，如consul;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WebSockets：支持ws、wss协议；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gRPC：支持gRPC协议，并通过日志和插件监控流量；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OAuth2.0：轻松添加OAuth2.0支持；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日志：轻松记录请求和响应，通过HTTP, TCP, UDP, 或 直接到硬盘；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安全性：访问控制，爬虫检测、ip黑白名单等等；  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监控：实时监控，提供关机负责负载均衡和性能指标；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正向代理：kong可以作为正向代理服务器；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身份认证：HMAC, JWT, Basic, 各种奇奇怪怪的规则都支持.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限制器：流量限制功能；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传输转换：新增、删掉、或者修改你的请求或者响应；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缓存：请求缓存；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集群：所有kong节点都自动加入集群保持配置同步；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拓展性：分布式拓展原生支持，水平伸缩加减节点就行；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高性能：使用Nginx作为核心负载均衡组件，高性能可伸缩；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插件：高拓展性，插件式添加功能；</a:t>
            </a:r>
            <a:endParaRPr lang="zh-CN" alt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灰度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0725" y="233489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767732" y="239391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767732" y="269225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87550" y="2380615"/>
            <a:ext cx="1440815" cy="8642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2341245" y="25812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2215515" y="2352675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grpc-gateway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20" idx="1"/>
            <a:endCxn id="15" idx="3"/>
          </p:cNvCxnSpPr>
          <p:nvPr/>
        </p:nvCxnSpPr>
        <p:spPr>
          <a:xfrm flipH="1">
            <a:off x="1448435" y="2813050"/>
            <a:ext cx="539115" cy="12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3640455" y="2179955"/>
            <a:ext cx="520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请求头路由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27" name="Straight Connector 41"/>
          <p:cNvCxnSpPr>
            <a:stCxn id="7" idx="1"/>
            <a:endCxn id="20" idx="3"/>
          </p:cNvCxnSpPr>
          <p:nvPr/>
        </p:nvCxnSpPr>
        <p:spPr>
          <a:xfrm flipH="1" flipV="1">
            <a:off x="3428365" y="2813050"/>
            <a:ext cx="1029335" cy="46101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" name="Rounded Rectangle 69"/>
          <p:cNvSpPr/>
          <p:nvPr/>
        </p:nvSpPr>
        <p:spPr>
          <a:xfrm>
            <a:off x="767732" y="30078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130"/>
          <p:cNvSpPr txBox="1"/>
          <p:nvPr/>
        </p:nvSpPr>
        <p:spPr>
          <a:xfrm>
            <a:off x="1448435" y="2022475"/>
            <a:ext cx="906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餐厅编号请求头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5" name="Rounded Rectangle 69"/>
          <p:cNvSpPr/>
          <p:nvPr/>
        </p:nvSpPr>
        <p:spPr>
          <a:xfrm>
            <a:off x="2343785" y="292989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57700" y="2919095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9"/>
          <p:cNvSpPr/>
          <p:nvPr/>
        </p:nvSpPr>
        <p:spPr>
          <a:xfrm>
            <a:off x="4504055" y="308229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130"/>
          <p:cNvSpPr txBox="1"/>
          <p:nvPr/>
        </p:nvSpPr>
        <p:spPr>
          <a:xfrm>
            <a:off x="4464050" y="290830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正式环境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4511040" y="335407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67225" y="1841500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4521200" y="200469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30"/>
          <p:cNvSpPr txBox="1"/>
          <p:nvPr/>
        </p:nvSpPr>
        <p:spPr>
          <a:xfrm>
            <a:off x="4473575" y="1830705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灰度环境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4" name="Rounded Rectangle 69"/>
          <p:cNvSpPr/>
          <p:nvPr/>
        </p:nvSpPr>
        <p:spPr>
          <a:xfrm>
            <a:off x="4520565" y="22764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Straight Connector 41"/>
          <p:cNvCxnSpPr>
            <a:stCxn id="11" idx="1"/>
            <a:endCxn id="20" idx="3"/>
          </p:cNvCxnSpPr>
          <p:nvPr/>
        </p:nvCxnSpPr>
        <p:spPr>
          <a:xfrm flipH="1">
            <a:off x="3428365" y="2196465"/>
            <a:ext cx="1038860" cy="6165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2" name="圆角矩形 21"/>
          <p:cNvSpPr/>
          <p:nvPr/>
        </p:nvSpPr>
        <p:spPr>
          <a:xfrm>
            <a:off x="6186805" y="2236470"/>
            <a:ext cx="1440815" cy="8642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69"/>
          <p:cNvSpPr/>
          <p:nvPr/>
        </p:nvSpPr>
        <p:spPr>
          <a:xfrm>
            <a:off x="6540500" y="243713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130"/>
          <p:cNvSpPr txBox="1"/>
          <p:nvPr/>
        </p:nvSpPr>
        <p:spPr>
          <a:xfrm>
            <a:off x="6414770" y="2208530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数据库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5" name="Rounded Rectangle 69"/>
          <p:cNvSpPr/>
          <p:nvPr/>
        </p:nvSpPr>
        <p:spPr>
          <a:xfrm>
            <a:off x="6543040" y="278574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Straight Connector 41"/>
          <p:cNvCxnSpPr>
            <a:stCxn id="22" idx="1"/>
            <a:endCxn id="11" idx="3"/>
          </p:cNvCxnSpPr>
          <p:nvPr/>
        </p:nvCxnSpPr>
        <p:spPr>
          <a:xfrm flipH="1" flipV="1">
            <a:off x="5386705" y="2196465"/>
            <a:ext cx="800100" cy="47244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41"/>
          <p:cNvCxnSpPr>
            <a:stCxn id="22" idx="1"/>
            <a:endCxn id="7" idx="3"/>
          </p:cNvCxnSpPr>
          <p:nvPr/>
        </p:nvCxnSpPr>
        <p:spPr>
          <a:xfrm flipH="1">
            <a:off x="5377180" y="2668905"/>
            <a:ext cx="809625" cy="6051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18440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系统架构</a:t>
            </a:r>
            <a:endParaRPr kumimoji="1" lang="zh-CN" altLang="en-US" sz="2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9480" y="2195761"/>
            <a:ext cx="1844040" cy="4298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defTabSz="914400"/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促销计算</a:t>
            </a:r>
            <a:endParaRPr kumimoji="1" lang="zh-CN" altLang="en-US" sz="2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39480" y="2788963"/>
            <a:ext cx="18440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</a:rPr>
              <a:t>3   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部署架构</a:t>
            </a:r>
            <a:endParaRPr kumimoji="1" lang="zh-CN" alt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endParaRPr lang="zh-CN" altLang="en-US" sz="24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系统架构图</a:t>
            </a:r>
            <a:endParaRPr lang="zh-CN" altLang="en-US" sz="2400" dirty="0"/>
          </a:p>
        </p:txBody>
      </p:sp>
      <p:sp>
        <p:nvSpPr>
          <p:cNvPr id="77" name="文本框 117"/>
          <p:cNvSpPr txBox="1"/>
          <p:nvPr/>
        </p:nvSpPr>
        <p:spPr>
          <a:xfrm>
            <a:off x="913531" y="1267011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圆角矩形 36"/>
          <p:cNvSpPr/>
          <p:nvPr/>
        </p:nvSpPr>
        <p:spPr>
          <a:xfrm>
            <a:off x="3800875" y="1234698"/>
            <a:ext cx="542245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>
              <a:buClrTx/>
              <a:buSzTx/>
              <a:buFontTx/>
            </a:pPr>
            <a:r>
              <a:rPr lang="en-US" altLang="zh-CN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POS</a:t>
            </a:r>
            <a:endParaRPr lang="en-US" altLang="zh-CN" sz="900" kern="0" dirty="0" smtClean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9" name="圆角矩形 36"/>
          <p:cNvSpPr/>
          <p:nvPr/>
        </p:nvSpPr>
        <p:spPr>
          <a:xfrm>
            <a:off x="1592709" y="1228122"/>
            <a:ext cx="792000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</a:rPr>
              <a:t>信小程序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圆角矩形 36"/>
          <p:cNvSpPr/>
          <p:nvPr/>
        </p:nvSpPr>
        <p:spPr>
          <a:xfrm>
            <a:off x="2575411" y="1228122"/>
            <a:ext cx="1034762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>
              <a:buClrTx/>
              <a:buSzTx/>
              <a:buFontTx/>
            </a:pP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支付宝</a:t>
            </a: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小</a:t>
            </a: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程序</a:t>
            </a:r>
            <a:endParaRPr lang="zh-CN" altLang="en-US" sz="900" kern="0" dirty="0" smtClean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81" name="Straight Connector 120"/>
          <p:cNvCxnSpPr/>
          <p:nvPr/>
        </p:nvCxnSpPr>
        <p:spPr>
          <a:xfrm>
            <a:off x="878430" y="1646341"/>
            <a:ext cx="3852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82" name="文本框 117"/>
          <p:cNvSpPr txBox="1"/>
          <p:nvPr/>
        </p:nvSpPr>
        <p:spPr>
          <a:xfrm>
            <a:off x="924611" y="1957812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ounded Rectangle 64"/>
          <p:cNvSpPr/>
          <p:nvPr/>
        </p:nvSpPr>
        <p:spPr>
          <a:xfrm>
            <a:off x="3155120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务接入网关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4"/>
          <p:cNvSpPr/>
          <p:nvPr/>
        </p:nvSpPr>
        <p:spPr>
          <a:xfrm>
            <a:off x="1592709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Rounded Rectangle 64"/>
          <p:cNvSpPr/>
          <p:nvPr/>
        </p:nvSpPr>
        <p:spPr>
          <a:xfrm>
            <a:off x="3155120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主动通知服务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Rounded Rectangle 64"/>
          <p:cNvSpPr/>
          <p:nvPr/>
        </p:nvSpPr>
        <p:spPr>
          <a:xfrm>
            <a:off x="1056241" y="3156594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优惠计算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0" name="Rounded Rectangle 64"/>
          <p:cNvSpPr/>
          <p:nvPr/>
        </p:nvSpPr>
        <p:spPr>
          <a:xfrm>
            <a:off x="1056876" y="3682100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优惠最优解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1" name="Rounded Rectangle 64"/>
          <p:cNvSpPr/>
          <p:nvPr/>
        </p:nvSpPr>
        <p:spPr>
          <a:xfrm>
            <a:off x="2171301" y="3683096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计价引擎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2" name="Rounded Rectangle 64"/>
          <p:cNvSpPr/>
          <p:nvPr/>
        </p:nvSpPr>
        <p:spPr>
          <a:xfrm>
            <a:off x="2170666" y="3156868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优惠策略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3" name="Rounded Rectangle 64"/>
          <p:cNvSpPr/>
          <p:nvPr/>
        </p:nvSpPr>
        <p:spPr>
          <a:xfrm>
            <a:off x="1057275" y="4192270"/>
            <a:ext cx="2012950" cy="28829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规则引擎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5" name="圆角矩形 48"/>
          <p:cNvSpPr/>
          <p:nvPr/>
        </p:nvSpPr>
        <p:spPr>
          <a:xfrm>
            <a:off x="878205" y="2786380"/>
            <a:ext cx="2413000" cy="1943735"/>
          </a:xfrm>
          <a:prstGeom prst="roundRect">
            <a:avLst>
              <a:gd name="adj" fmla="val 5718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TextBox 90"/>
          <p:cNvSpPr txBox="1"/>
          <p:nvPr/>
        </p:nvSpPr>
        <p:spPr>
          <a:xfrm>
            <a:off x="1117201" y="2668477"/>
            <a:ext cx="960019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ea typeface="宋体" charset="0"/>
              </a:rPr>
              <a:t>促销</a:t>
            </a:r>
            <a:endParaRPr lang="zh-CN" altLang="en-US" dirty="0">
              <a:ea typeface="宋体" charset="0"/>
            </a:endParaRPr>
          </a:p>
        </p:txBody>
      </p:sp>
      <p:sp>
        <p:nvSpPr>
          <p:cNvPr id="97" name="圆角矩形 48"/>
          <p:cNvSpPr/>
          <p:nvPr/>
        </p:nvSpPr>
        <p:spPr>
          <a:xfrm>
            <a:off x="3549015" y="2786380"/>
            <a:ext cx="4373245" cy="1943735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TextBox 90"/>
          <p:cNvSpPr txBox="1"/>
          <p:nvPr/>
        </p:nvSpPr>
        <p:spPr>
          <a:xfrm>
            <a:off x="5075785" y="2723722"/>
            <a:ext cx="892221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公共服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99" name="圆角矩形 43"/>
          <p:cNvSpPr/>
          <p:nvPr/>
        </p:nvSpPr>
        <p:spPr>
          <a:xfrm>
            <a:off x="3881519" y="368300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43"/>
          <p:cNvSpPr/>
          <p:nvPr/>
        </p:nvSpPr>
        <p:spPr>
          <a:xfrm>
            <a:off x="3872206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圆角矩形 43"/>
          <p:cNvSpPr/>
          <p:nvPr/>
        </p:nvSpPr>
        <p:spPr>
          <a:xfrm>
            <a:off x="5341993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圆角矩形 43"/>
          <p:cNvSpPr/>
          <p:nvPr/>
        </p:nvSpPr>
        <p:spPr>
          <a:xfrm>
            <a:off x="3873264" y="409993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圆角矩形 43"/>
          <p:cNvSpPr/>
          <p:nvPr/>
        </p:nvSpPr>
        <p:spPr>
          <a:xfrm>
            <a:off x="6749547" y="368300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权益</a:t>
            </a: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圆角矩形 43"/>
          <p:cNvSpPr/>
          <p:nvPr/>
        </p:nvSpPr>
        <p:spPr>
          <a:xfrm>
            <a:off x="6772818" y="4099843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卡券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8" name="圆角矩形 43"/>
          <p:cNvSpPr/>
          <p:nvPr/>
        </p:nvSpPr>
        <p:spPr>
          <a:xfrm>
            <a:off x="6749741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菜单服务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0" name="圆角矩形 43"/>
          <p:cNvSpPr/>
          <p:nvPr/>
        </p:nvSpPr>
        <p:spPr>
          <a:xfrm>
            <a:off x="5342400" y="3682735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风控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5" name="圆角矩形 43"/>
          <p:cNvSpPr/>
          <p:nvPr/>
        </p:nvSpPr>
        <p:spPr>
          <a:xfrm>
            <a:off x="6786245" y="1968500"/>
            <a:ext cx="999490" cy="2667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促销配置服务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6" name="圆角矩形 43"/>
          <p:cNvSpPr/>
          <p:nvPr/>
        </p:nvSpPr>
        <p:spPr>
          <a:xfrm>
            <a:off x="5755231" y="1968647"/>
            <a:ext cx="90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促销引擎服务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7" name="Rounded Rectangle 64"/>
          <p:cNvSpPr/>
          <p:nvPr/>
        </p:nvSpPr>
        <p:spPr>
          <a:xfrm>
            <a:off x="1592709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圆角矩形 43"/>
          <p:cNvSpPr/>
          <p:nvPr/>
        </p:nvSpPr>
        <p:spPr>
          <a:xfrm>
            <a:off x="5341639" y="409965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用户中心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9" name="圆角矩形 36"/>
          <p:cNvSpPr/>
          <p:nvPr/>
        </p:nvSpPr>
        <p:spPr>
          <a:xfrm>
            <a:off x="5754370" y="1286510"/>
            <a:ext cx="1979930" cy="27305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圆角矩形 48"/>
          <p:cNvSpPr/>
          <p:nvPr/>
        </p:nvSpPr>
        <p:spPr>
          <a:xfrm>
            <a:off x="878430" y="1072877"/>
            <a:ext cx="3852000" cy="144000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圆角矩形 48"/>
          <p:cNvSpPr/>
          <p:nvPr/>
        </p:nvSpPr>
        <p:spPr>
          <a:xfrm>
            <a:off x="5133975" y="1073150"/>
            <a:ext cx="2788920" cy="143129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TextBox 90"/>
          <p:cNvSpPr txBox="1"/>
          <p:nvPr/>
        </p:nvSpPr>
        <p:spPr>
          <a:xfrm>
            <a:off x="2281854" y="961270"/>
            <a:ext cx="11391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各品牌小程序</a:t>
            </a:r>
            <a:endParaRPr lang="en-US" altLang="zh-CN" dirty="0"/>
          </a:p>
        </p:txBody>
      </p:sp>
      <p:sp>
        <p:nvSpPr>
          <p:cNvPr id="134" name="TextBox 90"/>
          <p:cNvSpPr txBox="1"/>
          <p:nvPr/>
        </p:nvSpPr>
        <p:spPr>
          <a:xfrm>
            <a:off x="6092825" y="911860"/>
            <a:ext cx="84899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后台管理</a:t>
            </a:r>
            <a:endParaRPr lang="en-US" altLang="zh-CN" dirty="0"/>
          </a:p>
        </p:txBody>
      </p:sp>
      <p:sp>
        <p:nvSpPr>
          <p:cNvPr id="135" name="文本框 117"/>
          <p:cNvSpPr txBox="1"/>
          <p:nvPr/>
        </p:nvSpPr>
        <p:spPr>
          <a:xfrm>
            <a:off x="5188343" y="1277983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17"/>
          <p:cNvSpPr txBox="1"/>
          <p:nvPr/>
        </p:nvSpPr>
        <p:spPr>
          <a:xfrm>
            <a:off x="5199423" y="1968784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7" name="Straight Connector 120"/>
          <p:cNvCxnSpPr>
            <a:stCxn id="132" idx="1"/>
            <a:endCxn id="132" idx="3"/>
          </p:cNvCxnSpPr>
          <p:nvPr/>
        </p:nvCxnSpPr>
        <p:spPr>
          <a:xfrm>
            <a:off x="5133975" y="1788795"/>
            <a:ext cx="278892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138" name="Straight Connector 120"/>
          <p:cNvCxnSpPr/>
          <p:nvPr/>
        </p:nvCxnSpPr>
        <p:spPr>
          <a:xfrm>
            <a:off x="118745" y="2628265"/>
            <a:ext cx="7829550" cy="2540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139" name="文本框 117"/>
          <p:cNvSpPr txBox="1"/>
          <p:nvPr/>
        </p:nvSpPr>
        <p:spPr>
          <a:xfrm>
            <a:off x="296635" y="1661086"/>
            <a:ext cx="45843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前台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17"/>
          <p:cNvSpPr txBox="1"/>
          <p:nvPr/>
        </p:nvSpPr>
        <p:spPr>
          <a:xfrm>
            <a:off x="304153" y="3580779"/>
            <a:ext cx="458437" cy="24511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中台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57"/>
          <p:cNvSpPr/>
          <p:nvPr/>
        </p:nvSpPr>
        <p:spPr>
          <a:xfrm>
            <a:off x="3559175" y="2730500"/>
            <a:ext cx="1064895" cy="9886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促销计算流程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27688" y="5646063"/>
            <a:ext cx="3999763" cy="2707675"/>
          </a:xfrm>
          <a:prstGeom prst="roundRect">
            <a:avLst>
              <a:gd name="adj" fmla="val 13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82235" y="2938780"/>
            <a:ext cx="965835" cy="5676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83480" y="1304290"/>
            <a:ext cx="1051560" cy="118808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Connector 97"/>
          <p:cNvCxnSpPr/>
          <p:nvPr/>
        </p:nvCxnSpPr>
        <p:spPr>
          <a:xfrm>
            <a:off x="1589916" y="208281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48"/>
          <p:cNvSpPr/>
          <p:nvPr/>
        </p:nvSpPr>
        <p:spPr>
          <a:xfrm>
            <a:off x="1802074" y="2157373"/>
            <a:ext cx="1489743" cy="167396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美团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01"/>
          <p:cNvCxnSpPr/>
          <p:nvPr/>
        </p:nvCxnSpPr>
        <p:spPr>
          <a:xfrm>
            <a:off x="1040338" y="2653368"/>
            <a:ext cx="0" cy="30224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03"/>
          <p:cNvSpPr/>
          <p:nvPr/>
        </p:nvSpPr>
        <p:spPr>
          <a:xfrm>
            <a:off x="1909238" y="231778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主档</a:t>
            </a:r>
            <a:endParaRPr lang="zh-CN" altLang="en-US" sz="800" b="1" dirty="0"/>
          </a:p>
        </p:txBody>
      </p:sp>
      <p:sp>
        <p:nvSpPr>
          <p:cNvPr id="19" name="Rounded Rectangle 105"/>
          <p:cNvSpPr/>
          <p:nvPr/>
        </p:nvSpPr>
        <p:spPr>
          <a:xfrm>
            <a:off x="1909238" y="270557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err="1"/>
              <a:t>卡券</a:t>
            </a:r>
            <a:endParaRPr lang="zh-CN" altLang="en-US" sz="800" b="1" dirty="0" err="1"/>
          </a:p>
        </p:txBody>
      </p:sp>
      <p:sp>
        <p:nvSpPr>
          <p:cNvPr id="21" name="Rounded Rectangle 107"/>
          <p:cNvSpPr/>
          <p:nvPr/>
        </p:nvSpPr>
        <p:spPr>
          <a:xfrm>
            <a:off x="1904157" y="310098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菜单</a:t>
            </a:r>
            <a:endParaRPr lang="zh-CN" altLang="en-US" sz="800" b="1" dirty="0"/>
          </a:p>
        </p:txBody>
      </p:sp>
      <p:cxnSp>
        <p:nvCxnSpPr>
          <p:cNvPr id="23" name="Straight Arrow Connector 110"/>
          <p:cNvCxnSpPr/>
          <p:nvPr/>
        </p:nvCxnSpPr>
        <p:spPr>
          <a:xfrm flipV="1">
            <a:off x="1348902" y="3131380"/>
            <a:ext cx="453172" cy="92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2"/>
          <p:cNvSpPr txBox="1"/>
          <p:nvPr/>
        </p:nvSpPr>
        <p:spPr>
          <a:xfrm>
            <a:off x="4983480" y="1322070"/>
            <a:ext cx="10515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规则设计器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5" name="Rounded Rectangle 113"/>
          <p:cNvSpPr/>
          <p:nvPr/>
        </p:nvSpPr>
        <p:spPr>
          <a:xfrm>
            <a:off x="5103495" y="1552575"/>
            <a:ext cx="827405" cy="248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规则存储</a:t>
            </a:r>
            <a:endParaRPr lang="zh-CN" altLang="en-US" sz="800" b="1" dirty="0"/>
          </a:p>
        </p:txBody>
      </p:sp>
      <p:sp>
        <p:nvSpPr>
          <p:cNvPr id="27" name="Rounded Rectangle 114"/>
          <p:cNvSpPr/>
          <p:nvPr/>
        </p:nvSpPr>
        <p:spPr>
          <a:xfrm>
            <a:off x="5103495" y="1850390"/>
            <a:ext cx="828040" cy="240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规则构建</a:t>
            </a:r>
            <a:endParaRPr lang="zh-CN" altLang="en-US" sz="800" b="1" dirty="0"/>
          </a:p>
        </p:txBody>
      </p:sp>
      <p:sp>
        <p:nvSpPr>
          <p:cNvPr id="29" name="TextBox 119"/>
          <p:cNvSpPr txBox="1"/>
          <p:nvPr/>
        </p:nvSpPr>
        <p:spPr>
          <a:xfrm>
            <a:off x="5109210" y="2707640"/>
            <a:ext cx="8007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知识包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30" name="Rounded Rectangle 121"/>
          <p:cNvSpPr/>
          <p:nvPr/>
        </p:nvSpPr>
        <p:spPr>
          <a:xfrm>
            <a:off x="6459598" y="2984449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决策流</a:t>
            </a:r>
            <a:endParaRPr lang="zh-CN" altLang="en-US" sz="800" b="1" dirty="0"/>
          </a:p>
        </p:txBody>
      </p:sp>
      <p:sp>
        <p:nvSpPr>
          <p:cNvPr id="32" name="Rounded Rectangle 123"/>
          <p:cNvSpPr/>
          <p:nvPr/>
        </p:nvSpPr>
        <p:spPr>
          <a:xfrm>
            <a:off x="6459598" y="3300136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决策集</a:t>
            </a:r>
            <a:endParaRPr lang="zh-CN" altLang="en-US" sz="800" b="1" dirty="0"/>
          </a:p>
        </p:txBody>
      </p:sp>
      <p:sp>
        <p:nvSpPr>
          <p:cNvPr id="40" name="TextBox 140"/>
          <p:cNvSpPr txBox="1"/>
          <p:nvPr/>
        </p:nvSpPr>
        <p:spPr>
          <a:xfrm>
            <a:off x="7983855" y="1167130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适用渠道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75000"/>
                  </a:schemeClr>
                </a:solidFill>
              </a:rPr>
              <a:t>POS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抖音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支付宝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微信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5" name="TextBox 148"/>
          <p:cNvSpPr txBox="1"/>
          <p:nvPr/>
        </p:nvSpPr>
        <p:spPr>
          <a:xfrm>
            <a:off x="1245357" y="2713541"/>
            <a:ext cx="46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47" name="Elbow Connector 152"/>
          <p:cNvCxnSpPr>
            <a:stCxn id="10" idx="1"/>
            <a:endCxn id="49" idx="0"/>
          </p:cNvCxnSpPr>
          <p:nvPr/>
        </p:nvCxnSpPr>
        <p:spPr>
          <a:xfrm rot="10800000" flipV="1">
            <a:off x="4111625" y="1898650"/>
            <a:ext cx="871855" cy="192405"/>
          </a:xfrm>
          <a:prstGeom prst="bentConnector2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160"/>
          <p:cNvSpPr/>
          <p:nvPr/>
        </p:nvSpPr>
        <p:spPr>
          <a:xfrm>
            <a:off x="3622040" y="2091055"/>
            <a:ext cx="978535" cy="3517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规则引擎服务端</a:t>
            </a:r>
            <a:endParaRPr lang="zh-CN" altLang="en-US" sz="800" b="1" dirty="0"/>
          </a:p>
        </p:txBody>
      </p: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3255039" y="2903904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sp>
        <p:nvSpPr>
          <p:cNvPr id="58" name="TextBox 218"/>
          <p:cNvSpPr txBox="1"/>
          <p:nvPr/>
        </p:nvSpPr>
        <p:spPr>
          <a:xfrm>
            <a:off x="618707" y="4021652"/>
            <a:ext cx="2688518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：促销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ounded Rectangle 160"/>
          <p:cNvSpPr/>
          <p:nvPr/>
        </p:nvSpPr>
        <p:spPr>
          <a:xfrm>
            <a:off x="3443605" y="3983355"/>
            <a:ext cx="1301750" cy="3016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800" b="1" dirty="0"/>
              <a:t>业务端</a:t>
            </a:r>
            <a:r>
              <a:rPr lang="en-US" altLang="zh-CN" sz="800" b="1" dirty="0"/>
              <a:t>CMS</a:t>
            </a:r>
            <a:r>
              <a:rPr lang="zh-CN" altLang="en-US" sz="800" b="1" dirty="0"/>
              <a:t>配置</a:t>
            </a:r>
            <a:endParaRPr lang="zh-CN" altLang="en-US" sz="800" b="1" dirty="0"/>
          </a:p>
        </p:txBody>
      </p:sp>
      <p:cxnSp>
        <p:nvCxnSpPr>
          <p:cNvPr id="68" name="Straight Arrow Connector 110"/>
          <p:cNvCxnSpPr/>
          <p:nvPr/>
        </p:nvCxnSpPr>
        <p:spPr>
          <a:xfrm flipV="1">
            <a:off x="3288707" y="3100241"/>
            <a:ext cx="270161" cy="92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/>
          <p:cNvCxnSpPr/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37122" y="2204933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订单数据</a:t>
            </a:r>
            <a:endParaRPr lang="zh-CN" altLang="en-US" sz="800" b="1" dirty="0"/>
          </a:p>
        </p:txBody>
      </p:sp>
      <p:sp>
        <p:nvSpPr>
          <p:cNvPr id="71" name="圆角矩形 70"/>
          <p:cNvSpPr/>
          <p:nvPr/>
        </p:nvSpPr>
        <p:spPr>
          <a:xfrm>
            <a:off x="637122" y="2947659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订单拆解</a:t>
            </a:r>
            <a:endParaRPr lang="zh-CN" altLang="en-US" sz="800" b="1" dirty="0"/>
          </a:p>
        </p:txBody>
      </p:sp>
      <p:sp>
        <p:nvSpPr>
          <p:cNvPr id="4" name="Rounded Rectangle 107"/>
          <p:cNvSpPr/>
          <p:nvPr/>
        </p:nvSpPr>
        <p:spPr>
          <a:xfrm>
            <a:off x="1904157" y="348960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 dirty="0"/>
              <a:t>....</a:t>
            </a:r>
            <a:endParaRPr lang="en-US" altLang="zh-CN" sz="800" b="1" dirty="0"/>
          </a:p>
        </p:txBody>
      </p:sp>
      <p:cxnSp>
        <p:nvCxnSpPr>
          <p:cNvPr id="26" name="Straight Arrow Connector 110"/>
          <p:cNvCxnSpPr>
            <a:stCxn id="5" idx="3"/>
            <a:endCxn id="9" idx="1"/>
          </p:cNvCxnSpPr>
          <p:nvPr/>
        </p:nvCxnSpPr>
        <p:spPr>
          <a:xfrm flipV="1">
            <a:off x="4624070" y="3222625"/>
            <a:ext cx="558165" cy="254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9"/>
          <p:cNvSpPr txBox="1"/>
          <p:nvPr/>
        </p:nvSpPr>
        <p:spPr>
          <a:xfrm>
            <a:off x="3698875" y="273050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规则执行引擎</a:t>
            </a:r>
            <a:endParaRPr lang="zh-CN" altLang="en-US" sz="800" b="1" dirty="0"/>
          </a:p>
        </p:txBody>
      </p:sp>
      <p:sp>
        <p:nvSpPr>
          <p:cNvPr id="75" name="Rounded Rectangle 115"/>
          <p:cNvSpPr/>
          <p:nvPr/>
        </p:nvSpPr>
        <p:spPr>
          <a:xfrm>
            <a:off x="3698240" y="32562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规则执行</a:t>
            </a:r>
            <a:endParaRPr lang="zh-CN" altLang="en-US" sz="800" b="1" dirty="0"/>
          </a:p>
        </p:txBody>
      </p:sp>
      <p:cxnSp>
        <p:nvCxnSpPr>
          <p:cNvPr id="76" name="Straight Arrow Connector 110"/>
          <p:cNvCxnSpPr>
            <a:stCxn id="62" idx="0"/>
          </p:cNvCxnSpPr>
          <p:nvPr/>
        </p:nvCxnSpPr>
        <p:spPr>
          <a:xfrm flipV="1">
            <a:off x="4094480" y="3718560"/>
            <a:ext cx="5715" cy="26479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9" idx="2"/>
            <a:endCxn id="74" idx="0"/>
          </p:cNvCxnSpPr>
          <p:nvPr/>
        </p:nvCxnSpPr>
        <p:spPr>
          <a:xfrm>
            <a:off x="4111625" y="2442845"/>
            <a:ext cx="635" cy="287655"/>
          </a:xfrm>
          <a:prstGeom prst="straightConnector1">
            <a:avLst/>
          </a:prstGeom>
          <a:ln w="19050">
            <a:solidFill>
              <a:srgbClr val="73737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15"/>
          <p:cNvSpPr/>
          <p:nvPr/>
        </p:nvSpPr>
        <p:spPr>
          <a:xfrm>
            <a:off x="3710940" y="296481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规则加载</a:t>
            </a:r>
            <a:endParaRPr lang="zh-CN" altLang="en-US" sz="800" b="1" dirty="0"/>
          </a:p>
        </p:txBody>
      </p:sp>
      <p:sp>
        <p:nvSpPr>
          <p:cNvPr id="81" name="Rounded Rectangle 121"/>
          <p:cNvSpPr/>
          <p:nvPr/>
        </p:nvSpPr>
        <p:spPr>
          <a:xfrm>
            <a:off x="5316855" y="3027045"/>
            <a:ext cx="638810" cy="2057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版本检查</a:t>
            </a:r>
            <a:endParaRPr lang="zh-CN" altLang="en-US" sz="800" b="1" dirty="0"/>
          </a:p>
        </p:txBody>
      </p:sp>
      <p:sp>
        <p:nvSpPr>
          <p:cNvPr id="83" name="Rounded Rectangle 121"/>
          <p:cNvSpPr/>
          <p:nvPr/>
        </p:nvSpPr>
        <p:spPr>
          <a:xfrm>
            <a:off x="5316855" y="3256280"/>
            <a:ext cx="639445" cy="1708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执行</a:t>
            </a:r>
            <a:endParaRPr lang="zh-CN" altLang="en-US" sz="800" b="1" dirty="0"/>
          </a:p>
        </p:txBody>
      </p:sp>
      <p:cxnSp>
        <p:nvCxnSpPr>
          <p:cNvPr id="84" name="Straight Arrow Connector 110"/>
          <p:cNvCxnSpPr>
            <a:stCxn id="9" idx="3"/>
            <a:endCxn id="30" idx="1"/>
          </p:cNvCxnSpPr>
          <p:nvPr/>
        </p:nvCxnSpPr>
        <p:spPr>
          <a:xfrm flipV="1">
            <a:off x="6148070" y="3110865"/>
            <a:ext cx="311785" cy="11176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10"/>
          <p:cNvCxnSpPr>
            <a:stCxn id="9" idx="3"/>
            <a:endCxn id="32" idx="1"/>
          </p:cNvCxnSpPr>
          <p:nvPr/>
        </p:nvCxnSpPr>
        <p:spPr>
          <a:xfrm>
            <a:off x="6148070" y="3222625"/>
            <a:ext cx="311785" cy="20383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10"/>
          <p:cNvCxnSpPr>
            <a:stCxn id="10" idx="2"/>
            <a:endCxn id="29" idx="0"/>
          </p:cNvCxnSpPr>
          <p:nvPr/>
        </p:nvCxnSpPr>
        <p:spPr>
          <a:xfrm>
            <a:off x="5509260" y="2492375"/>
            <a:ext cx="635" cy="21526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14"/>
          <p:cNvSpPr/>
          <p:nvPr/>
        </p:nvSpPr>
        <p:spPr>
          <a:xfrm>
            <a:off x="5109210" y="2157095"/>
            <a:ext cx="828040" cy="240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仿真测试</a:t>
            </a:r>
            <a:endParaRPr lang="zh-CN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75" y="99053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促销服务部署架构</a:t>
            </a:r>
            <a:endParaRPr lang="zh-CN" altLang="en-US" sz="2400" dirty="0" smtClean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5445" y="245681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432452" y="251583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432452" y="281417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34210" y="2595245"/>
            <a:ext cx="70485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1980745" y="27585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ounded Rectangle 69"/>
          <p:cNvSpPr/>
          <p:nvPr/>
        </p:nvSpPr>
        <p:spPr>
          <a:xfrm>
            <a:off x="1980745" y="304796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67405" y="3883869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4082477" y="4188483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4083006" y="45036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130"/>
          <p:cNvSpPr txBox="1"/>
          <p:nvPr/>
        </p:nvSpPr>
        <p:spPr>
          <a:xfrm>
            <a:off x="3920477" y="3928454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管理器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743325" y="1076325"/>
            <a:ext cx="1351915" cy="6991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ounded Rectangle 69"/>
          <p:cNvSpPr/>
          <p:nvPr/>
        </p:nvSpPr>
        <p:spPr>
          <a:xfrm>
            <a:off x="3805491" y="150323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nacos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130"/>
          <p:cNvSpPr txBox="1"/>
          <p:nvPr/>
        </p:nvSpPr>
        <p:spPr>
          <a:xfrm>
            <a:off x="3973182" y="1048446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Rounded Rectangle 69"/>
          <p:cNvSpPr/>
          <p:nvPr/>
        </p:nvSpPr>
        <p:spPr>
          <a:xfrm>
            <a:off x="3805491" y="125012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69"/>
          <p:cNvSpPr/>
          <p:nvPr/>
        </p:nvSpPr>
        <p:spPr>
          <a:xfrm>
            <a:off x="4449697" y="12460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Straight Connector 41"/>
          <p:cNvCxnSpPr>
            <a:stCxn id="86" idx="2"/>
            <a:endCxn id="113" idx="0"/>
          </p:cNvCxnSpPr>
          <p:nvPr/>
        </p:nvCxnSpPr>
        <p:spPr>
          <a:xfrm flipH="1">
            <a:off x="4401185" y="1775460"/>
            <a:ext cx="18415" cy="65087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5" name="TextBox 130"/>
          <p:cNvSpPr txBox="1"/>
          <p:nvPr/>
        </p:nvSpPr>
        <p:spPr>
          <a:xfrm>
            <a:off x="1940560" y="258445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集群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20" idx="1"/>
            <a:endCxn id="15" idx="3"/>
          </p:cNvCxnSpPr>
          <p:nvPr/>
        </p:nvCxnSpPr>
        <p:spPr>
          <a:xfrm flipH="1" flipV="1">
            <a:off x="1113155" y="2936240"/>
            <a:ext cx="821055" cy="139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2777490" y="2559050"/>
            <a:ext cx="966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http/http2.0</a:t>
            </a:r>
            <a:endParaRPr lang="en-US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SSL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7" name="Straight Connector 41"/>
          <p:cNvCxnSpPr>
            <a:stCxn id="100" idx="1"/>
            <a:endCxn id="20" idx="3"/>
          </p:cNvCxnSpPr>
          <p:nvPr/>
        </p:nvCxnSpPr>
        <p:spPr>
          <a:xfrm flipH="1">
            <a:off x="2639060" y="2937510"/>
            <a:ext cx="1336040" cy="1270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34" name="Straight Connector 41"/>
          <p:cNvCxnSpPr>
            <a:stCxn id="95" idx="1"/>
            <a:endCxn id="100" idx="3"/>
          </p:cNvCxnSpPr>
          <p:nvPr/>
        </p:nvCxnSpPr>
        <p:spPr>
          <a:xfrm flipH="1">
            <a:off x="4818380" y="2923540"/>
            <a:ext cx="728345" cy="139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0" name="Straight Connector 41"/>
          <p:cNvCxnSpPr>
            <a:stCxn id="100" idx="2"/>
            <a:endCxn id="26" idx="0"/>
          </p:cNvCxnSpPr>
          <p:nvPr/>
        </p:nvCxnSpPr>
        <p:spPr>
          <a:xfrm flipH="1">
            <a:off x="4388485" y="3458845"/>
            <a:ext cx="8255" cy="42481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" name="Rounded Rectangle 69"/>
          <p:cNvSpPr/>
          <p:nvPr/>
        </p:nvSpPr>
        <p:spPr>
          <a:xfrm>
            <a:off x="432452" y="312977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ounded Rectangle 69"/>
          <p:cNvSpPr/>
          <p:nvPr/>
        </p:nvSpPr>
        <p:spPr>
          <a:xfrm>
            <a:off x="4470400" y="1509395"/>
            <a:ext cx="591185" cy="20383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130"/>
          <p:cNvSpPr txBox="1"/>
          <p:nvPr/>
        </p:nvSpPr>
        <p:spPr>
          <a:xfrm>
            <a:off x="1078865" y="2595880"/>
            <a:ext cx="780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http/http2.0</a:t>
            </a:r>
            <a:endParaRPr lang="en-US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SSL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612765" y="1859915"/>
            <a:ext cx="1338580" cy="2072640"/>
            <a:chOff x="6295" y="4177"/>
            <a:chExt cx="2108" cy="3264"/>
          </a:xfrm>
        </p:grpSpPr>
        <p:sp>
          <p:nvSpPr>
            <p:cNvPr id="31" name="圆角矩形 30"/>
            <p:cNvSpPr/>
            <p:nvPr/>
          </p:nvSpPr>
          <p:spPr>
            <a:xfrm>
              <a:off x="6317" y="4212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Rounded Rectangle 69"/>
            <p:cNvSpPr/>
            <p:nvPr/>
          </p:nvSpPr>
          <p:spPr>
            <a:xfrm>
              <a:off x="6352" y="4473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33" name="Rounded Rectangle 69"/>
            <p:cNvSpPr/>
            <p:nvPr/>
          </p:nvSpPr>
          <p:spPr>
            <a:xfrm>
              <a:off x="6353" y="4856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TextBox 130"/>
            <p:cNvSpPr txBox="1"/>
            <p:nvPr/>
          </p:nvSpPr>
          <p:spPr>
            <a:xfrm>
              <a:off x="6641" y="4177"/>
              <a:ext cx="165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62" name="Rounded Rectangle 69"/>
            <p:cNvSpPr/>
            <p:nvPr/>
          </p:nvSpPr>
          <p:spPr>
            <a:xfrm>
              <a:off x="7352" y="449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63" name="Rounded Rectangle 69"/>
            <p:cNvSpPr/>
            <p:nvPr/>
          </p:nvSpPr>
          <p:spPr>
            <a:xfrm>
              <a:off x="7352" y="4886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325" y="5310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ounded Rectangle 69"/>
            <p:cNvSpPr/>
            <p:nvPr/>
          </p:nvSpPr>
          <p:spPr>
            <a:xfrm>
              <a:off x="6360" y="5547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5" name="Rounded Rectangle 69"/>
            <p:cNvSpPr/>
            <p:nvPr/>
          </p:nvSpPr>
          <p:spPr>
            <a:xfrm>
              <a:off x="6361" y="593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TextBox 130"/>
            <p:cNvSpPr txBox="1"/>
            <p:nvPr/>
          </p:nvSpPr>
          <p:spPr>
            <a:xfrm>
              <a:off x="6503" y="5251"/>
              <a:ext cx="16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  <a:sym typeface="+mn-ea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  <a:p>
              <a:pPr algn="ctr"/>
              <a:endParaRPr 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ounded Rectangle 69"/>
            <p:cNvSpPr/>
            <p:nvPr/>
          </p:nvSpPr>
          <p:spPr>
            <a:xfrm>
              <a:off x="7360" y="5564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8" name="Rounded Rectangle 69"/>
            <p:cNvSpPr/>
            <p:nvPr/>
          </p:nvSpPr>
          <p:spPr>
            <a:xfrm>
              <a:off x="7360" y="5960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295" y="6403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ounded Rectangle 69"/>
            <p:cNvSpPr/>
            <p:nvPr/>
          </p:nvSpPr>
          <p:spPr>
            <a:xfrm>
              <a:off x="6330" y="664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72" name="Rounded Rectangle 69"/>
            <p:cNvSpPr/>
            <p:nvPr/>
          </p:nvSpPr>
          <p:spPr>
            <a:xfrm>
              <a:off x="6331" y="7023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TextBox 130"/>
            <p:cNvSpPr txBox="1"/>
            <p:nvPr/>
          </p:nvSpPr>
          <p:spPr>
            <a:xfrm>
              <a:off x="6503" y="6344"/>
              <a:ext cx="16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  <a:sym typeface="+mn-ea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  <a:p>
              <a:pPr algn="ctr"/>
              <a:endParaRPr 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ounded Rectangle 69"/>
            <p:cNvSpPr/>
            <p:nvPr/>
          </p:nvSpPr>
          <p:spPr>
            <a:xfrm>
              <a:off x="7330" y="6657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84" name="Rounded Rectangle 69"/>
            <p:cNvSpPr/>
            <p:nvPr/>
          </p:nvSpPr>
          <p:spPr>
            <a:xfrm>
              <a:off x="7330" y="7053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</p:grpSp>
      <p:sp>
        <p:nvSpPr>
          <p:cNvPr id="95" name="圆角矩形 48"/>
          <p:cNvSpPr/>
          <p:nvPr/>
        </p:nvSpPr>
        <p:spPr>
          <a:xfrm>
            <a:off x="5546725" y="1844675"/>
            <a:ext cx="1470660" cy="2157095"/>
          </a:xfrm>
          <a:prstGeom prst="roundRect">
            <a:avLst>
              <a:gd name="adj" fmla="val 7260"/>
            </a:avLst>
          </a:prstGeom>
          <a:noFill/>
          <a:ln w="12700" cap="flat" cmpd="sng" algn="ctr">
            <a:solidFill>
              <a:srgbClr val="011739"/>
            </a:solidFill>
            <a:prstDash val="solid"/>
          </a:ln>
          <a:effectLst/>
        </p:spPr>
        <p:txBody>
          <a:bodyPr anchor="ctr"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975410" y="2415754"/>
            <a:ext cx="843517" cy="10432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Rounded Rectangle 69"/>
          <p:cNvSpPr/>
          <p:nvPr/>
        </p:nvSpPr>
        <p:spPr>
          <a:xfrm>
            <a:off x="4091012" y="265636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1" name="Rounded Rectangle 69"/>
          <p:cNvSpPr/>
          <p:nvPr/>
        </p:nvSpPr>
        <p:spPr>
          <a:xfrm>
            <a:off x="4097079" y="316977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service</a:t>
            </a:r>
            <a:endParaRPr lang="zh-CN" altLang="en-US" sz="800" kern="0" dirty="0" err="1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2" name="Rounded Rectangle 69"/>
          <p:cNvSpPr/>
          <p:nvPr/>
        </p:nvSpPr>
        <p:spPr>
          <a:xfrm>
            <a:off x="4094737" y="291306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service</a:t>
            </a:r>
            <a:endParaRPr lang="zh-CN" altLang="en-US" sz="800" kern="0" dirty="0" err="1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3" name="TextBox 130"/>
          <p:cNvSpPr txBox="1"/>
          <p:nvPr/>
        </p:nvSpPr>
        <p:spPr>
          <a:xfrm>
            <a:off x="3932957" y="2426068"/>
            <a:ext cx="936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业务应用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21" name="Straight Connector 41"/>
          <p:cNvCxnSpPr>
            <a:stCxn id="86" idx="3"/>
            <a:endCxn id="95" idx="0"/>
          </p:cNvCxnSpPr>
          <p:nvPr/>
        </p:nvCxnSpPr>
        <p:spPr>
          <a:xfrm>
            <a:off x="5095240" y="1426210"/>
            <a:ext cx="1186815" cy="4184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3" name="圆角矩形 122"/>
          <p:cNvSpPr/>
          <p:nvPr/>
        </p:nvSpPr>
        <p:spPr>
          <a:xfrm>
            <a:off x="7874635" y="2508250"/>
            <a:ext cx="982345" cy="8108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ounded Rectangle 69"/>
          <p:cNvSpPr/>
          <p:nvPr/>
        </p:nvSpPr>
        <p:spPr>
          <a:xfrm>
            <a:off x="7966710" y="2776220"/>
            <a:ext cx="824230" cy="2159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规则配置服务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8" name="TextBox 130"/>
          <p:cNvSpPr txBox="1"/>
          <p:nvPr/>
        </p:nvSpPr>
        <p:spPr>
          <a:xfrm>
            <a:off x="7920241" y="2579454"/>
            <a:ext cx="936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宋体" charset="0"/>
              </a:rPr>
              <a:t>规则引擎服务端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9" name="直接箭头连接符 128"/>
          <p:cNvCxnSpPr>
            <a:stCxn id="95" idx="3"/>
            <a:endCxn id="123" idx="1"/>
          </p:cNvCxnSpPr>
          <p:nvPr/>
        </p:nvCxnSpPr>
        <p:spPr>
          <a:xfrm flipV="1">
            <a:off x="7017385" y="2914015"/>
            <a:ext cx="857250" cy="95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153275" y="2620645"/>
            <a:ext cx="58991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 dirty="0" smtClean="0"/>
              <a:t>pull/push</a:t>
            </a:r>
            <a:endParaRPr lang="zh-CN" altLang="en-US" sz="800" dirty="0" smtClean="0"/>
          </a:p>
        </p:txBody>
      </p:sp>
      <p:sp>
        <p:nvSpPr>
          <p:cNvPr id="133" name="Rounded Rectangle 69"/>
          <p:cNvSpPr/>
          <p:nvPr/>
        </p:nvSpPr>
        <p:spPr>
          <a:xfrm>
            <a:off x="7973695" y="3051175"/>
            <a:ext cx="824865" cy="21336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React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8"/>
          <p:cNvSpPr/>
          <p:nvPr/>
        </p:nvSpPr>
        <p:spPr>
          <a:xfrm>
            <a:off x="396240" y="2477770"/>
            <a:ext cx="1064260" cy="1098550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157"/>
          <p:cNvSpPr/>
          <p:nvPr/>
        </p:nvSpPr>
        <p:spPr>
          <a:xfrm>
            <a:off x="5540375" y="2524760"/>
            <a:ext cx="1064895" cy="9886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促销最优解流程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Straight Connector 97"/>
          <p:cNvCxnSpPr/>
          <p:nvPr/>
        </p:nvCxnSpPr>
        <p:spPr>
          <a:xfrm>
            <a:off x="1589916" y="208281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48"/>
          <p:cNvSpPr/>
          <p:nvPr/>
        </p:nvSpPr>
        <p:spPr>
          <a:xfrm>
            <a:off x="3318510" y="2160270"/>
            <a:ext cx="1482725" cy="172402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美团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Rounded Rectangle 103"/>
          <p:cNvSpPr/>
          <p:nvPr/>
        </p:nvSpPr>
        <p:spPr>
          <a:xfrm>
            <a:off x="3425618" y="237112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1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19" name="Rounded Rectangle 105"/>
          <p:cNvSpPr/>
          <p:nvPr/>
        </p:nvSpPr>
        <p:spPr>
          <a:xfrm>
            <a:off x="3425618" y="265985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2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21" name="Rounded Rectangle 107"/>
          <p:cNvSpPr/>
          <p:nvPr/>
        </p:nvSpPr>
        <p:spPr>
          <a:xfrm>
            <a:off x="3420537" y="323814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4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40" name="TextBox 140"/>
          <p:cNvSpPr txBox="1"/>
          <p:nvPr/>
        </p:nvSpPr>
        <p:spPr>
          <a:xfrm>
            <a:off x="7983855" y="1167130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适用渠道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75000"/>
                  </a:schemeClr>
                </a:solidFill>
              </a:rPr>
              <a:t>POS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抖音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支付宝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微信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9" name="Rounded Rectangle 160"/>
          <p:cNvSpPr/>
          <p:nvPr/>
        </p:nvSpPr>
        <p:spPr>
          <a:xfrm>
            <a:off x="6982460" y="2847340"/>
            <a:ext cx="628015" cy="344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最优解</a:t>
            </a:r>
            <a:endParaRPr lang="zh-CN" altLang="en-US" sz="800" b="1" dirty="0"/>
          </a:p>
        </p:txBody>
      </p: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4976524" y="2813099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68" name="Straight Arrow Connector 110"/>
          <p:cNvCxnSpPr>
            <a:stCxn id="14" idx="3"/>
            <a:endCxn id="5" idx="1"/>
          </p:cNvCxnSpPr>
          <p:nvPr/>
        </p:nvCxnSpPr>
        <p:spPr>
          <a:xfrm flipV="1">
            <a:off x="4801235" y="3019425"/>
            <a:ext cx="739140" cy="317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/>
          <p:cNvCxnSpPr/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65455" y="2566670"/>
            <a:ext cx="930910" cy="41719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餐厅优惠</a:t>
            </a:r>
            <a:endParaRPr lang="zh-CN" altLang="en-US" sz="800" b="1" dirty="0"/>
          </a:p>
        </p:txBody>
      </p:sp>
      <p:sp>
        <p:nvSpPr>
          <p:cNvPr id="71" name="圆角矩形 70"/>
          <p:cNvSpPr/>
          <p:nvPr/>
        </p:nvSpPr>
        <p:spPr>
          <a:xfrm>
            <a:off x="462915" y="3069590"/>
            <a:ext cx="930910" cy="41719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第三方平台优惠</a:t>
            </a:r>
            <a:endParaRPr lang="zh-CN" altLang="en-US" sz="800" b="1" dirty="0"/>
          </a:p>
        </p:txBody>
      </p:sp>
      <p:sp>
        <p:nvSpPr>
          <p:cNvPr id="4" name="Rounded Rectangle 107"/>
          <p:cNvSpPr/>
          <p:nvPr/>
        </p:nvSpPr>
        <p:spPr>
          <a:xfrm>
            <a:off x="3420537" y="354294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 dirty="0"/>
              <a:t>....</a:t>
            </a:r>
            <a:endParaRPr lang="en-US" altLang="zh-CN" sz="800" b="1" dirty="0"/>
          </a:p>
        </p:txBody>
      </p:sp>
      <p:cxnSp>
        <p:nvCxnSpPr>
          <p:cNvPr id="26" name="Straight Arrow Connector 110"/>
          <p:cNvCxnSpPr>
            <a:stCxn id="5" idx="3"/>
            <a:endCxn id="49" idx="1"/>
          </p:cNvCxnSpPr>
          <p:nvPr/>
        </p:nvCxnSpPr>
        <p:spPr>
          <a:xfrm>
            <a:off x="6605270" y="3019425"/>
            <a:ext cx="377190" cy="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9"/>
          <p:cNvSpPr txBox="1"/>
          <p:nvPr/>
        </p:nvSpPr>
        <p:spPr>
          <a:xfrm>
            <a:off x="5680075" y="252476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汇总结果</a:t>
            </a:r>
            <a:endParaRPr lang="zh-CN" altLang="en-US" sz="800" b="1" dirty="0"/>
          </a:p>
        </p:txBody>
      </p:sp>
      <p:sp>
        <p:nvSpPr>
          <p:cNvPr id="75" name="Rounded Rectangle 115"/>
          <p:cNvSpPr/>
          <p:nvPr/>
        </p:nvSpPr>
        <p:spPr>
          <a:xfrm>
            <a:off x="5679440" y="305054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排序</a:t>
            </a:r>
            <a:endParaRPr lang="zh-CN" altLang="en-US" sz="800" b="1" dirty="0"/>
          </a:p>
        </p:txBody>
      </p:sp>
      <p:sp>
        <p:nvSpPr>
          <p:cNvPr id="80" name="Rounded Rectangle 115"/>
          <p:cNvSpPr/>
          <p:nvPr/>
        </p:nvSpPr>
        <p:spPr>
          <a:xfrm>
            <a:off x="5692140" y="275907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汇总</a:t>
            </a:r>
            <a:endParaRPr lang="zh-CN" altLang="en-US" sz="800" b="1" dirty="0"/>
          </a:p>
        </p:txBody>
      </p:sp>
      <p:sp>
        <p:nvSpPr>
          <p:cNvPr id="3" name="Rounded Rectangle 107"/>
          <p:cNvSpPr/>
          <p:nvPr/>
        </p:nvSpPr>
        <p:spPr>
          <a:xfrm>
            <a:off x="3433237" y="293842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3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7" name="Rounded Rectangle 157"/>
          <p:cNvSpPr/>
          <p:nvPr/>
        </p:nvSpPr>
        <p:spPr>
          <a:xfrm>
            <a:off x="1783715" y="2484120"/>
            <a:ext cx="1094105" cy="10902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12" name="TextBox 89"/>
          <p:cNvSpPr txBox="1"/>
          <p:nvPr/>
        </p:nvSpPr>
        <p:spPr>
          <a:xfrm>
            <a:off x="1416714" y="2815639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13" name="Straight Arrow Connector 110"/>
          <p:cNvCxnSpPr>
            <a:stCxn id="2" idx="3"/>
            <a:endCxn id="7" idx="1"/>
          </p:cNvCxnSpPr>
          <p:nvPr/>
        </p:nvCxnSpPr>
        <p:spPr>
          <a:xfrm>
            <a:off x="1460500" y="3027045"/>
            <a:ext cx="323215" cy="254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0"/>
          <p:cNvCxnSpPr>
            <a:stCxn id="7" idx="3"/>
            <a:endCxn id="14" idx="1"/>
          </p:cNvCxnSpPr>
          <p:nvPr/>
        </p:nvCxnSpPr>
        <p:spPr>
          <a:xfrm flipV="1">
            <a:off x="2877820" y="3022600"/>
            <a:ext cx="440690" cy="698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9"/>
          <p:cNvSpPr txBox="1"/>
          <p:nvPr/>
        </p:nvSpPr>
        <p:spPr>
          <a:xfrm>
            <a:off x="1923415" y="248412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促销组合列表</a:t>
            </a:r>
            <a:endParaRPr lang="zh-CN" altLang="en-US" sz="800" b="1" dirty="0"/>
          </a:p>
        </p:txBody>
      </p:sp>
      <p:sp>
        <p:nvSpPr>
          <p:cNvPr id="22" name="Rounded Rectangle 115"/>
          <p:cNvSpPr/>
          <p:nvPr/>
        </p:nvSpPr>
        <p:spPr>
          <a:xfrm>
            <a:off x="1938020" y="29641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促销组别</a:t>
            </a:r>
            <a:endParaRPr lang="zh-CN" altLang="en-US" sz="800" b="1" dirty="0"/>
          </a:p>
        </p:txBody>
      </p:sp>
      <p:sp>
        <p:nvSpPr>
          <p:cNvPr id="28" name="Rounded Rectangle 115"/>
          <p:cNvSpPr/>
          <p:nvPr/>
        </p:nvSpPr>
        <p:spPr>
          <a:xfrm>
            <a:off x="1935480" y="271843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促销类别</a:t>
            </a:r>
            <a:endParaRPr lang="zh-CN" altLang="en-US" sz="800" b="1" dirty="0"/>
          </a:p>
        </p:txBody>
      </p:sp>
      <p:sp>
        <p:nvSpPr>
          <p:cNvPr id="31" name="Rounded Rectangle 115"/>
          <p:cNvSpPr/>
          <p:nvPr/>
        </p:nvSpPr>
        <p:spPr>
          <a:xfrm>
            <a:off x="1939925" y="32181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商品属性</a:t>
            </a:r>
            <a:endParaRPr lang="zh-CN" altLang="en-US" sz="800" b="1" dirty="0"/>
          </a:p>
        </p:txBody>
      </p:sp>
      <p:sp>
        <p:nvSpPr>
          <p:cNvPr id="33" name="TextBox 89"/>
          <p:cNvSpPr txBox="1"/>
          <p:nvPr/>
        </p:nvSpPr>
        <p:spPr>
          <a:xfrm>
            <a:off x="3662045" y="2160270"/>
            <a:ext cx="10236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决策树并行计算</a:t>
            </a:r>
            <a:endParaRPr lang="zh-CN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072255" y="916940"/>
            <a:ext cx="2051050" cy="14865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76400" y="2294255"/>
            <a:ext cx="2108835" cy="15246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674495" y="953770"/>
            <a:ext cx="2058035" cy="117538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948690"/>
            <a:ext cx="134048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 A,B,C,D,E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838960" y="1069340"/>
          <a:ext cx="1758950" cy="31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"/>
                <a:gridCol w="351790"/>
                <a:gridCol w="351790"/>
                <a:gridCol w="351790"/>
                <a:gridCol w="351790"/>
              </a:tblGrid>
              <a:tr h="3111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480" y="1216660"/>
            <a:ext cx="133477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B,C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  <a:p>
            <a:pPr algn="l"/>
            <a:r>
              <a:rPr lang="en-US" altLang="zh-CN" sz="1000" dirty="0" smtClean="0"/>
              <a:t>C,D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A,E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graphicFrame>
        <p:nvGraphicFramePr>
          <p:cNvPr id="8" name="表格 7"/>
          <p:cNvGraphicFramePr/>
          <p:nvPr/>
        </p:nvGraphicFramePr>
        <p:xfrm>
          <a:off x="108585" y="1870075"/>
          <a:ext cx="12890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422275"/>
                <a:gridCol w="429895"/>
              </a:tblGrid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15595" y="1633855"/>
            <a:ext cx="563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互斥表</a:t>
            </a:r>
            <a:endParaRPr lang="zh-CN" altLang="en-US" sz="1000" dirty="0" smtClean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033270" y="1379220"/>
            <a:ext cx="7620" cy="2451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/>
        </p:nvGraphicFramePr>
        <p:xfrm>
          <a:off x="1835785" y="1585595"/>
          <a:ext cx="1771650" cy="32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/>
                <a:gridCol w="354330"/>
                <a:gridCol w="354330"/>
                <a:gridCol w="354330"/>
                <a:gridCol w="354330"/>
              </a:tblGrid>
              <a:tr h="328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1807210" y="2409825"/>
          <a:ext cx="1790700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"/>
                <a:gridCol w="358140"/>
                <a:gridCol w="358140"/>
                <a:gridCol w="358140"/>
                <a:gridCol w="358140"/>
              </a:tblGrid>
              <a:tr h="288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2327910" y="2699385"/>
            <a:ext cx="3175" cy="257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/>
        </p:nvGraphicFramePr>
        <p:xfrm>
          <a:off x="1781810" y="2933065"/>
          <a:ext cx="1860550" cy="60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"/>
                <a:gridCol w="372110"/>
                <a:gridCol w="372110"/>
                <a:gridCol w="372110"/>
                <a:gridCol w="372110"/>
              </a:tblGrid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028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4231005" y="991870"/>
          <a:ext cx="16732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/>
                <a:gridCol w="334645"/>
                <a:gridCol w="334645"/>
                <a:gridCol w="334645"/>
                <a:gridCol w="33464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endCxn id="15" idx="2"/>
          </p:cNvCxnSpPr>
          <p:nvPr/>
        </p:nvCxnSpPr>
        <p:spPr>
          <a:xfrm flipV="1">
            <a:off x="5061585" y="126619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/>
        </p:nvGraphicFramePr>
        <p:xfrm>
          <a:off x="4203065" y="1459865"/>
          <a:ext cx="17684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95"/>
                <a:gridCol w="353695"/>
                <a:gridCol w="353695"/>
                <a:gridCol w="353695"/>
                <a:gridCol w="353695"/>
              </a:tblGrid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" name="圆角矩形 19"/>
          <p:cNvSpPr/>
          <p:nvPr/>
        </p:nvSpPr>
        <p:spPr>
          <a:xfrm>
            <a:off x="4072255" y="2560320"/>
            <a:ext cx="2067560" cy="228473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表格 20"/>
          <p:cNvGraphicFramePr/>
          <p:nvPr/>
        </p:nvGraphicFramePr>
        <p:xfrm>
          <a:off x="4231005" y="2632710"/>
          <a:ext cx="1739900" cy="3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47980"/>
                <a:gridCol w="347980"/>
                <a:gridCol w="347980"/>
                <a:gridCol w="347980"/>
              </a:tblGrid>
              <a:tr h="301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5429885" y="295275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/>
          <p:nvPr/>
        </p:nvGraphicFramePr>
        <p:xfrm>
          <a:off x="4196715" y="3133090"/>
          <a:ext cx="18415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</a:tblGrid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6592570" y="919480"/>
            <a:ext cx="2369185" cy="392557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6736080" y="991870"/>
          <a:ext cx="194945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90"/>
                <a:gridCol w="389890"/>
                <a:gridCol w="389890"/>
                <a:gridCol w="389890"/>
                <a:gridCol w="389890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8462010" y="128905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/>
          <p:nvPr/>
        </p:nvGraphicFramePr>
        <p:xfrm>
          <a:off x="6746240" y="153352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</a:tblGrid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36525" y="948690"/>
            <a:ext cx="22091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 B  C D  E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991995" y="1563370"/>
          <a:ext cx="429387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"/>
                <a:gridCol w="715645"/>
                <a:gridCol w="715645"/>
                <a:gridCol w="715645"/>
                <a:gridCol w="715645"/>
                <a:gridCol w="71564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C</a:t>
                      </a: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sngStrike">
                          <a:solidFill>
                            <a:schemeClr val="tx1"/>
                          </a:solidFill>
                          <a:uFillTx/>
                        </a:rPr>
                        <a:t>E</a:t>
                      </a:r>
                      <a:endParaRPr lang="en-US" altLang="zh-CN" strike="sng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en-US" altLang="zh-CN" strike="dbl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trike="dbl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trike="dbl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trike="dbl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dblStrike">
                          <a:solidFill>
                            <a:schemeClr val="tx1"/>
                          </a:solidFill>
                          <a:uFillTx/>
                        </a:rPr>
                        <a:t>D</a:t>
                      </a:r>
                      <a:endParaRPr lang="en-US" altLang="zh-CN" strike="dbl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trike="dblStrike">
                          <a:solidFill>
                            <a:schemeClr val="tx1"/>
                          </a:solidFill>
                          <a:uFillTx/>
                        </a:rPr>
                        <a:t>E</a:t>
                      </a:r>
                      <a:endParaRPr lang="en-US" altLang="zh-CN" strike="dblStrike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740" y="1285240"/>
            <a:ext cx="241871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B,C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C,D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A,E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680200" y="1750060"/>
            <a:ext cx="309880" cy="3987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en-US" altLang="zh-CN" sz="1000" dirty="0" smtClean="0"/>
          </a:p>
          <a:p>
            <a:pPr algn="l"/>
            <a:endParaRPr lang="en-US" altLang="zh-CN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456045" y="1389380"/>
            <a:ext cx="2687955" cy="1383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查表，发现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互斥，单独一行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查表，没有符合分组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AC,BC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查表，没有服务分组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ACD,BCD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查表，发现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ACD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互斥，新增</a:t>
            </a:r>
            <a:endParaRPr lang="zh-CN" altLang="en-US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CDE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BCD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查表没有互斥，分组成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BCDE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36525" y="1841500"/>
          <a:ext cx="1461135" cy="172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45"/>
                <a:gridCol w="487045"/>
                <a:gridCol w="487045"/>
              </a:tblGrid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</a:tr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</a:tr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91795" y="1563370"/>
            <a:ext cx="563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互斥表</a:t>
            </a:r>
            <a:endParaRPr lang="zh-CN" altLang="en-US" sz="1000" dirty="0" smtClean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074035" y="1378585"/>
            <a:ext cx="1666875" cy="107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68985" y="1039495"/>
            <a:ext cx="308546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构造共现矩阵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A &lt; B &lt; C &lt; D &lt; E </a:t>
            </a:r>
            <a:r>
              <a:rPr lang="zh-CN" altLang="en-US" sz="1000" dirty="0" smtClean="0"/>
              <a:t>顺序排列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371600" y="1535430"/>
          <a:ext cx="4293870" cy="331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45"/>
                <a:gridCol w="715645"/>
                <a:gridCol w="715645"/>
                <a:gridCol w="715645"/>
                <a:gridCol w="715645"/>
                <a:gridCol w="715645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C(30)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D(40)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E(50)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18585" y="1037590"/>
            <a:ext cx="122682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A,E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680200" y="1750060"/>
            <a:ext cx="309880" cy="3987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endParaRPr lang="en-US" altLang="zh-CN" sz="1000" dirty="0" smtClean="0"/>
          </a:p>
          <a:p>
            <a:pPr algn="l"/>
            <a:endParaRPr lang="en-US" altLang="zh-CN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680200" y="1356360"/>
            <a:ext cx="1706880" cy="11988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按行遍历五次：下三角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找到对角阵最大</a:t>
            </a:r>
            <a:endParaRPr lang="zh-CN" altLang="en-US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 + BD + CE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BCD + CE</a:t>
            </a:r>
            <a:endParaRPr lang="en-US" altLang="zh-CN" sz="12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1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BCDE</a:t>
            </a:r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1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3683</Words>
  <Application>WPS 演示</Application>
  <PresentationFormat>全屏显示(16:9)</PresentationFormat>
  <Paragraphs>1252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Webdings</vt:lpstr>
      <vt:lpstr>Arial</vt:lpstr>
      <vt:lpstr>HelveticaNeueLT Std</vt:lpstr>
      <vt:lpstr>宋体</vt:lpstr>
      <vt:lpstr>Droid Sans Fallback</vt:lpstr>
      <vt:lpstr>Arial Black</vt:lpstr>
      <vt:lpstr>黑体</vt:lpstr>
      <vt:lpstr>Arial Unicode MS</vt:lpstr>
      <vt:lpstr>Abyssinica SIL</vt:lpstr>
      <vt:lpstr>微软雅黑</vt:lpstr>
      <vt:lpstr>2016 HDS Corporate</vt:lpstr>
      <vt:lpstr>促销技术方案</vt:lpstr>
      <vt:lpstr>PowerPoint 演示文稿</vt:lpstr>
      <vt:lpstr>系统架构图</vt:lpstr>
      <vt:lpstr>促销计算流程</vt:lpstr>
      <vt:lpstr>促销服务部署架构</vt:lpstr>
      <vt:lpstr>促销最优解流程</vt:lpstr>
      <vt:lpstr>最优解算法</vt:lpstr>
      <vt:lpstr>最优解算法</vt:lpstr>
      <vt:lpstr>最优解算法</vt:lpstr>
      <vt:lpstr>最优解算法</vt:lpstr>
      <vt:lpstr>最优解算法</vt:lpstr>
      <vt:lpstr>最优解算法</vt:lpstr>
      <vt:lpstr>最优解算法</vt:lpstr>
      <vt:lpstr>最优解算法</vt:lpstr>
      <vt:lpstr>最优解算法</vt:lpstr>
      <vt:lpstr>Rete算法</vt:lpstr>
      <vt:lpstr>高并发</vt:lpstr>
      <vt:lpstr>促销服务部署架构</vt:lpstr>
      <vt:lpstr>高可用-双活</vt:lpstr>
      <vt:lpstr>高可用-双活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6572</cp:revision>
  <cp:lastPrinted>2022-08-23T09:18:42Z</cp:lastPrinted>
  <dcterms:created xsi:type="dcterms:W3CDTF">2022-08-23T09:18:42Z</dcterms:created>
  <dcterms:modified xsi:type="dcterms:W3CDTF">2022-08-23T09:18:42Z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2052-11.1.0.11664</vt:lpwstr>
  </property>
  <property fmtid="{D5CDD505-2E9C-101B-9397-08002B2CF9AE}" pid="4" name="ICV">
    <vt:lpwstr/>
  </property>
</Properties>
</file>