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741" r:id="rId3"/>
    <p:sldId id="956" r:id="rId5"/>
    <p:sldId id="929" r:id="rId6"/>
    <p:sldId id="950" r:id="rId7"/>
    <p:sldId id="955" r:id="rId8"/>
    <p:sldId id="935" r:id="rId9"/>
    <p:sldId id="952" r:id="rId10"/>
    <p:sldId id="957" r:id="rId11"/>
    <p:sldId id="953" r:id="rId12"/>
  </p:sldIdLst>
  <p:sldSz cx="9144000" cy="5143500" type="screen16x9"/>
  <p:notesSz cx="7077075" cy="9051925"/>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 琪" initials="袁"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C00000"/>
    <a:srgbClr val="FABB78"/>
    <a:srgbClr val="CC0000"/>
    <a:srgbClr val="011739"/>
    <a:srgbClr val="4F6E95"/>
    <a:srgbClr val="6984A3"/>
    <a:srgbClr val="97AD6D"/>
    <a:srgbClr val="F66B20"/>
    <a:srgbClr val="F58D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29" autoAdjust="0"/>
    <p:restoredTop sz="94394" autoAdjust="0"/>
  </p:normalViewPr>
  <p:slideViewPr>
    <p:cSldViewPr snapToGrid="0" showGuides="1">
      <p:cViewPr varScale="1">
        <p:scale>
          <a:sx n="91" d="100"/>
          <a:sy n="91" d="100"/>
        </p:scale>
        <p:origin x="240" y="56"/>
      </p:cViewPr>
      <p:guideLst>
        <p:guide orient="horz" pos="34"/>
        <p:guide pos="372"/>
      </p:guideLst>
    </p:cSldViewPr>
  </p:slideViewPr>
  <p:notesTextViewPr>
    <p:cViewPr>
      <p:scale>
        <a:sx n="1" d="1"/>
        <a:sy n="1" d="1"/>
      </p:scale>
      <p:origin x="0" y="0"/>
    </p:cViewPr>
  </p:notesTextViewPr>
  <p:sorterViewPr>
    <p:cViewPr>
      <p:scale>
        <a:sx n="75" d="100"/>
        <a:sy n="75" d="100"/>
      </p:scale>
      <p:origin x="0" y="-7038"/>
    </p:cViewPr>
  </p:sorterViewPr>
  <p:notesViewPr>
    <p:cSldViewPr snapToGrid="0">
      <p:cViewPr varScale="1">
        <p:scale>
          <a:sx n="100" d="100"/>
          <a:sy n="100" d="100"/>
        </p:scale>
        <p:origin x="2968" y="176"/>
      </p:cViewPr>
      <p:guideLst>
        <p:guide orient="horz" pos="3053"/>
        <p:guide pos="1964"/>
        <p:guide pos="288"/>
        <p:guide pos="4269"/>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4.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anose="05000000000000000000"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1.sv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2 line">
    <p:spTree>
      <p:nvGrpSpPr>
        <p:cNvPr id="1" name=""/>
        <p:cNvGrpSpPr/>
        <p:nvPr/>
      </p:nvGrpSpPr>
      <p:grpSpPr>
        <a:xfrm>
          <a:off x="0" y="0"/>
          <a:ext cx="0" cy="0"/>
          <a:chOff x="0" y="0"/>
          <a:chExt cx="0" cy="0"/>
        </a:xfrm>
      </p:grpSpPr>
      <p:pic>
        <p:nvPicPr>
          <p:cNvPr id="55" name="Picture 54"/>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6" name="Rectangle 55"/>
          <p:cNvSpPr/>
          <p:nvPr userDrawn="1"/>
        </p:nvSpPr>
        <p:spPr>
          <a:xfrm>
            <a:off x="-7472" y="112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 name="图形 4"/>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
        <p:nvSpPr>
          <p:cNvPr id="42" name="Text Placeholder 3"/>
          <p:cNvSpPr>
            <a:spLocks noGrp="1"/>
          </p:cNvSpPr>
          <p:nvPr>
            <p:ph type="body" sz="quarter" idx="99"/>
          </p:nvPr>
        </p:nvSpPr>
        <p:spPr>
          <a:xfrm>
            <a:off x="791214" y="113308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3" name="Text Placeholder 3"/>
          <p:cNvSpPr>
            <a:spLocks noGrp="1"/>
          </p:cNvSpPr>
          <p:nvPr>
            <p:ph type="body" sz="quarter" idx="100"/>
          </p:nvPr>
        </p:nvSpPr>
        <p:spPr>
          <a:xfrm>
            <a:off x="791214" y="1497672"/>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44" name="Text Placeholder 3"/>
          <p:cNvSpPr>
            <a:spLocks noGrp="1"/>
          </p:cNvSpPr>
          <p:nvPr>
            <p:ph type="body" sz="quarter" idx="101"/>
          </p:nvPr>
        </p:nvSpPr>
        <p:spPr>
          <a:xfrm>
            <a:off x="791214" y="205275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5" name="Text Placeholder 3"/>
          <p:cNvSpPr>
            <a:spLocks noGrp="1"/>
          </p:cNvSpPr>
          <p:nvPr>
            <p:ph type="body" sz="quarter" idx="102"/>
          </p:nvPr>
        </p:nvSpPr>
        <p:spPr>
          <a:xfrm>
            <a:off x="791214" y="2417342"/>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46" name="Text Placeholder 3"/>
          <p:cNvSpPr>
            <a:spLocks noGrp="1"/>
          </p:cNvSpPr>
          <p:nvPr>
            <p:ph type="body" sz="quarter" idx="103"/>
          </p:nvPr>
        </p:nvSpPr>
        <p:spPr>
          <a:xfrm>
            <a:off x="791214" y="297242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7" name="Text Placeholder 3"/>
          <p:cNvSpPr>
            <a:spLocks noGrp="1"/>
          </p:cNvSpPr>
          <p:nvPr>
            <p:ph type="body" sz="quarter" idx="104"/>
          </p:nvPr>
        </p:nvSpPr>
        <p:spPr>
          <a:xfrm>
            <a:off x="791214" y="3337012"/>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48" name="Text Placeholder 3"/>
          <p:cNvSpPr>
            <a:spLocks noGrp="1"/>
          </p:cNvSpPr>
          <p:nvPr>
            <p:ph type="body" sz="quarter" idx="105"/>
          </p:nvPr>
        </p:nvSpPr>
        <p:spPr>
          <a:xfrm>
            <a:off x="791214" y="3892097"/>
            <a:ext cx="7643029" cy="369332"/>
          </a:xfrm>
        </p:spPr>
        <p:txBody>
          <a:bodyPr/>
          <a:lstStyle>
            <a:lvl1pPr marL="0" indent="0">
              <a:buNone/>
              <a:defRPr sz="1800" b="1">
                <a:solidFill>
                  <a:srgbClr val="000000"/>
                </a:solidFill>
              </a:defRPr>
            </a:lvl1pPr>
          </a:lstStyle>
          <a:p>
            <a:pPr lvl="0"/>
            <a:r>
              <a:rPr lang="en-US" dirty="0"/>
              <a:t>Click to edit Master text styles</a:t>
            </a:r>
            <a:endParaRPr lang="en-US" dirty="0"/>
          </a:p>
        </p:txBody>
      </p:sp>
      <p:sp>
        <p:nvSpPr>
          <p:cNvPr id="49" name="Text Placeholder 3"/>
          <p:cNvSpPr>
            <a:spLocks noGrp="1"/>
          </p:cNvSpPr>
          <p:nvPr>
            <p:ph type="body" sz="quarter" idx="106"/>
          </p:nvPr>
        </p:nvSpPr>
        <p:spPr>
          <a:xfrm>
            <a:off x="791214" y="4256679"/>
            <a:ext cx="7643029" cy="338554"/>
          </a:xfrm>
        </p:spPr>
        <p:txBody>
          <a:bodyPr/>
          <a:lstStyle>
            <a:lvl1pPr marL="0" indent="0">
              <a:buNone/>
              <a:defRPr sz="1600">
                <a:solidFill>
                  <a:srgbClr val="000000"/>
                </a:solidFill>
              </a:defRPr>
            </a:lvl1pPr>
          </a:lstStyle>
          <a:p>
            <a:pPr lvl="0"/>
            <a:r>
              <a:rPr lang="en-US" dirty="0"/>
              <a:t>Click to edit Master text styles</a:t>
            </a:r>
            <a:endParaRPr lang="en-US" dirty="0"/>
          </a:p>
        </p:txBody>
      </p:sp>
      <p:sp>
        <p:nvSpPr>
          <p:cNvPr id="2" name="Rectangle 1"/>
          <p:cNvSpPr/>
          <p:nvPr userDrawn="1"/>
        </p:nvSpPr>
        <p:spPr>
          <a:xfrm>
            <a:off x="598655" y="1132627"/>
            <a:ext cx="52387" cy="3495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8" name="Picture 57"/>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9" name="Rectangle 58"/>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endParaRPr lang="en-US" dirty="0"/>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1" name="Picture 5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0" name="图形 9"/>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5"/>
            <a:ext cx="8575040" cy="369332"/>
          </a:xfrm>
          <a:prstGeom prst="rect">
            <a:avLst/>
          </a:prstGeom>
        </p:spPr>
        <p:txBody>
          <a:bodyPr/>
          <a:lstStyle>
            <a:lvl1pPr marL="0" indent="0">
              <a:buNone/>
              <a:defRPr sz="1800" b="0"/>
            </a:lvl1pPr>
          </a:lstStyle>
          <a:p>
            <a:r>
              <a:rPr lang="en-US" dirty="0"/>
              <a:t>Slide subtitle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ITACHI">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5" y="2167156"/>
            <a:ext cx="2691994" cy="772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rgbClr val="9ED3D7">
                <a:alpha val="100000"/>
              </a:srgbClr>
            </a:gs>
            <a:gs pos="11000">
              <a:srgbClr val="E0F1F2">
                <a:alpha val="100000"/>
              </a:srgbClr>
            </a:gs>
            <a:gs pos="88000">
              <a:srgbClr val="E0F1F2">
                <a:alpha val="100000"/>
              </a:srgbClr>
            </a:gs>
            <a:gs pos="98000">
              <a:srgbClr val="00B0F0">
                <a:alpha val="100000"/>
              </a:srgbClr>
            </a:gs>
            <a:gs pos="100000">
              <a:srgbClr val="EBF6F7">
                <a:alpha val="100000"/>
              </a:srgbClr>
            </a:gs>
          </a:gsLst>
          <a:lin ang="5400000"/>
          <a:tileRect/>
        </a:gradFill>
        <a:effectLst/>
      </p:bgPr>
    </p:bg>
    <p:spTree>
      <p:nvGrpSpPr>
        <p:cNvPr id="1" name=""/>
        <p:cNvGrpSpPr/>
        <p:nvPr/>
      </p:nvGrpSpPr>
      <p:grpSpPr>
        <a:xfrm>
          <a:off x="0" y="0"/>
          <a:ext cx="0" cy="0"/>
          <a:chOff x="0" y="0"/>
          <a:chExt cx="0" cy="0"/>
        </a:xfrm>
      </p:grpSpPr>
      <p:pic>
        <p:nvPicPr>
          <p:cNvPr id="5124" name="Picture 6" descr="C:\Documents and Settings\鱼不愚\桌面\未标题-1副本.jpg"/>
          <p:cNvPicPr>
            <a:picLocks noChangeAspect="1"/>
          </p:cNvPicPr>
          <p:nvPr userDrawn="1"/>
        </p:nvPicPr>
        <p:blipFill>
          <a:blip r:embed="rId2"/>
          <a:stretch>
            <a:fillRect/>
          </a:stretch>
        </p:blipFill>
        <p:spPr>
          <a:xfrm>
            <a:off x="0" y="0"/>
            <a:ext cx="9144000" cy="5143500"/>
          </a:xfrm>
          <a:prstGeom prst="rect">
            <a:avLst/>
          </a:prstGeom>
          <a:solidFill>
            <a:schemeClr val="bg1"/>
          </a:solidFill>
          <a:ln w="9525">
            <a:noFill/>
          </a:ln>
        </p:spPr>
      </p:pic>
      <p:sp>
        <p:nvSpPr>
          <p:cNvPr id="4" name="日期占位符 3"/>
          <p:cNvSpPr>
            <a:spLocks noGrp="1"/>
          </p:cNvSpPr>
          <p:nvPr>
            <p:ph type="dt" sz="half" idx="10"/>
          </p:nvPr>
        </p:nvSpPr>
        <p:spPr>
          <a:xfrm>
            <a:off x="457200" y="4683919"/>
            <a:ext cx="2133600" cy="357188"/>
          </a:xfrm>
          <a:prstGeom prst="rect">
            <a:avLst/>
          </a:prstGeom>
          <a:noFill/>
          <a:ln w="9525">
            <a:noFill/>
          </a:ln>
        </p:spPr>
        <p:txBody>
          <a:bodyPr/>
          <a:lstStyle/>
          <a:p>
            <a:pPr lvl="0" fontAlgn="base"/>
            <a:fld id="{BB962C8B-B14F-4D97-AF65-F5344CB8AC3E}" type="datetime1">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3124200" y="4683919"/>
            <a:ext cx="2895600" cy="357188"/>
          </a:xfrm>
          <a:prstGeom prst="rect">
            <a:avLst/>
          </a:prstGeom>
          <a:noFill/>
          <a:ln w="9525">
            <a:noFill/>
          </a:ln>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553200" y="4683919"/>
            <a:ext cx="2133600" cy="357188"/>
          </a:xfrm>
          <a:prstGeom prst="rect">
            <a:avLst/>
          </a:prstGeom>
          <a:noFill/>
          <a:ln w="9525">
            <a:noFill/>
          </a:ln>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pic>
        <p:nvPicPr>
          <p:cNvPr id="53" name="Picture 52"/>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54" name="Rectangle 53"/>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6" name="Picture 5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3" name="图形 12"/>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2 line">
    <p:spTree>
      <p:nvGrpSpPr>
        <p:cNvPr id="1" name=""/>
        <p:cNvGrpSpPr/>
        <p:nvPr/>
      </p:nvGrpSpPr>
      <p:grpSpPr>
        <a:xfrm>
          <a:off x="0" y="0"/>
          <a:ext cx="0" cy="0"/>
          <a:chOff x="0" y="0"/>
          <a:chExt cx="0" cy="0"/>
        </a:xfrm>
      </p:grpSpPr>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grpSp>
        <p:nvGrpSpPr>
          <p:cNvPr id="53" name="Group 52"/>
          <p:cNvGrpSpPr/>
          <p:nvPr userDrawn="1"/>
        </p:nvGrpSpPr>
        <p:grpSpPr>
          <a:xfrm>
            <a:off x="7346191" y="2350565"/>
            <a:ext cx="1479921" cy="875210"/>
            <a:chOff x="7346191" y="2350565"/>
            <a:chExt cx="1479921" cy="875210"/>
          </a:xfrm>
        </p:grpSpPr>
        <p:sp>
          <p:nvSpPr>
            <p:cNvPr id="54" name="Rectangle 53"/>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8" name="Rectangle 57"/>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59"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60"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pic>
        <p:nvPicPr>
          <p:cNvPr id="55" name="Picture 54"/>
          <p:cNvPicPr>
            <a:picLocks noChangeAspect="1"/>
          </p:cNvPicPr>
          <p:nvPr userDrawn="1"/>
        </p:nvPicPr>
        <p:blipFill rotWithShape="1">
          <a:blip r:embed="rId2" cstate="print"/>
          <a:srcRect/>
          <a:stretch>
            <a:fillRect/>
          </a:stretch>
        </p:blipFill>
        <p:spPr>
          <a:xfrm>
            <a:off x="-7472" y="1"/>
            <a:ext cx="9151472" cy="2072640"/>
          </a:xfrm>
          <a:prstGeom prst="rect">
            <a:avLst/>
          </a:prstGeom>
        </p:spPr>
      </p:pic>
      <p:sp>
        <p:nvSpPr>
          <p:cNvPr id="56" name="Rectangle 55"/>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62" name="Picture 6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5" name="图形 14"/>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grpSp>
        <p:nvGrpSpPr>
          <p:cNvPr id="126" name="Group 125"/>
          <p:cNvGrpSpPr/>
          <p:nvPr userDrawn="1"/>
        </p:nvGrpSpPr>
        <p:grpSpPr>
          <a:xfrm>
            <a:off x="7346191" y="2350565"/>
            <a:ext cx="1479921" cy="875210"/>
            <a:chOff x="7346191" y="2350565"/>
            <a:chExt cx="1479921" cy="875210"/>
          </a:xfrm>
        </p:grpSpPr>
        <p:sp>
          <p:nvSpPr>
            <p:cNvPr id="129" name="Rectangle 12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2" name="Rectangle 13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endParaRPr lang="en-US" dirty="0"/>
          </a:p>
        </p:txBody>
      </p:sp>
      <p:pic>
        <p:nvPicPr>
          <p:cNvPr id="58" name="Picture 57"/>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76" name="Rectangle 75"/>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7" name="Picture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16" name="图形 15"/>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9" name="图形 8"/>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pic>
        <p:nvPicPr>
          <p:cNvPr id="53" name="Picture 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9" name="图形 8"/>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pic>
        <p:nvPicPr>
          <p:cNvPr id="53" name="Picture 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pic>
        <p:nvPicPr>
          <p:cNvPr id="9" name="图形 8"/>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891" y="279236"/>
            <a:ext cx="2115878" cy="216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746632"/>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400"/>
            </a:lvl4pPr>
            <a:lvl5pPr>
              <a:defRPr sz="14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
        <p:nvSpPr>
          <p:cNvPr id="2" name="Rectangle 1"/>
          <p:cNvSpPr/>
          <p:nvPr userDrawn="1"/>
        </p:nvSpPr>
        <p:spPr>
          <a:xfrm>
            <a:off x="264160" y="4911122"/>
            <a:ext cx="6159538" cy="215444"/>
          </a:xfrm>
          <a:prstGeom prst="rect">
            <a:avLst/>
          </a:prstGeom>
        </p:spPr>
        <p:txBody>
          <a:bodyPr wrap="square">
            <a:spAutoFit/>
          </a:bodyPr>
          <a:lstStyle/>
          <a:p>
            <a:pPr algn="l">
              <a:lnSpc>
                <a:spcPct val="100000"/>
              </a:lnSpc>
            </a:pPr>
            <a:r>
              <a:rPr lang="en-US" sz="800" b="1" kern="1200" dirty="0">
                <a:solidFill>
                  <a:schemeClr val="accent1"/>
                </a:solidFill>
                <a:latin typeface="+mn-lt"/>
                <a:ea typeface="+mn-ea"/>
                <a:cs typeface="+mn-cs"/>
              </a:rPr>
              <a:t>CONFIDENTIAL – For use by </a:t>
            </a:r>
            <a:r>
              <a:rPr kumimoji="0" lang="en-US" sz="800" b="1" i="0" u="none" strike="noStrike" kern="1200" cap="none" spc="0" normalizeH="0" baseline="0" noProof="0" dirty="0">
                <a:ln>
                  <a:noFill/>
                </a:ln>
                <a:solidFill>
                  <a:schemeClr val="accent1"/>
                </a:solidFill>
                <a:effectLst/>
                <a:uLnTx/>
                <a:uFillTx/>
                <a:latin typeface="+mn-lt"/>
                <a:ea typeface="+mn-ea"/>
                <a:cs typeface="+mn-cs"/>
              </a:rPr>
              <a:t>Hitachi Consulting Corporation </a:t>
            </a:r>
            <a:r>
              <a:rPr lang="en-US" sz="800" b="1" kern="1200" dirty="0">
                <a:solidFill>
                  <a:schemeClr val="accent1"/>
                </a:solidFill>
                <a:latin typeface="+mn-lt"/>
                <a:ea typeface="+mn-ea"/>
                <a:cs typeface="+mn-cs"/>
              </a:rPr>
              <a:t>employees and other audiences under NDA only.</a:t>
            </a:r>
            <a:endParaRPr lang="en-US" sz="800" b="1"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7.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690130" y="229219"/>
            <a:ext cx="1242687" cy="356281"/>
          </a:xfrm>
          <a:prstGeom prst="rect">
            <a:avLst/>
          </a:prstGeom>
        </p:spPr>
      </p:pic>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endParaRPr lang="en-US" dirty="0"/>
          </a:p>
        </p:txBody>
      </p:sp>
      <p:sp>
        <p:nvSpPr>
          <p:cNvPr id="37" name="TextBox 36"/>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fld>
            <a:endParaRPr lang="en-US" sz="800" dirty="0">
              <a:solidFill>
                <a:schemeClr val="tx1">
                  <a:alpha val="50000"/>
                </a:schemeClr>
              </a:solidFill>
              <a:latin typeface="+mj-lt"/>
            </a:endParaRPr>
          </a:p>
        </p:txBody>
      </p:sp>
      <p:grpSp>
        <p:nvGrpSpPr>
          <p:cNvPr id="43" name="グループ化 59"/>
          <p:cNvGrpSpPr/>
          <p:nvPr userDrawn="1"/>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12" name="TextBox 11"/>
          <p:cNvSpPr txBox="1"/>
          <p:nvPr userDrawn="1"/>
        </p:nvSpPr>
        <p:spPr>
          <a:xfrm>
            <a:off x="6511966" y="4911221"/>
            <a:ext cx="2592377" cy="215444"/>
          </a:xfrm>
          <a:prstGeom prst="rect">
            <a:avLst/>
          </a:prstGeom>
          <a:noFill/>
        </p:spPr>
        <p:txBody>
          <a:bodyPr wrap="none" rtlCol="0">
            <a:spAutoFit/>
          </a:bodyPr>
          <a:lstStyle/>
          <a:p>
            <a:pPr algn="r" defTabSz="914400"/>
            <a:r>
              <a:rPr lang="en-US" sz="800" dirty="0">
                <a:solidFill>
                  <a:schemeClr val="tx1">
                    <a:alpha val="50000"/>
                  </a:schemeClr>
                </a:solidFill>
              </a:rPr>
              <a:t>© 2019 Hitachi Solutions(China).  All rights reserved.</a:t>
            </a:r>
            <a:endParaRPr lang="en-US" sz="800" dirty="0">
              <a:solidFill>
                <a:schemeClr val="tx1">
                  <a:alpha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panose="05000000000000000000" pitchFamily="2"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6.xml"/><Relationship Id="rId2" Type="http://schemas.openxmlformats.org/officeDocument/2006/relationships/image" Target="../media/image2.pn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6" name="Title 6"/>
          <p:cNvSpPr txBox="1"/>
          <p:nvPr/>
        </p:nvSpPr>
        <p:spPr>
          <a:xfrm>
            <a:off x="745149" y="1313542"/>
            <a:ext cx="7653702" cy="661828"/>
          </a:xfrm>
          <a:prstGeom prst="rect">
            <a:avLst/>
          </a:prstGeom>
        </p:spPr>
        <p:txBody>
          <a:bodyPr vert="horz" lIns="91440" tIns="0" rIns="91440" bIns="0" rtlCol="0" anchor="t">
            <a:noAutofit/>
          </a:bodyPr>
          <a:lst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a:lstStyle>
          <a:p>
            <a:pPr algn="ctr"/>
            <a:r>
              <a:rPr lang="zh-CN" altLang="en-US" sz="3800" b="0" dirty="0">
                <a:solidFill>
                  <a:schemeClr val="bg1"/>
                </a:solidFill>
                <a:ea typeface="宋体" panose="02010600030101010101" pitchFamily="2" charset="-122"/>
              </a:rPr>
              <a:t>促销最优</a:t>
            </a:r>
            <a:r>
              <a:rPr lang="zh-CN" altLang="en-US" sz="3800" b="0" dirty="0">
                <a:solidFill>
                  <a:schemeClr val="bg1"/>
                </a:solidFill>
                <a:ea typeface="宋体" panose="02010600030101010101" pitchFamily="2" charset="-122"/>
              </a:rPr>
              <a:t>解</a:t>
            </a:r>
            <a:endParaRPr lang="zh-CN" altLang="en-US" sz="3800" b="0" dirty="0">
              <a:solidFill>
                <a:schemeClr val="bg1"/>
              </a:solidFill>
              <a:ea typeface="宋体" panose="02010600030101010101" pitchFamily="2" charset="-122"/>
            </a:endParaRPr>
          </a:p>
        </p:txBody>
      </p:sp>
      <p:sp>
        <p:nvSpPr>
          <p:cNvPr id="19" name="矩形 18"/>
          <p:cNvSpPr/>
          <p:nvPr/>
        </p:nvSpPr>
        <p:spPr>
          <a:xfrm>
            <a:off x="4166365" y="2380646"/>
            <a:ext cx="810000" cy="28800"/>
          </a:xfrm>
          <a:prstGeom prst="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sp>
        <p:nvSpPr>
          <p:cNvPr id="20" name="矩形 19"/>
          <p:cNvSpPr/>
          <p:nvPr/>
        </p:nvSpPr>
        <p:spPr>
          <a:xfrm>
            <a:off x="5802" y="4110365"/>
            <a:ext cx="9138198" cy="612742"/>
          </a:xfrm>
          <a:prstGeom prst="rect">
            <a:avLst/>
          </a:prstGeom>
          <a:solidFill>
            <a:srgbClr val="C00000">
              <a:alpha val="94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pic>
        <p:nvPicPr>
          <p:cNvPr id="25"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0184" y="321416"/>
            <a:ext cx="1093305" cy="314034"/>
          </a:xfrm>
          <a:prstGeom prst="rect">
            <a:avLst/>
          </a:prstGeom>
        </p:spPr>
      </p:pic>
      <p:sp>
        <p:nvSpPr>
          <p:cNvPr id="28" name="文本框 27"/>
          <p:cNvSpPr txBox="1"/>
          <p:nvPr/>
        </p:nvSpPr>
        <p:spPr>
          <a:xfrm>
            <a:off x="8757501" y="5674936"/>
            <a:ext cx="184731" cy="246221"/>
          </a:xfrm>
          <a:prstGeom prst="rect">
            <a:avLst/>
          </a:prstGeom>
          <a:solidFill>
            <a:schemeClr val="bg1"/>
          </a:solidFill>
        </p:spPr>
        <p:txBody>
          <a:bodyPr wrap="none" rtlCol="0">
            <a:spAutoFit/>
          </a:bodyPr>
          <a:lstStyle/>
          <a:p>
            <a:pPr algn="l"/>
            <a:endParaRPr kumimoji="1" lang="zh-CN" altLang="en-US" sz="1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6" name="文本框 7"/>
          <p:cNvSpPr txBox="1"/>
          <p:nvPr/>
        </p:nvSpPr>
        <p:spPr>
          <a:xfrm>
            <a:off x="427594" y="237331"/>
            <a:ext cx="6213872" cy="521970"/>
          </a:xfrm>
          <a:prstGeom prst="rect">
            <a:avLst/>
          </a:prstGeom>
          <a:noFill/>
          <a:ln w="9525">
            <a:noFill/>
          </a:ln>
        </p:spPr>
        <p:txBody>
          <a:bodyPr wrap="square" anchor="t" anchorCtr="0">
            <a:spAutoFit/>
          </a:bodyPr>
          <a:p>
            <a:r>
              <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遗传进化算法</a:t>
            </a:r>
            <a:endPar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427355" y="935355"/>
            <a:ext cx="5048885" cy="3909060"/>
          </a:xfrm>
          <a:prstGeom prst="rect">
            <a:avLst/>
          </a:prstGeom>
        </p:spPr>
      </p:pic>
      <p:sp>
        <p:nvSpPr>
          <p:cNvPr id="4" name="文本框 3"/>
          <p:cNvSpPr txBox="1"/>
          <p:nvPr/>
        </p:nvSpPr>
        <p:spPr>
          <a:xfrm>
            <a:off x="4931410" y="1196975"/>
            <a:ext cx="4152900" cy="2676525"/>
          </a:xfrm>
          <a:prstGeom prst="rect">
            <a:avLst/>
          </a:prstGeom>
          <a:solidFill>
            <a:schemeClr val="bg1"/>
          </a:solidFill>
        </p:spPr>
        <p:txBody>
          <a:bodyPr wrap="square" rtlCol="0">
            <a:spAutoFit/>
          </a:bodyPr>
          <a:p>
            <a:pPr algn="l"/>
            <a:r>
              <a:rPr lang="zh-CN" altLang="en-US" sz="1200" dirty="0" smtClean="0"/>
              <a:t>初始化总群</a:t>
            </a:r>
            <a:r>
              <a:rPr lang="en-US" altLang="zh-CN" sz="1200" dirty="0" smtClean="0"/>
              <a:t>500,</a:t>
            </a:r>
            <a:r>
              <a:rPr lang="zh-CN" altLang="en-US" sz="1200" dirty="0" smtClean="0">
                <a:ea typeface="宋体" panose="02010600030101010101" pitchFamily="2" charset="-122"/>
              </a:rPr>
              <a:t>作为基础数据</a:t>
            </a:r>
            <a:endParaRPr lang="zh-CN" altLang="en-US" sz="1200" dirty="0" smtClean="0">
              <a:ea typeface="宋体" panose="02010600030101010101" pitchFamily="2" charset="-122"/>
            </a:endParaRPr>
          </a:p>
          <a:p>
            <a:pPr algn="l"/>
            <a:endParaRPr lang="zh-CN" altLang="en-US" sz="1200" dirty="0" smtClean="0"/>
          </a:p>
          <a:p>
            <a:pPr algn="l"/>
            <a:r>
              <a:rPr lang="zh-CN" altLang="en-US" sz="1200" dirty="0" smtClean="0"/>
              <a:t>1.评估每条染色体所对应个体的适应度。</a:t>
            </a:r>
            <a:r>
              <a:rPr lang="en-US" altLang="zh-CN" sz="1200" dirty="0" smtClean="0"/>
              <a:t>(</a:t>
            </a:r>
            <a:r>
              <a:rPr lang="zh-CN" altLang="en-US" sz="1200" dirty="0" smtClean="0">
                <a:ea typeface="宋体" panose="02010600030101010101" pitchFamily="2" charset="-122"/>
              </a:rPr>
              <a:t>评分高低</a:t>
            </a:r>
            <a:r>
              <a:rPr lang="en-US" altLang="zh-CN" sz="1200" dirty="0" smtClean="0"/>
              <a:t>)</a:t>
            </a:r>
            <a:endParaRPr lang="zh-CN" altLang="en-US" sz="1200" dirty="0" smtClean="0"/>
          </a:p>
          <a:p>
            <a:pPr algn="l"/>
            <a:endParaRPr lang="zh-CN" altLang="en-US" sz="1200" dirty="0" smtClean="0"/>
          </a:p>
          <a:p>
            <a:pPr algn="l"/>
            <a:r>
              <a:rPr lang="zh-CN" altLang="en-US" sz="1200" dirty="0" smtClean="0"/>
              <a:t>2.遵照适应度越高，选择概率越大的原则，从种群中选择两个个体作为父方和母方。</a:t>
            </a:r>
            <a:endParaRPr lang="zh-CN" altLang="en-US" sz="1200" dirty="0" smtClean="0"/>
          </a:p>
          <a:p>
            <a:pPr algn="l"/>
            <a:endParaRPr lang="zh-CN" altLang="en-US" sz="1200" dirty="0" smtClean="0"/>
          </a:p>
          <a:p>
            <a:pPr algn="l"/>
            <a:r>
              <a:rPr lang="zh-CN" altLang="en-US" sz="1200" dirty="0" smtClean="0"/>
              <a:t>3.抽取父母双方的染色体，进行交叉，产生子代。</a:t>
            </a:r>
            <a:endParaRPr lang="zh-CN" altLang="en-US" sz="1200" dirty="0" smtClean="0"/>
          </a:p>
          <a:p>
            <a:pPr algn="l"/>
            <a:endParaRPr lang="zh-CN" altLang="en-US" sz="1200" dirty="0" smtClean="0"/>
          </a:p>
          <a:p>
            <a:pPr algn="l"/>
            <a:r>
              <a:rPr lang="zh-CN" altLang="en-US" sz="1200" dirty="0" smtClean="0"/>
              <a:t>4.对子代的染色体进行变异。</a:t>
            </a:r>
            <a:r>
              <a:rPr lang="en-US" altLang="zh-CN" sz="1200" dirty="0" smtClean="0"/>
              <a:t>(</a:t>
            </a:r>
            <a:r>
              <a:rPr lang="zh-CN" altLang="en-US" sz="1200" dirty="0" smtClean="0">
                <a:ea typeface="宋体" panose="02010600030101010101" pitchFamily="2" charset="-122"/>
              </a:rPr>
              <a:t>为了</a:t>
            </a:r>
            <a:r>
              <a:rPr lang="zh-CN" altLang="en-US" sz="1200" dirty="0" smtClean="0"/>
              <a:t>生物多样性</a:t>
            </a:r>
            <a:r>
              <a:rPr lang="en-US" altLang="zh-CN" sz="1200" dirty="0" smtClean="0"/>
              <a:t>)</a:t>
            </a:r>
            <a:endParaRPr lang="en-US" altLang="zh-CN" sz="1200" dirty="0" smtClean="0"/>
          </a:p>
          <a:p>
            <a:pPr algn="l"/>
            <a:r>
              <a:rPr lang="en-US" altLang="zh-CN" sz="1200" dirty="0" smtClean="0"/>
              <a:t>    </a:t>
            </a:r>
            <a:r>
              <a:rPr lang="zh-CN" altLang="en-US" sz="1200" dirty="0" smtClean="0">
                <a:ea typeface="宋体" panose="02010600030101010101" pitchFamily="2" charset="-122"/>
              </a:rPr>
              <a:t>遗传变异后，验证适应度得分，替换掉种群中</a:t>
            </a:r>
            <a:endParaRPr lang="zh-CN" altLang="en-US" sz="1200" dirty="0" smtClean="0">
              <a:ea typeface="宋体" panose="02010600030101010101" pitchFamily="2" charset="-122"/>
            </a:endParaRPr>
          </a:p>
          <a:p>
            <a:pPr algn="l"/>
            <a:r>
              <a:rPr lang="zh-CN" altLang="en-US" sz="1200" dirty="0" smtClean="0">
                <a:ea typeface="宋体" panose="02010600030101010101" pitchFamily="2" charset="-122"/>
              </a:rPr>
              <a:t> </a:t>
            </a:r>
            <a:r>
              <a:rPr lang="en-US" altLang="zh-CN" sz="1200" dirty="0" smtClean="0">
                <a:ea typeface="宋体" panose="02010600030101010101" pitchFamily="2" charset="-122"/>
              </a:rPr>
              <a:t>   </a:t>
            </a:r>
            <a:r>
              <a:rPr lang="zh-CN" altLang="en-US" sz="1200" dirty="0" smtClean="0">
                <a:ea typeface="宋体" panose="02010600030101010101" pitchFamily="2" charset="-122"/>
              </a:rPr>
              <a:t>适应度低的个体</a:t>
            </a:r>
            <a:endParaRPr lang="zh-CN" altLang="en-US" sz="1200" dirty="0" smtClean="0"/>
          </a:p>
          <a:p>
            <a:pPr algn="l"/>
            <a:endParaRPr lang="zh-CN" altLang="en-US" sz="1200" dirty="0" smtClean="0"/>
          </a:p>
          <a:p>
            <a:pPr algn="l"/>
            <a:r>
              <a:rPr lang="zh-CN" altLang="en-US" sz="1200" dirty="0" smtClean="0"/>
              <a:t>5.重复2，3，4步骤，直到新种群的产生</a:t>
            </a:r>
            <a:endParaRPr lang="zh-CN" altLang="en-US" sz="12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barn(outVertical)">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6" name="文本框 7"/>
          <p:cNvSpPr txBox="1"/>
          <p:nvPr/>
        </p:nvSpPr>
        <p:spPr>
          <a:xfrm>
            <a:off x="427594" y="237331"/>
            <a:ext cx="6213872" cy="521970"/>
          </a:xfrm>
          <a:prstGeom prst="rect">
            <a:avLst/>
          </a:prstGeom>
          <a:noFill/>
          <a:ln w="9525">
            <a:noFill/>
          </a:ln>
        </p:spPr>
        <p:txBody>
          <a:bodyPr wrap="square" anchor="t" anchorCtr="0">
            <a:spAutoFit/>
          </a:bodyPr>
          <a:p>
            <a:r>
              <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约束条件</a:t>
            </a:r>
            <a:endPar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endParaRPr>
          </a:p>
        </p:txBody>
      </p:sp>
      <p:graphicFrame>
        <p:nvGraphicFramePr>
          <p:cNvPr id="2" name="表格 1"/>
          <p:cNvGraphicFramePr/>
          <p:nvPr>
            <p:custDataLst>
              <p:tags r:id="rId1"/>
            </p:custDataLst>
          </p:nvPr>
        </p:nvGraphicFramePr>
        <p:xfrm>
          <a:off x="641985" y="1177925"/>
          <a:ext cx="4830445" cy="3640455"/>
        </p:xfrm>
        <a:graphic>
          <a:graphicData uri="http://schemas.openxmlformats.org/drawingml/2006/table">
            <a:tbl>
              <a:tblPr firstRow="1" bandRow="1">
                <a:tableStyleId>{5C22544A-7EE6-4342-B048-85BDC9FD1C3A}</a:tableStyleId>
              </a:tblPr>
              <a:tblGrid>
                <a:gridCol w="412750"/>
                <a:gridCol w="3324860"/>
                <a:gridCol w="1093082"/>
              </a:tblGrid>
              <a:tr h="378460">
                <a:tc>
                  <a:txBody>
                    <a:bodyPr/>
                    <a:p>
                      <a:pPr algn="ctr">
                        <a:buNone/>
                      </a:pPr>
                      <a:endParaRPr lang="zh-CN" altLang="en-US"/>
                    </a:p>
                  </a:txBody>
                  <a:tcPr/>
                </a:tc>
                <a:tc>
                  <a:txBody>
                    <a:bodyPr/>
                    <a:p>
                      <a:pPr>
                        <a:buNone/>
                      </a:pPr>
                      <a:endParaRPr lang="zh-CN" altLang="en-US"/>
                    </a:p>
                  </a:txBody>
                  <a:tcPr/>
                </a:tc>
                <a:tc>
                  <a:txBody>
                    <a:bodyPr/>
                    <a:p>
                      <a:pPr>
                        <a:buNone/>
                      </a:pPr>
                      <a:endParaRPr lang="zh-CN" altLang="en-US"/>
                    </a:p>
                  </a:txBody>
                  <a:tcPr/>
                </a:tc>
              </a:tr>
              <a:tr h="306070">
                <a:tc>
                  <a:txBody>
                    <a:bodyPr/>
                    <a:p>
                      <a:pPr algn="ctr">
                        <a:buNone/>
                      </a:pPr>
                      <a:r>
                        <a:rPr lang="en-US" altLang="zh-CN" sz="1200"/>
                        <a:t>P</a:t>
                      </a:r>
                      <a:endParaRPr lang="en-US" altLang="zh-CN" sz="1200"/>
                    </a:p>
                  </a:txBody>
                  <a:tcPr/>
                </a:tc>
                <a:tc>
                  <a:txBody>
                    <a:bodyPr/>
                    <a:p>
                      <a:pPr algn="ctr">
                        <a:buNone/>
                      </a:pPr>
                      <a:r>
                        <a:rPr lang="zh-CN" altLang="en-US" sz="1200"/>
                        <a:t>总价格 P</a:t>
                      </a:r>
                      <a:endParaRPr lang="zh-CN" altLang="en-US" sz="1200"/>
                    </a:p>
                  </a:txBody>
                  <a:tcPr/>
                </a:tc>
                <a:tc>
                  <a:txBody>
                    <a:bodyPr/>
                    <a:p>
                      <a:pPr>
                        <a:buNone/>
                      </a:pPr>
                      <a:endParaRPr lang="zh-CN" altLang="en-US"/>
                    </a:p>
                  </a:txBody>
                  <a:tcPr/>
                </a:tc>
              </a:tr>
              <a:tr h="379095">
                <a:tc>
                  <a:txBody>
                    <a:bodyPr/>
                    <a:p>
                      <a:pPr algn="ctr">
                        <a:buNone/>
                      </a:pPr>
                      <a:r>
                        <a:rPr lang="zh-CN" altLang="en-US" sz="1200">
                          <a:sym typeface="+mn-ea"/>
                        </a:rPr>
                        <a:t>Pd </a:t>
                      </a:r>
                      <a:endParaRPr lang="en-US" altLang="zh-CN" sz="1200"/>
                    </a:p>
                  </a:txBody>
                  <a:tcPr anchor="ctr" anchorCtr="0"/>
                </a:tc>
                <a:tc>
                  <a:txBody>
                    <a:bodyPr/>
                    <a:p>
                      <a:pPr algn="ctr">
                        <a:buNone/>
                      </a:pPr>
                      <a:r>
                        <a:rPr lang="zh-CN" altLang="en-US" sz="1200"/>
                        <a:t>购物满 Pd 元减去折扣价 Pdis</a:t>
                      </a:r>
                      <a:endParaRPr lang="zh-CN" altLang="en-US" sz="1200"/>
                    </a:p>
                  </a:txBody>
                  <a:tcPr anchor="ctr" anchorCtr="0"/>
                </a:tc>
                <a:tc>
                  <a:txBody>
                    <a:bodyPr/>
                    <a:p>
                      <a:pPr algn="ctr">
                        <a:buNone/>
                      </a:pPr>
                      <a:r>
                        <a:rPr lang="zh-CN" altLang="en-US" sz="1200"/>
                        <a:t>满199</a:t>
                      </a:r>
                      <a:r>
                        <a:rPr lang="en-US" altLang="zh-CN" sz="1200"/>
                        <a:t>-100</a:t>
                      </a:r>
                      <a:endParaRPr lang="en-US" altLang="zh-CN" sz="1200"/>
                    </a:p>
                  </a:txBody>
                  <a:tcPr anchor="ctr" anchorCtr="0"/>
                </a:tc>
              </a:tr>
              <a:tr h="377825">
                <a:tc>
                  <a:txBody>
                    <a:bodyPr/>
                    <a:p>
                      <a:pPr algn="ctr">
                        <a:buNone/>
                      </a:pPr>
                      <a:r>
                        <a:rPr sz="1200">
                          <a:sym typeface="+mn-ea"/>
                        </a:rPr>
                        <a:t>Pf</a:t>
                      </a:r>
                      <a:endParaRPr lang="en-US" altLang="zh-CN" sz="1200"/>
                    </a:p>
                  </a:txBody>
                  <a:tcPr anchor="ctr" anchorCtr="0"/>
                </a:tc>
                <a:tc>
                  <a:txBody>
                    <a:bodyPr/>
                    <a:p>
                      <a:pPr algn="ctr">
                        <a:buNone/>
                      </a:pPr>
                      <a:r>
                        <a:rPr sz="1200">
                          <a:sym typeface="+mn-ea"/>
                        </a:rPr>
                        <a:t>购物满 Pf 元后享受包邮政策</a:t>
                      </a:r>
                      <a:endParaRPr sz="1200">
                        <a:sym typeface="+mn-ea"/>
                      </a:endParaRPr>
                    </a:p>
                  </a:txBody>
                  <a:tcPr anchor="ctr" anchorCtr="0"/>
                </a:tc>
                <a:tc>
                  <a:txBody>
                    <a:bodyPr/>
                    <a:p>
                      <a:pPr algn="ctr">
                        <a:buNone/>
                      </a:pPr>
                      <a:r>
                        <a:rPr lang="zh-CN" altLang="en-US" sz="1200">
                          <a:sym typeface="+mn-ea"/>
                        </a:rPr>
                        <a:t>满 79 包邮</a:t>
                      </a:r>
                      <a:endParaRPr lang="zh-CN" altLang="en-US" sz="1200">
                        <a:sym typeface="+mn-ea"/>
                      </a:endParaRPr>
                    </a:p>
                  </a:txBody>
                  <a:tcPr anchor="ctr" anchorCtr="0"/>
                </a:tc>
              </a:tr>
              <a:tr h="625475">
                <a:tc>
                  <a:txBody>
                    <a:bodyPr/>
                    <a:p>
                      <a:pPr algn="ctr">
                        <a:buNone/>
                      </a:pPr>
                      <a:r>
                        <a:rPr lang="en-US" altLang="zh-CN" sz="1200">
                          <a:ea typeface="宋体" panose="02010600030101010101" pitchFamily="2" charset="-122"/>
                          <a:sym typeface="+mn-ea"/>
                        </a:rPr>
                        <a:t> Pt</a:t>
                      </a:r>
                      <a:endParaRPr lang="en-US" altLang="zh-CN" sz="1200"/>
                    </a:p>
                  </a:txBody>
                  <a:tcPr anchor="ctr" anchorCtr="0"/>
                </a:tc>
                <a:tc>
                  <a:txBody>
                    <a:bodyPr/>
                    <a:p>
                      <a:pPr algn="ctr">
                        <a:buNone/>
                      </a:pPr>
                      <a:r>
                        <a:rPr lang="en-US" altLang="zh-CN" sz="1200">
                          <a:ea typeface="宋体" panose="02010600030101010101" pitchFamily="2" charset="-122"/>
                          <a:sym typeface="+mn-ea"/>
                        </a:rPr>
                        <a:t>凑单的商品价格为 P</a:t>
                      </a:r>
                      <a:r>
                        <a:rPr lang="en-US" altLang="zh-CN" sz="1200">
                          <a:ea typeface="宋体" panose="02010600030101010101" pitchFamily="2" charset="-122"/>
                          <a:sym typeface="+mn-ea"/>
                        </a:rPr>
                        <a:t>t</a:t>
                      </a:r>
                      <a:endParaRPr lang="en-US" altLang="zh-CN" sz="1200">
                        <a:ea typeface="宋体" panose="02010600030101010101" pitchFamily="2" charset="-122"/>
                        <a:sym typeface="+mn-ea"/>
                      </a:endParaRPr>
                    </a:p>
                  </a:txBody>
                  <a:tcPr anchor="ctr" anchorCtr="0"/>
                </a:tc>
                <a:tc>
                  <a:txBody>
                    <a:bodyPr/>
                    <a:p>
                      <a:pPr algn="ctr">
                        <a:buNone/>
                      </a:pPr>
                      <a:endParaRPr lang="en-US" altLang="zh-CN" sz="1200">
                        <a:ea typeface="宋体" panose="02010600030101010101" pitchFamily="2" charset="-122"/>
                        <a:sym typeface="+mn-ea"/>
                      </a:endParaRPr>
                    </a:p>
                  </a:txBody>
                  <a:tcPr anchor="ctr" anchorCtr="0"/>
                </a:tc>
              </a:tr>
              <a:tr h="378460">
                <a:tc>
                  <a:txBody>
                    <a:bodyPr/>
                    <a:p>
                      <a:pPr algn="ctr">
                        <a:buNone/>
                      </a:pPr>
                      <a:r>
                        <a:rPr lang="en-US" altLang="zh-CN" sz="1200"/>
                        <a:t>ps</a:t>
                      </a:r>
                      <a:endParaRPr lang="en-US" altLang="zh-CN" sz="1200"/>
                    </a:p>
                  </a:txBody>
                  <a:tcPr anchor="ctr" anchorCtr="0"/>
                </a:tc>
                <a:tc>
                  <a:txBody>
                    <a:bodyPr/>
                    <a:p>
                      <a:pPr algn="ctr">
                        <a:buNone/>
                      </a:pPr>
                      <a:r>
                        <a:rPr lang="en-US" altLang="zh-CN" sz="1200">
                          <a:ea typeface="宋体" panose="02010600030101010101" pitchFamily="2" charset="-122"/>
                        </a:rPr>
                        <a:t>邮费为 Pshipping</a:t>
                      </a:r>
                      <a:endParaRPr lang="en-US" altLang="zh-CN" sz="1200">
                        <a:ea typeface="宋体" panose="02010600030101010101" pitchFamily="2" charset="-122"/>
                      </a:endParaRPr>
                    </a:p>
                  </a:txBody>
                  <a:tcPr anchor="ctr" anchorCtr="0"/>
                </a:tc>
                <a:tc>
                  <a:txBody>
                    <a:bodyPr/>
                    <a:p>
                      <a:pPr algn="ctr">
                        <a:buNone/>
                      </a:pPr>
                      <a:r>
                        <a:rPr lang="en-US" altLang="zh-CN" sz="1200">
                          <a:ea typeface="宋体" panose="02010600030101010101" pitchFamily="2" charset="-122"/>
                        </a:rPr>
                        <a:t>为</a:t>
                      </a:r>
                      <a:r>
                        <a:rPr lang="en-US" altLang="zh-CN" sz="1200">
                          <a:ea typeface="宋体" panose="02010600030101010101" pitchFamily="2" charset="-122"/>
                          <a:sym typeface="+mn-ea"/>
                        </a:rPr>
                        <a:t>邮费</a:t>
                      </a:r>
                      <a:r>
                        <a:rPr lang="en-US" altLang="zh-CN" sz="1200">
                          <a:ea typeface="宋体" panose="02010600030101010101" pitchFamily="2" charset="-122"/>
                        </a:rPr>
                        <a:t> 10</a:t>
                      </a:r>
                      <a:endParaRPr lang="en-US" altLang="zh-CN" sz="1200">
                        <a:ea typeface="宋体" panose="02010600030101010101" pitchFamily="2" charset="-122"/>
                      </a:endParaRPr>
                    </a:p>
                  </a:txBody>
                  <a:tcPr anchor="ctr" anchorCtr="0"/>
                </a:tc>
              </a:tr>
              <a:tr h="377825">
                <a:tc>
                  <a:txBody>
                    <a:bodyPr/>
                    <a:p>
                      <a:pPr algn="ctr">
                        <a:buNone/>
                      </a:pPr>
                      <a:endParaRPr lang="zh-CN" altLang="en-US" sz="1200">
                        <a:ea typeface="宋体" panose="02010600030101010101" pitchFamily="2" charset="-122"/>
                      </a:endParaRPr>
                    </a:p>
                  </a:txBody>
                  <a:tcPr anchor="ctr" anchorCtr="0"/>
                </a:tc>
                <a:tc>
                  <a:txBody>
                    <a:bodyPr/>
                    <a:p>
                      <a:pPr algn="ctr">
                        <a:buNone/>
                      </a:pPr>
                      <a:endParaRPr lang="en-US" altLang="zh-CN" sz="1200">
                        <a:ea typeface="宋体" panose="02010600030101010101" pitchFamily="2" charset="-122"/>
                      </a:endParaRPr>
                    </a:p>
                  </a:txBody>
                  <a:tcPr anchor="ctr" anchorCtr="0"/>
                </a:tc>
                <a:tc>
                  <a:txBody>
                    <a:bodyPr/>
                    <a:p>
                      <a:pPr algn="ctr">
                        <a:buNone/>
                      </a:pPr>
                      <a:endParaRPr lang="en-US" altLang="zh-CN" sz="1200">
                        <a:ea typeface="宋体" panose="02010600030101010101" pitchFamily="2" charset="-122"/>
                      </a:endParaRPr>
                    </a:p>
                  </a:txBody>
                  <a:tcPr anchor="ctr" anchorCtr="0"/>
                </a:tc>
              </a:tr>
              <a:tr h="379095">
                <a:tc>
                  <a:txBody>
                    <a:bodyPr/>
                    <a:p>
                      <a:pPr algn="ctr">
                        <a:buNone/>
                      </a:pPr>
                      <a:endParaRPr lang="zh-CN" altLang="en-US" sz="1200">
                        <a:ea typeface="宋体" panose="02010600030101010101" pitchFamily="2" charset="-122"/>
                      </a:endParaRPr>
                    </a:p>
                  </a:txBody>
                  <a:tcPr anchor="ctr" anchorCtr="0"/>
                </a:tc>
                <a:tc>
                  <a:txBody>
                    <a:bodyPr/>
                    <a:p>
                      <a:pPr algn="ctr">
                        <a:buNone/>
                      </a:pPr>
                      <a:endParaRPr lang="zh-CN" altLang="en-US" sz="1200"/>
                    </a:p>
                  </a:txBody>
                  <a:tcPr anchor="ctr" anchorCtr="0"/>
                </a:tc>
                <a:tc>
                  <a:txBody>
                    <a:bodyPr/>
                    <a:p>
                      <a:pPr algn="ctr">
                        <a:buNone/>
                      </a:pPr>
                      <a:endParaRPr lang="zh-CN" altLang="en-US" sz="1200"/>
                    </a:p>
                  </a:txBody>
                  <a:tcPr anchor="ctr" anchorCtr="0"/>
                </a:tc>
              </a:tr>
              <a:tr h="378460">
                <a:tc>
                  <a:txBody>
                    <a:bodyPr/>
                    <a:p>
                      <a:pPr algn="ctr">
                        <a:buNone/>
                      </a:pPr>
                      <a:endParaRPr lang="en-US" altLang="zh-CN" sz="1200"/>
                    </a:p>
                  </a:txBody>
                  <a:tcPr anchor="ctr" anchorCtr="0"/>
                </a:tc>
                <a:tc>
                  <a:txBody>
                    <a:bodyPr/>
                    <a:p>
                      <a:pPr algn="ctr">
                        <a:buNone/>
                      </a:pPr>
                      <a:endParaRPr lang="zh-CN" altLang="en-US" sz="1200"/>
                    </a:p>
                  </a:txBody>
                  <a:tcPr anchor="ctr" anchorCtr="0"/>
                </a:tc>
                <a:tc>
                  <a:txBody>
                    <a:bodyPr/>
                    <a:p>
                      <a:pPr algn="ctr">
                        <a:buNone/>
                      </a:pPr>
                      <a:endParaRPr lang="zh-CN" altLang="en-US" sz="1200"/>
                    </a:p>
                  </a:txBody>
                  <a:tcPr anchor="ctr" anchorCtr="0"/>
                </a:tc>
              </a:tr>
            </a:tbl>
          </a:graphicData>
        </a:graphic>
      </p:graphicFrame>
      <p:sp>
        <p:nvSpPr>
          <p:cNvPr id="3" name="文本框 2"/>
          <p:cNvSpPr txBox="1"/>
          <p:nvPr/>
        </p:nvSpPr>
        <p:spPr>
          <a:xfrm>
            <a:off x="5669915" y="1177925"/>
            <a:ext cx="2790825" cy="3322955"/>
          </a:xfrm>
          <a:prstGeom prst="rect">
            <a:avLst/>
          </a:prstGeom>
          <a:solidFill>
            <a:schemeClr val="bg1"/>
          </a:solidFill>
        </p:spPr>
        <p:txBody>
          <a:bodyPr wrap="square" rtlCol="0">
            <a:spAutoFit/>
          </a:bodyPr>
          <a:p>
            <a:pPr algn="l"/>
            <a:r>
              <a:rPr lang="zh-CN" altLang="en-US" sz="1400" dirty="0" smtClean="0"/>
              <a:t>解决</a:t>
            </a:r>
            <a:r>
              <a:rPr lang="zh-CN" altLang="en-US" sz="1400" dirty="0" smtClean="0"/>
              <a:t>问题：</a:t>
            </a:r>
            <a:endParaRPr lang="zh-CN" altLang="en-US" sz="1400" dirty="0" smtClean="0"/>
          </a:p>
          <a:p>
            <a:pPr algn="l"/>
            <a:r>
              <a:rPr lang="zh-CN" altLang="en-US" sz="1400" dirty="0" smtClean="0"/>
              <a:t>如果排列组合将所有可能性排列组合一遍，肯定够找出最佳解，在商品数量较 少的情况下，该方法或许可行。但是，目前门店商品数量成千上万，这种做法必然费时费力。故选用的是遗传算法。遗传算法非常适合处理传统搜索方法难以解决的复杂和非线性优化问题，而且利用遗传算法在进行染色体选择的时候，可以模拟消费部分的偏好，从而保留部分消费者所亲睐的商品的特性，进而在满足约束后给出让消费者最为满意的</a:t>
            </a:r>
            <a:r>
              <a:rPr lang="zh-CN" altLang="en-US" sz="1400" dirty="0" smtClean="0"/>
              <a:t>促销推荐组合</a:t>
            </a:r>
            <a:endParaRPr lang="zh-CN" altLang="en-US" sz="14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barn(outVertical)">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6" name="文本框 7"/>
          <p:cNvSpPr txBox="1"/>
          <p:nvPr/>
        </p:nvSpPr>
        <p:spPr>
          <a:xfrm>
            <a:off x="427594" y="237331"/>
            <a:ext cx="6213872" cy="521970"/>
          </a:xfrm>
          <a:prstGeom prst="rect">
            <a:avLst/>
          </a:prstGeom>
          <a:noFill/>
          <a:ln w="9525">
            <a:noFill/>
          </a:ln>
        </p:spPr>
        <p:txBody>
          <a:bodyPr wrap="square" anchor="t" anchorCtr="0">
            <a:spAutoFit/>
          </a:bodyPr>
          <a:p>
            <a:r>
              <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适应度函数</a:t>
            </a:r>
            <a:endPar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endParaRPr>
          </a:p>
        </p:txBody>
      </p:sp>
      <p:graphicFrame>
        <p:nvGraphicFramePr>
          <p:cNvPr id="74" name="表格 73"/>
          <p:cNvGraphicFramePr/>
          <p:nvPr>
            <p:custDataLst>
              <p:tags r:id="rId1"/>
            </p:custDataLst>
          </p:nvPr>
        </p:nvGraphicFramePr>
        <p:xfrm>
          <a:off x="590550" y="1009650"/>
          <a:ext cx="8239760" cy="4025900"/>
        </p:xfrm>
        <a:graphic>
          <a:graphicData uri="http://schemas.openxmlformats.org/drawingml/2006/table">
            <a:tbl>
              <a:tblPr firstRow="1" bandRow="1">
                <a:tableStyleId>{5C22544A-7EE6-4342-B048-85BDC9FD1C3A}</a:tableStyleId>
              </a:tblPr>
              <a:tblGrid>
                <a:gridCol w="2881630"/>
                <a:gridCol w="5358130"/>
              </a:tblGrid>
              <a:tr h="390525">
                <a:tc>
                  <a:txBody>
                    <a:bodyPr/>
                    <a:p>
                      <a:pPr algn="ctr">
                        <a:buNone/>
                      </a:pPr>
                      <a:r>
                        <a:rPr lang="zh-CN" altLang="en-US"/>
                        <a:t>名称</a:t>
                      </a:r>
                      <a:endParaRPr lang="zh-CN" altLang="en-US"/>
                    </a:p>
                  </a:txBody>
                  <a:tcPr anchor="ctr" anchorCtr="0"/>
                </a:tc>
                <a:tc>
                  <a:txBody>
                    <a:bodyPr/>
                    <a:p>
                      <a:pPr algn="ctr">
                        <a:buNone/>
                      </a:pPr>
                      <a:r>
                        <a:rPr lang="zh-CN" altLang="en-US"/>
                        <a:t>定义</a:t>
                      </a:r>
                      <a:endParaRPr lang="zh-CN" altLang="en-US"/>
                    </a:p>
                  </a:txBody>
                  <a:tcPr anchor="ctr" anchorCtr="0"/>
                </a:tc>
              </a:tr>
              <a:tr h="390525">
                <a:tc>
                  <a:txBody>
                    <a:bodyPr/>
                    <a:p>
                      <a:pPr>
                        <a:buNone/>
                      </a:pPr>
                      <a:r>
                        <a:rPr lang="zh-CN" altLang="en-US" sz="1200">
                          <a:sym typeface="+mn-ea"/>
                        </a:rPr>
                        <a:t> P=∑P i </a:t>
                      </a:r>
                      <a:endParaRPr lang="zh-CN" altLang="en-US" sz="1200">
                        <a:sym typeface="+mn-ea"/>
                      </a:endParaRPr>
                    </a:p>
                  </a:txBody>
                  <a:tcPr/>
                </a:tc>
                <a:tc>
                  <a:txBody>
                    <a:bodyPr/>
                    <a:p>
                      <a:pPr>
                        <a:buNone/>
                      </a:pPr>
                      <a:r>
                        <a:rPr lang="zh-CN" altLang="en-US" sz="1400"/>
                        <a:t>i 为商品集合 S 中的一个商品，Pi 为选中的第 i 件商品的价格，此时的适应度函数是一个分段函数，在不同的条件下有不同的表现方式</a:t>
                      </a:r>
                      <a:endParaRPr lang="zh-CN" altLang="en-US" sz="1400"/>
                    </a:p>
                  </a:txBody>
                  <a:tcPr/>
                </a:tc>
              </a:tr>
              <a:tr h="390525">
                <a:tc>
                  <a:txBody>
                    <a:bodyPr/>
                    <a:p>
                      <a:pPr>
                        <a:buNone/>
                      </a:pPr>
                      <a:r>
                        <a:rPr lang="zh-CN" altLang="en-US" sz="1200"/>
                        <a:t>一阶段</a:t>
                      </a:r>
                      <a:r>
                        <a:rPr lang="zh-CN" altLang="en-US" sz="1200">
                          <a:sym typeface="+mn-ea"/>
                        </a:rPr>
                        <a:t>适应度函数为 f(x)=P-</a:t>
                      </a:r>
                      <a:r>
                        <a:rPr lang="en-US" altLang="zh-CN" sz="1200">
                          <a:sym typeface="+mn-ea"/>
                        </a:rPr>
                        <a:t> </a:t>
                      </a:r>
                      <a:r>
                        <a:rPr lang="zh-CN" altLang="en-US" sz="1200">
                          <a:sym typeface="+mn-ea"/>
                        </a:rPr>
                        <a:t>Pdis</a:t>
                      </a:r>
                      <a:endParaRPr lang="zh-CN" altLang="en-US" sz="1200"/>
                    </a:p>
                  </a:txBody>
                  <a:tcPr/>
                </a:tc>
                <a:tc>
                  <a:txBody>
                    <a:bodyPr/>
                    <a:p>
                      <a:pPr>
                        <a:buNone/>
                      </a:pPr>
                      <a:r>
                        <a:rPr lang="zh-CN" altLang="en-US" sz="1400"/>
                        <a:t>当被选中的所有商品的价格总和达到“满减”的要求时，此时的实际支付价格即目标函数为总价格 P 减去优惠金额 Pdis</a:t>
                      </a:r>
                      <a:endParaRPr lang="zh-CN" altLang="en-US" sz="1400"/>
                    </a:p>
                  </a:txBody>
                  <a:tcPr/>
                </a:tc>
              </a:tr>
              <a:tr h="574040">
                <a:tc>
                  <a:txBody>
                    <a:bodyPr/>
                    <a:p>
                      <a:pPr>
                        <a:buNone/>
                      </a:pPr>
                      <a:r>
                        <a:rPr lang="zh-CN" altLang="en-US" sz="1200"/>
                        <a:t>P∈[(Pd –Pdis ),</a:t>
                      </a:r>
                      <a:r>
                        <a:rPr lang="en-US" altLang="zh-CN" sz="1200"/>
                        <a:t> </a:t>
                      </a:r>
                      <a:r>
                        <a:rPr lang="zh-CN" altLang="en-US" sz="1200"/>
                        <a:t>Pd ]</a:t>
                      </a:r>
                      <a:endParaRPr lang="zh-CN" altLang="en-US" sz="1200"/>
                    </a:p>
                    <a:p>
                      <a:pPr>
                        <a:buNone/>
                      </a:pPr>
                      <a:r>
                        <a:rPr sz="1200">
                          <a:sym typeface="+mn-ea"/>
                        </a:rPr>
                        <a:t>适应度函数为 f(x)=P-</a:t>
                      </a:r>
                      <a:r>
                        <a:rPr lang="en-US" sz="1200">
                          <a:sym typeface="+mn-ea"/>
                        </a:rPr>
                        <a:t> </a:t>
                      </a:r>
                      <a:r>
                        <a:rPr sz="1200">
                          <a:sym typeface="+mn-ea"/>
                        </a:rPr>
                        <a:t>Pdis +</a:t>
                      </a:r>
                      <a:r>
                        <a:rPr lang="en-US" sz="1200">
                          <a:sym typeface="+mn-ea"/>
                        </a:rPr>
                        <a:t> </a:t>
                      </a:r>
                      <a:r>
                        <a:rPr sz="1200">
                          <a:sym typeface="+mn-ea"/>
                        </a:rPr>
                        <a:t>P</a:t>
                      </a:r>
                      <a:r>
                        <a:rPr lang="en-US" sz="1200">
                          <a:sym typeface="+mn-ea"/>
                        </a:rPr>
                        <a:t>t</a:t>
                      </a:r>
                      <a:endParaRPr lang="zh-CN" altLang="en-US" sz="1200"/>
                    </a:p>
                  </a:txBody>
                  <a:tcPr/>
                </a:tc>
                <a:tc>
                  <a:txBody>
                    <a:bodyPr/>
                    <a:p>
                      <a:pPr>
                        <a:buNone/>
                      </a:pPr>
                      <a:r>
                        <a:rPr sz="1400"/>
                        <a:t>消费者需要拼单，使得消费金额达到 Pd ，才最划算。假设</a:t>
                      </a:r>
                      <a:endParaRPr sz="1400"/>
                    </a:p>
                    <a:p>
                      <a:pPr>
                        <a:buNone/>
                      </a:pPr>
                      <a:r>
                        <a:rPr sz="1400"/>
                        <a:t>所凑单商品为 t，其价格为 Pt ，则适应度函数为 f(x)=P-</a:t>
                      </a:r>
                      <a:r>
                        <a:rPr lang="en-US" sz="1400"/>
                        <a:t> </a:t>
                      </a:r>
                      <a:r>
                        <a:rPr sz="1400"/>
                        <a:t>Pdis +</a:t>
                      </a:r>
                      <a:r>
                        <a:rPr lang="en-US" sz="1400"/>
                        <a:t> </a:t>
                      </a:r>
                      <a:r>
                        <a:rPr sz="1400"/>
                        <a:t>P</a:t>
                      </a:r>
                      <a:r>
                        <a:rPr lang="en-US" sz="1400"/>
                        <a:t>t</a:t>
                      </a:r>
                      <a:endParaRPr lang="en-US" sz="1400"/>
                    </a:p>
                  </a:txBody>
                  <a:tcPr/>
                </a:tc>
              </a:tr>
              <a:tr h="390525">
                <a:tc>
                  <a:txBody>
                    <a:bodyPr/>
                    <a:p>
                      <a:pPr>
                        <a:buNone/>
                      </a:pPr>
                      <a:r>
                        <a:rPr lang="zh-CN" altLang="en-US" sz="1400"/>
                        <a:t>P∈[Pf ,</a:t>
                      </a:r>
                      <a:r>
                        <a:rPr lang="en-US" altLang="zh-CN" sz="1400"/>
                        <a:t> </a:t>
                      </a:r>
                      <a:r>
                        <a:rPr lang="zh-CN" altLang="en-US" sz="1400"/>
                        <a:t>Pd -</a:t>
                      </a:r>
                      <a:r>
                        <a:rPr lang="en-US" altLang="zh-CN" sz="1400"/>
                        <a:t> </a:t>
                      </a:r>
                      <a:r>
                        <a:rPr lang="zh-CN" altLang="en-US" sz="1400"/>
                        <a:t>Pdis ]，适应度函数为 f(x)=P</a:t>
                      </a:r>
                      <a:endParaRPr lang="zh-CN" altLang="en-US" sz="1400"/>
                    </a:p>
                  </a:txBody>
                  <a:tcPr/>
                </a:tc>
                <a:tc>
                  <a:txBody>
                    <a:bodyPr/>
                    <a:p>
                      <a:pPr>
                        <a:buNone/>
                      </a:pPr>
                      <a:r>
                        <a:rPr lang="zh-CN" altLang="en-US" sz="1400"/>
                        <a:t>当所有购买商品总价格介于“满免邮”与满减后金额 Pd -</a:t>
                      </a:r>
                      <a:r>
                        <a:rPr lang="en-US" altLang="zh-CN" sz="1400"/>
                        <a:t> </a:t>
                      </a:r>
                      <a:r>
                        <a:rPr lang="zh-CN" altLang="en-US" sz="1400"/>
                        <a:t>Pdis 之间，此时如果加上凑单，那么至少也要支付 Pd </a:t>
                      </a:r>
                      <a:r>
                        <a:rPr lang="en-US" altLang="zh-CN" sz="1400"/>
                        <a:t> </a:t>
                      </a:r>
                      <a:r>
                        <a:rPr lang="zh-CN" altLang="en-US" sz="1400"/>
                        <a:t>-</a:t>
                      </a:r>
                      <a:r>
                        <a:rPr lang="en-US" altLang="zh-CN" sz="1400"/>
                        <a:t> </a:t>
                      </a:r>
                      <a:r>
                        <a:rPr lang="zh-CN" altLang="en-US" sz="1400"/>
                        <a:t>Pdis ，对于消费者来说 P</a:t>
                      </a:r>
                      <a:r>
                        <a:rPr lang="en-US" altLang="zh-CN" sz="1400"/>
                        <a:t> </a:t>
                      </a:r>
                      <a:r>
                        <a:rPr lang="zh-CN" altLang="en-US" sz="1400"/>
                        <a:t>&lt;</a:t>
                      </a:r>
                      <a:r>
                        <a:rPr lang="en-US" altLang="zh-CN" sz="1400"/>
                        <a:t> </a:t>
                      </a:r>
                      <a:r>
                        <a:rPr lang="zh-CN" altLang="en-US" sz="1400"/>
                        <a:t>Pd -</a:t>
                      </a:r>
                      <a:r>
                        <a:rPr lang="en-US" altLang="zh-CN" sz="1400"/>
                        <a:t> </a:t>
                      </a:r>
                      <a:r>
                        <a:rPr lang="zh-CN" altLang="en-US" sz="1400"/>
                        <a:t>Pdis ,故，并不需要凑单。目标函数为 P 即可</a:t>
                      </a:r>
                      <a:endParaRPr lang="zh-CN" altLang="en-US" sz="1400"/>
                    </a:p>
                  </a:txBody>
                  <a:tcPr/>
                </a:tc>
              </a:tr>
              <a:tr h="390525">
                <a:tc>
                  <a:txBody>
                    <a:bodyPr/>
                    <a:p>
                      <a:pPr>
                        <a:buNone/>
                      </a:pPr>
                      <a:r>
                        <a:rPr lang="zh-CN" altLang="en-US" sz="1400"/>
                        <a:t> P∈[(Pf -</a:t>
                      </a:r>
                      <a:r>
                        <a:rPr lang="en-US" altLang="zh-CN" sz="1400"/>
                        <a:t> </a:t>
                      </a:r>
                      <a:r>
                        <a:rPr lang="zh-CN" altLang="en-US" sz="1400"/>
                        <a:t>Pshipping ), f ]</a:t>
                      </a:r>
                      <a:endParaRPr lang="zh-CN" altLang="en-US" sz="1400"/>
                    </a:p>
                    <a:p>
                      <a:pPr>
                        <a:buNone/>
                      </a:pPr>
                      <a:r>
                        <a:rPr lang="zh-CN" altLang="en-US" sz="1400"/>
                        <a:t>适应度函数为 f(x)=P+P</a:t>
                      </a:r>
                      <a:r>
                        <a:rPr lang="en-US" altLang="zh-CN" sz="1400"/>
                        <a:t>t</a:t>
                      </a:r>
                      <a:r>
                        <a:rPr lang="zh-CN" altLang="en-US" sz="1400"/>
                        <a:t> </a:t>
                      </a:r>
                      <a:endParaRPr lang="zh-CN" altLang="en-US" sz="1400"/>
                    </a:p>
                  </a:txBody>
                  <a:tcPr/>
                </a:tc>
                <a:tc>
                  <a:txBody>
                    <a:bodyPr/>
                    <a:p>
                      <a:pPr>
                        <a:buNone/>
                      </a:pPr>
                      <a:r>
                        <a:rPr lang="en-US" altLang="zh-CN" sz="1400">
                          <a:ea typeface="宋体" panose="02010600030101010101" pitchFamily="2" charset="-122"/>
                        </a:rPr>
                        <a:t>此时P + Pshipping 肯定大于 P f ，故此时消费者还不如“凑单”，使得价格大于等于 P f</a:t>
                      </a:r>
                      <a:endParaRPr lang="en-US" altLang="zh-CN" sz="1400">
                        <a:ea typeface="宋体" panose="02010600030101010101" pitchFamily="2" charset="-122"/>
                      </a:endParaRPr>
                    </a:p>
                  </a:txBody>
                  <a:tcPr/>
                </a:tc>
              </a:tr>
              <a:tr h="390525">
                <a:tc>
                  <a:txBody>
                    <a:bodyPr/>
                    <a:p>
                      <a:pPr>
                        <a:buNone/>
                      </a:pPr>
                      <a:endParaRPr lang="zh-CN" altLang="en-US"/>
                    </a:p>
                  </a:txBody>
                  <a:tcPr/>
                </a:tc>
                <a:tc>
                  <a:txBody>
                    <a:bodyPr/>
                    <a:p>
                      <a:pPr>
                        <a:buNone/>
                      </a:pPr>
                      <a:endParaRPr lang="zh-CN" altLang="en-US" sz="1400">
                        <a:sym typeface="+mn-ea"/>
                      </a:endParaRPr>
                    </a:p>
                  </a:txBody>
                  <a:tcPr/>
                </a:tc>
              </a:tr>
              <a:tr h="390525">
                <a:tc>
                  <a:txBody>
                    <a:bodyPr/>
                    <a:p>
                      <a:pPr>
                        <a:buNone/>
                      </a:pPr>
                      <a:endParaRPr lang="zh-CN" altLang="en-US"/>
                    </a:p>
                  </a:txBody>
                  <a:tcPr/>
                </a:tc>
                <a:tc>
                  <a:txBody>
                    <a:bodyPr/>
                    <a:p>
                      <a:pPr>
                        <a:buNone/>
                      </a:pP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barn(outVertical)">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6" name="文本框 7"/>
          <p:cNvSpPr txBox="1"/>
          <p:nvPr/>
        </p:nvSpPr>
        <p:spPr>
          <a:xfrm>
            <a:off x="427594" y="237331"/>
            <a:ext cx="6213872" cy="521970"/>
          </a:xfrm>
          <a:prstGeom prst="rect">
            <a:avLst/>
          </a:prstGeom>
          <a:noFill/>
          <a:ln w="9525">
            <a:noFill/>
          </a:ln>
        </p:spPr>
        <p:txBody>
          <a:bodyPr wrap="square" anchor="t" anchorCtr="0">
            <a:spAutoFit/>
          </a:bodyPr>
          <a:p>
            <a:r>
              <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参数</a:t>
            </a:r>
            <a:r>
              <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定义</a:t>
            </a:r>
            <a:endPar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endParaRPr>
          </a:p>
        </p:txBody>
      </p:sp>
      <p:graphicFrame>
        <p:nvGraphicFramePr>
          <p:cNvPr id="2" name="表格 1"/>
          <p:cNvGraphicFramePr/>
          <p:nvPr>
            <p:custDataLst>
              <p:tags r:id="rId1"/>
            </p:custDataLst>
          </p:nvPr>
        </p:nvGraphicFramePr>
        <p:xfrm>
          <a:off x="612140" y="945515"/>
          <a:ext cx="8374380" cy="3900170"/>
        </p:xfrm>
        <a:graphic>
          <a:graphicData uri="http://schemas.openxmlformats.org/drawingml/2006/table">
            <a:tbl>
              <a:tblPr firstRow="1" bandRow="1">
                <a:tableStyleId>{5C22544A-7EE6-4342-B048-85BDC9FD1C3A}</a:tableStyleId>
              </a:tblPr>
              <a:tblGrid>
                <a:gridCol w="1696720"/>
                <a:gridCol w="4794885"/>
                <a:gridCol w="1882775"/>
              </a:tblGrid>
              <a:tr h="402590">
                <a:tc>
                  <a:txBody>
                    <a:bodyPr/>
                    <a:p>
                      <a:pPr algn="ctr">
                        <a:buNone/>
                      </a:pPr>
                      <a:endParaRPr lang="zh-CN" altLang="en-US"/>
                    </a:p>
                  </a:txBody>
                  <a:tcPr/>
                </a:tc>
                <a:tc>
                  <a:txBody>
                    <a:bodyPr/>
                    <a:p>
                      <a:pPr>
                        <a:buNone/>
                      </a:pPr>
                      <a:endParaRPr lang="zh-CN" altLang="en-US"/>
                    </a:p>
                  </a:txBody>
                  <a:tcPr/>
                </a:tc>
                <a:tc>
                  <a:txBody>
                    <a:bodyPr/>
                    <a:p>
                      <a:pPr>
                        <a:buNone/>
                      </a:pPr>
                      <a:endParaRPr lang="zh-CN" altLang="en-US"/>
                    </a:p>
                  </a:txBody>
                  <a:tcPr/>
                </a:tc>
              </a:tr>
              <a:tr h="403225">
                <a:tc>
                  <a:txBody>
                    <a:bodyPr/>
                    <a:p>
                      <a:pPr algn="ctr">
                        <a:buNone/>
                      </a:pPr>
                      <a:r>
                        <a:rPr lang="en-US" altLang="zh-CN" sz="1200"/>
                        <a:t>N</a:t>
                      </a:r>
                      <a:endParaRPr lang="en-US" altLang="zh-CN" sz="1200"/>
                    </a:p>
                  </a:txBody>
                  <a:tcPr anchor="ctr" anchorCtr="0"/>
                </a:tc>
                <a:tc>
                  <a:txBody>
                    <a:bodyPr/>
                    <a:p>
                      <a:pPr algn="ctr">
                        <a:buNone/>
                      </a:pPr>
                      <a:r>
                        <a:rPr lang="zh-CN" altLang="en-US" sz="1200"/>
                        <a:t>所要购买的产品种类</a:t>
                      </a:r>
                      <a:endParaRPr lang="zh-CN" altLang="en-US" sz="1200"/>
                    </a:p>
                  </a:txBody>
                  <a:tcPr anchor="ctr" anchorCtr="0"/>
                </a:tc>
                <a:tc>
                  <a:txBody>
                    <a:bodyPr/>
                    <a:p>
                      <a:pPr algn="ctr">
                        <a:buNone/>
                      </a:pPr>
                      <a:r>
                        <a:rPr lang="en-US" altLang="zh-CN" sz="1200"/>
                        <a:t>[2,4,6,9]</a:t>
                      </a:r>
                      <a:endParaRPr lang="en-US" altLang="zh-CN" sz="1200"/>
                    </a:p>
                  </a:txBody>
                  <a:tcPr anchor="ctr" anchorCtr="0"/>
                </a:tc>
              </a:tr>
              <a:tr h="401320">
                <a:tc>
                  <a:txBody>
                    <a:bodyPr/>
                    <a:p>
                      <a:pPr algn="ctr">
                        <a:buNone/>
                      </a:pPr>
                      <a:r>
                        <a:rPr lang="en-US" altLang="zh-CN" sz="1200"/>
                        <a:t>n</a:t>
                      </a:r>
                      <a:endParaRPr lang="en-US" altLang="zh-CN" sz="1200"/>
                    </a:p>
                  </a:txBody>
                  <a:tcPr anchor="ctr" anchorCtr="0"/>
                </a:tc>
                <a:tc>
                  <a:txBody>
                    <a:bodyPr/>
                    <a:p>
                      <a:pPr algn="ctr">
                        <a:buNone/>
                      </a:pPr>
                      <a:r>
                        <a:rPr sz="1200">
                          <a:sym typeface="+mn-ea"/>
                        </a:rPr>
                        <a:t>种群大小</a:t>
                      </a:r>
                      <a:endParaRPr sz="1200">
                        <a:sym typeface="+mn-ea"/>
                      </a:endParaRPr>
                    </a:p>
                  </a:txBody>
                  <a:tcPr anchor="ctr" anchorCtr="0"/>
                </a:tc>
                <a:tc>
                  <a:txBody>
                    <a:bodyPr/>
                    <a:p>
                      <a:pPr algn="ctr">
                        <a:buNone/>
                      </a:pPr>
                      <a:r>
                        <a:rPr lang="en-US" altLang="zh-CN" sz="1200">
                          <a:sym typeface="+mn-ea"/>
                        </a:rPr>
                        <a:t>10</a:t>
                      </a:r>
                      <a:endParaRPr lang="en-US" altLang="zh-CN" sz="1200">
                        <a:sym typeface="+mn-ea"/>
                      </a:endParaRPr>
                    </a:p>
                  </a:txBody>
                  <a:tcPr anchor="ctr" anchorCtr="0"/>
                </a:tc>
              </a:tr>
              <a:tr h="665480">
                <a:tc>
                  <a:txBody>
                    <a:bodyPr/>
                    <a:p>
                      <a:pPr algn="ctr">
                        <a:buNone/>
                      </a:pPr>
                      <a:r>
                        <a:rPr lang="en-US" altLang="zh-CN" sz="1200">
                          <a:ea typeface="宋体" panose="02010600030101010101" pitchFamily="2" charset="-122"/>
                          <a:sym typeface="+mn-ea"/>
                        </a:rPr>
                        <a:t>Iteration Pt</a:t>
                      </a:r>
                      <a:endParaRPr lang="en-US" altLang="zh-CN" sz="1200"/>
                    </a:p>
                  </a:txBody>
                  <a:tcPr anchor="ctr" anchorCtr="0"/>
                </a:tc>
                <a:tc>
                  <a:txBody>
                    <a:bodyPr/>
                    <a:p>
                      <a:pPr algn="ctr">
                        <a:buNone/>
                      </a:pPr>
                      <a:r>
                        <a:rPr lang="en-US" altLang="zh-CN" sz="1200">
                          <a:ea typeface="宋体" panose="02010600030101010101" pitchFamily="2" charset="-122"/>
                          <a:sym typeface="+mn-ea"/>
                        </a:rPr>
                        <a:t>最大迭代次数</a:t>
                      </a:r>
                      <a:endParaRPr lang="en-US" altLang="zh-CN" sz="1200">
                        <a:ea typeface="宋体" panose="02010600030101010101" pitchFamily="2" charset="-122"/>
                        <a:sym typeface="+mn-ea"/>
                      </a:endParaRPr>
                    </a:p>
                  </a:txBody>
                  <a:tcPr anchor="ctr" anchorCtr="0"/>
                </a:tc>
                <a:tc>
                  <a:txBody>
                    <a:bodyPr/>
                    <a:p>
                      <a:pPr algn="ctr">
                        <a:buNone/>
                      </a:pPr>
                      <a:r>
                        <a:rPr lang="en-US" altLang="zh-CN" sz="1200">
                          <a:ea typeface="宋体" panose="02010600030101010101" pitchFamily="2" charset="-122"/>
                          <a:sym typeface="+mn-ea"/>
                        </a:rPr>
                        <a:t>100</a:t>
                      </a:r>
                      <a:endParaRPr lang="en-US" altLang="zh-CN" sz="1200">
                        <a:ea typeface="宋体" panose="02010600030101010101" pitchFamily="2" charset="-122"/>
                        <a:sym typeface="+mn-ea"/>
                      </a:endParaRPr>
                    </a:p>
                  </a:txBody>
                  <a:tcPr anchor="ctr" anchorCtr="0"/>
                </a:tc>
              </a:tr>
              <a:tr h="401955">
                <a:tc>
                  <a:txBody>
                    <a:bodyPr/>
                    <a:p>
                      <a:pPr algn="ctr">
                        <a:buNone/>
                      </a:pPr>
                      <a:r>
                        <a:rPr lang="zh-CN" altLang="en-US" sz="1200">
                          <a:ea typeface="宋体" panose="02010600030101010101" pitchFamily="2" charset="-122"/>
                        </a:rPr>
                        <a:t>Pm</a:t>
                      </a:r>
                      <a:endParaRPr lang="zh-CN" altLang="en-US" sz="1200">
                        <a:ea typeface="宋体" panose="02010600030101010101" pitchFamily="2" charset="-122"/>
                      </a:endParaRPr>
                    </a:p>
                  </a:txBody>
                  <a:tcPr anchor="ctr" anchorCtr="0"/>
                </a:tc>
                <a:tc>
                  <a:txBody>
                    <a:bodyPr/>
                    <a:p>
                      <a:pPr algn="ctr">
                        <a:buNone/>
                      </a:pPr>
                      <a:r>
                        <a:rPr lang="en-US" altLang="zh-CN" sz="1200">
                          <a:ea typeface="宋体" panose="02010600030101010101" pitchFamily="2" charset="-122"/>
                        </a:rPr>
                        <a:t>变异率</a:t>
                      </a:r>
                      <a:endParaRPr lang="en-US" altLang="zh-CN" sz="1200">
                        <a:ea typeface="宋体" panose="02010600030101010101" pitchFamily="2" charset="-122"/>
                      </a:endParaRPr>
                    </a:p>
                  </a:txBody>
                  <a:tcPr anchor="ctr" anchorCtr="0"/>
                </a:tc>
                <a:tc>
                  <a:txBody>
                    <a:bodyPr/>
                    <a:p>
                      <a:pPr algn="ctr">
                        <a:buNone/>
                      </a:pPr>
                      <a:r>
                        <a:rPr lang="en-US" altLang="zh-CN" sz="1200">
                          <a:ea typeface="宋体" panose="02010600030101010101" pitchFamily="2" charset="-122"/>
                        </a:rPr>
                        <a:t>0.001</a:t>
                      </a:r>
                      <a:endParaRPr lang="en-US" altLang="zh-CN" sz="1200">
                        <a:ea typeface="宋体" panose="02010600030101010101" pitchFamily="2" charset="-122"/>
                      </a:endParaRPr>
                    </a:p>
                  </a:txBody>
                  <a:tcPr anchor="ctr" anchorCtr="0"/>
                </a:tc>
              </a:tr>
              <a:tr h="403225">
                <a:tc>
                  <a:txBody>
                    <a:bodyPr/>
                    <a:p>
                      <a:pPr algn="ctr">
                        <a:buNone/>
                      </a:pPr>
                      <a:r>
                        <a:rPr lang="en-US" altLang="zh-CN" sz="1200">
                          <a:ea typeface="宋体" panose="02010600030101010101" pitchFamily="2" charset="-122"/>
                        </a:rPr>
                        <a:t>pd</a:t>
                      </a:r>
                      <a:endParaRPr lang="en-US" altLang="zh-CN" sz="1200">
                        <a:ea typeface="宋体" panose="02010600030101010101" pitchFamily="2" charset="-122"/>
                      </a:endParaRPr>
                    </a:p>
                  </a:txBody>
                  <a:tcPr anchor="ctr" anchorCtr="0"/>
                </a:tc>
                <a:tc>
                  <a:txBody>
                    <a:bodyPr/>
                    <a:p>
                      <a:pPr algn="ctr">
                        <a:buNone/>
                      </a:pPr>
                      <a:r>
                        <a:rPr lang="zh-CN" altLang="en-US" sz="1200"/>
                        <a:t>满后便减 </a:t>
                      </a:r>
                      <a:endParaRPr lang="zh-CN" altLang="en-US" sz="1200"/>
                    </a:p>
                  </a:txBody>
                  <a:tcPr anchor="ctr" anchorCtr="0"/>
                </a:tc>
                <a:tc>
                  <a:txBody>
                    <a:bodyPr/>
                    <a:p>
                      <a:pPr algn="ctr">
                        <a:buNone/>
                      </a:pPr>
                      <a:r>
                        <a:rPr lang="en-US" altLang="zh-CN" sz="1200"/>
                        <a:t>199</a:t>
                      </a:r>
                      <a:endParaRPr lang="en-US" altLang="zh-CN" sz="1200"/>
                    </a:p>
                  </a:txBody>
                  <a:tcPr anchor="ctr" anchorCtr="0"/>
                </a:tc>
              </a:tr>
              <a:tr h="402590">
                <a:tc>
                  <a:txBody>
                    <a:bodyPr/>
                    <a:p>
                      <a:pPr algn="ctr">
                        <a:buNone/>
                      </a:pPr>
                      <a:r>
                        <a:rPr lang="en-US" altLang="zh-CN" sz="1200"/>
                        <a:t>Pdis</a:t>
                      </a:r>
                      <a:endParaRPr lang="en-US" altLang="zh-CN" sz="1200"/>
                    </a:p>
                  </a:txBody>
                  <a:tcPr anchor="ctr" anchorCtr="0"/>
                </a:tc>
                <a:tc>
                  <a:txBody>
                    <a:bodyPr/>
                    <a:p>
                      <a:pPr algn="ctr">
                        <a:buNone/>
                      </a:pPr>
                      <a:r>
                        <a:rPr lang="zh-CN" altLang="en-US" sz="1200"/>
                        <a:t>满后便减去的优惠数</a:t>
                      </a:r>
                      <a:endParaRPr lang="zh-CN" altLang="en-US" sz="1200"/>
                    </a:p>
                  </a:txBody>
                  <a:tcPr anchor="ctr" anchorCtr="0"/>
                </a:tc>
                <a:tc>
                  <a:txBody>
                    <a:bodyPr/>
                    <a:p>
                      <a:pPr algn="ctr">
                        <a:buNone/>
                      </a:pPr>
                      <a:r>
                        <a:rPr lang="en-US" altLang="zh-CN" sz="1200"/>
                        <a:t>100</a:t>
                      </a:r>
                      <a:endParaRPr lang="en-US" altLang="zh-CN" sz="1200"/>
                    </a:p>
                  </a:txBody>
                  <a:tcPr anchor="ctr" anchorCtr="0"/>
                </a:tc>
              </a:tr>
              <a:tr h="417195">
                <a:tc>
                  <a:txBody>
                    <a:bodyPr/>
                    <a:p>
                      <a:pPr algn="ctr">
                        <a:buNone/>
                      </a:pPr>
                      <a:r>
                        <a:rPr lang="en-US" altLang="zh-CN" sz="1200"/>
                        <a:t>pf</a:t>
                      </a:r>
                      <a:endParaRPr lang="en-US" altLang="zh-CN" sz="1200"/>
                    </a:p>
                  </a:txBody>
                  <a:tcPr anchor="ctr" anchorCtr="0"/>
                </a:tc>
                <a:tc>
                  <a:txBody>
                    <a:bodyPr/>
                    <a:p>
                      <a:pPr algn="ctr">
                        <a:buNone/>
                      </a:pPr>
                      <a:r>
                        <a:rPr lang="zh-CN" altLang="en-US" sz="1200"/>
                        <a:t>满后</a:t>
                      </a:r>
                      <a:r>
                        <a:rPr lang="zh-CN" altLang="en-US" sz="1200"/>
                        <a:t>包邮</a:t>
                      </a:r>
                      <a:endParaRPr lang="zh-CN" altLang="en-US" sz="1200"/>
                    </a:p>
                  </a:txBody>
                  <a:tcPr anchor="ctr" anchorCtr="0"/>
                </a:tc>
                <a:tc>
                  <a:txBody>
                    <a:bodyPr/>
                    <a:p>
                      <a:pPr algn="ctr">
                        <a:buNone/>
                      </a:pPr>
                      <a:r>
                        <a:rPr lang="en-US" altLang="zh-CN" sz="1200"/>
                        <a:t>79</a:t>
                      </a:r>
                      <a:endParaRPr lang="en-US" altLang="zh-CN" sz="1200"/>
                    </a:p>
                  </a:txBody>
                  <a:tcPr anchor="ctr" anchorCtr="0"/>
                </a:tc>
              </a:tr>
              <a:tr h="402590">
                <a:tc>
                  <a:txBody>
                    <a:bodyPr/>
                    <a:p>
                      <a:pPr algn="ctr">
                        <a:buNone/>
                      </a:pPr>
                      <a:r>
                        <a:rPr lang="en-US" altLang="zh-CN" sz="1200"/>
                        <a:t>P shipping</a:t>
                      </a:r>
                      <a:endParaRPr lang="en-US" altLang="zh-CN" sz="1200"/>
                    </a:p>
                  </a:txBody>
                  <a:tcPr anchor="ctr" anchorCtr="0"/>
                </a:tc>
                <a:tc>
                  <a:txBody>
                    <a:bodyPr/>
                    <a:p>
                      <a:pPr algn="ctr">
                        <a:buNone/>
                      </a:pPr>
                      <a:r>
                        <a:rPr lang="zh-CN" altLang="en-US" sz="1200"/>
                        <a:t>邮费</a:t>
                      </a:r>
                      <a:endParaRPr lang="zh-CN" altLang="en-US" sz="1200"/>
                    </a:p>
                  </a:txBody>
                  <a:tcPr anchor="ctr" anchorCtr="0"/>
                </a:tc>
                <a:tc>
                  <a:txBody>
                    <a:bodyPr/>
                    <a:p>
                      <a:pPr algn="ctr">
                        <a:buNone/>
                      </a:pPr>
                      <a:r>
                        <a:rPr lang="en-US" altLang="zh-CN" sz="1200"/>
                        <a:t>10</a:t>
                      </a:r>
                      <a:endParaRPr lang="en-US" altLang="zh-CN" sz="1200"/>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barn(outVertical)">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6" name="文本框 7"/>
          <p:cNvSpPr txBox="1"/>
          <p:nvPr/>
        </p:nvSpPr>
        <p:spPr>
          <a:xfrm>
            <a:off x="299959" y="192881"/>
            <a:ext cx="4163615" cy="521970"/>
          </a:xfrm>
          <a:prstGeom prst="rect">
            <a:avLst/>
          </a:prstGeom>
          <a:noFill/>
          <a:ln w="9525">
            <a:noFill/>
          </a:ln>
        </p:spPr>
        <p:txBody>
          <a:bodyPr wrap="square" anchor="t" anchorCtr="0">
            <a:spAutoFit/>
          </a:bodyPr>
          <a:p>
            <a:pPr lvl="0" algn="l">
              <a:buClrTx/>
              <a:buSzTx/>
              <a:buFontTx/>
            </a:pPr>
            <a:r>
              <a:rPr lang="zh-CN" altLang="en-US" sz="2800" dirty="0">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算法</a:t>
            </a:r>
            <a:r>
              <a:rPr lang="zh-CN" altLang="en-US" sz="2800" dirty="0">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流程</a:t>
            </a:r>
            <a:endParaRPr lang="zh-CN" altLang="en-US" sz="2800" dirty="0">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endParaRPr>
          </a:p>
        </p:txBody>
      </p:sp>
      <p:sp>
        <p:nvSpPr>
          <p:cNvPr id="6" name="Rectangle 141"/>
          <p:cNvSpPr/>
          <p:nvPr/>
        </p:nvSpPr>
        <p:spPr>
          <a:xfrm>
            <a:off x="144145" y="1738630"/>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随机生产</a:t>
            </a:r>
            <a:r>
              <a:rPr lang="en-US" altLang="zh-CN" sz="1000" b="1" dirty="0">
                <a:solidFill>
                  <a:schemeClr val="tx1"/>
                </a:solidFill>
                <a:latin typeface="微软雅黑" panose="020B0503020204020204" charset="-122"/>
                <a:ea typeface="微软雅黑" panose="020B0503020204020204" charset="-122"/>
              </a:rPr>
              <a:t>n=10</a:t>
            </a:r>
            <a:r>
              <a:rPr lang="zh-CN" altLang="en-US" sz="1000" b="1" dirty="0">
                <a:solidFill>
                  <a:schemeClr val="tx1"/>
                </a:solidFill>
                <a:latin typeface="微软雅黑" panose="020B0503020204020204" charset="-122"/>
                <a:ea typeface="微软雅黑" panose="020B0503020204020204" charset="-122"/>
              </a:rPr>
              <a:t>种</a:t>
            </a:r>
            <a:r>
              <a:rPr lang="zh-CN" altLang="en-US" sz="1000" b="1" dirty="0">
                <a:solidFill>
                  <a:schemeClr val="tx1"/>
                </a:solidFill>
                <a:latin typeface="微软雅黑" panose="020B0503020204020204" charset="-122"/>
                <a:ea typeface="微软雅黑" panose="020B0503020204020204" charset="-122"/>
              </a:rPr>
              <a:t>解</a:t>
            </a:r>
            <a:endParaRPr lang="zh-CN" altLang="en-US" sz="1000" b="1" dirty="0">
              <a:solidFill>
                <a:schemeClr val="tx1"/>
              </a:solidFill>
              <a:latin typeface="微软雅黑" panose="020B0503020204020204" charset="-122"/>
              <a:ea typeface="微软雅黑" panose="020B0503020204020204" charset="-122"/>
            </a:endParaRPr>
          </a:p>
        </p:txBody>
      </p:sp>
      <p:cxnSp>
        <p:nvCxnSpPr>
          <p:cNvPr id="19" name="Straight Connector 42"/>
          <p:cNvCxnSpPr>
            <a:stCxn id="6" idx="0"/>
            <a:endCxn id="22" idx="2"/>
          </p:cNvCxnSpPr>
          <p:nvPr/>
        </p:nvCxnSpPr>
        <p:spPr>
          <a:xfrm flipV="1">
            <a:off x="652145" y="1377315"/>
            <a:ext cx="0" cy="361315"/>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22" name="Rectangle 141"/>
          <p:cNvSpPr/>
          <p:nvPr/>
        </p:nvSpPr>
        <p:spPr>
          <a:xfrm>
            <a:off x="144145" y="939165"/>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商品数目</a:t>
            </a:r>
            <a:r>
              <a:rPr lang="en-US" altLang="zh-CN" sz="1000" b="1" dirty="0">
                <a:solidFill>
                  <a:schemeClr val="tx1"/>
                </a:solidFill>
                <a:latin typeface="微软雅黑" panose="020B0503020204020204" charset="-122"/>
                <a:ea typeface="微软雅黑" panose="020B0503020204020204" charset="-122"/>
              </a:rPr>
              <a:t>[2,4,6]</a:t>
            </a:r>
            <a:endParaRPr lang="en-US" altLang="zh-CN" sz="1000" b="1" dirty="0">
              <a:solidFill>
                <a:schemeClr val="tx1"/>
              </a:solidFill>
              <a:latin typeface="微软雅黑" panose="020B0503020204020204" charset="-122"/>
              <a:ea typeface="微软雅黑" panose="020B0503020204020204" charset="-122"/>
            </a:endParaRPr>
          </a:p>
        </p:txBody>
      </p:sp>
      <p:sp>
        <p:nvSpPr>
          <p:cNvPr id="41" name="文本框 40"/>
          <p:cNvSpPr txBox="1"/>
          <p:nvPr/>
        </p:nvSpPr>
        <p:spPr>
          <a:xfrm>
            <a:off x="2241550" y="4077970"/>
            <a:ext cx="309880" cy="245110"/>
          </a:xfrm>
          <a:prstGeom prst="rect">
            <a:avLst/>
          </a:prstGeom>
          <a:solidFill>
            <a:schemeClr val="bg1"/>
          </a:solidFill>
        </p:spPr>
        <p:txBody>
          <a:bodyPr wrap="none" rtlCol="0">
            <a:spAutoFit/>
          </a:bodyPr>
          <a:p>
            <a:pPr algn="l"/>
            <a:endParaRPr lang="zh-CN" altLang="en-US" sz="1000" dirty="0" smtClean="0"/>
          </a:p>
        </p:txBody>
      </p:sp>
      <p:sp>
        <p:nvSpPr>
          <p:cNvPr id="2" name="Rectangle 141"/>
          <p:cNvSpPr/>
          <p:nvPr/>
        </p:nvSpPr>
        <p:spPr>
          <a:xfrm>
            <a:off x="144780" y="2543175"/>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计算适应</a:t>
            </a:r>
            <a:r>
              <a:rPr lang="zh-CN" altLang="en-US" sz="1000" b="1" dirty="0">
                <a:solidFill>
                  <a:schemeClr val="tx1"/>
                </a:solidFill>
                <a:latin typeface="微软雅黑" panose="020B0503020204020204" charset="-122"/>
                <a:ea typeface="微软雅黑" panose="020B0503020204020204" charset="-122"/>
              </a:rPr>
              <a:t>度</a:t>
            </a:r>
            <a:endParaRPr lang="zh-CN" altLang="en-US" sz="1000" b="1" dirty="0">
              <a:solidFill>
                <a:schemeClr val="tx1"/>
              </a:solidFill>
              <a:latin typeface="微软雅黑" panose="020B0503020204020204" charset="-122"/>
              <a:ea typeface="微软雅黑" panose="020B0503020204020204" charset="-122"/>
            </a:endParaRPr>
          </a:p>
        </p:txBody>
      </p:sp>
      <p:cxnSp>
        <p:nvCxnSpPr>
          <p:cNvPr id="3" name="Straight Connector 42"/>
          <p:cNvCxnSpPr/>
          <p:nvPr/>
        </p:nvCxnSpPr>
        <p:spPr>
          <a:xfrm flipV="1">
            <a:off x="652780" y="2179320"/>
            <a:ext cx="0" cy="361315"/>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4" name="流程图: 决策 3"/>
          <p:cNvSpPr/>
          <p:nvPr/>
        </p:nvSpPr>
        <p:spPr>
          <a:xfrm rot="16200000">
            <a:off x="2131695" y="2239010"/>
            <a:ext cx="789305" cy="1045845"/>
          </a:xfrm>
          <a:prstGeom prst="flowChartDecision">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zh-CN" altLang="en-US" sz="1000" b="1" dirty="0">
                <a:solidFill>
                  <a:schemeClr val="tx1"/>
                </a:solidFill>
                <a:latin typeface="微软雅黑" panose="020B0503020204020204" charset="-122"/>
                <a:ea typeface="微软雅黑" panose="020B0503020204020204" charset="-122"/>
              </a:rPr>
              <a:t>迭代</a:t>
            </a:r>
            <a:r>
              <a:rPr lang="en-US" altLang="zh-CN" sz="1000" b="1" dirty="0">
                <a:solidFill>
                  <a:schemeClr val="tx1"/>
                </a:solidFill>
                <a:latin typeface="微软雅黑" panose="020B0503020204020204" charset="-122"/>
                <a:ea typeface="微软雅黑" panose="020B0503020204020204" charset="-122"/>
              </a:rPr>
              <a:t>100</a:t>
            </a:r>
            <a:r>
              <a:rPr lang="zh-CN" altLang="en-US" sz="1000" b="1" dirty="0">
                <a:solidFill>
                  <a:schemeClr val="tx1"/>
                </a:solidFill>
                <a:latin typeface="微软雅黑" panose="020B0503020204020204" charset="-122"/>
                <a:ea typeface="微软雅黑" panose="020B0503020204020204" charset="-122"/>
              </a:rPr>
              <a:t>次</a:t>
            </a:r>
            <a:endParaRPr lang="zh-CN" altLang="en-US" sz="1000" b="1" dirty="0">
              <a:solidFill>
                <a:schemeClr val="tx1"/>
              </a:solidFill>
              <a:latin typeface="微软雅黑" panose="020B0503020204020204" charset="-122"/>
              <a:ea typeface="微软雅黑" panose="020B0503020204020204" charset="-122"/>
            </a:endParaRPr>
          </a:p>
        </p:txBody>
      </p:sp>
      <p:sp>
        <p:nvSpPr>
          <p:cNvPr id="7" name="Rectangle 141"/>
          <p:cNvSpPr/>
          <p:nvPr/>
        </p:nvSpPr>
        <p:spPr>
          <a:xfrm>
            <a:off x="2019300" y="1210945"/>
            <a:ext cx="1015365" cy="4425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结束</a:t>
            </a:r>
            <a:endParaRPr lang="zh-CN" altLang="en-US" sz="1000" b="1" dirty="0">
              <a:solidFill>
                <a:schemeClr val="tx1"/>
              </a:solidFill>
              <a:latin typeface="微软雅黑" panose="020B0503020204020204" charset="-122"/>
              <a:ea typeface="微软雅黑" panose="020B0503020204020204" charset="-122"/>
            </a:endParaRPr>
          </a:p>
        </p:txBody>
      </p:sp>
      <p:cxnSp>
        <p:nvCxnSpPr>
          <p:cNvPr id="8" name="Straight Connector 42"/>
          <p:cNvCxnSpPr>
            <a:stCxn id="7" idx="2"/>
            <a:endCxn id="4" idx="3"/>
          </p:cNvCxnSpPr>
          <p:nvPr/>
        </p:nvCxnSpPr>
        <p:spPr>
          <a:xfrm flipH="1">
            <a:off x="2526665" y="1653540"/>
            <a:ext cx="635" cy="713740"/>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0" name="Rectangle 141"/>
          <p:cNvSpPr/>
          <p:nvPr/>
        </p:nvSpPr>
        <p:spPr>
          <a:xfrm>
            <a:off x="3543300" y="2543175"/>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选择</a:t>
            </a:r>
            <a:r>
              <a:rPr lang="zh-CN" altLang="en-US" sz="1000" b="1" dirty="0">
                <a:solidFill>
                  <a:schemeClr val="tx1"/>
                </a:solidFill>
                <a:latin typeface="微软雅黑" panose="020B0503020204020204" charset="-122"/>
                <a:ea typeface="微软雅黑" panose="020B0503020204020204" charset="-122"/>
              </a:rPr>
              <a:t>复制</a:t>
            </a:r>
            <a:endParaRPr lang="zh-CN" altLang="en-US" sz="1000" b="1" dirty="0">
              <a:solidFill>
                <a:schemeClr val="tx1"/>
              </a:solidFill>
              <a:latin typeface="微软雅黑" panose="020B0503020204020204" charset="-122"/>
              <a:ea typeface="微软雅黑" panose="020B0503020204020204" charset="-122"/>
            </a:endParaRPr>
          </a:p>
        </p:txBody>
      </p:sp>
      <p:sp>
        <p:nvSpPr>
          <p:cNvPr id="11" name="Rectangle 141"/>
          <p:cNvSpPr/>
          <p:nvPr/>
        </p:nvSpPr>
        <p:spPr>
          <a:xfrm>
            <a:off x="3543300" y="3368675"/>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交叉</a:t>
            </a:r>
            <a:endParaRPr lang="zh-CN" altLang="en-US" sz="1000" b="1" dirty="0">
              <a:solidFill>
                <a:schemeClr val="tx1"/>
              </a:solidFill>
              <a:latin typeface="微软雅黑" panose="020B0503020204020204" charset="-122"/>
              <a:ea typeface="微软雅黑" panose="020B0503020204020204" charset="-122"/>
            </a:endParaRPr>
          </a:p>
        </p:txBody>
      </p:sp>
      <p:sp>
        <p:nvSpPr>
          <p:cNvPr id="12" name="Rectangle 141"/>
          <p:cNvSpPr/>
          <p:nvPr/>
        </p:nvSpPr>
        <p:spPr>
          <a:xfrm>
            <a:off x="3543300" y="4323080"/>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变异</a:t>
            </a:r>
            <a:endParaRPr lang="zh-CN" altLang="en-US" sz="1000" b="1" dirty="0">
              <a:solidFill>
                <a:schemeClr val="tx1"/>
              </a:solidFill>
              <a:latin typeface="微软雅黑" panose="020B0503020204020204" charset="-122"/>
              <a:ea typeface="微软雅黑" panose="020B0503020204020204" charset="-122"/>
            </a:endParaRPr>
          </a:p>
        </p:txBody>
      </p:sp>
      <p:cxnSp>
        <p:nvCxnSpPr>
          <p:cNvPr id="13" name="Straight Connector 42"/>
          <p:cNvCxnSpPr>
            <a:stCxn id="10" idx="1"/>
            <a:endCxn id="4" idx="2"/>
          </p:cNvCxnSpPr>
          <p:nvPr/>
        </p:nvCxnSpPr>
        <p:spPr>
          <a:xfrm flipH="1" flipV="1">
            <a:off x="3049270" y="2761615"/>
            <a:ext cx="494030" cy="635"/>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14" name="文本框 13"/>
          <p:cNvSpPr txBox="1"/>
          <p:nvPr/>
        </p:nvSpPr>
        <p:spPr>
          <a:xfrm>
            <a:off x="1492250" y="2718435"/>
            <a:ext cx="309880" cy="245110"/>
          </a:xfrm>
          <a:prstGeom prst="rect">
            <a:avLst/>
          </a:prstGeom>
          <a:solidFill>
            <a:schemeClr val="bg1"/>
          </a:solidFill>
        </p:spPr>
        <p:txBody>
          <a:bodyPr wrap="none" rtlCol="0">
            <a:spAutoFit/>
          </a:bodyPr>
          <a:p>
            <a:pPr algn="l"/>
            <a:endParaRPr lang="zh-CN" altLang="en-US" sz="1000" dirty="0" smtClean="0"/>
          </a:p>
        </p:txBody>
      </p:sp>
      <p:cxnSp>
        <p:nvCxnSpPr>
          <p:cNvPr id="15" name="Straight Connector 42"/>
          <p:cNvCxnSpPr/>
          <p:nvPr/>
        </p:nvCxnSpPr>
        <p:spPr>
          <a:xfrm flipV="1">
            <a:off x="4050665" y="3007360"/>
            <a:ext cx="0" cy="361315"/>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cxnSp>
        <p:nvCxnSpPr>
          <p:cNvPr id="16" name="Straight Connector 42"/>
          <p:cNvCxnSpPr>
            <a:stCxn id="12" idx="0"/>
            <a:endCxn id="11" idx="2"/>
          </p:cNvCxnSpPr>
          <p:nvPr/>
        </p:nvCxnSpPr>
        <p:spPr>
          <a:xfrm flipV="1">
            <a:off x="4051300" y="3806825"/>
            <a:ext cx="0" cy="516255"/>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cxnSp>
        <p:nvCxnSpPr>
          <p:cNvPr id="17" name="Straight Connector 42"/>
          <p:cNvCxnSpPr>
            <a:stCxn id="4" idx="0"/>
            <a:endCxn id="2" idx="3"/>
          </p:cNvCxnSpPr>
          <p:nvPr/>
        </p:nvCxnSpPr>
        <p:spPr>
          <a:xfrm flipH="1">
            <a:off x="1160145" y="2761615"/>
            <a:ext cx="843280" cy="635"/>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cxnSp>
        <p:nvCxnSpPr>
          <p:cNvPr id="20" name="肘形连接符 19"/>
          <p:cNvCxnSpPr>
            <a:stCxn id="12" idx="2"/>
            <a:endCxn id="4" idx="1"/>
          </p:cNvCxnSpPr>
          <p:nvPr/>
        </p:nvCxnSpPr>
        <p:spPr>
          <a:xfrm rot="5400000" flipH="1">
            <a:off x="2486660" y="3196590"/>
            <a:ext cx="1604645" cy="1524635"/>
          </a:xfrm>
          <a:prstGeom prst="bentConnector3">
            <a:avLst>
              <a:gd name="adj1" fmla="val -14840"/>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850765" y="929005"/>
            <a:ext cx="4293235" cy="4184650"/>
          </a:xfrm>
          <a:prstGeom prst="rect">
            <a:avLst/>
          </a:prstGeom>
          <a:solidFill>
            <a:schemeClr val="bg1"/>
          </a:solidFill>
        </p:spPr>
        <p:txBody>
          <a:bodyPr wrap="square" rtlCol="0">
            <a:spAutoFit/>
          </a:bodyPr>
          <a:p>
            <a:pPr algn="l"/>
            <a:endParaRPr lang="zh-CN" altLang="en-US" sz="1400" dirty="0" smtClean="0"/>
          </a:p>
          <a:p>
            <a:pPr algn="l"/>
            <a:r>
              <a:rPr lang="zh-CN" altLang="en-US" sz="1400" dirty="0" smtClean="0"/>
              <a:t>1:商品的品种类别</a:t>
            </a:r>
            <a:r>
              <a:rPr lang="en-US" altLang="zh-CN" sz="1400" dirty="0" smtClean="0"/>
              <a:t>N=[2,4,6]</a:t>
            </a:r>
            <a:endParaRPr lang="zh-CN" altLang="en-US" sz="1400" dirty="0" smtClean="0"/>
          </a:p>
          <a:p>
            <a:pPr algn="l"/>
            <a:r>
              <a:rPr lang="zh-CN" altLang="en-US" sz="1400" dirty="0" smtClean="0"/>
              <a:t>2:随机生成 n*N 的矩阵，且保证在每个类上的取值都其范围内，作为个数为 n 的初始解，设置迭代次数为 iteration=100 </a:t>
            </a:r>
            <a:endParaRPr lang="zh-CN" altLang="en-US" sz="1400" dirty="0" smtClean="0"/>
          </a:p>
          <a:p>
            <a:pPr algn="l"/>
            <a:r>
              <a:rPr lang="zh-CN" altLang="en-US" sz="1400" dirty="0" smtClean="0"/>
              <a:t>3:计算每组的适应度值，取最小适应度的解暂作为最优解。</a:t>
            </a:r>
            <a:endParaRPr lang="zh-CN" altLang="en-US" sz="1400" dirty="0" smtClean="0"/>
          </a:p>
          <a:p>
            <a:pPr algn="l"/>
            <a:r>
              <a:rPr lang="zh-CN" altLang="en-US" sz="1400" dirty="0" smtClean="0"/>
              <a:t>为考虑到进化的压力，在实际计算时，使用，每一组解中的最大值+1-f(x)作为最优解进行替代。</a:t>
            </a:r>
            <a:endParaRPr lang="zh-CN" altLang="en-US" sz="1400" dirty="0" smtClean="0"/>
          </a:p>
          <a:p>
            <a:pPr algn="l"/>
            <a:r>
              <a:rPr lang="zh-CN" altLang="en-US" sz="1400" dirty="0" smtClean="0"/>
              <a:t>4:使用轮盘赌的方法来选择新染色体，获得一个新的群体</a:t>
            </a:r>
            <a:endParaRPr lang="zh-CN" altLang="en-US" sz="1400" dirty="0" smtClean="0"/>
          </a:p>
          <a:p>
            <a:pPr algn="l"/>
            <a:r>
              <a:rPr lang="zh-CN" altLang="en-US" sz="1400" dirty="0" smtClean="0"/>
              <a:t>5:在新的群体中按照随机生成的位数交叉获得新的染色体，获得新的种群 180</a:t>
            </a:r>
            <a:endParaRPr lang="zh-CN" altLang="en-US" sz="1400" dirty="0" smtClean="0"/>
          </a:p>
          <a:p>
            <a:pPr algn="l"/>
            <a:r>
              <a:rPr lang="zh-CN" altLang="en-US" sz="1400" dirty="0" smtClean="0"/>
              <a:t>6:按照变异率 P m =0.01 计算出变异次数，随机挑选出变异的染色体，再次获得新的染色体，获得新的种群</a:t>
            </a:r>
            <a:endParaRPr lang="zh-CN" altLang="en-US" sz="1400" dirty="0" smtClean="0"/>
          </a:p>
          <a:p>
            <a:pPr algn="l"/>
            <a:r>
              <a:rPr lang="zh-CN" altLang="en-US" sz="1400" dirty="0" smtClean="0"/>
              <a:t>7:计算上述种群中的适应度，去其中最小适应度的解，判断其是否小于最优解，若小于则将最优解替换</a:t>
            </a:r>
            <a:endParaRPr lang="zh-CN" altLang="en-US" sz="1400" dirty="0" smtClean="0"/>
          </a:p>
          <a:p>
            <a:pPr algn="l"/>
            <a:r>
              <a:rPr lang="zh-CN" altLang="en-US" sz="1400" dirty="0" smtClean="0"/>
              <a:t>Step8:如果没有达到终止条件，转到步骤 4 </a:t>
            </a:r>
            <a:endParaRPr lang="zh-CN" altLang="en-US" sz="14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barn(outVertical)">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6" name="文本框 7"/>
          <p:cNvSpPr txBox="1"/>
          <p:nvPr/>
        </p:nvSpPr>
        <p:spPr>
          <a:xfrm>
            <a:off x="427594" y="237331"/>
            <a:ext cx="6213872" cy="521970"/>
          </a:xfrm>
          <a:prstGeom prst="rect">
            <a:avLst/>
          </a:prstGeom>
          <a:noFill/>
          <a:ln w="9525">
            <a:noFill/>
          </a:ln>
        </p:spPr>
        <p:txBody>
          <a:bodyPr wrap="square" anchor="t" anchorCtr="0">
            <a:spAutoFit/>
          </a:bodyPr>
          <a:p>
            <a:r>
              <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促销</a:t>
            </a:r>
            <a:r>
              <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优化算法</a:t>
            </a:r>
            <a:r>
              <a:rPr lang="en-US" altLang="zh-CN"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a:t>
            </a:r>
            <a:r>
              <a:rPr lang="zh-CN" alt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种群定义</a:t>
            </a:r>
            <a:r>
              <a:rPr lang="en-US" altLang="zh-CN"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a:t>
            </a:r>
            <a:endParaRPr lang="en-US" altLang="zh-CN"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endParaRPr>
          </a:p>
        </p:txBody>
      </p:sp>
      <p:sp>
        <p:nvSpPr>
          <p:cNvPr id="12" name="矩形 11"/>
          <p:cNvSpPr/>
          <p:nvPr/>
        </p:nvSpPr>
        <p:spPr>
          <a:xfrm>
            <a:off x="29845" y="1026160"/>
            <a:ext cx="2214245" cy="2822575"/>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r>
              <a:rPr lang="zh-CN" altLang="en-US" sz="900" dirty="0">
                <a:solidFill>
                  <a:schemeClr val="tx1"/>
                </a:solidFill>
                <a:latin typeface="微软雅黑" panose="020B0503020204020204" charset="-122"/>
                <a:ea typeface="微软雅黑" panose="020B0503020204020204" charset="-122"/>
              </a:rPr>
              <a:t>促销</a:t>
            </a:r>
            <a:r>
              <a:rPr lang="zh-CN" altLang="en-US" sz="900" dirty="0">
                <a:solidFill>
                  <a:schemeClr val="tx1"/>
                </a:solidFill>
                <a:latin typeface="微软雅黑" panose="020B0503020204020204" charset="-122"/>
                <a:ea typeface="微软雅黑" panose="020B0503020204020204" charset="-122"/>
              </a:rPr>
              <a:t>时段</a:t>
            </a:r>
            <a:endParaRPr lang="zh-CN" altLang="en-US" sz="900" dirty="0">
              <a:solidFill>
                <a:schemeClr val="tx1"/>
              </a:solidFill>
              <a:latin typeface="微软雅黑" panose="020B0503020204020204" charset="-122"/>
              <a:ea typeface="微软雅黑" panose="020B0503020204020204" charset="-122"/>
            </a:endParaRPr>
          </a:p>
        </p:txBody>
      </p:sp>
      <p:grpSp>
        <p:nvGrpSpPr>
          <p:cNvPr id="23" name="组合 22"/>
          <p:cNvGrpSpPr/>
          <p:nvPr/>
        </p:nvGrpSpPr>
        <p:grpSpPr>
          <a:xfrm>
            <a:off x="219075" y="1241425"/>
            <a:ext cx="1896110" cy="660400"/>
            <a:chOff x="5045371" y="1374889"/>
            <a:chExt cx="1875397" cy="660564"/>
          </a:xfrm>
        </p:grpSpPr>
        <p:sp>
          <p:nvSpPr>
            <p:cNvPr id="20" name="圆角矩形 19"/>
            <p:cNvSpPr/>
            <p:nvPr/>
          </p:nvSpPr>
          <p:spPr>
            <a:xfrm>
              <a:off x="5045371" y="1374889"/>
              <a:ext cx="1875397" cy="660564"/>
            </a:xfrm>
            <a:prstGeom prst="roundRect">
              <a:avLst/>
            </a:prstGeom>
            <a:solidFill>
              <a:srgbClr val="F66B2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bg1"/>
                </a:solidFill>
                <a:latin typeface="微软雅黑" panose="020B0503020204020204" charset="-122"/>
                <a:ea typeface="微软雅黑" panose="020B0503020204020204" charset="-122"/>
              </a:endParaRPr>
            </a:p>
          </p:txBody>
        </p:sp>
        <p:grpSp>
          <p:nvGrpSpPr>
            <p:cNvPr id="21" name="组合 20"/>
            <p:cNvGrpSpPr/>
            <p:nvPr/>
          </p:nvGrpSpPr>
          <p:grpSpPr>
            <a:xfrm>
              <a:off x="5150900" y="1592364"/>
              <a:ext cx="1675443" cy="371469"/>
              <a:chOff x="5150900" y="1526584"/>
              <a:chExt cx="1675443" cy="371469"/>
            </a:xfrm>
          </p:grpSpPr>
          <p:sp>
            <p:nvSpPr>
              <p:cNvPr id="57" name="矩形 56"/>
              <p:cNvSpPr/>
              <p:nvPr/>
            </p:nvSpPr>
            <p:spPr>
              <a:xfrm>
                <a:off x="5150900"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8" name="矩形 57"/>
              <p:cNvSpPr/>
              <p:nvPr/>
            </p:nvSpPr>
            <p:spPr>
              <a:xfrm>
                <a:off x="5150900"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9" name="矩形 58"/>
              <p:cNvSpPr/>
              <p:nvPr/>
            </p:nvSpPr>
            <p:spPr>
              <a:xfrm>
                <a:off x="5150900"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60" name="矩形 59"/>
              <p:cNvSpPr/>
              <p:nvPr/>
            </p:nvSpPr>
            <p:spPr>
              <a:xfrm>
                <a:off x="5150900"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61" name="矩形 60"/>
              <p:cNvSpPr/>
              <p:nvPr/>
            </p:nvSpPr>
            <p:spPr>
              <a:xfrm>
                <a:off x="5735625"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62" name="矩形 61"/>
              <p:cNvSpPr/>
              <p:nvPr/>
            </p:nvSpPr>
            <p:spPr>
              <a:xfrm>
                <a:off x="5735625"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63" name="矩形 62"/>
              <p:cNvSpPr/>
              <p:nvPr/>
            </p:nvSpPr>
            <p:spPr>
              <a:xfrm>
                <a:off x="5735625"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64" name="矩形 63"/>
              <p:cNvSpPr/>
              <p:nvPr/>
            </p:nvSpPr>
            <p:spPr>
              <a:xfrm>
                <a:off x="5735625"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65" name="矩形 64"/>
              <p:cNvSpPr/>
              <p:nvPr/>
            </p:nvSpPr>
            <p:spPr>
              <a:xfrm>
                <a:off x="6331453"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66" name="矩形 65"/>
              <p:cNvSpPr/>
              <p:nvPr/>
            </p:nvSpPr>
            <p:spPr>
              <a:xfrm>
                <a:off x="6331453"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67" name="矩形 66"/>
              <p:cNvSpPr/>
              <p:nvPr/>
            </p:nvSpPr>
            <p:spPr>
              <a:xfrm>
                <a:off x="6331453"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68" name="矩形 67"/>
              <p:cNvSpPr/>
              <p:nvPr/>
            </p:nvSpPr>
            <p:spPr>
              <a:xfrm>
                <a:off x="6331453"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cxnSp>
            <p:nvCxnSpPr>
              <p:cNvPr id="18" name="直接连接符 17"/>
              <p:cNvCxnSpPr/>
              <p:nvPr/>
            </p:nvCxnSpPr>
            <p:spPr>
              <a:xfrm>
                <a:off x="5262734"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5398345"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551675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5847459"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98307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6101482"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644328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6578898"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669731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sp>
        <p:nvSpPr>
          <p:cNvPr id="6" name="文本框 5"/>
          <p:cNvSpPr txBox="1"/>
          <p:nvPr/>
        </p:nvSpPr>
        <p:spPr>
          <a:xfrm>
            <a:off x="263826" y="124147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7" name="文本框 6"/>
          <p:cNvSpPr txBox="1"/>
          <p:nvPr/>
        </p:nvSpPr>
        <p:spPr>
          <a:xfrm>
            <a:off x="841041" y="124147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8" name="文本框 7"/>
          <p:cNvSpPr txBox="1"/>
          <p:nvPr/>
        </p:nvSpPr>
        <p:spPr>
          <a:xfrm>
            <a:off x="1468421" y="124528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6" name="文本框 55"/>
          <p:cNvSpPr txBox="1"/>
          <p:nvPr/>
        </p:nvSpPr>
        <p:spPr>
          <a:xfrm>
            <a:off x="128905" y="1529080"/>
            <a:ext cx="336550" cy="616585"/>
          </a:xfrm>
          <a:prstGeom prst="rect">
            <a:avLst/>
          </a:prstGeom>
          <a:solidFill>
            <a:schemeClr val="tx1">
              <a:alpha val="0"/>
            </a:schemeClr>
          </a:solidFill>
        </p:spPr>
        <p:txBody>
          <a:bodyPr vert="eaVert" wrap="none" rtlCol="0">
            <a:spAutoFit/>
          </a:bodyPr>
          <a:p>
            <a:pPr algn="l"/>
            <a:r>
              <a:rPr lang="en-US" altLang="zh-CN" sz="1000" dirty="0" smtClean="0">
                <a:noFill/>
              </a:rPr>
              <a:t>gongzuo </a:t>
            </a:r>
            <a:endParaRPr lang="en-US" altLang="zh-CN" sz="1000" dirty="0" smtClean="0">
              <a:noFill/>
            </a:endParaRPr>
          </a:p>
        </p:txBody>
      </p:sp>
      <p:sp>
        <p:nvSpPr>
          <p:cNvPr id="70" name="文本框 69"/>
          <p:cNvSpPr txBox="1"/>
          <p:nvPr/>
        </p:nvSpPr>
        <p:spPr>
          <a:xfrm>
            <a:off x="112061" y="1351960"/>
            <a:ext cx="305435" cy="497840"/>
          </a:xfrm>
          <a:prstGeom prst="rect">
            <a:avLst/>
          </a:prstGeom>
          <a:noFill/>
        </p:spPr>
        <p:txBody>
          <a:bodyPr vert="eaVert" wrap="none" rtlCol="0">
            <a:spAutoFit/>
          </a:bodyPr>
          <a:p>
            <a:pPr algn="l"/>
            <a:r>
              <a:rPr lang="zh-CN" sz="800" dirty="0">
                <a:ea typeface="宋体" panose="02010600030101010101" pitchFamily="2" charset="-122"/>
              </a:rPr>
              <a:t>商品编号</a:t>
            </a:r>
            <a:endParaRPr lang="en-US" altLang="zh-CN" sz="800" dirty="0">
              <a:ea typeface="宋体" panose="02010600030101010101" pitchFamily="2" charset="-122"/>
            </a:endParaRPr>
          </a:p>
        </p:txBody>
      </p:sp>
      <p:sp>
        <p:nvSpPr>
          <p:cNvPr id="355" name="椭圆形标注 354"/>
          <p:cNvSpPr/>
          <p:nvPr/>
        </p:nvSpPr>
        <p:spPr>
          <a:xfrm>
            <a:off x="438150" y="4292600"/>
            <a:ext cx="1029970" cy="621030"/>
          </a:xfrm>
          <a:prstGeom prst="wedgeEllipseCallout">
            <a:avLst>
              <a:gd name="adj1" fmla="val -7291"/>
              <a:gd name="adj2" fmla="val -115109"/>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zh-CN" altLang="en-US" sz="900" dirty="0">
                <a:solidFill>
                  <a:schemeClr val="tx1"/>
                </a:solidFill>
                <a:latin typeface="微软雅黑" panose="020B0503020204020204" charset="-122"/>
                <a:ea typeface="微软雅黑" panose="020B0503020204020204" charset="-122"/>
              </a:rPr>
              <a:t>染色体</a:t>
            </a:r>
            <a:endParaRPr lang="zh-CN" altLang="en-US" sz="900" dirty="0">
              <a:solidFill>
                <a:schemeClr val="tx1"/>
              </a:solidFill>
              <a:latin typeface="微软雅黑" panose="020B0503020204020204" charset="-122"/>
              <a:ea typeface="微软雅黑" panose="020B0503020204020204" charset="-122"/>
            </a:endParaRPr>
          </a:p>
        </p:txBody>
      </p:sp>
      <p:grpSp>
        <p:nvGrpSpPr>
          <p:cNvPr id="354" name="组合 353"/>
          <p:cNvGrpSpPr/>
          <p:nvPr/>
        </p:nvGrpSpPr>
        <p:grpSpPr>
          <a:xfrm>
            <a:off x="257175" y="2145665"/>
            <a:ext cx="1896110" cy="660400"/>
            <a:chOff x="5045371" y="1374889"/>
            <a:chExt cx="1875397" cy="660564"/>
          </a:xfrm>
        </p:grpSpPr>
        <p:sp>
          <p:nvSpPr>
            <p:cNvPr id="357" name="圆角矩形 356"/>
            <p:cNvSpPr/>
            <p:nvPr/>
          </p:nvSpPr>
          <p:spPr>
            <a:xfrm>
              <a:off x="5045371" y="1374889"/>
              <a:ext cx="1875397" cy="660564"/>
            </a:xfrm>
            <a:prstGeom prst="roundRect">
              <a:avLst/>
            </a:prstGeom>
            <a:solidFill>
              <a:srgbClr val="F66B2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bg1"/>
                </a:solidFill>
                <a:latin typeface="微软雅黑" panose="020B0503020204020204" charset="-122"/>
                <a:ea typeface="微软雅黑" panose="020B0503020204020204" charset="-122"/>
              </a:endParaRPr>
            </a:p>
          </p:txBody>
        </p:sp>
        <p:grpSp>
          <p:nvGrpSpPr>
            <p:cNvPr id="358" name="组合 357"/>
            <p:cNvGrpSpPr/>
            <p:nvPr/>
          </p:nvGrpSpPr>
          <p:grpSpPr>
            <a:xfrm>
              <a:off x="5150900" y="1592364"/>
              <a:ext cx="1675443" cy="371469"/>
              <a:chOff x="5150900" y="1526584"/>
              <a:chExt cx="1675443" cy="371469"/>
            </a:xfrm>
          </p:grpSpPr>
          <p:sp>
            <p:nvSpPr>
              <p:cNvPr id="359" name="矩形 358"/>
              <p:cNvSpPr/>
              <p:nvPr/>
            </p:nvSpPr>
            <p:spPr>
              <a:xfrm>
                <a:off x="5150900"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60" name="矩形 359"/>
              <p:cNvSpPr/>
              <p:nvPr/>
            </p:nvSpPr>
            <p:spPr>
              <a:xfrm>
                <a:off x="5150900"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61" name="矩形 360"/>
              <p:cNvSpPr/>
              <p:nvPr/>
            </p:nvSpPr>
            <p:spPr>
              <a:xfrm>
                <a:off x="5150900"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62" name="矩形 361"/>
              <p:cNvSpPr/>
              <p:nvPr/>
            </p:nvSpPr>
            <p:spPr>
              <a:xfrm>
                <a:off x="5150900"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63" name="矩形 362"/>
              <p:cNvSpPr/>
              <p:nvPr/>
            </p:nvSpPr>
            <p:spPr>
              <a:xfrm>
                <a:off x="5735625"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64" name="矩形 363"/>
              <p:cNvSpPr/>
              <p:nvPr/>
            </p:nvSpPr>
            <p:spPr>
              <a:xfrm>
                <a:off x="5735625"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65" name="矩形 364"/>
              <p:cNvSpPr/>
              <p:nvPr/>
            </p:nvSpPr>
            <p:spPr>
              <a:xfrm>
                <a:off x="5735625"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66" name="矩形 365"/>
              <p:cNvSpPr/>
              <p:nvPr/>
            </p:nvSpPr>
            <p:spPr>
              <a:xfrm>
                <a:off x="5735625"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67" name="矩形 366"/>
              <p:cNvSpPr/>
              <p:nvPr/>
            </p:nvSpPr>
            <p:spPr>
              <a:xfrm>
                <a:off x="6331453"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68" name="矩形 367"/>
              <p:cNvSpPr/>
              <p:nvPr/>
            </p:nvSpPr>
            <p:spPr>
              <a:xfrm>
                <a:off x="6331453"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69" name="矩形 368"/>
              <p:cNvSpPr/>
              <p:nvPr/>
            </p:nvSpPr>
            <p:spPr>
              <a:xfrm>
                <a:off x="6331453"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70" name="矩形 369"/>
              <p:cNvSpPr/>
              <p:nvPr/>
            </p:nvSpPr>
            <p:spPr>
              <a:xfrm>
                <a:off x="6331453"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cxnSp>
            <p:nvCxnSpPr>
              <p:cNvPr id="371" name="直接连接符 370"/>
              <p:cNvCxnSpPr/>
              <p:nvPr/>
            </p:nvCxnSpPr>
            <p:spPr>
              <a:xfrm>
                <a:off x="5262734"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5398345"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nvCxnSpPr>
            <p:spPr>
              <a:xfrm>
                <a:off x="551675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374" name="直接连接符 373"/>
              <p:cNvCxnSpPr/>
              <p:nvPr/>
            </p:nvCxnSpPr>
            <p:spPr>
              <a:xfrm>
                <a:off x="5847459"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375" name="直接连接符 374"/>
              <p:cNvCxnSpPr/>
              <p:nvPr/>
            </p:nvCxnSpPr>
            <p:spPr>
              <a:xfrm>
                <a:off x="598307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376" name="直接连接符 375"/>
              <p:cNvCxnSpPr/>
              <p:nvPr/>
            </p:nvCxnSpPr>
            <p:spPr>
              <a:xfrm>
                <a:off x="6101482"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nvCxnSpPr>
            <p:spPr>
              <a:xfrm>
                <a:off x="644328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nvCxnSpPr>
            <p:spPr>
              <a:xfrm>
                <a:off x="6578898"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a:off x="669731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sp>
        <p:nvSpPr>
          <p:cNvPr id="380" name="文本框 379"/>
          <p:cNvSpPr txBox="1"/>
          <p:nvPr/>
        </p:nvSpPr>
        <p:spPr>
          <a:xfrm>
            <a:off x="301926" y="214571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381" name="文本框 380"/>
          <p:cNvSpPr txBox="1"/>
          <p:nvPr/>
        </p:nvSpPr>
        <p:spPr>
          <a:xfrm>
            <a:off x="879141" y="214571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382" name="文本框 381"/>
          <p:cNvSpPr txBox="1"/>
          <p:nvPr/>
        </p:nvSpPr>
        <p:spPr>
          <a:xfrm>
            <a:off x="1506521" y="214952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383" name="文本框 382"/>
          <p:cNvSpPr txBox="1"/>
          <p:nvPr/>
        </p:nvSpPr>
        <p:spPr>
          <a:xfrm>
            <a:off x="167005" y="2433320"/>
            <a:ext cx="336550" cy="616585"/>
          </a:xfrm>
          <a:prstGeom prst="rect">
            <a:avLst/>
          </a:prstGeom>
          <a:solidFill>
            <a:schemeClr val="tx1">
              <a:alpha val="0"/>
            </a:schemeClr>
          </a:solidFill>
        </p:spPr>
        <p:txBody>
          <a:bodyPr vert="eaVert" wrap="none" rtlCol="0">
            <a:spAutoFit/>
          </a:bodyPr>
          <a:p>
            <a:pPr algn="l"/>
            <a:r>
              <a:rPr lang="en-US" altLang="zh-CN" sz="1000" dirty="0" smtClean="0">
                <a:noFill/>
              </a:rPr>
              <a:t>gongzuo </a:t>
            </a:r>
            <a:endParaRPr lang="en-US" altLang="zh-CN" sz="1000" dirty="0" smtClean="0">
              <a:noFill/>
            </a:endParaRPr>
          </a:p>
        </p:txBody>
      </p:sp>
      <p:sp>
        <p:nvSpPr>
          <p:cNvPr id="384" name="文本框 383"/>
          <p:cNvSpPr txBox="1"/>
          <p:nvPr/>
        </p:nvSpPr>
        <p:spPr>
          <a:xfrm>
            <a:off x="150161" y="2256200"/>
            <a:ext cx="305435" cy="497840"/>
          </a:xfrm>
          <a:prstGeom prst="rect">
            <a:avLst/>
          </a:prstGeom>
          <a:noFill/>
        </p:spPr>
        <p:txBody>
          <a:bodyPr vert="eaVert" wrap="none" rtlCol="0">
            <a:spAutoFit/>
          </a:bodyPr>
          <a:p>
            <a:pPr algn="l"/>
            <a:r>
              <a:rPr lang="zh-CN" sz="800" dirty="0">
                <a:ea typeface="宋体" panose="02010600030101010101" pitchFamily="2" charset="-122"/>
              </a:rPr>
              <a:t>商品编号</a:t>
            </a:r>
            <a:endParaRPr lang="en-US" altLang="zh-CN" sz="800" dirty="0">
              <a:ea typeface="宋体" panose="02010600030101010101" pitchFamily="2" charset="-122"/>
            </a:endParaRPr>
          </a:p>
        </p:txBody>
      </p:sp>
      <p:grpSp>
        <p:nvGrpSpPr>
          <p:cNvPr id="385" name="组合 384"/>
          <p:cNvGrpSpPr/>
          <p:nvPr/>
        </p:nvGrpSpPr>
        <p:grpSpPr>
          <a:xfrm>
            <a:off x="257175" y="3046095"/>
            <a:ext cx="1896110" cy="660400"/>
            <a:chOff x="5045371" y="1374889"/>
            <a:chExt cx="1875397" cy="660564"/>
          </a:xfrm>
        </p:grpSpPr>
        <p:sp>
          <p:nvSpPr>
            <p:cNvPr id="386" name="圆角矩形 385"/>
            <p:cNvSpPr/>
            <p:nvPr/>
          </p:nvSpPr>
          <p:spPr>
            <a:xfrm>
              <a:off x="5045371" y="1374889"/>
              <a:ext cx="1875397" cy="660564"/>
            </a:xfrm>
            <a:prstGeom prst="roundRect">
              <a:avLst/>
            </a:prstGeom>
            <a:solidFill>
              <a:srgbClr val="F66B2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bg1"/>
                </a:solidFill>
                <a:latin typeface="微软雅黑" panose="020B0503020204020204" charset="-122"/>
                <a:ea typeface="微软雅黑" panose="020B0503020204020204" charset="-122"/>
              </a:endParaRPr>
            </a:p>
          </p:txBody>
        </p:sp>
        <p:grpSp>
          <p:nvGrpSpPr>
            <p:cNvPr id="387" name="组合 386"/>
            <p:cNvGrpSpPr/>
            <p:nvPr/>
          </p:nvGrpSpPr>
          <p:grpSpPr>
            <a:xfrm>
              <a:off x="5150900" y="1592364"/>
              <a:ext cx="1675443" cy="371469"/>
              <a:chOff x="5150900" y="1526584"/>
              <a:chExt cx="1675443" cy="371469"/>
            </a:xfrm>
          </p:grpSpPr>
          <p:sp>
            <p:nvSpPr>
              <p:cNvPr id="388" name="矩形 387"/>
              <p:cNvSpPr/>
              <p:nvPr/>
            </p:nvSpPr>
            <p:spPr>
              <a:xfrm>
                <a:off x="5150900"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89" name="矩形 388"/>
              <p:cNvSpPr/>
              <p:nvPr/>
            </p:nvSpPr>
            <p:spPr>
              <a:xfrm>
                <a:off x="5150900"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90" name="矩形 389"/>
              <p:cNvSpPr/>
              <p:nvPr/>
            </p:nvSpPr>
            <p:spPr>
              <a:xfrm>
                <a:off x="5150900"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91" name="矩形 390"/>
              <p:cNvSpPr/>
              <p:nvPr/>
            </p:nvSpPr>
            <p:spPr>
              <a:xfrm>
                <a:off x="5150900"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92" name="矩形 391"/>
              <p:cNvSpPr/>
              <p:nvPr/>
            </p:nvSpPr>
            <p:spPr>
              <a:xfrm>
                <a:off x="5735625"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93" name="矩形 392"/>
              <p:cNvSpPr/>
              <p:nvPr/>
            </p:nvSpPr>
            <p:spPr>
              <a:xfrm>
                <a:off x="5735625"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94" name="矩形 393"/>
              <p:cNvSpPr/>
              <p:nvPr/>
            </p:nvSpPr>
            <p:spPr>
              <a:xfrm>
                <a:off x="5735625"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95" name="矩形 394"/>
              <p:cNvSpPr/>
              <p:nvPr/>
            </p:nvSpPr>
            <p:spPr>
              <a:xfrm>
                <a:off x="5735625"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96" name="矩形 395"/>
              <p:cNvSpPr/>
              <p:nvPr/>
            </p:nvSpPr>
            <p:spPr>
              <a:xfrm>
                <a:off x="6331453"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97" name="矩形 396"/>
              <p:cNvSpPr/>
              <p:nvPr/>
            </p:nvSpPr>
            <p:spPr>
              <a:xfrm>
                <a:off x="6331453"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98" name="矩形 397"/>
              <p:cNvSpPr/>
              <p:nvPr/>
            </p:nvSpPr>
            <p:spPr>
              <a:xfrm>
                <a:off x="6331453"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399" name="矩形 398"/>
              <p:cNvSpPr/>
              <p:nvPr/>
            </p:nvSpPr>
            <p:spPr>
              <a:xfrm>
                <a:off x="6331453"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cxnSp>
            <p:nvCxnSpPr>
              <p:cNvPr id="400" name="直接连接符 399"/>
              <p:cNvCxnSpPr/>
              <p:nvPr/>
            </p:nvCxnSpPr>
            <p:spPr>
              <a:xfrm>
                <a:off x="5262734"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01" name="直接连接符 400"/>
              <p:cNvCxnSpPr/>
              <p:nvPr/>
            </p:nvCxnSpPr>
            <p:spPr>
              <a:xfrm>
                <a:off x="5398345"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02" name="直接连接符 401"/>
              <p:cNvCxnSpPr/>
              <p:nvPr/>
            </p:nvCxnSpPr>
            <p:spPr>
              <a:xfrm>
                <a:off x="551675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03" name="直接连接符 402"/>
              <p:cNvCxnSpPr/>
              <p:nvPr/>
            </p:nvCxnSpPr>
            <p:spPr>
              <a:xfrm>
                <a:off x="5847459"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nvCxnSpPr>
            <p:spPr>
              <a:xfrm>
                <a:off x="598307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05" name="直接连接符 404"/>
              <p:cNvCxnSpPr/>
              <p:nvPr/>
            </p:nvCxnSpPr>
            <p:spPr>
              <a:xfrm>
                <a:off x="6101482"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06" name="直接连接符 405"/>
              <p:cNvCxnSpPr/>
              <p:nvPr/>
            </p:nvCxnSpPr>
            <p:spPr>
              <a:xfrm>
                <a:off x="644328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nvCxnSpPr>
            <p:spPr>
              <a:xfrm>
                <a:off x="6578898"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08" name="直接连接符 407"/>
              <p:cNvCxnSpPr/>
              <p:nvPr/>
            </p:nvCxnSpPr>
            <p:spPr>
              <a:xfrm>
                <a:off x="669731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sp>
        <p:nvSpPr>
          <p:cNvPr id="409" name="文本框 408"/>
          <p:cNvSpPr txBox="1"/>
          <p:nvPr/>
        </p:nvSpPr>
        <p:spPr>
          <a:xfrm>
            <a:off x="301926" y="304614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410" name="文本框 409"/>
          <p:cNvSpPr txBox="1"/>
          <p:nvPr/>
        </p:nvSpPr>
        <p:spPr>
          <a:xfrm>
            <a:off x="879141" y="304614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411" name="文本框 410"/>
          <p:cNvSpPr txBox="1"/>
          <p:nvPr/>
        </p:nvSpPr>
        <p:spPr>
          <a:xfrm>
            <a:off x="1506521" y="304995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412" name="文本框 411"/>
          <p:cNvSpPr txBox="1"/>
          <p:nvPr/>
        </p:nvSpPr>
        <p:spPr>
          <a:xfrm>
            <a:off x="167005" y="3333750"/>
            <a:ext cx="336550" cy="616585"/>
          </a:xfrm>
          <a:prstGeom prst="rect">
            <a:avLst/>
          </a:prstGeom>
          <a:solidFill>
            <a:schemeClr val="tx1">
              <a:alpha val="0"/>
            </a:schemeClr>
          </a:solidFill>
        </p:spPr>
        <p:txBody>
          <a:bodyPr vert="eaVert" wrap="none" rtlCol="0">
            <a:spAutoFit/>
          </a:bodyPr>
          <a:p>
            <a:pPr algn="l"/>
            <a:r>
              <a:rPr lang="en-US" altLang="zh-CN" sz="1000" dirty="0" smtClean="0">
                <a:noFill/>
              </a:rPr>
              <a:t>gongzuo </a:t>
            </a:r>
            <a:endParaRPr lang="en-US" altLang="zh-CN" sz="1000" dirty="0" smtClean="0">
              <a:noFill/>
            </a:endParaRPr>
          </a:p>
        </p:txBody>
      </p:sp>
      <p:sp>
        <p:nvSpPr>
          <p:cNvPr id="413" name="文本框 412"/>
          <p:cNvSpPr txBox="1"/>
          <p:nvPr/>
        </p:nvSpPr>
        <p:spPr>
          <a:xfrm>
            <a:off x="150161" y="3156630"/>
            <a:ext cx="305435" cy="497840"/>
          </a:xfrm>
          <a:prstGeom prst="rect">
            <a:avLst/>
          </a:prstGeom>
          <a:noFill/>
        </p:spPr>
        <p:txBody>
          <a:bodyPr vert="eaVert" wrap="none" rtlCol="0">
            <a:spAutoFit/>
          </a:bodyPr>
          <a:p>
            <a:pPr algn="l"/>
            <a:r>
              <a:rPr lang="zh-CN" sz="800" dirty="0">
                <a:ea typeface="宋体" panose="02010600030101010101" pitchFamily="2" charset="-122"/>
              </a:rPr>
              <a:t>商品编号</a:t>
            </a:r>
            <a:endParaRPr lang="en-US" altLang="zh-CN" sz="800" dirty="0">
              <a:ea typeface="宋体" panose="02010600030101010101" pitchFamily="2" charset="-122"/>
            </a:endParaRPr>
          </a:p>
        </p:txBody>
      </p:sp>
      <p:sp>
        <p:nvSpPr>
          <p:cNvPr id="414" name="文本框 413"/>
          <p:cNvSpPr txBox="1"/>
          <p:nvPr/>
        </p:nvSpPr>
        <p:spPr>
          <a:xfrm>
            <a:off x="129206" y="1931715"/>
            <a:ext cx="589280" cy="213995"/>
          </a:xfrm>
          <a:prstGeom prst="rect">
            <a:avLst/>
          </a:prstGeom>
          <a:noFill/>
        </p:spPr>
        <p:txBody>
          <a:bodyPr wrap="none" rtlCol="0">
            <a:spAutoFit/>
          </a:bodyPr>
          <a:p>
            <a:pPr algn="l"/>
            <a:r>
              <a:rPr lang="zh-CN" altLang="en-US" sz="800" dirty="0"/>
              <a:t>促销</a:t>
            </a:r>
            <a:r>
              <a:rPr lang="zh-CN" altLang="en-US" sz="800" dirty="0"/>
              <a:t>时段</a:t>
            </a:r>
            <a:endParaRPr lang="zh-CN" altLang="en-US" sz="800" dirty="0"/>
          </a:p>
        </p:txBody>
      </p:sp>
      <p:sp>
        <p:nvSpPr>
          <p:cNvPr id="417" name="文本框 416"/>
          <p:cNvSpPr txBox="1"/>
          <p:nvPr/>
        </p:nvSpPr>
        <p:spPr>
          <a:xfrm>
            <a:off x="224155" y="2832100"/>
            <a:ext cx="640080" cy="213995"/>
          </a:xfrm>
          <a:prstGeom prst="rect">
            <a:avLst/>
          </a:prstGeom>
          <a:noFill/>
        </p:spPr>
        <p:txBody>
          <a:bodyPr wrap="square" rtlCol="0">
            <a:spAutoFit/>
          </a:bodyPr>
          <a:p>
            <a:pPr algn="l"/>
            <a:r>
              <a:rPr lang="zh-CN" altLang="en-US" sz="800" dirty="0"/>
              <a:t>促销</a:t>
            </a:r>
            <a:r>
              <a:rPr lang="zh-CN" altLang="en-US" sz="800" dirty="0"/>
              <a:t>时段</a:t>
            </a:r>
            <a:endParaRPr lang="zh-CN" altLang="en-US" sz="800" dirty="0"/>
          </a:p>
        </p:txBody>
      </p:sp>
      <p:sp>
        <p:nvSpPr>
          <p:cNvPr id="418" name="矩形 417"/>
          <p:cNvSpPr/>
          <p:nvPr/>
        </p:nvSpPr>
        <p:spPr>
          <a:xfrm>
            <a:off x="2531745" y="1026160"/>
            <a:ext cx="2214245" cy="2822575"/>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r>
              <a:rPr lang="zh-CN" altLang="en-US" sz="900" dirty="0">
                <a:solidFill>
                  <a:schemeClr val="tx1"/>
                </a:solidFill>
                <a:latin typeface="微软雅黑" panose="020B0503020204020204" charset="-122"/>
                <a:ea typeface="微软雅黑" panose="020B0503020204020204" charset="-122"/>
              </a:rPr>
              <a:t>促销</a:t>
            </a:r>
            <a:r>
              <a:rPr lang="zh-CN" altLang="en-US" sz="900" dirty="0">
                <a:solidFill>
                  <a:schemeClr val="tx1"/>
                </a:solidFill>
                <a:latin typeface="微软雅黑" panose="020B0503020204020204" charset="-122"/>
                <a:ea typeface="微软雅黑" panose="020B0503020204020204" charset="-122"/>
              </a:rPr>
              <a:t>时段</a:t>
            </a:r>
            <a:endParaRPr lang="zh-CN" altLang="en-US" sz="900" dirty="0">
              <a:solidFill>
                <a:schemeClr val="tx1"/>
              </a:solidFill>
              <a:latin typeface="微软雅黑" panose="020B0503020204020204" charset="-122"/>
              <a:ea typeface="微软雅黑" panose="020B0503020204020204" charset="-122"/>
            </a:endParaRPr>
          </a:p>
        </p:txBody>
      </p:sp>
      <p:grpSp>
        <p:nvGrpSpPr>
          <p:cNvPr id="419" name="组合 418"/>
          <p:cNvGrpSpPr/>
          <p:nvPr/>
        </p:nvGrpSpPr>
        <p:grpSpPr>
          <a:xfrm>
            <a:off x="2720975" y="1241425"/>
            <a:ext cx="1896110" cy="660400"/>
            <a:chOff x="5045371" y="1374889"/>
            <a:chExt cx="1875397" cy="660564"/>
          </a:xfrm>
        </p:grpSpPr>
        <p:sp>
          <p:nvSpPr>
            <p:cNvPr id="420" name="圆角矩形 419"/>
            <p:cNvSpPr/>
            <p:nvPr/>
          </p:nvSpPr>
          <p:spPr>
            <a:xfrm>
              <a:off x="5045371" y="1374889"/>
              <a:ext cx="1875397" cy="660564"/>
            </a:xfrm>
            <a:prstGeom prst="roundRect">
              <a:avLst/>
            </a:prstGeom>
            <a:solidFill>
              <a:srgbClr val="F66B2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bg1"/>
                </a:solidFill>
                <a:latin typeface="微软雅黑" panose="020B0503020204020204" charset="-122"/>
                <a:ea typeface="微软雅黑" panose="020B0503020204020204" charset="-122"/>
              </a:endParaRPr>
            </a:p>
          </p:txBody>
        </p:sp>
        <p:grpSp>
          <p:nvGrpSpPr>
            <p:cNvPr id="421" name="组合 420"/>
            <p:cNvGrpSpPr/>
            <p:nvPr/>
          </p:nvGrpSpPr>
          <p:grpSpPr>
            <a:xfrm>
              <a:off x="5150900" y="1592364"/>
              <a:ext cx="1675443" cy="371469"/>
              <a:chOff x="5150900" y="1526584"/>
              <a:chExt cx="1675443" cy="371469"/>
            </a:xfrm>
          </p:grpSpPr>
          <p:sp>
            <p:nvSpPr>
              <p:cNvPr id="422" name="矩形 421"/>
              <p:cNvSpPr/>
              <p:nvPr/>
            </p:nvSpPr>
            <p:spPr>
              <a:xfrm>
                <a:off x="5150900"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23" name="矩形 422"/>
              <p:cNvSpPr/>
              <p:nvPr/>
            </p:nvSpPr>
            <p:spPr>
              <a:xfrm>
                <a:off x="5150900"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24" name="矩形 423"/>
              <p:cNvSpPr/>
              <p:nvPr/>
            </p:nvSpPr>
            <p:spPr>
              <a:xfrm>
                <a:off x="5150900"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25" name="矩形 424"/>
              <p:cNvSpPr/>
              <p:nvPr/>
            </p:nvSpPr>
            <p:spPr>
              <a:xfrm>
                <a:off x="5150900"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26" name="矩形 425"/>
              <p:cNvSpPr/>
              <p:nvPr/>
            </p:nvSpPr>
            <p:spPr>
              <a:xfrm>
                <a:off x="5735625"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27" name="矩形 426"/>
              <p:cNvSpPr/>
              <p:nvPr/>
            </p:nvSpPr>
            <p:spPr>
              <a:xfrm>
                <a:off x="5735625"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28" name="矩形 427"/>
              <p:cNvSpPr/>
              <p:nvPr/>
            </p:nvSpPr>
            <p:spPr>
              <a:xfrm>
                <a:off x="5735625"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29" name="矩形 428"/>
              <p:cNvSpPr/>
              <p:nvPr/>
            </p:nvSpPr>
            <p:spPr>
              <a:xfrm>
                <a:off x="5735625"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30" name="矩形 429"/>
              <p:cNvSpPr/>
              <p:nvPr/>
            </p:nvSpPr>
            <p:spPr>
              <a:xfrm>
                <a:off x="6331453"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31" name="矩形 430"/>
              <p:cNvSpPr/>
              <p:nvPr/>
            </p:nvSpPr>
            <p:spPr>
              <a:xfrm>
                <a:off x="6331453"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32" name="矩形 431"/>
              <p:cNvSpPr/>
              <p:nvPr/>
            </p:nvSpPr>
            <p:spPr>
              <a:xfrm>
                <a:off x="6331453"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33" name="矩形 432"/>
              <p:cNvSpPr/>
              <p:nvPr/>
            </p:nvSpPr>
            <p:spPr>
              <a:xfrm>
                <a:off x="6331453"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cxnSp>
            <p:nvCxnSpPr>
              <p:cNvPr id="434" name="直接连接符 433"/>
              <p:cNvCxnSpPr/>
              <p:nvPr/>
            </p:nvCxnSpPr>
            <p:spPr>
              <a:xfrm>
                <a:off x="5262734"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a:off x="5398345"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36" name="直接连接符 435"/>
              <p:cNvCxnSpPr/>
              <p:nvPr/>
            </p:nvCxnSpPr>
            <p:spPr>
              <a:xfrm>
                <a:off x="551675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37" name="直接连接符 436"/>
              <p:cNvCxnSpPr/>
              <p:nvPr/>
            </p:nvCxnSpPr>
            <p:spPr>
              <a:xfrm>
                <a:off x="5847459"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38" name="直接连接符 437"/>
              <p:cNvCxnSpPr/>
              <p:nvPr/>
            </p:nvCxnSpPr>
            <p:spPr>
              <a:xfrm>
                <a:off x="598307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39" name="直接连接符 438"/>
              <p:cNvCxnSpPr/>
              <p:nvPr/>
            </p:nvCxnSpPr>
            <p:spPr>
              <a:xfrm>
                <a:off x="6101482"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a:off x="644328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41" name="直接连接符 440"/>
              <p:cNvCxnSpPr/>
              <p:nvPr/>
            </p:nvCxnSpPr>
            <p:spPr>
              <a:xfrm>
                <a:off x="6578898"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42" name="直接连接符 441"/>
              <p:cNvCxnSpPr/>
              <p:nvPr/>
            </p:nvCxnSpPr>
            <p:spPr>
              <a:xfrm>
                <a:off x="669731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sp>
        <p:nvSpPr>
          <p:cNvPr id="443" name="文本框 442"/>
          <p:cNvSpPr txBox="1"/>
          <p:nvPr/>
        </p:nvSpPr>
        <p:spPr>
          <a:xfrm>
            <a:off x="2765726" y="124147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444" name="文本框 443"/>
          <p:cNvSpPr txBox="1"/>
          <p:nvPr/>
        </p:nvSpPr>
        <p:spPr>
          <a:xfrm>
            <a:off x="3342941" y="124147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445" name="文本框 444"/>
          <p:cNvSpPr txBox="1"/>
          <p:nvPr/>
        </p:nvSpPr>
        <p:spPr>
          <a:xfrm>
            <a:off x="3970321" y="124528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446" name="文本框 445"/>
          <p:cNvSpPr txBox="1"/>
          <p:nvPr/>
        </p:nvSpPr>
        <p:spPr>
          <a:xfrm>
            <a:off x="2630805" y="1529080"/>
            <a:ext cx="336550" cy="616585"/>
          </a:xfrm>
          <a:prstGeom prst="rect">
            <a:avLst/>
          </a:prstGeom>
          <a:solidFill>
            <a:schemeClr val="tx1">
              <a:alpha val="0"/>
            </a:schemeClr>
          </a:solidFill>
        </p:spPr>
        <p:txBody>
          <a:bodyPr vert="eaVert" wrap="none" rtlCol="0">
            <a:spAutoFit/>
          </a:bodyPr>
          <a:p>
            <a:pPr algn="l"/>
            <a:r>
              <a:rPr lang="en-US" altLang="zh-CN" sz="1000" dirty="0" smtClean="0">
                <a:noFill/>
              </a:rPr>
              <a:t>gongzuo </a:t>
            </a:r>
            <a:endParaRPr lang="en-US" altLang="zh-CN" sz="1000" dirty="0" smtClean="0">
              <a:noFill/>
            </a:endParaRPr>
          </a:p>
        </p:txBody>
      </p:sp>
      <p:sp>
        <p:nvSpPr>
          <p:cNvPr id="447" name="文本框 446"/>
          <p:cNvSpPr txBox="1"/>
          <p:nvPr/>
        </p:nvSpPr>
        <p:spPr>
          <a:xfrm>
            <a:off x="2613961" y="1351960"/>
            <a:ext cx="305435" cy="497840"/>
          </a:xfrm>
          <a:prstGeom prst="rect">
            <a:avLst/>
          </a:prstGeom>
          <a:noFill/>
        </p:spPr>
        <p:txBody>
          <a:bodyPr vert="eaVert" wrap="none" rtlCol="0">
            <a:spAutoFit/>
          </a:bodyPr>
          <a:p>
            <a:pPr algn="l"/>
            <a:r>
              <a:rPr lang="zh-CN" sz="800" dirty="0">
                <a:ea typeface="宋体" panose="02010600030101010101" pitchFamily="2" charset="-122"/>
              </a:rPr>
              <a:t>商品编号</a:t>
            </a:r>
            <a:endParaRPr lang="en-US" altLang="zh-CN" sz="800" dirty="0">
              <a:ea typeface="宋体" panose="02010600030101010101" pitchFamily="2" charset="-122"/>
            </a:endParaRPr>
          </a:p>
        </p:txBody>
      </p:sp>
      <p:grpSp>
        <p:nvGrpSpPr>
          <p:cNvPr id="448" name="组合 447"/>
          <p:cNvGrpSpPr/>
          <p:nvPr/>
        </p:nvGrpSpPr>
        <p:grpSpPr>
          <a:xfrm>
            <a:off x="2759075" y="2145665"/>
            <a:ext cx="1896110" cy="660400"/>
            <a:chOff x="5045371" y="1374889"/>
            <a:chExt cx="1875397" cy="660564"/>
          </a:xfrm>
        </p:grpSpPr>
        <p:sp>
          <p:nvSpPr>
            <p:cNvPr id="449" name="圆角矩形 448"/>
            <p:cNvSpPr/>
            <p:nvPr/>
          </p:nvSpPr>
          <p:spPr>
            <a:xfrm>
              <a:off x="5045371" y="1374889"/>
              <a:ext cx="1875397" cy="660564"/>
            </a:xfrm>
            <a:prstGeom prst="roundRect">
              <a:avLst/>
            </a:prstGeom>
            <a:solidFill>
              <a:srgbClr val="F66B2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bg1"/>
                </a:solidFill>
                <a:latin typeface="微软雅黑" panose="020B0503020204020204" charset="-122"/>
                <a:ea typeface="微软雅黑" panose="020B0503020204020204" charset="-122"/>
              </a:endParaRPr>
            </a:p>
          </p:txBody>
        </p:sp>
        <p:grpSp>
          <p:nvGrpSpPr>
            <p:cNvPr id="450" name="组合 449"/>
            <p:cNvGrpSpPr/>
            <p:nvPr/>
          </p:nvGrpSpPr>
          <p:grpSpPr>
            <a:xfrm>
              <a:off x="5150900" y="1592364"/>
              <a:ext cx="1675443" cy="371469"/>
              <a:chOff x="5150900" y="1526584"/>
              <a:chExt cx="1675443" cy="371469"/>
            </a:xfrm>
          </p:grpSpPr>
          <p:sp>
            <p:nvSpPr>
              <p:cNvPr id="451" name="矩形 450"/>
              <p:cNvSpPr/>
              <p:nvPr/>
            </p:nvSpPr>
            <p:spPr>
              <a:xfrm>
                <a:off x="5150900"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52" name="矩形 451"/>
              <p:cNvSpPr/>
              <p:nvPr/>
            </p:nvSpPr>
            <p:spPr>
              <a:xfrm>
                <a:off x="5150900"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53" name="矩形 452"/>
              <p:cNvSpPr/>
              <p:nvPr/>
            </p:nvSpPr>
            <p:spPr>
              <a:xfrm>
                <a:off x="5150900"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54" name="矩形 453"/>
              <p:cNvSpPr/>
              <p:nvPr/>
            </p:nvSpPr>
            <p:spPr>
              <a:xfrm>
                <a:off x="5150900"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55" name="矩形 454"/>
              <p:cNvSpPr/>
              <p:nvPr/>
            </p:nvSpPr>
            <p:spPr>
              <a:xfrm>
                <a:off x="5735625"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56" name="矩形 455"/>
              <p:cNvSpPr/>
              <p:nvPr/>
            </p:nvSpPr>
            <p:spPr>
              <a:xfrm>
                <a:off x="5735625"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57" name="矩形 456"/>
              <p:cNvSpPr/>
              <p:nvPr/>
            </p:nvSpPr>
            <p:spPr>
              <a:xfrm>
                <a:off x="5735625"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58" name="矩形 457"/>
              <p:cNvSpPr/>
              <p:nvPr/>
            </p:nvSpPr>
            <p:spPr>
              <a:xfrm>
                <a:off x="5735625"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59" name="矩形 458"/>
              <p:cNvSpPr/>
              <p:nvPr/>
            </p:nvSpPr>
            <p:spPr>
              <a:xfrm>
                <a:off x="6331453"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60" name="矩形 459"/>
              <p:cNvSpPr/>
              <p:nvPr/>
            </p:nvSpPr>
            <p:spPr>
              <a:xfrm>
                <a:off x="6331453"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61" name="矩形 460"/>
              <p:cNvSpPr/>
              <p:nvPr/>
            </p:nvSpPr>
            <p:spPr>
              <a:xfrm>
                <a:off x="6331453"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62" name="矩形 461"/>
              <p:cNvSpPr/>
              <p:nvPr/>
            </p:nvSpPr>
            <p:spPr>
              <a:xfrm>
                <a:off x="6331453"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cxnSp>
            <p:nvCxnSpPr>
              <p:cNvPr id="463" name="直接连接符 462"/>
              <p:cNvCxnSpPr/>
              <p:nvPr/>
            </p:nvCxnSpPr>
            <p:spPr>
              <a:xfrm>
                <a:off x="5262734"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64" name="直接连接符 463"/>
              <p:cNvCxnSpPr/>
              <p:nvPr/>
            </p:nvCxnSpPr>
            <p:spPr>
              <a:xfrm>
                <a:off x="5398345"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65" name="直接连接符 464"/>
              <p:cNvCxnSpPr/>
              <p:nvPr/>
            </p:nvCxnSpPr>
            <p:spPr>
              <a:xfrm>
                <a:off x="551675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66" name="直接连接符 465"/>
              <p:cNvCxnSpPr/>
              <p:nvPr/>
            </p:nvCxnSpPr>
            <p:spPr>
              <a:xfrm>
                <a:off x="5847459"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67" name="直接连接符 466"/>
              <p:cNvCxnSpPr/>
              <p:nvPr/>
            </p:nvCxnSpPr>
            <p:spPr>
              <a:xfrm>
                <a:off x="598307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68" name="直接连接符 467"/>
              <p:cNvCxnSpPr/>
              <p:nvPr/>
            </p:nvCxnSpPr>
            <p:spPr>
              <a:xfrm>
                <a:off x="6101482"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69" name="直接连接符 468"/>
              <p:cNvCxnSpPr/>
              <p:nvPr/>
            </p:nvCxnSpPr>
            <p:spPr>
              <a:xfrm>
                <a:off x="644328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70" name="直接连接符 469"/>
              <p:cNvCxnSpPr/>
              <p:nvPr/>
            </p:nvCxnSpPr>
            <p:spPr>
              <a:xfrm>
                <a:off x="6578898"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71" name="直接连接符 470"/>
              <p:cNvCxnSpPr/>
              <p:nvPr/>
            </p:nvCxnSpPr>
            <p:spPr>
              <a:xfrm>
                <a:off x="669731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sp>
        <p:nvSpPr>
          <p:cNvPr id="472" name="文本框 471"/>
          <p:cNvSpPr txBox="1"/>
          <p:nvPr/>
        </p:nvSpPr>
        <p:spPr>
          <a:xfrm>
            <a:off x="2803826" y="214571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473" name="文本框 472"/>
          <p:cNvSpPr txBox="1"/>
          <p:nvPr/>
        </p:nvSpPr>
        <p:spPr>
          <a:xfrm>
            <a:off x="3381041" y="214571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474" name="文本框 473"/>
          <p:cNvSpPr txBox="1"/>
          <p:nvPr/>
        </p:nvSpPr>
        <p:spPr>
          <a:xfrm>
            <a:off x="4008421" y="214952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475" name="文本框 474"/>
          <p:cNvSpPr txBox="1"/>
          <p:nvPr/>
        </p:nvSpPr>
        <p:spPr>
          <a:xfrm>
            <a:off x="2668905" y="2433320"/>
            <a:ext cx="336550" cy="616585"/>
          </a:xfrm>
          <a:prstGeom prst="rect">
            <a:avLst/>
          </a:prstGeom>
          <a:solidFill>
            <a:schemeClr val="tx1">
              <a:alpha val="0"/>
            </a:schemeClr>
          </a:solidFill>
        </p:spPr>
        <p:txBody>
          <a:bodyPr vert="eaVert" wrap="none" rtlCol="0">
            <a:spAutoFit/>
          </a:bodyPr>
          <a:p>
            <a:pPr algn="l"/>
            <a:r>
              <a:rPr lang="en-US" altLang="zh-CN" sz="1000" dirty="0" smtClean="0">
                <a:noFill/>
              </a:rPr>
              <a:t>gongzuo </a:t>
            </a:r>
            <a:endParaRPr lang="en-US" altLang="zh-CN" sz="1000" dirty="0" smtClean="0">
              <a:noFill/>
            </a:endParaRPr>
          </a:p>
        </p:txBody>
      </p:sp>
      <p:sp>
        <p:nvSpPr>
          <p:cNvPr id="476" name="文本框 475"/>
          <p:cNvSpPr txBox="1"/>
          <p:nvPr/>
        </p:nvSpPr>
        <p:spPr>
          <a:xfrm>
            <a:off x="2652061" y="2256200"/>
            <a:ext cx="305435" cy="497840"/>
          </a:xfrm>
          <a:prstGeom prst="rect">
            <a:avLst/>
          </a:prstGeom>
          <a:noFill/>
        </p:spPr>
        <p:txBody>
          <a:bodyPr vert="eaVert" wrap="none" rtlCol="0">
            <a:spAutoFit/>
          </a:bodyPr>
          <a:p>
            <a:pPr algn="l"/>
            <a:r>
              <a:rPr lang="zh-CN" sz="800" dirty="0">
                <a:ea typeface="宋体" panose="02010600030101010101" pitchFamily="2" charset="-122"/>
              </a:rPr>
              <a:t>商品编号</a:t>
            </a:r>
            <a:endParaRPr lang="en-US" altLang="zh-CN" sz="800" dirty="0">
              <a:ea typeface="宋体" panose="02010600030101010101" pitchFamily="2" charset="-122"/>
            </a:endParaRPr>
          </a:p>
        </p:txBody>
      </p:sp>
      <p:grpSp>
        <p:nvGrpSpPr>
          <p:cNvPr id="477" name="组合 476"/>
          <p:cNvGrpSpPr/>
          <p:nvPr/>
        </p:nvGrpSpPr>
        <p:grpSpPr>
          <a:xfrm>
            <a:off x="2759075" y="3046095"/>
            <a:ext cx="1896110" cy="660400"/>
            <a:chOff x="5045371" y="1374889"/>
            <a:chExt cx="1875397" cy="660564"/>
          </a:xfrm>
        </p:grpSpPr>
        <p:sp>
          <p:nvSpPr>
            <p:cNvPr id="478" name="圆角矩形 477"/>
            <p:cNvSpPr/>
            <p:nvPr/>
          </p:nvSpPr>
          <p:spPr>
            <a:xfrm>
              <a:off x="5045371" y="1374889"/>
              <a:ext cx="1875397" cy="660564"/>
            </a:xfrm>
            <a:prstGeom prst="roundRect">
              <a:avLst/>
            </a:prstGeom>
            <a:solidFill>
              <a:srgbClr val="F66B2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bg1"/>
                </a:solidFill>
                <a:latin typeface="微软雅黑" panose="020B0503020204020204" charset="-122"/>
                <a:ea typeface="微软雅黑" panose="020B0503020204020204" charset="-122"/>
              </a:endParaRPr>
            </a:p>
          </p:txBody>
        </p:sp>
        <p:grpSp>
          <p:nvGrpSpPr>
            <p:cNvPr id="479" name="组合 478"/>
            <p:cNvGrpSpPr/>
            <p:nvPr/>
          </p:nvGrpSpPr>
          <p:grpSpPr>
            <a:xfrm>
              <a:off x="5150900" y="1592364"/>
              <a:ext cx="1675443" cy="371469"/>
              <a:chOff x="5150900" y="1526584"/>
              <a:chExt cx="1675443" cy="371469"/>
            </a:xfrm>
          </p:grpSpPr>
          <p:sp>
            <p:nvSpPr>
              <p:cNvPr id="480" name="矩形 479"/>
              <p:cNvSpPr/>
              <p:nvPr/>
            </p:nvSpPr>
            <p:spPr>
              <a:xfrm>
                <a:off x="5150900"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81" name="矩形 480"/>
              <p:cNvSpPr/>
              <p:nvPr/>
            </p:nvSpPr>
            <p:spPr>
              <a:xfrm>
                <a:off x="5150900"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82" name="矩形 481"/>
              <p:cNvSpPr/>
              <p:nvPr/>
            </p:nvSpPr>
            <p:spPr>
              <a:xfrm>
                <a:off x="5150900"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83" name="矩形 482"/>
              <p:cNvSpPr/>
              <p:nvPr/>
            </p:nvSpPr>
            <p:spPr>
              <a:xfrm>
                <a:off x="5150900"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84" name="矩形 483"/>
              <p:cNvSpPr/>
              <p:nvPr/>
            </p:nvSpPr>
            <p:spPr>
              <a:xfrm>
                <a:off x="5735625"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85" name="矩形 484"/>
              <p:cNvSpPr/>
              <p:nvPr/>
            </p:nvSpPr>
            <p:spPr>
              <a:xfrm>
                <a:off x="5735625"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86" name="矩形 485"/>
              <p:cNvSpPr/>
              <p:nvPr/>
            </p:nvSpPr>
            <p:spPr>
              <a:xfrm>
                <a:off x="5735625"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87" name="矩形 486"/>
              <p:cNvSpPr/>
              <p:nvPr/>
            </p:nvSpPr>
            <p:spPr>
              <a:xfrm>
                <a:off x="5735625"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88" name="矩形 487"/>
              <p:cNvSpPr/>
              <p:nvPr/>
            </p:nvSpPr>
            <p:spPr>
              <a:xfrm>
                <a:off x="6331453"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89" name="矩形 488"/>
              <p:cNvSpPr/>
              <p:nvPr/>
            </p:nvSpPr>
            <p:spPr>
              <a:xfrm>
                <a:off x="6331453"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90" name="矩形 489"/>
              <p:cNvSpPr/>
              <p:nvPr/>
            </p:nvSpPr>
            <p:spPr>
              <a:xfrm>
                <a:off x="6331453"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491" name="矩形 490"/>
              <p:cNvSpPr/>
              <p:nvPr/>
            </p:nvSpPr>
            <p:spPr>
              <a:xfrm>
                <a:off x="6331453"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cxnSp>
            <p:nvCxnSpPr>
              <p:cNvPr id="492" name="直接连接符 491"/>
              <p:cNvCxnSpPr/>
              <p:nvPr/>
            </p:nvCxnSpPr>
            <p:spPr>
              <a:xfrm>
                <a:off x="5262734"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nvCxnSpPr>
            <p:spPr>
              <a:xfrm>
                <a:off x="5398345"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94" name="直接连接符 493"/>
              <p:cNvCxnSpPr/>
              <p:nvPr/>
            </p:nvCxnSpPr>
            <p:spPr>
              <a:xfrm>
                <a:off x="551675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95" name="直接连接符 494"/>
              <p:cNvCxnSpPr/>
              <p:nvPr/>
            </p:nvCxnSpPr>
            <p:spPr>
              <a:xfrm>
                <a:off x="5847459"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96" name="直接连接符 495"/>
              <p:cNvCxnSpPr/>
              <p:nvPr/>
            </p:nvCxnSpPr>
            <p:spPr>
              <a:xfrm>
                <a:off x="598307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a:off x="6101482"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nvCxnSpPr>
            <p:spPr>
              <a:xfrm>
                <a:off x="644328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a:off x="6578898"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669731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sp>
        <p:nvSpPr>
          <p:cNvPr id="501" name="文本框 500"/>
          <p:cNvSpPr txBox="1"/>
          <p:nvPr/>
        </p:nvSpPr>
        <p:spPr>
          <a:xfrm>
            <a:off x="2803826" y="304614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02" name="文本框 501"/>
          <p:cNvSpPr txBox="1"/>
          <p:nvPr/>
        </p:nvSpPr>
        <p:spPr>
          <a:xfrm>
            <a:off x="3381041" y="304614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03" name="文本框 502"/>
          <p:cNvSpPr txBox="1"/>
          <p:nvPr/>
        </p:nvSpPr>
        <p:spPr>
          <a:xfrm>
            <a:off x="4008421" y="304995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04" name="文本框 503"/>
          <p:cNvSpPr txBox="1"/>
          <p:nvPr/>
        </p:nvSpPr>
        <p:spPr>
          <a:xfrm>
            <a:off x="2652061" y="3156630"/>
            <a:ext cx="305435" cy="497840"/>
          </a:xfrm>
          <a:prstGeom prst="rect">
            <a:avLst/>
          </a:prstGeom>
          <a:noFill/>
        </p:spPr>
        <p:txBody>
          <a:bodyPr vert="eaVert" wrap="none" rtlCol="0">
            <a:spAutoFit/>
          </a:bodyPr>
          <a:p>
            <a:pPr algn="l"/>
            <a:r>
              <a:rPr lang="zh-CN" sz="800" dirty="0">
                <a:ea typeface="宋体" panose="02010600030101010101" pitchFamily="2" charset="-122"/>
              </a:rPr>
              <a:t>商品编号</a:t>
            </a:r>
            <a:endParaRPr lang="en-US" altLang="zh-CN" sz="800" dirty="0">
              <a:ea typeface="宋体" panose="02010600030101010101" pitchFamily="2" charset="-122"/>
            </a:endParaRPr>
          </a:p>
        </p:txBody>
      </p:sp>
      <p:sp>
        <p:nvSpPr>
          <p:cNvPr id="505" name="文本框 504"/>
          <p:cNvSpPr txBox="1"/>
          <p:nvPr/>
        </p:nvSpPr>
        <p:spPr>
          <a:xfrm>
            <a:off x="2631106" y="1931715"/>
            <a:ext cx="589280" cy="213995"/>
          </a:xfrm>
          <a:prstGeom prst="rect">
            <a:avLst/>
          </a:prstGeom>
          <a:noFill/>
        </p:spPr>
        <p:txBody>
          <a:bodyPr wrap="none" rtlCol="0">
            <a:spAutoFit/>
          </a:bodyPr>
          <a:p>
            <a:pPr algn="l"/>
            <a:r>
              <a:rPr lang="zh-CN" altLang="en-US" sz="800" dirty="0"/>
              <a:t>促销</a:t>
            </a:r>
            <a:r>
              <a:rPr lang="zh-CN" altLang="en-US" sz="800" dirty="0"/>
              <a:t>时段</a:t>
            </a:r>
            <a:endParaRPr lang="zh-CN" altLang="en-US" sz="800" dirty="0"/>
          </a:p>
        </p:txBody>
      </p:sp>
      <p:sp>
        <p:nvSpPr>
          <p:cNvPr id="506" name="文本框 505"/>
          <p:cNvSpPr txBox="1"/>
          <p:nvPr/>
        </p:nvSpPr>
        <p:spPr>
          <a:xfrm>
            <a:off x="2726055" y="2832100"/>
            <a:ext cx="640080" cy="213995"/>
          </a:xfrm>
          <a:prstGeom prst="rect">
            <a:avLst/>
          </a:prstGeom>
          <a:noFill/>
        </p:spPr>
        <p:txBody>
          <a:bodyPr wrap="square" rtlCol="0">
            <a:spAutoFit/>
          </a:bodyPr>
          <a:p>
            <a:pPr algn="l"/>
            <a:r>
              <a:rPr lang="zh-CN" altLang="en-US" sz="800" dirty="0"/>
              <a:t>促销</a:t>
            </a:r>
            <a:r>
              <a:rPr lang="zh-CN" altLang="en-US" sz="800" dirty="0"/>
              <a:t>时段</a:t>
            </a:r>
            <a:endParaRPr lang="zh-CN" altLang="en-US" sz="800" dirty="0"/>
          </a:p>
        </p:txBody>
      </p:sp>
      <p:sp>
        <p:nvSpPr>
          <p:cNvPr id="507" name="矩形 506"/>
          <p:cNvSpPr/>
          <p:nvPr/>
        </p:nvSpPr>
        <p:spPr>
          <a:xfrm>
            <a:off x="4970145" y="1026160"/>
            <a:ext cx="2214245" cy="2822575"/>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r>
              <a:rPr lang="zh-CN" altLang="en-US" sz="900" dirty="0">
                <a:solidFill>
                  <a:schemeClr val="tx1"/>
                </a:solidFill>
                <a:latin typeface="微软雅黑" panose="020B0503020204020204" charset="-122"/>
                <a:ea typeface="微软雅黑" panose="020B0503020204020204" charset="-122"/>
              </a:rPr>
              <a:t>促销</a:t>
            </a:r>
            <a:r>
              <a:rPr lang="zh-CN" altLang="en-US" sz="900" dirty="0">
                <a:solidFill>
                  <a:schemeClr val="tx1"/>
                </a:solidFill>
                <a:latin typeface="微软雅黑" panose="020B0503020204020204" charset="-122"/>
                <a:ea typeface="微软雅黑" panose="020B0503020204020204" charset="-122"/>
              </a:rPr>
              <a:t>时段</a:t>
            </a:r>
            <a:endParaRPr lang="zh-CN" altLang="en-US" sz="900" dirty="0">
              <a:solidFill>
                <a:schemeClr val="tx1"/>
              </a:solidFill>
              <a:latin typeface="微软雅黑" panose="020B0503020204020204" charset="-122"/>
              <a:ea typeface="微软雅黑" panose="020B0503020204020204" charset="-122"/>
            </a:endParaRPr>
          </a:p>
        </p:txBody>
      </p:sp>
      <p:grpSp>
        <p:nvGrpSpPr>
          <p:cNvPr id="508" name="组合 507"/>
          <p:cNvGrpSpPr/>
          <p:nvPr/>
        </p:nvGrpSpPr>
        <p:grpSpPr>
          <a:xfrm>
            <a:off x="5159375" y="1241425"/>
            <a:ext cx="1896110" cy="660400"/>
            <a:chOff x="5045371" y="1374889"/>
            <a:chExt cx="1875397" cy="660564"/>
          </a:xfrm>
        </p:grpSpPr>
        <p:sp>
          <p:nvSpPr>
            <p:cNvPr id="509" name="圆角矩形 508"/>
            <p:cNvSpPr/>
            <p:nvPr/>
          </p:nvSpPr>
          <p:spPr>
            <a:xfrm>
              <a:off x="5045371" y="1374889"/>
              <a:ext cx="1875397" cy="660564"/>
            </a:xfrm>
            <a:prstGeom prst="roundRect">
              <a:avLst/>
            </a:prstGeom>
            <a:solidFill>
              <a:srgbClr val="F66B2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bg1"/>
                </a:solidFill>
                <a:latin typeface="微软雅黑" panose="020B0503020204020204" charset="-122"/>
                <a:ea typeface="微软雅黑" panose="020B0503020204020204" charset="-122"/>
              </a:endParaRPr>
            </a:p>
          </p:txBody>
        </p:sp>
        <p:grpSp>
          <p:nvGrpSpPr>
            <p:cNvPr id="510" name="组合 509"/>
            <p:cNvGrpSpPr/>
            <p:nvPr/>
          </p:nvGrpSpPr>
          <p:grpSpPr>
            <a:xfrm>
              <a:off x="5150900" y="1592364"/>
              <a:ext cx="1675443" cy="371469"/>
              <a:chOff x="5150900" y="1526584"/>
              <a:chExt cx="1675443" cy="371469"/>
            </a:xfrm>
          </p:grpSpPr>
          <p:sp>
            <p:nvSpPr>
              <p:cNvPr id="511" name="矩形 510"/>
              <p:cNvSpPr/>
              <p:nvPr/>
            </p:nvSpPr>
            <p:spPr>
              <a:xfrm>
                <a:off x="5150900"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12" name="矩形 511"/>
              <p:cNvSpPr/>
              <p:nvPr/>
            </p:nvSpPr>
            <p:spPr>
              <a:xfrm>
                <a:off x="5150900"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13" name="矩形 512"/>
              <p:cNvSpPr/>
              <p:nvPr/>
            </p:nvSpPr>
            <p:spPr>
              <a:xfrm>
                <a:off x="5150900"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14" name="矩形 513"/>
              <p:cNvSpPr/>
              <p:nvPr/>
            </p:nvSpPr>
            <p:spPr>
              <a:xfrm>
                <a:off x="5150900"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15" name="矩形 514"/>
              <p:cNvSpPr/>
              <p:nvPr/>
            </p:nvSpPr>
            <p:spPr>
              <a:xfrm>
                <a:off x="5735625"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16" name="矩形 515"/>
              <p:cNvSpPr/>
              <p:nvPr/>
            </p:nvSpPr>
            <p:spPr>
              <a:xfrm>
                <a:off x="5735625"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17" name="矩形 516"/>
              <p:cNvSpPr/>
              <p:nvPr/>
            </p:nvSpPr>
            <p:spPr>
              <a:xfrm>
                <a:off x="5735625"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18" name="矩形 517"/>
              <p:cNvSpPr/>
              <p:nvPr/>
            </p:nvSpPr>
            <p:spPr>
              <a:xfrm>
                <a:off x="5735625"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19" name="矩形 518"/>
              <p:cNvSpPr/>
              <p:nvPr/>
            </p:nvSpPr>
            <p:spPr>
              <a:xfrm>
                <a:off x="6331453"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20" name="矩形 519"/>
              <p:cNvSpPr/>
              <p:nvPr/>
            </p:nvSpPr>
            <p:spPr>
              <a:xfrm>
                <a:off x="6331453"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21" name="矩形 520"/>
              <p:cNvSpPr/>
              <p:nvPr/>
            </p:nvSpPr>
            <p:spPr>
              <a:xfrm>
                <a:off x="6331453"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22" name="矩形 521"/>
              <p:cNvSpPr/>
              <p:nvPr/>
            </p:nvSpPr>
            <p:spPr>
              <a:xfrm>
                <a:off x="6331453"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cxnSp>
            <p:nvCxnSpPr>
              <p:cNvPr id="523" name="直接连接符 522"/>
              <p:cNvCxnSpPr/>
              <p:nvPr/>
            </p:nvCxnSpPr>
            <p:spPr>
              <a:xfrm>
                <a:off x="5262734"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a:off x="5398345"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a:off x="551675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a:off x="5847459"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a:off x="598307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a:off x="6101482"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a:off x="644328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6578898"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a:off x="669731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sp>
        <p:nvSpPr>
          <p:cNvPr id="532" name="文本框 531"/>
          <p:cNvSpPr txBox="1"/>
          <p:nvPr/>
        </p:nvSpPr>
        <p:spPr>
          <a:xfrm>
            <a:off x="5204126" y="124147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33" name="文本框 532"/>
          <p:cNvSpPr txBox="1"/>
          <p:nvPr/>
        </p:nvSpPr>
        <p:spPr>
          <a:xfrm>
            <a:off x="5781341" y="124147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34" name="文本框 533"/>
          <p:cNvSpPr txBox="1"/>
          <p:nvPr/>
        </p:nvSpPr>
        <p:spPr>
          <a:xfrm>
            <a:off x="6408721" y="124528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35" name="文本框 534"/>
          <p:cNvSpPr txBox="1"/>
          <p:nvPr/>
        </p:nvSpPr>
        <p:spPr>
          <a:xfrm>
            <a:off x="5069205" y="1529080"/>
            <a:ext cx="336550" cy="616585"/>
          </a:xfrm>
          <a:prstGeom prst="rect">
            <a:avLst/>
          </a:prstGeom>
          <a:solidFill>
            <a:schemeClr val="tx1">
              <a:alpha val="0"/>
            </a:schemeClr>
          </a:solidFill>
        </p:spPr>
        <p:txBody>
          <a:bodyPr vert="eaVert" wrap="none" rtlCol="0">
            <a:spAutoFit/>
          </a:bodyPr>
          <a:p>
            <a:pPr algn="l"/>
            <a:r>
              <a:rPr lang="en-US" altLang="zh-CN" sz="1000" dirty="0" smtClean="0">
                <a:noFill/>
              </a:rPr>
              <a:t>gongzuo </a:t>
            </a:r>
            <a:endParaRPr lang="en-US" altLang="zh-CN" sz="1000" dirty="0" smtClean="0">
              <a:noFill/>
            </a:endParaRPr>
          </a:p>
        </p:txBody>
      </p:sp>
      <p:sp>
        <p:nvSpPr>
          <p:cNvPr id="536" name="文本框 535"/>
          <p:cNvSpPr txBox="1"/>
          <p:nvPr/>
        </p:nvSpPr>
        <p:spPr>
          <a:xfrm>
            <a:off x="5052361" y="1351960"/>
            <a:ext cx="305435" cy="497840"/>
          </a:xfrm>
          <a:prstGeom prst="rect">
            <a:avLst/>
          </a:prstGeom>
          <a:noFill/>
        </p:spPr>
        <p:txBody>
          <a:bodyPr vert="eaVert" wrap="none" rtlCol="0">
            <a:spAutoFit/>
          </a:bodyPr>
          <a:p>
            <a:pPr algn="l"/>
            <a:r>
              <a:rPr lang="zh-CN" sz="800" dirty="0">
                <a:ea typeface="宋体" panose="02010600030101010101" pitchFamily="2" charset="-122"/>
              </a:rPr>
              <a:t>商品编号</a:t>
            </a:r>
            <a:endParaRPr lang="en-US" altLang="zh-CN" sz="800" dirty="0">
              <a:ea typeface="宋体" panose="02010600030101010101" pitchFamily="2" charset="-122"/>
            </a:endParaRPr>
          </a:p>
        </p:txBody>
      </p:sp>
      <p:grpSp>
        <p:nvGrpSpPr>
          <p:cNvPr id="537" name="组合 536"/>
          <p:cNvGrpSpPr/>
          <p:nvPr/>
        </p:nvGrpSpPr>
        <p:grpSpPr>
          <a:xfrm>
            <a:off x="5197475" y="2145665"/>
            <a:ext cx="1896110" cy="660400"/>
            <a:chOff x="5045371" y="1374889"/>
            <a:chExt cx="1875397" cy="660564"/>
          </a:xfrm>
        </p:grpSpPr>
        <p:sp>
          <p:nvSpPr>
            <p:cNvPr id="538" name="圆角矩形 537"/>
            <p:cNvSpPr/>
            <p:nvPr/>
          </p:nvSpPr>
          <p:spPr>
            <a:xfrm>
              <a:off x="5045371" y="1374889"/>
              <a:ext cx="1875397" cy="660564"/>
            </a:xfrm>
            <a:prstGeom prst="roundRect">
              <a:avLst/>
            </a:prstGeom>
            <a:solidFill>
              <a:srgbClr val="F66B2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bg1"/>
                </a:solidFill>
                <a:latin typeface="微软雅黑" panose="020B0503020204020204" charset="-122"/>
                <a:ea typeface="微软雅黑" panose="020B0503020204020204" charset="-122"/>
              </a:endParaRPr>
            </a:p>
          </p:txBody>
        </p:sp>
        <p:grpSp>
          <p:nvGrpSpPr>
            <p:cNvPr id="539" name="组合 538"/>
            <p:cNvGrpSpPr/>
            <p:nvPr/>
          </p:nvGrpSpPr>
          <p:grpSpPr>
            <a:xfrm>
              <a:off x="5150900" y="1592364"/>
              <a:ext cx="1675443" cy="371469"/>
              <a:chOff x="5150900" y="1526584"/>
              <a:chExt cx="1675443" cy="371469"/>
            </a:xfrm>
          </p:grpSpPr>
          <p:sp>
            <p:nvSpPr>
              <p:cNvPr id="540" name="矩形 539"/>
              <p:cNvSpPr/>
              <p:nvPr/>
            </p:nvSpPr>
            <p:spPr>
              <a:xfrm>
                <a:off x="5150900"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41" name="矩形 540"/>
              <p:cNvSpPr/>
              <p:nvPr/>
            </p:nvSpPr>
            <p:spPr>
              <a:xfrm>
                <a:off x="5150900"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42" name="矩形 541"/>
              <p:cNvSpPr/>
              <p:nvPr/>
            </p:nvSpPr>
            <p:spPr>
              <a:xfrm>
                <a:off x="5150900"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43" name="矩形 542"/>
              <p:cNvSpPr/>
              <p:nvPr/>
            </p:nvSpPr>
            <p:spPr>
              <a:xfrm>
                <a:off x="5150900"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44" name="矩形 543"/>
              <p:cNvSpPr/>
              <p:nvPr/>
            </p:nvSpPr>
            <p:spPr>
              <a:xfrm>
                <a:off x="5735625"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45" name="矩形 544"/>
              <p:cNvSpPr/>
              <p:nvPr/>
            </p:nvSpPr>
            <p:spPr>
              <a:xfrm>
                <a:off x="5735625"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46" name="矩形 545"/>
              <p:cNvSpPr/>
              <p:nvPr/>
            </p:nvSpPr>
            <p:spPr>
              <a:xfrm>
                <a:off x="5735625"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47" name="矩形 546"/>
              <p:cNvSpPr/>
              <p:nvPr/>
            </p:nvSpPr>
            <p:spPr>
              <a:xfrm>
                <a:off x="5735625"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48" name="矩形 547"/>
              <p:cNvSpPr/>
              <p:nvPr/>
            </p:nvSpPr>
            <p:spPr>
              <a:xfrm>
                <a:off x="6331453"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49" name="矩形 548"/>
              <p:cNvSpPr/>
              <p:nvPr/>
            </p:nvSpPr>
            <p:spPr>
              <a:xfrm>
                <a:off x="6331453"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50" name="矩形 549"/>
              <p:cNvSpPr/>
              <p:nvPr/>
            </p:nvSpPr>
            <p:spPr>
              <a:xfrm>
                <a:off x="6331453"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51" name="矩形 550"/>
              <p:cNvSpPr/>
              <p:nvPr/>
            </p:nvSpPr>
            <p:spPr>
              <a:xfrm>
                <a:off x="6331453"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cxnSp>
            <p:nvCxnSpPr>
              <p:cNvPr id="552" name="直接连接符 551"/>
              <p:cNvCxnSpPr/>
              <p:nvPr/>
            </p:nvCxnSpPr>
            <p:spPr>
              <a:xfrm>
                <a:off x="5262734"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53" name="直接连接符 552"/>
              <p:cNvCxnSpPr/>
              <p:nvPr/>
            </p:nvCxnSpPr>
            <p:spPr>
              <a:xfrm>
                <a:off x="5398345"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54" name="直接连接符 553"/>
              <p:cNvCxnSpPr/>
              <p:nvPr/>
            </p:nvCxnSpPr>
            <p:spPr>
              <a:xfrm>
                <a:off x="551675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55" name="直接连接符 554"/>
              <p:cNvCxnSpPr/>
              <p:nvPr/>
            </p:nvCxnSpPr>
            <p:spPr>
              <a:xfrm>
                <a:off x="5847459"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56" name="直接连接符 555"/>
              <p:cNvCxnSpPr/>
              <p:nvPr/>
            </p:nvCxnSpPr>
            <p:spPr>
              <a:xfrm>
                <a:off x="598307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nvCxnSpPr>
            <p:spPr>
              <a:xfrm>
                <a:off x="6101482"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nvCxnSpPr>
            <p:spPr>
              <a:xfrm>
                <a:off x="644328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nvCxnSpPr>
            <p:spPr>
              <a:xfrm>
                <a:off x="6578898"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a:off x="669731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sp>
        <p:nvSpPr>
          <p:cNvPr id="561" name="文本框 560"/>
          <p:cNvSpPr txBox="1"/>
          <p:nvPr/>
        </p:nvSpPr>
        <p:spPr>
          <a:xfrm>
            <a:off x="5242226" y="214571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62" name="文本框 561"/>
          <p:cNvSpPr txBox="1"/>
          <p:nvPr/>
        </p:nvSpPr>
        <p:spPr>
          <a:xfrm>
            <a:off x="5819441" y="214571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63" name="文本框 562"/>
          <p:cNvSpPr txBox="1"/>
          <p:nvPr/>
        </p:nvSpPr>
        <p:spPr>
          <a:xfrm>
            <a:off x="6446821" y="214952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64" name="文本框 563"/>
          <p:cNvSpPr txBox="1"/>
          <p:nvPr/>
        </p:nvSpPr>
        <p:spPr>
          <a:xfrm>
            <a:off x="5107305" y="2433320"/>
            <a:ext cx="336550" cy="616585"/>
          </a:xfrm>
          <a:prstGeom prst="rect">
            <a:avLst/>
          </a:prstGeom>
          <a:solidFill>
            <a:schemeClr val="tx1">
              <a:alpha val="0"/>
            </a:schemeClr>
          </a:solidFill>
        </p:spPr>
        <p:txBody>
          <a:bodyPr vert="eaVert" wrap="none" rtlCol="0">
            <a:spAutoFit/>
          </a:bodyPr>
          <a:p>
            <a:pPr algn="l"/>
            <a:r>
              <a:rPr lang="en-US" altLang="zh-CN" sz="1000" dirty="0" smtClean="0">
                <a:noFill/>
              </a:rPr>
              <a:t>gongzuo </a:t>
            </a:r>
            <a:endParaRPr lang="en-US" altLang="zh-CN" sz="1000" dirty="0" smtClean="0">
              <a:noFill/>
            </a:endParaRPr>
          </a:p>
        </p:txBody>
      </p:sp>
      <p:sp>
        <p:nvSpPr>
          <p:cNvPr id="565" name="文本框 564"/>
          <p:cNvSpPr txBox="1"/>
          <p:nvPr/>
        </p:nvSpPr>
        <p:spPr>
          <a:xfrm>
            <a:off x="5090461" y="2256200"/>
            <a:ext cx="305435" cy="497840"/>
          </a:xfrm>
          <a:prstGeom prst="rect">
            <a:avLst/>
          </a:prstGeom>
          <a:noFill/>
        </p:spPr>
        <p:txBody>
          <a:bodyPr vert="eaVert" wrap="none" rtlCol="0">
            <a:spAutoFit/>
          </a:bodyPr>
          <a:p>
            <a:pPr algn="l"/>
            <a:r>
              <a:rPr lang="zh-CN" sz="800" dirty="0">
                <a:ea typeface="宋体" panose="02010600030101010101" pitchFamily="2" charset="-122"/>
              </a:rPr>
              <a:t>商品编号</a:t>
            </a:r>
            <a:endParaRPr lang="en-US" altLang="zh-CN" sz="800" dirty="0">
              <a:ea typeface="宋体" panose="02010600030101010101" pitchFamily="2" charset="-122"/>
            </a:endParaRPr>
          </a:p>
        </p:txBody>
      </p:sp>
      <p:grpSp>
        <p:nvGrpSpPr>
          <p:cNvPr id="566" name="组合 565"/>
          <p:cNvGrpSpPr/>
          <p:nvPr/>
        </p:nvGrpSpPr>
        <p:grpSpPr>
          <a:xfrm>
            <a:off x="5197475" y="3046095"/>
            <a:ext cx="1896110" cy="660400"/>
            <a:chOff x="5045371" y="1374889"/>
            <a:chExt cx="1875397" cy="660564"/>
          </a:xfrm>
        </p:grpSpPr>
        <p:sp>
          <p:nvSpPr>
            <p:cNvPr id="567" name="圆角矩形 566"/>
            <p:cNvSpPr/>
            <p:nvPr/>
          </p:nvSpPr>
          <p:spPr>
            <a:xfrm>
              <a:off x="5045371" y="1374889"/>
              <a:ext cx="1875397" cy="660564"/>
            </a:xfrm>
            <a:prstGeom prst="roundRect">
              <a:avLst/>
            </a:prstGeom>
            <a:solidFill>
              <a:srgbClr val="F66B2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bg1"/>
                </a:solidFill>
                <a:latin typeface="微软雅黑" panose="020B0503020204020204" charset="-122"/>
                <a:ea typeface="微软雅黑" panose="020B0503020204020204" charset="-122"/>
              </a:endParaRPr>
            </a:p>
          </p:txBody>
        </p:sp>
        <p:grpSp>
          <p:nvGrpSpPr>
            <p:cNvPr id="568" name="组合 567"/>
            <p:cNvGrpSpPr/>
            <p:nvPr/>
          </p:nvGrpSpPr>
          <p:grpSpPr>
            <a:xfrm>
              <a:off x="5150900" y="1592364"/>
              <a:ext cx="1675443" cy="371469"/>
              <a:chOff x="5150900" y="1526584"/>
              <a:chExt cx="1675443" cy="371469"/>
            </a:xfrm>
          </p:grpSpPr>
          <p:sp>
            <p:nvSpPr>
              <p:cNvPr id="569" name="矩形 568"/>
              <p:cNvSpPr/>
              <p:nvPr/>
            </p:nvSpPr>
            <p:spPr>
              <a:xfrm>
                <a:off x="5150900"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70" name="矩形 569"/>
              <p:cNvSpPr/>
              <p:nvPr/>
            </p:nvSpPr>
            <p:spPr>
              <a:xfrm>
                <a:off x="5150900"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71" name="矩形 570"/>
              <p:cNvSpPr/>
              <p:nvPr/>
            </p:nvSpPr>
            <p:spPr>
              <a:xfrm>
                <a:off x="5150900"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72" name="矩形 571"/>
              <p:cNvSpPr/>
              <p:nvPr/>
            </p:nvSpPr>
            <p:spPr>
              <a:xfrm>
                <a:off x="5150900"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73" name="矩形 572"/>
              <p:cNvSpPr/>
              <p:nvPr/>
            </p:nvSpPr>
            <p:spPr>
              <a:xfrm>
                <a:off x="5735625"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74" name="矩形 573"/>
              <p:cNvSpPr/>
              <p:nvPr/>
            </p:nvSpPr>
            <p:spPr>
              <a:xfrm>
                <a:off x="5735625"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75" name="矩形 574"/>
              <p:cNvSpPr/>
              <p:nvPr/>
            </p:nvSpPr>
            <p:spPr>
              <a:xfrm>
                <a:off x="5735625"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76" name="矩形 575"/>
              <p:cNvSpPr/>
              <p:nvPr/>
            </p:nvSpPr>
            <p:spPr>
              <a:xfrm>
                <a:off x="5735625"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77" name="矩形 576"/>
              <p:cNvSpPr/>
              <p:nvPr/>
            </p:nvSpPr>
            <p:spPr>
              <a:xfrm>
                <a:off x="6331453" y="1526584"/>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78" name="矩形 577"/>
              <p:cNvSpPr/>
              <p:nvPr/>
            </p:nvSpPr>
            <p:spPr>
              <a:xfrm>
                <a:off x="6331453" y="1616213"/>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79" name="矩形 578"/>
              <p:cNvSpPr/>
              <p:nvPr/>
            </p:nvSpPr>
            <p:spPr>
              <a:xfrm>
                <a:off x="6331453" y="1712318"/>
                <a:ext cx="494890" cy="128811"/>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sp>
            <p:nvSpPr>
              <p:cNvPr id="580" name="矩形 579"/>
              <p:cNvSpPr/>
              <p:nvPr/>
            </p:nvSpPr>
            <p:spPr>
              <a:xfrm>
                <a:off x="6331453" y="1811209"/>
                <a:ext cx="494890" cy="86844"/>
              </a:xfrm>
              <a:prstGeom prst="rect">
                <a:avLst/>
              </a:prstGeom>
              <a:solidFill>
                <a:srgbClr val="97AD6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endParaRPr lang="zh-CN" altLang="en-US" sz="900" dirty="0">
                  <a:solidFill>
                    <a:schemeClr val="tx1"/>
                  </a:solidFill>
                  <a:latin typeface="微软雅黑" panose="020B0503020204020204" charset="-122"/>
                  <a:ea typeface="微软雅黑" panose="020B0503020204020204" charset="-122"/>
                </a:endParaRPr>
              </a:p>
            </p:txBody>
          </p:sp>
          <p:cxnSp>
            <p:nvCxnSpPr>
              <p:cNvPr id="581" name="直接连接符 580"/>
              <p:cNvCxnSpPr/>
              <p:nvPr/>
            </p:nvCxnSpPr>
            <p:spPr>
              <a:xfrm>
                <a:off x="5262734"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82" name="直接连接符 581"/>
              <p:cNvCxnSpPr/>
              <p:nvPr/>
            </p:nvCxnSpPr>
            <p:spPr>
              <a:xfrm>
                <a:off x="5398345"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83" name="直接连接符 582"/>
              <p:cNvCxnSpPr/>
              <p:nvPr/>
            </p:nvCxnSpPr>
            <p:spPr>
              <a:xfrm>
                <a:off x="551675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84" name="直接连接符 583"/>
              <p:cNvCxnSpPr/>
              <p:nvPr/>
            </p:nvCxnSpPr>
            <p:spPr>
              <a:xfrm>
                <a:off x="5847459"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85" name="直接连接符 584"/>
              <p:cNvCxnSpPr/>
              <p:nvPr/>
            </p:nvCxnSpPr>
            <p:spPr>
              <a:xfrm>
                <a:off x="598307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86" name="直接连接符 585"/>
              <p:cNvCxnSpPr/>
              <p:nvPr/>
            </p:nvCxnSpPr>
            <p:spPr>
              <a:xfrm>
                <a:off x="6101482"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87" name="直接连接符 586"/>
              <p:cNvCxnSpPr/>
              <p:nvPr/>
            </p:nvCxnSpPr>
            <p:spPr>
              <a:xfrm>
                <a:off x="6443287"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88" name="直接连接符 587"/>
              <p:cNvCxnSpPr/>
              <p:nvPr/>
            </p:nvCxnSpPr>
            <p:spPr>
              <a:xfrm>
                <a:off x="6578898"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cxnSp>
            <p:nvCxnSpPr>
              <p:cNvPr id="589" name="直接连接符 588"/>
              <p:cNvCxnSpPr/>
              <p:nvPr/>
            </p:nvCxnSpPr>
            <p:spPr>
              <a:xfrm>
                <a:off x="6697310" y="1526584"/>
                <a:ext cx="0" cy="371469"/>
              </a:xfrm>
              <a:prstGeom prst="line">
                <a:avLst/>
              </a:prstGeom>
              <a:ln w="6350">
                <a:solidFill>
                  <a:schemeClr val="bg1"/>
                </a:solidFill>
                <a:prstDash val="dashDot"/>
              </a:ln>
            </p:spPr>
            <p:style>
              <a:lnRef idx="1">
                <a:schemeClr val="accent1"/>
              </a:lnRef>
              <a:fillRef idx="0">
                <a:schemeClr val="accent1"/>
              </a:fillRef>
              <a:effectRef idx="0">
                <a:schemeClr val="accent1"/>
              </a:effectRef>
              <a:fontRef idx="minor">
                <a:schemeClr val="tx1"/>
              </a:fontRef>
            </p:style>
          </p:cxnSp>
        </p:grpSp>
      </p:grpSp>
      <p:sp>
        <p:nvSpPr>
          <p:cNvPr id="590" name="文本框 589"/>
          <p:cNvSpPr txBox="1"/>
          <p:nvPr/>
        </p:nvSpPr>
        <p:spPr>
          <a:xfrm>
            <a:off x="5242226" y="304614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91" name="文本框 590"/>
          <p:cNvSpPr txBox="1"/>
          <p:nvPr/>
        </p:nvSpPr>
        <p:spPr>
          <a:xfrm>
            <a:off x="5819441" y="304614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92" name="文本框 591"/>
          <p:cNvSpPr txBox="1"/>
          <p:nvPr/>
        </p:nvSpPr>
        <p:spPr>
          <a:xfrm>
            <a:off x="6446821" y="3049950"/>
            <a:ext cx="589280" cy="213995"/>
          </a:xfrm>
          <a:prstGeom prst="rect">
            <a:avLst/>
          </a:prstGeom>
          <a:noFill/>
        </p:spPr>
        <p:txBody>
          <a:bodyPr wrap="none" rtlCol="0">
            <a:spAutoFit/>
          </a:bodyPr>
          <a:p>
            <a:pPr algn="l"/>
            <a:r>
              <a:rPr lang="zh-CN" altLang="en-US" sz="800" dirty="0"/>
              <a:t>促销</a:t>
            </a:r>
            <a:r>
              <a:rPr lang="zh-CN" altLang="en-US" sz="800" dirty="0"/>
              <a:t>策略</a:t>
            </a:r>
            <a:endParaRPr lang="zh-CN" altLang="en-US" sz="800" dirty="0"/>
          </a:p>
        </p:txBody>
      </p:sp>
      <p:sp>
        <p:nvSpPr>
          <p:cNvPr id="593" name="文本框 592"/>
          <p:cNvSpPr txBox="1"/>
          <p:nvPr/>
        </p:nvSpPr>
        <p:spPr>
          <a:xfrm>
            <a:off x="5090461" y="3156630"/>
            <a:ext cx="305435" cy="497840"/>
          </a:xfrm>
          <a:prstGeom prst="rect">
            <a:avLst/>
          </a:prstGeom>
          <a:noFill/>
        </p:spPr>
        <p:txBody>
          <a:bodyPr vert="eaVert" wrap="none" rtlCol="0">
            <a:spAutoFit/>
          </a:bodyPr>
          <a:p>
            <a:pPr algn="l"/>
            <a:r>
              <a:rPr lang="zh-CN" sz="800" dirty="0">
                <a:ea typeface="宋体" panose="02010600030101010101" pitchFamily="2" charset="-122"/>
              </a:rPr>
              <a:t>商品编号</a:t>
            </a:r>
            <a:endParaRPr lang="en-US" altLang="zh-CN" sz="800" dirty="0">
              <a:ea typeface="宋体" panose="02010600030101010101" pitchFamily="2" charset="-122"/>
            </a:endParaRPr>
          </a:p>
        </p:txBody>
      </p:sp>
      <p:sp>
        <p:nvSpPr>
          <p:cNvPr id="594" name="文本框 593"/>
          <p:cNvSpPr txBox="1"/>
          <p:nvPr/>
        </p:nvSpPr>
        <p:spPr>
          <a:xfrm>
            <a:off x="5069506" y="1931715"/>
            <a:ext cx="589280" cy="213995"/>
          </a:xfrm>
          <a:prstGeom prst="rect">
            <a:avLst/>
          </a:prstGeom>
          <a:noFill/>
        </p:spPr>
        <p:txBody>
          <a:bodyPr wrap="none" rtlCol="0">
            <a:spAutoFit/>
          </a:bodyPr>
          <a:p>
            <a:pPr algn="l"/>
            <a:r>
              <a:rPr lang="zh-CN" altLang="en-US" sz="800" dirty="0"/>
              <a:t>促销</a:t>
            </a:r>
            <a:r>
              <a:rPr lang="zh-CN" altLang="en-US" sz="800" dirty="0"/>
              <a:t>时段</a:t>
            </a:r>
            <a:endParaRPr lang="zh-CN" altLang="en-US" sz="800" dirty="0"/>
          </a:p>
        </p:txBody>
      </p:sp>
      <p:sp>
        <p:nvSpPr>
          <p:cNvPr id="595" name="文本框 594"/>
          <p:cNvSpPr txBox="1"/>
          <p:nvPr/>
        </p:nvSpPr>
        <p:spPr>
          <a:xfrm>
            <a:off x="5164455" y="2832100"/>
            <a:ext cx="640080" cy="213995"/>
          </a:xfrm>
          <a:prstGeom prst="rect">
            <a:avLst/>
          </a:prstGeom>
          <a:noFill/>
        </p:spPr>
        <p:txBody>
          <a:bodyPr wrap="square" rtlCol="0">
            <a:spAutoFit/>
          </a:bodyPr>
          <a:p>
            <a:pPr algn="l"/>
            <a:r>
              <a:rPr lang="zh-CN" altLang="en-US" sz="800" dirty="0"/>
              <a:t>促销</a:t>
            </a:r>
            <a:r>
              <a:rPr lang="zh-CN" altLang="en-US" sz="800" dirty="0"/>
              <a:t>时段</a:t>
            </a:r>
            <a:endParaRPr lang="zh-CN" altLang="en-US" sz="800" dirty="0"/>
          </a:p>
        </p:txBody>
      </p:sp>
      <p:sp>
        <p:nvSpPr>
          <p:cNvPr id="356" name="椭圆形标注 355"/>
          <p:cNvSpPr/>
          <p:nvPr/>
        </p:nvSpPr>
        <p:spPr>
          <a:xfrm>
            <a:off x="3154045" y="4254500"/>
            <a:ext cx="1029970" cy="621030"/>
          </a:xfrm>
          <a:prstGeom prst="wedgeEllipseCallout">
            <a:avLst>
              <a:gd name="adj1" fmla="val 8446"/>
              <a:gd name="adj2" fmla="val -170347"/>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zh-CN" altLang="en-US" sz="900" dirty="0">
                <a:solidFill>
                  <a:schemeClr val="tx1"/>
                </a:solidFill>
                <a:latin typeface="微软雅黑" panose="020B0503020204020204" charset="-122"/>
                <a:ea typeface="微软雅黑" panose="020B0503020204020204" charset="-122"/>
              </a:rPr>
              <a:t>基因</a:t>
            </a:r>
            <a:endParaRPr lang="zh-CN" altLang="en-US" sz="9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barn(outVertical)">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圆角矩形 28"/>
          <p:cNvSpPr/>
          <p:nvPr/>
        </p:nvSpPr>
        <p:spPr>
          <a:xfrm>
            <a:off x="3919855" y="1340485"/>
            <a:ext cx="1290955" cy="2209165"/>
          </a:xfrm>
          <a:prstGeom prst="roundRect">
            <a:avLst>
              <a:gd name="adj" fmla="val 11417"/>
            </a:avLst>
          </a:prstGeom>
          <a:solidFill>
            <a:srgbClr val="4F6E95">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latin typeface="+mj-lt"/>
            </a:endParaRPr>
          </a:p>
        </p:txBody>
      </p:sp>
      <p:sp>
        <p:nvSpPr>
          <p:cNvPr id="9226" name="文本框 7"/>
          <p:cNvSpPr txBox="1"/>
          <p:nvPr/>
        </p:nvSpPr>
        <p:spPr>
          <a:xfrm>
            <a:off x="501889" y="229711"/>
            <a:ext cx="4163615" cy="521970"/>
          </a:xfrm>
          <a:prstGeom prst="rect">
            <a:avLst/>
          </a:prstGeom>
          <a:noFill/>
          <a:ln w="9525">
            <a:noFill/>
          </a:ln>
        </p:spPr>
        <p:txBody>
          <a:bodyPr wrap="square" anchor="t" anchorCtr="0">
            <a:spAutoFit/>
          </a:bodyPr>
          <a:p>
            <a:pPr lvl="0" algn="l">
              <a:buClrTx/>
              <a:buSzTx/>
              <a:buFontTx/>
            </a:pPr>
            <a:r>
              <a:rPr lang="zh-CN" altLang="en-US" sz="2800" dirty="0">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促销优化</a:t>
            </a:r>
            <a:endParaRPr lang="zh-CN" altLang="en-US" sz="2800" dirty="0">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endParaRPr>
          </a:p>
        </p:txBody>
      </p:sp>
      <p:sp>
        <p:nvSpPr>
          <p:cNvPr id="6" name="Rectangle 141"/>
          <p:cNvSpPr/>
          <p:nvPr/>
        </p:nvSpPr>
        <p:spPr>
          <a:xfrm>
            <a:off x="412115" y="2240915"/>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随机初始化多种</a:t>
            </a:r>
            <a:r>
              <a:rPr lang="zh-CN" altLang="en-US" sz="1000" b="1" dirty="0">
                <a:solidFill>
                  <a:schemeClr val="tx1"/>
                </a:solidFill>
                <a:latin typeface="微软雅黑" panose="020B0503020204020204" charset="-122"/>
                <a:ea typeface="微软雅黑" panose="020B0503020204020204" charset="-122"/>
              </a:rPr>
              <a:t>促销</a:t>
            </a:r>
            <a:endParaRPr lang="zh-CN" altLang="en-US" sz="1000" b="1" dirty="0">
              <a:solidFill>
                <a:schemeClr val="tx1"/>
              </a:solidFill>
              <a:latin typeface="微软雅黑" panose="020B0503020204020204" charset="-122"/>
              <a:ea typeface="微软雅黑" panose="020B0503020204020204" charset="-122"/>
            </a:endParaRPr>
          </a:p>
        </p:txBody>
      </p:sp>
      <p:cxnSp>
        <p:nvCxnSpPr>
          <p:cNvPr id="9" name="Straight Connector 42"/>
          <p:cNvCxnSpPr>
            <a:stCxn id="27" idx="0"/>
            <a:endCxn id="26" idx="2"/>
          </p:cNvCxnSpPr>
          <p:nvPr/>
        </p:nvCxnSpPr>
        <p:spPr>
          <a:xfrm flipV="1">
            <a:off x="4588510" y="1898015"/>
            <a:ext cx="0" cy="304800"/>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cxnSp>
        <p:nvCxnSpPr>
          <p:cNvPr id="18" name="Straight Connector 42"/>
          <p:cNvCxnSpPr>
            <a:stCxn id="34" idx="1"/>
          </p:cNvCxnSpPr>
          <p:nvPr/>
        </p:nvCxnSpPr>
        <p:spPr>
          <a:xfrm flipH="1">
            <a:off x="5210810" y="2508250"/>
            <a:ext cx="552450" cy="3810"/>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cxnSp>
        <p:nvCxnSpPr>
          <p:cNvPr id="19" name="Straight Connector 42"/>
          <p:cNvCxnSpPr>
            <a:stCxn id="22" idx="1"/>
            <a:endCxn id="6" idx="3"/>
          </p:cNvCxnSpPr>
          <p:nvPr/>
        </p:nvCxnSpPr>
        <p:spPr>
          <a:xfrm flipH="1">
            <a:off x="1427480" y="2451735"/>
            <a:ext cx="524510" cy="8255"/>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22" name="Rectangle 141"/>
          <p:cNvSpPr/>
          <p:nvPr/>
        </p:nvSpPr>
        <p:spPr>
          <a:xfrm>
            <a:off x="1951990" y="2232660"/>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获取总价最优的促销策略</a:t>
            </a:r>
            <a:r>
              <a:rPr lang="en-US" altLang="zh-CN" sz="1000" b="1" dirty="0">
                <a:solidFill>
                  <a:schemeClr val="tx1"/>
                </a:solidFill>
                <a:latin typeface="微软雅黑" panose="020B0503020204020204" charset="-122"/>
                <a:ea typeface="微软雅黑" panose="020B0503020204020204" charset="-122"/>
              </a:rPr>
              <a:t>(</a:t>
            </a:r>
            <a:r>
              <a:rPr lang="zh-CN" altLang="en-US" sz="1000" b="1" dirty="0">
                <a:solidFill>
                  <a:schemeClr val="tx1"/>
                </a:solidFill>
                <a:latin typeface="微软雅黑" panose="020B0503020204020204" charset="-122"/>
                <a:ea typeface="微软雅黑" panose="020B0503020204020204" charset="-122"/>
              </a:rPr>
              <a:t>适应度</a:t>
            </a:r>
            <a:r>
              <a:rPr lang="en-US" altLang="zh-CN" sz="1000" b="1" dirty="0">
                <a:solidFill>
                  <a:schemeClr val="tx1"/>
                </a:solidFill>
                <a:latin typeface="微软雅黑" panose="020B0503020204020204" charset="-122"/>
                <a:ea typeface="微软雅黑" panose="020B0503020204020204" charset="-122"/>
              </a:rPr>
              <a:t>)</a:t>
            </a:r>
            <a:endParaRPr lang="en-US" altLang="zh-CN" sz="1000" b="1" dirty="0">
              <a:solidFill>
                <a:schemeClr val="tx1"/>
              </a:solidFill>
              <a:latin typeface="微软雅黑" panose="020B0503020204020204" charset="-122"/>
              <a:ea typeface="微软雅黑" panose="020B0503020204020204" charset="-122"/>
            </a:endParaRPr>
          </a:p>
        </p:txBody>
      </p:sp>
      <p:sp>
        <p:nvSpPr>
          <p:cNvPr id="23" name="文本框 22"/>
          <p:cNvSpPr txBox="1"/>
          <p:nvPr/>
        </p:nvSpPr>
        <p:spPr>
          <a:xfrm>
            <a:off x="1521460" y="1133475"/>
            <a:ext cx="336550" cy="1107440"/>
          </a:xfrm>
          <a:prstGeom prst="rect">
            <a:avLst/>
          </a:prstGeom>
          <a:solidFill>
            <a:schemeClr val="bg1"/>
          </a:solidFill>
        </p:spPr>
        <p:txBody>
          <a:bodyPr vert="eaVert" wrap="none" rtlCol="0">
            <a:spAutoFit/>
          </a:bodyPr>
          <a:p>
            <a:pPr algn="l"/>
            <a:r>
              <a:rPr lang="zh-CN" altLang="en-US" sz="1000" dirty="0" smtClean="0"/>
              <a:t>根据</a:t>
            </a:r>
            <a:r>
              <a:rPr lang="zh-CN" altLang="en-US" sz="1000" dirty="0" smtClean="0"/>
              <a:t>价钱约束得分</a:t>
            </a:r>
            <a:endParaRPr lang="zh-CN" altLang="en-US" sz="1000" dirty="0" smtClean="0"/>
          </a:p>
        </p:txBody>
      </p:sp>
      <p:sp>
        <p:nvSpPr>
          <p:cNvPr id="26" name="Rectangle 141"/>
          <p:cNvSpPr/>
          <p:nvPr/>
        </p:nvSpPr>
        <p:spPr>
          <a:xfrm>
            <a:off x="4080510" y="1459865"/>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选择</a:t>
            </a:r>
            <a:r>
              <a:rPr lang="en-US" altLang="zh-CN" sz="1000" b="1" dirty="0">
                <a:solidFill>
                  <a:schemeClr val="tx1"/>
                </a:solidFill>
                <a:latin typeface="微软雅黑" panose="020B0503020204020204" charset="-122"/>
                <a:ea typeface="微软雅黑" panose="020B0503020204020204" charset="-122"/>
              </a:rPr>
              <a:t>(</a:t>
            </a:r>
            <a:r>
              <a:rPr lang="zh-CN" altLang="en-US" sz="1000" b="1" dirty="0">
                <a:solidFill>
                  <a:schemeClr val="tx1"/>
                </a:solidFill>
                <a:latin typeface="微软雅黑" panose="020B0503020204020204" charset="-122"/>
                <a:ea typeface="微软雅黑" panose="020B0503020204020204" charset="-122"/>
              </a:rPr>
              <a:t>轮盘法</a:t>
            </a:r>
            <a:r>
              <a:rPr lang="en-US" altLang="zh-CN" sz="1000" b="1" dirty="0">
                <a:solidFill>
                  <a:schemeClr val="tx1"/>
                </a:solidFill>
                <a:latin typeface="微软雅黑" panose="020B0503020204020204" charset="-122"/>
                <a:ea typeface="微软雅黑" panose="020B0503020204020204" charset="-122"/>
              </a:rPr>
              <a:t>)</a:t>
            </a:r>
            <a:endParaRPr lang="en-US" altLang="zh-CN" sz="1000" b="1" dirty="0">
              <a:solidFill>
                <a:schemeClr val="tx1"/>
              </a:solidFill>
              <a:latin typeface="微软雅黑" panose="020B0503020204020204" charset="-122"/>
              <a:ea typeface="微软雅黑" panose="020B0503020204020204" charset="-122"/>
            </a:endParaRPr>
          </a:p>
        </p:txBody>
      </p:sp>
      <p:sp>
        <p:nvSpPr>
          <p:cNvPr id="27" name="Rectangle 141"/>
          <p:cNvSpPr/>
          <p:nvPr/>
        </p:nvSpPr>
        <p:spPr>
          <a:xfrm>
            <a:off x="4080510" y="2202815"/>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选取两种比较好促销</a:t>
            </a:r>
            <a:r>
              <a:rPr lang="zh-CN" altLang="en-US" sz="1000" b="1" dirty="0">
                <a:solidFill>
                  <a:schemeClr val="tx1"/>
                </a:solidFill>
                <a:latin typeface="微软雅黑" panose="020B0503020204020204" charset="-122"/>
                <a:ea typeface="微软雅黑" panose="020B0503020204020204" charset="-122"/>
              </a:rPr>
              <a:t>策略</a:t>
            </a:r>
            <a:endParaRPr lang="zh-CN" altLang="en-US" sz="1000" b="1" dirty="0">
              <a:solidFill>
                <a:schemeClr val="tx1"/>
              </a:solidFill>
              <a:latin typeface="微软雅黑" panose="020B0503020204020204" charset="-122"/>
              <a:ea typeface="微软雅黑" panose="020B0503020204020204" charset="-122"/>
            </a:endParaRPr>
          </a:p>
        </p:txBody>
      </p:sp>
      <p:sp>
        <p:nvSpPr>
          <p:cNvPr id="28" name="Rectangle 141"/>
          <p:cNvSpPr/>
          <p:nvPr/>
        </p:nvSpPr>
        <p:spPr>
          <a:xfrm>
            <a:off x="4070985" y="2977515"/>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新的促销</a:t>
            </a:r>
            <a:r>
              <a:rPr lang="zh-CN" altLang="en-US" sz="1000" b="1" dirty="0">
                <a:solidFill>
                  <a:schemeClr val="tx1"/>
                </a:solidFill>
                <a:latin typeface="微软雅黑" panose="020B0503020204020204" charset="-122"/>
                <a:ea typeface="微软雅黑" panose="020B0503020204020204" charset="-122"/>
              </a:rPr>
              <a:t>策略随机调整一个参数</a:t>
            </a:r>
            <a:endParaRPr lang="zh-CN" altLang="en-US" sz="1000" b="1" dirty="0">
              <a:solidFill>
                <a:schemeClr val="tx1"/>
              </a:solidFill>
              <a:latin typeface="微软雅黑" panose="020B0503020204020204" charset="-122"/>
              <a:ea typeface="微软雅黑" panose="020B0503020204020204" charset="-122"/>
            </a:endParaRPr>
          </a:p>
        </p:txBody>
      </p:sp>
      <p:cxnSp>
        <p:nvCxnSpPr>
          <p:cNvPr id="32" name="肘形连接符 31"/>
          <p:cNvCxnSpPr>
            <a:stCxn id="22" idx="3"/>
          </p:cNvCxnSpPr>
          <p:nvPr/>
        </p:nvCxnSpPr>
        <p:spPr>
          <a:xfrm flipV="1">
            <a:off x="2967355" y="1647825"/>
            <a:ext cx="1118235" cy="803910"/>
          </a:xfrm>
          <a:prstGeom prst="bentConnector3">
            <a:avLst>
              <a:gd name="adj1" fmla="val 50028"/>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42"/>
          <p:cNvCxnSpPr>
            <a:stCxn id="28" idx="0"/>
            <a:endCxn id="27" idx="2"/>
          </p:cNvCxnSpPr>
          <p:nvPr/>
        </p:nvCxnSpPr>
        <p:spPr>
          <a:xfrm flipV="1">
            <a:off x="4578985" y="2640965"/>
            <a:ext cx="9525" cy="336550"/>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34" name="Rectangle 141"/>
          <p:cNvSpPr/>
          <p:nvPr/>
        </p:nvSpPr>
        <p:spPr>
          <a:xfrm>
            <a:off x="5763260" y="2289175"/>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得到全新的</a:t>
            </a:r>
            <a:r>
              <a:rPr lang="zh-CN" altLang="en-US" sz="1000" b="1" dirty="0">
                <a:solidFill>
                  <a:schemeClr val="tx1"/>
                </a:solidFill>
                <a:latin typeface="微软雅黑" panose="020B0503020204020204" charset="-122"/>
                <a:ea typeface="微软雅黑" panose="020B0503020204020204" charset="-122"/>
              </a:rPr>
              <a:t>促销方式</a:t>
            </a:r>
            <a:endParaRPr lang="zh-CN" altLang="en-US" sz="1000" b="1" dirty="0">
              <a:solidFill>
                <a:schemeClr val="tx1"/>
              </a:solidFill>
              <a:latin typeface="微软雅黑" panose="020B0503020204020204" charset="-122"/>
              <a:ea typeface="微软雅黑" panose="020B0503020204020204" charset="-122"/>
            </a:endParaRPr>
          </a:p>
        </p:txBody>
      </p:sp>
      <p:sp>
        <p:nvSpPr>
          <p:cNvPr id="35" name="圆角矩形 34"/>
          <p:cNvSpPr/>
          <p:nvPr/>
        </p:nvSpPr>
        <p:spPr>
          <a:xfrm>
            <a:off x="7218680" y="1734185"/>
            <a:ext cx="422910" cy="1634490"/>
          </a:xfrm>
          <a:prstGeom prst="roundRect">
            <a:avLst>
              <a:gd name="adj" fmla="val 11417"/>
            </a:avLst>
          </a:prstGeom>
          <a:solidFill>
            <a:srgbClr val="4F6E95">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latin typeface="+mj-lt"/>
            </a:endParaRPr>
          </a:p>
        </p:txBody>
      </p:sp>
      <p:sp>
        <p:nvSpPr>
          <p:cNvPr id="36" name="文本框 35"/>
          <p:cNvSpPr txBox="1"/>
          <p:nvPr/>
        </p:nvSpPr>
        <p:spPr>
          <a:xfrm>
            <a:off x="7205980" y="1936750"/>
            <a:ext cx="398145" cy="1158240"/>
          </a:xfrm>
          <a:prstGeom prst="rect">
            <a:avLst/>
          </a:prstGeom>
          <a:noFill/>
        </p:spPr>
        <p:txBody>
          <a:bodyPr vert="eaVert" wrap="none" rtlCol="0">
            <a:spAutoFit/>
          </a:bodyPr>
          <a:p>
            <a:pPr algn="l"/>
            <a:r>
              <a:rPr lang="zh-CN" altLang="en-US" sz="1400" dirty="0">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rPr>
              <a:t>促销逻辑约束</a:t>
            </a:r>
            <a:endParaRPr lang="zh-CN" altLang="en-US" sz="1400" dirty="0" smtClean="0">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sym typeface="宋体" panose="02010600030101010101" pitchFamily="2" charset="-122"/>
            </a:endParaRPr>
          </a:p>
        </p:txBody>
      </p:sp>
      <p:cxnSp>
        <p:nvCxnSpPr>
          <p:cNvPr id="37" name="Straight Connector 42"/>
          <p:cNvCxnSpPr>
            <a:stCxn id="36" idx="1"/>
            <a:endCxn id="34" idx="3"/>
          </p:cNvCxnSpPr>
          <p:nvPr/>
        </p:nvCxnSpPr>
        <p:spPr>
          <a:xfrm flipH="1" flipV="1">
            <a:off x="6778625" y="2508250"/>
            <a:ext cx="427355" cy="7620"/>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sp>
        <p:nvSpPr>
          <p:cNvPr id="38" name="Rectangle 141"/>
          <p:cNvSpPr/>
          <p:nvPr/>
        </p:nvSpPr>
        <p:spPr>
          <a:xfrm>
            <a:off x="8064500" y="2291080"/>
            <a:ext cx="1015365" cy="4381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b="1" dirty="0">
                <a:solidFill>
                  <a:schemeClr val="tx1"/>
                </a:solidFill>
                <a:latin typeface="微软雅黑" panose="020B0503020204020204" charset="-122"/>
                <a:ea typeface="微软雅黑" panose="020B0503020204020204" charset="-122"/>
              </a:rPr>
              <a:t>得到</a:t>
            </a:r>
            <a:r>
              <a:rPr lang="zh-CN" altLang="en-US" sz="1000" b="1" dirty="0">
                <a:solidFill>
                  <a:schemeClr val="tx1"/>
                </a:solidFill>
                <a:latin typeface="微软雅黑" panose="020B0503020204020204" charset="-122"/>
                <a:ea typeface="微软雅黑" panose="020B0503020204020204" charset="-122"/>
              </a:rPr>
              <a:t>促销排名</a:t>
            </a:r>
            <a:endParaRPr lang="zh-CN" altLang="en-US" sz="1000" b="1" dirty="0">
              <a:solidFill>
                <a:schemeClr val="tx1"/>
              </a:solidFill>
              <a:latin typeface="微软雅黑" panose="020B0503020204020204" charset="-122"/>
              <a:ea typeface="微软雅黑" panose="020B0503020204020204" charset="-122"/>
            </a:endParaRPr>
          </a:p>
        </p:txBody>
      </p:sp>
      <p:cxnSp>
        <p:nvCxnSpPr>
          <p:cNvPr id="39" name="Straight Connector 42"/>
          <p:cNvCxnSpPr/>
          <p:nvPr/>
        </p:nvCxnSpPr>
        <p:spPr>
          <a:xfrm flipH="1">
            <a:off x="7641590" y="2508250"/>
            <a:ext cx="422910" cy="635"/>
          </a:xfrm>
          <a:prstGeom prst="line">
            <a:avLst/>
          </a:prstGeom>
          <a:noFill/>
          <a:ln w="12700" cap="flat" cmpd="sng" algn="ctr">
            <a:solidFill>
              <a:srgbClr val="141313"/>
            </a:solidFill>
            <a:prstDash val="solid"/>
            <a:headEnd type="triangle"/>
          </a:ln>
          <a:effectLst>
            <a:outerShdw blurRad="40000" dist="20000" dir="5400000" rotWithShape="0">
              <a:srgbClr val="000000">
                <a:alpha val="38000"/>
              </a:srgbClr>
            </a:outerShdw>
          </a:effectLst>
        </p:spPr>
      </p:cxnSp>
      <p:cxnSp>
        <p:nvCxnSpPr>
          <p:cNvPr id="40" name="肘形连接符 39"/>
          <p:cNvCxnSpPr>
            <a:stCxn id="38" idx="2"/>
            <a:endCxn id="6" idx="2"/>
          </p:cNvCxnSpPr>
          <p:nvPr/>
        </p:nvCxnSpPr>
        <p:spPr>
          <a:xfrm rot="5400000" flipH="1">
            <a:off x="4721225" y="-1122680"/>
            <a:ext cx="50165" cy="7652385"/>
          </a:xfrm>
          <a:prstGeom prst="bentConnector3">
            <a:avLst>
              <a:gd name="adj1" fmla="val -248734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029710" y="4142105"/>
            <a:ext cx="309880" cy="245110"/>
          </a:xfrm>
          <a:prstGeom prst="rect">
            <a:avLst/>
          </a:prstGeom>
          <a:solidFill>
            <a:schemeClr val="bg1"/>
          </a:solidFill>
        </p:spPr>
        <p:txBody>
          <a:bodyPr wrap="none" rtlCol="0">
            <a:spAutoFit/>
          </a:bodyPr>
          <a:p>
            <a:pPr algn="l"/>
            <a:endParaRPr lang="zh-CN" altLang="en-US" sz="1000" dirty="0" smtClean="0"/>
          </a:p>
        </p:txBody>
      </p:sp>
      <p:sp>
        <p:nvSpPr>
          <p:cNvPr id="42" name="文本框 41"/>
          <p:cNvSpPr txBox="1"/>
          <p:nvPr/>
        </p:nvSpPr>
        <p:spPr>
          <a:xfrm>
            <a:off x="3919855" y="4046855"/>
            <a:ext cx="1325880" cy="245110"/>
          </a:xfrm>
          <a:prstGeom prst="rect">
            <a:avLst/>
          </a:prstGeom>
          <a:solidFill>
            <a:schemeClr val="bg1"/>
          </a:solidFill>
        </p:spPr>
        <p:txBody>
          <a:bodyPr wrap="none" rtlCol="0">
            <a:spAutoFit/>
          </a:bodyPr>
          <a:p>
            <a:pPr algn="l"/>
            <a:r>
              <a:rPr lang="zh-CN" altLang="en-US" sz="1000" dirty="0" smtClean="0"/>
              <a:t>剔除掉促销差的</a:t>
            </a:r>
            <a:r>
              <a:rPr lang="zh-CN" altLang="en-US" sz="1000" dirty="0" smtClean="0"/>
              <a:t>策略</a:t>
            </a:r>
            <a:endParaRPr lang="zh-CN" altLang="en-US" sz="1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barn(outVertical)">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TABLE_BEAUTIFY" val="smartTable{5cd25bbc-124e-4cb7-b466-88a59dc4f467}"/>
  <p:tag name="TABLE_ENDDRAG_ORIGIN_RECT" val="382*257"/>
  <p:tag name="TABLE_ENDDRAG_RECT" val="48*92*382*257"/>
</p:tagLst>
</file>

<file path=ppt/tags/tag2.xml><?xml version="1.0" encoding="utf-8"?>
<p:tagLst xmlns:p="http://schemas.openxmlformats.org/presentationml/2006/main">
  <p:tag name="KSO_WM_UNIT_TABLE_BEAUTIFY" val="smartTable{5c0f9a3f-9f13-43db-b074-c9e17756ee5f}"/>
</p:tagLst>
</file>

<file path=ppt/tags/tag3.xml><?xml version="1.0" encoding="utf-8"?>
<p:tagLst xmlns:p="http://schemas.openxmlformats.org/presentationml/2006/main">
  <p:tag name="KSO_WM_UNIT_TABLE_BEAUTIFY" val="smartTable{5cd25bbc-124e-4cb7-b466-88a59dc4f467}"/>
  <p:tag name="TABLE_ENDDRAG_ORIGIN_RECT" val="382*257"/>
  <p:tag name="TABLE_ENDDRAG_RECT" val="48*92*382*257"/>
</p:tagLst>
</file>

<file path=ppt/tags/tag4.xml><?xml version="1.0" encoding="utf-8"?>
<p:tagLst xmlns:p="http://schemas.openxmlformats.org/presentationml/2006/main">
  <p:tag name="COMMONDATA" val="eyJoZGlkIjoiNjVkNzQ0NjViZTY0YjQ3OGE5NWI4M2RlNjAzMjdmYTkifQ=="/>
</p:tagLst>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3175">
          <a:solidFill>
            <a:schemeClr val="tx1"/>
          </a:solidFill>
        </a:ln>
      </a:spPr>
      <a:bodyPr vert="eaVert" rtlCol="0" anchor="ctr"/>
      <a:lstStyle>
        <a:defPPr algn="ctr">
          <a:defRPr sz="900" dirty="0">
            <a:solidFill>
              <a:schemeClr val="tx1"/>
            </a:solidFill>
            <a:latin typeface="微软雅黑" panose="020B0503020204020204" charset="-122"/>
            <a:ea typeface="微软雅黑" panose="020B0503020204020204"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none" rtlCol="0">
        <a:spAutoFit/>
      </a:bodyPr>
      <a:lstStyle>
        <a:defPPr algn="l">
          <a:defRPr sz="100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1854</Words>
  <Application>WPS 演示</Application>
  <PresentationFormat>全屏显示(16:9)</PresentationFormat>
  <Paragraphs>288</Paragraphs>
  <Slides>9</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微软雅黑</vt:lpstr>
      <vt:lpstr>Arial</vt:lpstr>
      <vt:lpstr>HelveticaNeueLT Std</vt:lpstr>
      <vt:lpstr>Arial Unicode MS</vt:lpstr>
      <vt:lpstr>2016 HDS Corporate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Murray</dc:creator>
  <cp:lastModifiedBy>Administrator</cp:lastModifiedBy>
  <cp:revision>4504</cp:revision>
  <cp:lastPrinted>2022-06-02T06:34:00Z</cp:lastPrinted>
  <dcterms:created xsi:type="dcterms:W3CDTF">2022-06-02T06:34:00Z</dcterms:created>
  <dcterms:modified xsi:type="dcterms:W3CDTF">2022-08-01T06:13:41Z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0x010100C2E16F8D9C52734E8AE150065BA35B65</vt:lpwstr>
  </property>
  <property fmtid="{D5CDD505-2E9C-101B-9397-08002B2CF9AE}" pid="3" name="KSOProductBuildVer">
    <vt:lpwstr>2052-11.1.0.11744</vt:lpwstr>
  </property>
  <property fmtid="{D5CDD505-2E9C-101B-9397-08002B2CF9AE}" pid="4" name="ICV">
    <vt:lpwstr>479402B5DB954965B65689DE87875ADB</vt:lpwstr>
  </property>
</Properties>
</file>