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741" r:id="rId3"/>
    <p:sldId id="955" r:id="rId5"/>
    <p:sldId id="959" r:id="rId6"/>
    <p:sldId id="958" r:id="rId7"/>
    <p:sldId id="965" r:id="rId8"/>
    <p:sldId id="964" r:id="rId9"/>
    <p:sldId id="957" r:id="rId10"/>
    <p:sldId id="953" r:id="rId11"/>
  </p:sldIdLst>
  <p:sldSz cx="9144000" cy="5143500" type="screen16x9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袁 琪" initials="袁" lastIdx="1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E8E8E8"/>
    <a:srgbClr val="C00000"/>
    <a:srgbClr val="FABB78"/>
    <a:srgbClr val="011739"/>
    <a:srgbClr val="4F6E95"/>
    <a:srgbClr val="6984A3"/>
    <a:srgbClr val="97AD6D"/>
    <a:srgbClr val="F66B20"/>
    <a:srgbClr val="F58D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929" autoAdjust="0"/>
    <p:restoredTop sz="94394" autoAdjust="0"/>
  </p:normalViewPr>
  <p:slideViewPr>
    <p:cSldViewPr snapToGrid="0" showGuides="1">
      <p:cViewPr varScale="1">
        <p:scale>
          <a:sx n="91" d="100"/>
          <a:sy n="91" d="100"/>
        </p:scale>
        <p:origin x="240" y="56"/>
      </p:cViewPr>
      <p:guideLst>
        <p:guide orient="horz" pos="34"/>
        <p:guide pos="35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7038"/>
    </p:cViewPr>
  </p:sorterViewPr>
  <p:notesViewPr>
    <p:cSldViewPr snapToGrid="0">
      <p:cViewPr varScale="1">
        <p:scale>
          <a:sx n="100" d="100"/>
          <a:sy n="100" d="100"/>
        </p:scale>
        <p:origin x="2968" y="176"/>
      </p:cViewPr>
      <p:guideLst>
        <p:guide orient="horz" pos="3028"/>
        <p:guide pos="1989"/>
        <p:guide pos="276"/>
        <p:guide pos="42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anose="05000000000000000000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" name="图形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  <a:endParaRPr lang="en-US" dirty="0"/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ITAC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3226005" y="2167156"/>
            <a:ext cx="2691994" cy="772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0">
          <a:gsLst>
            <a:gs pos="0">
              <a:srgbClr val="9ED3D7">
                <a:alpha val="100000"/>
              </a:srgbClr>
            </a:gs>
            <a:gs pos="11000">
              <a:srgbClr val="E0F1F2">
                <a:alpha val="100000"/>
              </a:srgbClr>
            </a:gs>
            <a:gs pos="88000">
              <a:srgbClr val="E0F1F2">
                <a:alpha val="100000"/>
              </a:srgbClr>
            </a:gs>
            <a:gs pos="98000">
              <a:srgbClr val="00B0F0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6" descr="C:\Documents and Settings\鱼不愚\桌面\未标题-1副本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7.png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7" name="TextBox 36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 userDrawn="1"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/>
          <p:cNvSpPr txBox="1"/>
          <p:nvPr userDrawn="1"/>
        </p:nvSpPr>
        <p:spPr>
          <a:xfrm>
            <a:off x="6511966" y="4911221"/>
            <a:ext cx="25923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2019 Hitachi Solutions(China).  All rights reserved.</a:t>
            </a:r>
            <a:endParaRPr lang="en-US" sz="800" dirty="0">
              <a:solidFill>
                <a:schemeClr val="tx1">
                  <a:alpha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2.png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Title 6"/>
          <p:cNvSpPr txBox="1"/>
          <p:nvPr/>
        </p:nvSpPr>
        <p:spPr>
          <a:xfrm>
            <a:off x="745149" y="1313542"/>
            <a:ext cx="7653702" cy="661828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400" b="1" kern="1200" cap="none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800" b="0" dirty="0">
                <a:solidFill>
                  <a:schemeClr val="bg1"/>
                </a:solidFill>
                <a:ea typeface="宋体" charset="0"/>
              </a:rPr>
              <a:t>对账系统机器配置</a:t>
            </a:r>
            <a:endParaRPr lang="zh-CN" altLang="en-US" sz="3800" b="0" dirty="0">
              <a:solidFill>
                <a:schemeClr val="bg1"/>
              </a:solidFill>
              <a:ea typeface="宋体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166365" y="2380646"/>
            <a:ext cx="810000" cy="28800"/>
          </a:xfrm>
          <a:prstGeom prst="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02" y="4110365"/>
            <a:ext cx="9138198" cy="612742"/>
          </a:xfrm>
          <a:prstGeom prst="rect">
            <a:avLst/>
          </a:prstGeom>
          <a:solidFill>
            <a:srgbClr val="C00000">
              <a:alpha val="94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5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184" y="321416"/>
            <a:ext cx="1093305" cy="314034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8757501" y="5674936"/>
            <a:ext cx="1847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endParaRPr kumimoji="1" lang="zh-CN" altLang="en-US" sz="1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69309" y="4759891"/>
            <a:ext cx="30751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※ </a:t>
            </a:r>
            <a:r>
              <a:rPr kumimoji="1" lang="zh-CN" altLang="en-US" sz="9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各节点详细配置需要根据实际数据的情况进行再次评估</a:t>
            </a:r>
            <a:endParaRPr kumimoji="1" lang="ja-JP" altLang="en-US" sz="9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Title 53"/>
          <p:cNvSpPr txBox="1"/>
          <p:nvPr/>
        </p:nvSpPr>
        <p:spPr>
          <a:xfrm>
            <a:off x="230504" y="271992"/>
            <a:ext cx="7700645" cy="333375"/>
          </a:xfrm>
          <a:prstGeom prst="rect">
            <a:avLst/>
          </a:prstGeom>
          <a:noFill/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buClr>
                <a:srgbClr val="414141"/>
              </a:buClr>
              <a:defRPr/>
            </a:pPr>
            <a:r>
              <a:rPr lang="zh-CN" altLang="en-US" sz="2400" b="1" dirty="0">
                <a:solidFill>
                  <a:srgbClr val="414141"/>
                </a:solidFill>
                <a:latin typeface="微软雅黑" panose="020B0503020204020204" charset="-122"/>
                <a:ea typeface="宋体" charset="0"/>
                <a:cs typeface="+mj-cs"/>
                <a:sym typeface="+mn-ea"/>
              </a:rPr>
              <a:t>存储</a:t>
            </a:r>
            <a:endParaRPr lang="en-US" altLang="zh-CN" sz="24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  <a:p>
            <a:pPr>
              <a:buClr>
                <a:srgbClr val="414141"/>
              </a:buClr>
              <a:defRPr/>
            </a:pPr>
            <a:endParaRPr lang="en-US" altLang="zh-CN" sz="24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70405" y="1739265"/>
            <a:ext cx="309880" cy="245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/>
            <a:endParaRPr lang="zh-CN" altLang="en-US" sz="1000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546735" y="1361440"/>
            <a:ext cx="253365" cy="245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/>
            <a:r>
              <a:rPr lang="en-US" altLang="zh-CN" sz="1000" dirty="0" smtClean="0"/>
              <a:t>1</a:t>
            </a:r>
            <a:endParaRPr lang="en-US" altLang="zh-CN" sz="1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3"/>
          <p:cNvSpPr txBox="1"/>
          <p:nvPr/>
        </p:nvSpPr>
        <p:spPr>
          <a:xfrm>
            <a:off x="230505" y="314325"/>
            <a:ext cx="7700645" cy="333375"/>
          </a:xfrm>
          <a:prstGeom prst="rect">
            <a:avLst/>
          </a:prstGeom>
          <a:noFill/>
        </p:spPr>
        <p:txBody>
          <a:bodyPr vert="horz" lIns="0" tIns="0" rIns="0" bIns="0" rtlCol="0" anchor="t">
            <a:noAutofit/>
          </a:bodyPr>
          <a:lstStyle/>
          <a:p>
            <a:pPr>
              <a:buClr>
                <a:srgbClr val="414141"/>
              </a:buClr>
              <a:defRPr/>
            </a:pPr>
            <a:r>
              <a:rPr lang="zh-CN" altLang="en-US" sz="2400" b="1" dirty="0">
                <a:solidFill>
                  <a:srgbClr val="CC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数据背景</a:t>
            </a:r>
            <a:endParaRPr lang="zh-CN" altLang="en-US" sz="2400" b="1" dirty="0">
              <a:solidFill>
                <a:srgbClr val="CC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5" name="TextBox 3"/>
          <p:cNvSpPr txBox="1"/>
          <p:nvPr/>
        </p:nvSpPr>
        <p:spPr>
          <a:xfrm>
            <a:off x="611531" y="1641957"/>
            <a:ext cx="802447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1600" kern="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11</a:t>
            </a:r>
            <a:r>
              <a:rPr lang="zh-CN" altLang="en-US" sz="1600" kern="0" dirty="0">
                <a:solidFill>
                  <a:sysClr val="windowText" lastClr="000000"/>
                </a:solidFill>
                <a:latin typeface="微软雅黑" panose="020B0503020204020204" charset="-122"/>
                <a:ea typeface="宋体" charset="0"/>
              </a:rPr>
              <a:t>月：</a:t>
            </a:r>
            <a:r>
              <a:rPr lang="en-US" altLang="zh-CN" sz="1600" kern="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1100</a:t>
            </a:r>
            <a:r>
              <a:rPr lang="zh-CN" altLang="en-US" sz="1600" kern="0" dirty="0">
                <a:solidFill>
                  <a:sysClr val="windowText" lastClr="000000"/>
                </a:solidFill>
                <a:latin typeface="微软雅黑" panose="020B0503020204020204" charset="-122"/>
                <a:ea typeface="宋体" charset="0"/>
              </a:rPr>
              <a:t>万</a:t>
            </a:r>
            <a:endParaRPr lang="en-US" altLang="zh-CN" sz="1600" kern="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zh-CN" kern="0" dirty="0">
                <a:solidFill>
                  <a:srgbClr val="DA291C"/>
                </a:solidFill>
                <a:latin typeface="微软雅黑" panose="020B0503020204020204" charset="-122"/>
                <a:ea typeface="微软雅黑" panose="020B0503020204020204" charset="-122"/>
              </a:rPr>
              <a:t>现在存储容量：</a:t>
            </a:r>
            <a:endParaRPr lang="zh-CN" altLang="zh-CN" sz="1600" kern="0" dirty="0">
              <a:solidFill>
                <a:srgbClr val="111010">
                  <a:lumMod val="75000"/>
                  <a:lumOff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en-US" altLang="zh-CN" sz="1600" kern="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600000*500*3*12=100G</a:t>
            </a:r>
            <a:endParaRPr lang="en-US" altLang="zh-CN" sz="1600" kern="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en-US" altLang="zh-CN" sz="1600" kern="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OMS: 100G</a:t>
            </a:r>
            <a:endParaRPr lang="en-US" altLang="zh-CN" sz="1600" kern="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en-US" altLang="zh-CN" kern="0" dirty="0">
                <a:solidFill>
                  <a:srgbClr val="DA291C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kern="0" dirty="0">
                <a:solidFill>
                  <a:srgbClr val="DA291C"/>
                </a:solidFill>
                <a:latin typeface="微软雅黑" panose="020B0503020204020204" charset="-122"/>
                <a:ea typeface="宋体" charset="0"/>
              </a:rPr>
              <a:t>：</a:t>
            </a:r>
            <a:r>
              <a:rPr lang="zh-CN" altLang="zh-CN" kern="0" dirty="0">
                <a:solidFill>
                  <a:srgbClr val="DA291C"/>
                </a:solidFill>
                <a:latin typeface="微软雅黑" panose="020B0503020204020204" charset="-122"/>
                <a:ea typeface="微软雅黑" panose="020B0503020204020204" charset="-122"/>
              </a:rPr>
              <a:t>未来线上</a:t>
            </a:r>
            <a:r>
              <a:rPr lang="en-US" altLang="zh-CN" kern="0" dirty="0">
                <a:solidFill>
                  <a:srgbClr val="DA291C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kern="0" dirty="0">
                <a:solidFill>
                  <a:srgbClr val="DA291C"/>
                </a:solidFill>
                <a:latin typeface="微软雅黑" panose="020B0503020204020204" charset="-122"/>
                <a:ea typeface="宋体" charset="0"/>
              </a:rPr>
              <a:t>线下</a:t>
            </a:r>
            <a:r>
              <a:rPr lang="en-US" altLang="zh-CN" kern="0" dirty="0">
                <a:solidFill>
                  <a:srgbClr val="DA291C"/>
                </a:solidFill>
                <a:latin typeface="微软雅黑" panose="020B0503020204020204" charset="-122"/>
                <a:ea typeface="宋体" charset="0"/>
              </a:rPr>
              <a:t> *3</a:t>
            </a:r>
            <a:r>
              <a:rPr lang="zh-CN" altLang="zh-CN" kern="0" dirty="0">
                <a:solidFill>
                  <a:srgbClr val="DA291C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kern="0" dirty="0">
              <a:solidFill>
                <a:srgbClr val="DA291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600" kern="0" dirty="0">
                <a:solidFill>
                  <a:srgbClr val="111010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宋体" charset="0"/>
              </a:rPr>
              <a:t>大约</a:t>
            </a:r>
            <a:r>
              <a:rPr lang="en-US" altLang="zh-CN" sz="1600" kern="0" dirty="0">
                <a:solidFill>
                  <a:srgbClr val="111010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宋体" charset="0"/>
              </a:rPr>
              <a:t>2</a:t>
            </a:r>
            <a:r>
              <a:rPr lang="en-US" altLang="zh-CN" sz="1600" kern="0" dirty="0">
                <a:solidFill>
                  <a:srgbClr val="111010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宋体" charset="0"/>
              </a:rPr>
              <a:t>T</a:t>
            </a:r>
            <a:r>
              <a:rPr lang="en-US" altLang="zh-CN" sz="1600" kern="0" dirty="0">
                <a:solidFill>
                  <a:srgbClr val="111010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600" kern="0" dirty="0">
                <a:solidFill>
                  <a:srgbClr val="111010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宋体" charset="0"/>
              </a:rPr>
              <a:t>数据规模</a:t>
            </a:r>
            <a:endParaRPr lang="zh-CN" altLang="zh-CN" sz="1600" kern="0" dirty="0">
              <a:solidFill>
                <a:srgbClr val="111010">
                  <a:lumMod val="75000"/>
                  <a:lumOff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zh-CN" altLang="en-US" sz="1600" kern="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en-US" altLang="zh-CN" sz="1600" kern="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600" kern="0" dirty="0">
                <a:solidFill>
                  <a:sysClr val="windowText" lastClr="000000"/>
                </a:solidFill>
                <a:latin typeface="微软雅黑" panose="020B0503020204020204" charset="-122"/>
                <a:ea typeface="宋体" charset="0"/>
              </a:rPr>
              <a:t>期：多渠道</a:t>
            </a:r>
            <a:r>
              <a:rPr lang="en-US" altLang="zh-CN" sz="1600" kern="0" dirty="0">
                <a:solidFill>
                  <a:sysClr val="windowText" lastClr="000000"/>
                </a:solidFill>
                <a:latin typeface="微软雅黑" panose="020B0503020204020204" charset="-122"/>
                <a:ea typeface="宋体" charset="0"/>
              </a:rPr>
              <a:t> *3</a:t>
            </a:r>
            <a:endParaRPr lang="en-US" altLang="zh-CN" sz="1600" kern="0" dirty="0">
              <a:solidFill>
                <a:sysClr val="windowText" lastClr="000000"/>
              </a:solidFill>
              <a:latin typeface="微软雅黑" panose="020B0503020204020204" charset="-122"/>
              <a:ea typeface="宋体" charset="0"/>
            </a:endParaRPr>
          </a:p>
        </p:txBody>
      </p:sp>
      <p:sp>
        <p:nvSpPr>
          <p:cNvPr id="26" name="Rectangle 9"/>
          <p:cNvSpPr/>
          <p:nvPr/>
        </p:nvSpPr>
        <p:spPr bwMode="auto">
          <a:xfrm>
            <a:off x="483616" y="1524700"/>
            <a:ext cx="8467548" cy="3371151"/>
          </a:xfrm>
          <a:prstGeom prst="rect">
            <a:avLst/>
          </a:prstGeom>
          <a:noFill/>
          <a:ln w="19050" cap="flat" cmpd="sng" algn="ctr">
            <a:solidFill>
              <a:srgbClr val="DA291C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27" name="TextBox 12"/>
          <p:cNvSpPr txBox="1"/>
          <p:nvPr/>
        </p:nvSpPr>
        <p:spPr>
          <a:xfrm>
            <a:off x="664788" y="1058406"/>
            <a:ext cx="580744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zh-CN" sz="1600" kern="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一个月</a:t>
            </a:r>
            <a:r>
              <a:rPr lang="en-US" altLang="zh-CN" sz="1600" kern="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600</a:t>
            </a:r>
            <a:r>
              <a:rPr lang="zh-CN" altLang="en-US" sz="1600" kern="0" dirty="0">
                <a:solidFill>
                  <a:sysClr val="windowText" lastClr="000000"/>
                </a:solidFill>
                <a:latin typeface="微软雅黑" panose="020B0503020204020204" charset="-122"/>
                <a:ea typeface="宋体" charset="0"/>
              </a:rPr>
              <a:t>万账单，每条账单</a:t>
            </a:r>
            <a:r>
              <a:rPr lang="en-US" altLang="zh-CN" sz="1600" kern="0" dirty="0">
                <a:solidFill>
                  <a:sysClr val="windowText" lastClr="000000"/>
                </a:solidFill>
                <a:latin typeface="微软雅黑" panose="020B0503020204020204" charset="-122"/>
                <a:ea typeface="宋体" charset="0"/>
              </a:rPr>
              <a:t>500</a:t>
            </a:r>
            <a:r>
              <a:rPr lang="zh-CN" altLang="en-US" sz="1600" kern="0" dirty="0">
                <a:solidFill>
                  <a:sysClr val="windowText" lastClr="000000"/>
                </a:solidFill>
                <a:latin typeface="微软雅黑" panose="020B0503020204020204" charset="-122"/>
                <a:ea typeface="宋体" charset="0"/>
              </a:rPr>
              <a:t>字节，</a:t>
            </a:r>
            <a:r>
              <a:rPr lang="zh-CN" altLang="en-US" sz="1600" kern="0" dirty="0">
                <a:solidFill>
                  <a:sysClr val="windowText" lastClr="000000"/>
                </a:solidFill>
                <a:latin typeface="微软雅黑" panose="020B0503020204020204" charset="-122"/>
                <a:ea typeface="宋体" charset="0"/>
                <a:sym typeface="+mn-ea"/>
              </a:rPr>
              <a:t>保存</a:t>
            </a:r>
            <a:r>
              <a:rPr lang="en-US" altLang="zh-CN" sz="1600" kern="0" dirty="0">
                <a:solidFill>
                  <a:sysClr val="windowText" lastClr="000000"/>
                </a:solidFill>
                <a:latin typeface="微软雅黑" panose="020B0503020204020204" charset="-122"/>
                <a:ea typeface="宋体" charset="0"/>
                <a:sym typeface="+mn-ea"/>
              </a:rPr>
              <a:t>3</a:t>
            </a:r>
            <a:r>
              <a:rPr lang="zh-CN" altLang="en-US" sz="1600" kern="0" dirty="0">
                <a:solidFill>
                  <a:sysClr val="windowText" lastClr="000000"/>
                </a:solidFill>
                <a:latin typeface="微软雅黑" panose="020B0503020204020204" charset="-122"/>
                <a:ea typeface="宋体" charset="0"/>
                <a:sym typeface="+mn-ea"/>
              </a:rPr>
              <a:t>年</a:t>
            </a:r>
            <a:endParaRPr lang="zh-CN" altLang="zh-CN" sz="1600" kern="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defRPr/>
            </a:pPr>
            <a:endParaRPr lang="zh-CN" altLang="en-US" sz="1600" kern="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69309" y="4759891"/>
            <a:ext cx="30751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※ </a:t>
            </a:r>
            <a:r>
              <a:rPr kumimoji="1" lang="zh-CN" altLang="en-US" sz="9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各节点详细配置需要根据实际数据的情况进行再次评估</a:t>
            </a:r>
            <a:endParaRPr kumimoji="1" lang="ja-JP" altLang="en-US" sz="9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Title 53"/>
          <p:cNvSpPr txBox="1"/>
          <p:nvPr/>
        </p:nvSpPr>
        <p:spPr>
          <a:xfrm>
            <a:off x="230504" y="262467"/>
            <a:ext cx="7700645" cy="333375"/>
          </a:xfrm>
          <a:prstGeom prst="rect">
            <a:avLst/>
          </a:prstGeom>
          <a:noFill/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buClr>
                <a:srgbClr val="414141"/>
              </a:buClr>
              <a:defRPr/>
            </a:pPr>
            <a:r>
              <a:rPr lang="zh-CN" altLang="en-US" sz="24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方案</a:t>
            </a:r>
            <a:r>
              <a:rPr lang="en-US" altLang="zh-CN" sz="24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A</a:t>
            </a:r>
            <a:r>
              <a:rPr lang="zh-CN" altLang="en-US" sz="24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服务器</a:t>
            </a:r>
            <a:endParaRPr lang="en-US" altLang="zh-CN" sz="24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  <a:p>
            <a:pPr>
              <a:buClr>
                <a:srgbClr val="414141"/>
              </a:buClr>
              <a:defRPr/>
            </a:pPr>
            <a:endParaRPr lang="en-US" altLang="zh-CN" sz="24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aphicFrame>
        <p:nvGraphicFramePr>
          <p:cNvPr id="9" name="Table 2"/>
          <p:cNvGraphicFramePr>
            <a:graphicFrameLocks noGrp="1"/>
          </p:cNvGraphicFramePr>
          <p:nvPr/>
        </p:nvGraphicFramePr>
        <p:xfrm>
          <a:off x="0" y="595630"/>
          <a:ext cx="9065260" cy="45605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8800"/>
                <a:gridCol w="3418840"/>
                <a:gridCol w="1492250"/>
                <a:gridCol w="662305"/>
                <a:gridCol w="680720"/>
                <a:gridCol w="461645"/>
                <a:gridCol w="880110"/>
                <a:gridCol w="910590"/>
              </a:tblGrid>
              <a:tr h="23558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项目</a:t>
                      </a:r>
                      <a:endParaRPr kumimoji="0" lang="en-US" altLang="zh-CN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宋体" charset="0"/>
                          <a:cs typeface="+mn-cs"/>
                        </a:rPr>
                        <a:t>数据量</a:t>
                      </a:r>
                      <a:endParaRPr kumimoji="0" lang="zh-CN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宋体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9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服务器功能</a:t>
                      </a:r>
                      <a:endParaRPr kumimoji="0" 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kumimoji="0" lang="zh-CN" altLang="en-US" sz="9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数量</a:t>
                      </a:r>
                      <a:endParaRPr kumimoji="0" 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9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CPU</a:t>
                      </a:r>
                      <a:endParaRPr kumimoji="0" lang="zh-CN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9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内存</a:t>
                      </a:r>
                      <a:endParaRPr kumimoji="0" lang="en-US" alt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9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操作系统</a:t>
                      </a:r>
                      <a:endParaRPr kumimoji="0" lang="en-US" alt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9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硬盘</a:t>
                      </a:r>
                      <a:endParaRPr kumimoji="0" lang="en-US" alt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/>
                </a:tc>
              </a:tr>
              <a:tr h="377825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一期</a:t>
                      </a:r>
                      <a:endParaRPr lang="zh-CN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 b="0" dirty="0">
                          <a:latin typeface="微软雅黑" panose="020B0503020204020204" charset="-122"/>
                          <a:ea typeface="宋体" charset="0"/>
                        </a:rPr>
                        <a:t>线上数据：一个月</a:t>
                      </a:r>
                      <a:r>
                        <a:rPr lang="en-US" altLang="zh-CN" sz="1000" b="0" dirty="0">
                          <a:latin typeface="微软雅黑" panose="020B0503020204020204" charset="-122"/>
                          <a:ea typeface="宋体" charset="0"/>
                        </a:rPr>
                        <a:t>600</a:t>
                      </a:r>
                      <a:r>
                        <a:rPr lang="zh-CN" altLang="en-US" sz="1000" b="0" dirty="0">
                          <a:latin typeface="微软雅黑" panose="020B0503020204020204" charset="-122"/>
                          <a:ea typeface="宋体" charset="0"/>
                        </a:rPr>
                        <a:t>万单</a:t>
                      </a:r>
                      <a:r>
                        <a:rPr lang="en-US" altLang="zh-CN" sz="1000" b="0" dirty="0">
                          <a:latin typeface="微软雅黑" panose="020B0503020204020204" charset="-122"/>
                          <a:ea typeface="宋体" charset="0"/>
                        </a:rPr>
                        <a:t>*11+</a:t>
                      </a:r>
                      <a:r>
                        <a:rPr lang="zh-CN" altLang="en-US" sz="1000" b="0" dirty="0">
                          <a:latin typeface="微软雅黑" panose="020B0503020204020204" charset="-122"/>
                          <a:ea typeface="宋体" charset="0"/>
                        </a:rPr>
                        <a:t>双</a:t>
                      </a:r>
                      <a:r>
                        <a:rPr lang="en-US" altLang="zh-CN" sz="1000" b="0" dirty="0">
                          <a:latin typeface="微软雅黑" panose="020B0503020204020204" charset="-122"/>
                          <a:ea typeface="宋体" charset="0"/>
                        </a:rPr>
                        <a:t>11</a:t>
                      </a:r>
                      <a:r>
                        <a:rPr lang="zh-CN" altLang="en-US" sz="1000" b="0" dirty="0">
                          <a:latin typeface="微软雅黑" panose="020B0503020204020204" charset="-122"/>
                          <a:ea typeface="宋体" charset="0"/>
                        </a:rPr>
                        <a:t>（</a:t>
                      </a:r>
                      <a:r>
                        <a:rPr lang="en-US" altLang="zh-CN" sz="1000" b="0" dirty="0">
                          <a:latin typeface="微软雅黑" panose="020B0503020204020204" charset="-122"/>
                          <a:ea typeface="宋体" charset="0"/>
                        </a:rPr>
                        <a:t>1100</a:t>
                      </a:r>
                      <a:r>
                        <a:rPr lang="zh-CN" altLang="en-US" sz="1000" b="0" dirty="0">
                          <a:latin typeface="微软雅黑" panose="020B0503020204020204" charset="-122"/>
                          <a:ea typeface="宋体" charset="0"/>
                        </a:rPr>
                        <a:t>万）</a:t>
                      </a:r>
                      <a:r>
                        <a:rPr lang="en-US" altLang="zh-CN" sz="1000" b="0" dirty="0">
                          <a:latin typeface="微软雅黑" panose="020B0503020204020204" charset="-122"/>
                          <a:ea typeface="宋体" charset="0"/>
                        </a:rPr>
                        <a:t>=7700</a:t>
                      </a:r>
                      <a:r>
                        <a:rPr lang="zh-CN" altLang="en-US" sz="1000" b="0" dirty="0">
                          <a:latin typeface="微软雅黑" panose="020B0503020204020204" charset="-122"/>
                          <a:ea typeface="宋体" charset="0"/>
                        </a:rPr>
                        <a:t>万</a:t>
                      </a:r>
                      <a:endParaRPr lang="zh-CN" altLang="en-US" sz="1000" b="0" dirty="0">
                        <a:latin typeface="微软雅黑" panose="020B0503020204020204" charset="-122"/>
                        <a:ea typeface="宋体" charset="0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1000" b="0" dirty="0">
                          <a:latin typeface="微软雅黑" panose="020B0503020204020204" charset="-122"/>
                          <a:ea typeface="宋体" charset="0"/>
                        </a:rPr>
                        <a:t>oms</a:t>
                      </a:r>
                      <a:r>
                        <a:rPr lang="zh-CN" altLang="en-US" sz="1000" b="0" dirty="0">
                          <a:latin typeface="微软雅黑" panose="020B0503020204020204" charset="-122"/>
                          <a:ea typeface="宋体" charset="0"/>
                        </a:rPr>
                        <a:t>数据：</a:t>
                      </a:r>
                      <a:r>
                        <a:rPr lang="en-US" altLang="zh-CN" sz="1000" b="0" dirty="0">
                          <a:latin typeface="微软雅黑" panose="020B0503020204020204" charset="-122"/>
                          <a:ea typeface="宋体" charset="0"/>
                        </a:rPr>
                        <a:t> </a:t>
                      </a:r>
                      <a:r>
                        <a:rPr lang="zh-CN" altLang="en-US" sz="1000" b="0" dirty="0">
                          <a:latin typeface="微软雅黑" panose="020B0503020204020204" charset="-122"/>
                          <a:ea typeface="宋体" charset="0"/>
                        </a:rPr>
                        <a:t>大约</a:t>
                      </a:r>
                      <a:r>
                        <a:rPr lang="en-US" altLang="zh-CN" sz="1000" b="0" dirty="0">
                          <a:latin typeface="微软雅黑" panose="020B0503020204020204" charset="-122"/>
                          <a:ea typeface="宋体" charset="0"/>
                        </a:rPr>
                        <a:t>7700</a:t>
                      </a:r>
                      <a:r>
                        <a:rPr lang="zh-CN" altLang="en-US" sz="1000" b="0" dirty="0">
                          <a:latin typeface="微软雅黑" panose="020B0503020204020204" charset="-122"/>
                          <a:ea typeface="宋体" charset="0"/>
                        </a:rPr>
                        <a:t>万</a:t>
                      </a:r>
                      <a:endParaRPr lang="zh-CN" altLang="en-US" sz="1000" b="0" dirty="0">
                        <a:latin typeface="微软雅黑" panose="020B0503020204020204" charset="-122"/>
                        <a:ea typeface="宋体" charset="0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000" b="0" dirty="0">
                          <a:latin typeface="微软雅黑" panose="020B0503020204020204" charset="-122"/>
                          <a:ea typeface="宋体" charset="0"/>
                        </a:rPr>
                        <a:t>总计：</a:t>
                      </a:r>
                      <a:r>
                        <a:rPr lang="en-US" altLang="zh-CN" sz="1000" b="0" dirty="0">
                          <a:latin typeface="微软雅黑" panose="020B0503020204020204" charset="-122"/>
                          <a:ea typeface="宋体" charset="0"/>
                        </a:rPr>
                        <a:t>1.5</a:t>
                      </a:r>
                      <a:r>
                        <a:rPr lang="zh-CN" altLang="en-US" sz="1000" b="0" dirty="0">
                          <a:latin typeface="微软雅黑" panose="020B0503020204020204" charset="-122"/>
                          <a:ea typeface="宋体" charset="0"/>
                        </a:rPr>
                        <a:t>亿数据</a:t>
                      </a:r>
                      <a:endParaRPr lang="zh-CN" altLang="en-US" sz="1000" b="0" dirty="0">
                        <a:latin typeface="微软雅黑" panose="020B0503020204020204" charset="-122"/>
                        <a:ea typeface="宋体" charset="0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000" b="0" dirty="0">
                          <a:latin typeface="微软雅黑" panose="020B0503020204020204" charset="-122"/>
                          <a:ea typeface="宋体" charset="0"/>
                        </a:rPr>
                        <a:t>磁盘占用：</a:t>
                      </a:r>
                      <a:r>
                        <a:rPr lang="en-US" altLang="zh-CN" sz="1000" b="0" dirty="0">
                          <a:latin typeface="微软雅黑" panose="020B0503020204020204" charset="-122"/>
                          <a:ea typeface="宋体" charset="0"/>
                        </a:rPr>
                        <a:t>15000</a:t>
                      </a:r>
                      <a:r>
                        <a:rPr lang="zh-CN" altLang="en-US" sz="1000" b="0" dirty="0">
                          <a:latin typeface="微软雅黑" panose="020B0503020204020204" charset="-122"/>
                          <a:ea typeface="宋体" charset="0"/>
                        </a:rPr>
                        <a:t>万</a:t>
                      </a:r>
                      <a:r>
                        <a:rPr lang="en-US" altLang="zh-CN" sz="1000" b="0" dirty="0">
                          <a:latin typeface="微软雅黑" panose="020B0503020204020204" charset="-122"/>
                          <a:ea typeface="宋体" charset="0"/>
                        </a:rPr>
                        <a:t>*500</a:t>
                      </a:r>
                      <a:r>
                        <a:rPr lang="zh-CN" altLang="en-US" sz="1000" b="0" dirty="0">
                          <a:latin typeface="微软雅黑" panose="020B0503020204020204" charset="-122"/>
                          <a:ea typeface="宋体" charset="0"/>
                        </a:rPr>
                        <a:t>字节</a:t>
                      </a:r>
                      <a:r>
                        <a:rPr lang="en-US" altLang="zh-CN" sz="1000" b="0" dirty="0">
                          <a:latin typeface="微软雅黑" panose="020B0503020204020204" charset="-122"/>
                          <a:ea typeface="宋体" charset="0"/>
                        </a:rPr>
                        <a:t>=67G</a:t>
                      </a:r>
                      <a:endParaRPr lang="en-US" altLang="zh-CN" sz="1000" b="0" dirty="0">
                        <a:latin typeface="微软雅黑" panose="020B0503020204020204" charset="-122"/>
                        <a:ea typeface="宋体" charset="0"/>
                      </a:endParaRPr>
                    </a:p>
                    <a:p>
                      <a:pPr algn="l">
                        <a:buNone/>
                      </a:pPr>
                      <a:endParaRPr lang="en-US" altLang="zh-CN" sz="1000" b="0" dirty="0">
                        <a:latin typeface="微软雅黑" panose="020B0503020204020204" charset="-122"/>
                        <a:ea typeface="宋体" charset="0"/>
                      </a:endParaRPr>
                    </a:p>
                    <a:p>
                      <a:pPr algn="l">
                        <a:buNone/>
                      </a:pPr>
                      <a:endParaRPr lang="en-US" altLang="zh-CN" sz="1000" b="0" dirty="0">
                        <a:latin typeface="微软雅黑" panose="020B0503020204020204" charset="-122"/>
                        <a:ea typeface="宋体" charset="0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100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*</a:t>
                      </a:r>
                      <a:r>
                        <a:rPr lang="zh-CN" altLang="en-US" sz="100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标红为新增的机器</a:t>
                      </a:r>
                      <a:endParaRPr lang="en-US" altLang="zh-CN" sz="1000" b="0" dirty="0">
                        <a:latin typeface="微软雅黑" panose="020B0503020204020204" charset="-122"/>
                        <a:ea typeface="宋体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err="1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PD</a:t>
                      </a:r>
                      <a:endParaRPr lang="en-US" altLang="zh-CN" sz="900" b="0" dirty="0" err="1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sz="900" b="0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r>
                        <a:rPr lang="en-US" sz="900" b="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sz="900" b="0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r>
                        <a:rPr lang="en-US" sz="900" b="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sz="900" b="0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r>
                        <a:rPr lang="en-US" altLang="zh-CN" sz="90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Centos 6.3</a:t>
                      </a:r>
                      <a:endParaRPr lang="en-US" altLang="zh-CN" sz="900" b="0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r>
                        <a:rPr lang="en-US" altLang="zh-CN" sz="90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SSD 50G</a:t>
                      </a:r>
                      <a:endParaRPr lang="en-US" altLang="zh-CN" sz="900" b="0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endParaRPr lang="en-US" altLang="zh-CN" sz="900" b="0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7190">
                <a:tc vMerge="1">
                  <a:tcPr anchor="ctr"/>
                </a:tc>
                <a:tc vMerge="1"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00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TiDB</a:t>
                      </a:r>
                      <a:endParaRPr lang="en-US" altLang="en-US" sz="1000" b="0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000" b="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en-US" sz="1000" b="0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000" b="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altLang="en-US" sz="1000" b="0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000" b="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32</a:t>
                      </a:r>
                      <a:endParaRPr lang="en-US" altLang="en-US" sz="1000" b="0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 sz="100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Centos 6.3</a:t>
                      </a:r>
                      <a:endParaRPr lang="en-US" altLang="zh-CN" sz="1000" b="0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 sz="100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50G</a:t>
                      </a:r>
                      <a:endParaRPr lang="en-US" altLang="zh-CN" sz="1000" b="0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7190">
                <a:tc vMerge="1">
                  <a:tcPr/>
                </a:tc>
                <a:tc vMerge="1"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en-US" sz="100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TiKV</a:t>
                      </a:r>
                      <a:endParaRPr lang="en-US" altLang="en-US" sz="1000" b="0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n-US" sz="1000" b="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sz="1000" b="0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n-US" sz="1000" b="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sz="1000" b="0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n-US" sz="1000" b="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64</a:t>
                      </a:r>
                      <a:endParaRPr lang="en-US" sz="1000" b="0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00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Centos 6.3</a:t>
                      </a:r>
                      <a:endParaRPr lang="en-US" altLang="zh-CN" sz="1000" b="0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00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SSD 200G</a:t>
                      </a:r>
                      <a:endParaRPr lang="en-US" altLang="zh-CN" sz="1000" b="0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7190">
                <a:tc rowSpan="4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 dirty="0">
                          <a:ea typeface="宋体" charset="0"/>
                        </a:rPr>
                        <a:t>二期</a:t>
                      </a:r>
                      <a:endParaRPr lang="zh-CN" altLang="en-US" sz="1000" dirty="0">
                        <a:ea typeface="宋体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 b="0" dirty="0">
                          <a:latin typeface="微软雅黑" panose="020B0503020204020204" charset="-122"/>
                          <a:ea typeface="宋体" charset="0"/>
                        </a:rPr>
                        <a:t>线上数据：</a:t>
                      </a:r>
                      <a:r>
                        <a:rPr lang="en-US" altLang="zh-CN" sz="1000" b="0" dirty="0">
                          <a:latin typeface="微软雅黑" panose="020B0503020204020204" charset="-122"/>
                          <a:ea typeface="宋体" charset="0"/>
                        </a:rPr>
                        <a:t>3</a:t>
                      </a:r>
                      <a:r>
                        <a:rPr lang="zh-CN" altLang="en-US" sz="1000" b="0" dirty="0">
                          <a:latin typeface="微软雅黑" panose="020B0503020204020204" charset="-122"/>
                          <a:ea typeface="宋体" charset="0"/>
                        </a:rPr>
                        <a:t>亿数据</a:t>
                      </a:r>
                      <a:endParaRPr lang="zh-CN" altLang="en-US" sz="1000" b="0" dirty="0">
                        <a:latin typeface="微软雅黑" panose="020B0503020204020204" charset="-122"/>
                        <a:ea typeface="宋体" charset="0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000" b="0" dirty="0">
                          <a:latin typeface="微软雅黑" panose="020B0503020204020204" charset="-122"/>
                          <a:ea typeface="宋体" charset="0"/>
                        </a:rPr>
                        <a:t>线下数据：</a:t>
                      </a:r>
                      <a:r>
                        <a:rPr lang="en-US" altLang="zh-CN" sz="1000" b="0" dirty="0">
                          <a:latin typeface="微软雅黑" panose="020B0503020204020204" charset="-122"/>
                          <a:ea typeface="宋体" charset="0"/>
                        </a:rPr>
                        <a:t>3</a:t>
                      </a:r>
                      <a:r>
                        <a:rPr lang="zh-CN" altLang="en-US" sz="1000" b="0" dirty="0">
                          <a:latin typeface="微软雅黑" panose="020B0503020204020204" charset="-122"/>
                          <a:ea typeface="宋体" charset="0"/>
                        </a:rPr>
                        <a:t>亿数据</a:t>
                      </a:r>
                      <a:endParaRPr lang="zh-CN" altLang="en-US" sz="1000" b="0" dirty="0">
                        <a:latin typeface="微软雅黑" panose="020B0503020204020204" charset="-122"/>
                        <a:ea typeface="宋体" charset="0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000" b="0" dirty="0">
                          <a:latin typeface="微软雅黑" panose="020B0503020204020204" charset="-122"/>
                          <a:ea typeface="宋体" charset="0"/>
                        </a:rPr>
                        <a:t>磁盘占用：</a:t>
                      </a:r>
                      <a:r>
                        <a:rPr lang="en-US" altLang="zh-CN" sz="1000" b="0" dirty="0">
                          <a:latin typeface="微软雅黑" panose="020B0503020204020204" charset="-122"/>
                          <a:ea typeface="宋体" charset="0"/>
                        </a:rPr>
                        <a:t>60000</a:t>
                      </a:r>
                      <a:r>
                        <a:rPr lang="zh-CN" altLang="en-US" sz="1000" b="0" dirty="0">
                          <a:latin typeface="微软雅黑" panose="020B0503020204020204" charset="-122"/>
                          <a:ea typeface="宋体" charset="0"/>
                        </a:rPr>
                        <a:t>万</a:t>
                      </a:r>
                      <a:r>
                        <a:rPr lang="en-US" altLang="zh-CN" sz="1000" b="0" dirty="0">
                          <a:latin typeface="微软雅黑" panose="020B0503020204020204" charset="-122"/>
                          <a:ea typeface="宋体" charset="0"/>
                        </a:rPr>
                        <a:t>*500</a:t>
                      </a:r>
                      <a:r>
                        <a:rPr lang="zh-CN" altLang="en-US" sz="1000" b="0" dirty="0">
                          <a:latin typeface="微软雅黑" panose="020B0503020204020204" charset="-122"/>
                          <a:ea typeface="宋体" charset="0"/>
                        </a:rPr>
                        <a:t>字节</a:t>
                      </a:r>
                      <a:r>
                        <a:rPr lang="en-US" altLang="zh-CN" sz="1000" b="0" dirty="0">
                          <a:latin typeface="微软雅黑" panose="020B0503020204020204" charset="-122"/>
                          <a:ea typeface="宋体" charset="0"/>
                        </a:rPr>
                        <a:t>=268G</a:t>
                      </a:r>
                      <a:endParaRPr lang="en-US" altLang="zh-CN" sz="1000" b="0" dirty="0">
                        <a:latin typeface="微软雅黑" panose="020B0503020204020204" charset="-122"/>
                        <a:ea typeface="宋体" charset="0"/>
                      </a:endParaRPr>
                    </a:p>
                    <a:p>
                      <a:pPr algn="l">
                        <a:buNone/>
                      </a:pPr>
                      <a:endParaRPr lang="en-US" altLang="zh-CN" sz="1000" b="0" dirty="0">
                        <a:latin typeface="微软雅黑" panose="020B0503020204020204" charset="-122"/>
                        <a:ea typeface="宋体" charset="0"/>
                      </a:endParaRPr>
                    </a:p>
                    <a:p>
                      <a:pPr algn="l">
                        <a:buNone/>
                      </a:pPr>
                      <a:endParaRPr lang="en-US" altLang="zh-CN" sz="1000" b="0" dirty="0">
                        <a:latin typeface="微软雅黑" panose="020B0503020204020204" charset="-122"/>
                        <a:ea typeface="宋体" charset="0"/>
                      </a:endParaRPr>
                    </a:p>
                    <a:p>
                      <a:pPr algn="l">
                        <a:buNone/>
                      </a:pPr>
                      <a:endParaRPr lang="en-US" altLang="zh-CN" sz="1000" b="0" dirty="0">
                        <a:latin typeface="微软雅黑" panose="020B0503020204020204" charset="-122"/>
                        <a:ea typeface="宋体" charset="0"/>
                      </a:endParaRPr>
                    </a:p>
                    <a:p>
                      <a:pPr algn="l">
                        <a:buNone/>
                      </a:pPr>
                      <a:endParaRPr lang="en-US" altLang="zh-CN" sz="1000" b="0" dirty="0">
                        <a:latin typeface="微软雅黑" panose="020B0503020204020204" charset="-122"/>
                        <a:ea typeface="宋体" charset="0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100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*</a:t>
                      </a:r>
                      <a:r>
                        <a:rPr lang="zh-CN" altLang="en-US" sz="100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标红为新增的机器</a:t>
                      </a:r>
                      <a:endParaRPr lang="zh-CN" altLang="en-US" sz="1000" b="0" dirty="0">
                        <a:latin typeface="微软雅黑" panose="020B0503020204020204" charset="-122"/>
                        <a:ea typeface="宋体" charset="0"/>
                      </a:endParaRPr>
                    </a:p>
                    <a:p>
                      <a:pPr algn="l">
                        <a:buNone/>
                      </a:pPr>
                      <a:endParaRPr lang="en-US" altLang="zh-CN" sz="1000" b="0" dirty="0">
                        <a:latin typeface="微软雅黑" panose="020B0503020204020204" charset="-122"/>
                        <a:ea typeface="宋体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PD</a:t>
                      </a:r>
                      <a:endParaRPr lang="en-US" altLang="zh-CN" sz="1000" b="0" dirty="0" err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sz="1000" b="0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r>
                        <a:rPr lang="en-US" sz="1000" b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sz="1000" b="0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r>
                        <a:rPr lang="en-US" sz="1000" b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sz="1000" b="0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r>
                        <a:rPr lang="en-US" altLang="zh-CN" sz="100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Centos 6.3</a:t>
                      </a:r>
                      <a:endParaRPr lang="en-US" altLang="zh-CN" sz="1000" b="0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r>
                        <a:rPr lang="en-US" altLang="zh-CN" sz="100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SSD 50G</a:t>
                      </a:r>
                      <a:endParaRPr lang="en-US" altLang="zh-CN" sz="1000" b="0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endParaRPr lang="en-US" altLang="zh-CN" sz="1000" b="0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7825">
                <a:tc vMerge="1">
                  <a:tcPr anchor="ctr"/>
                </a:tc>
                <a:tc vMerge="1"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00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TiDB</a:t>
                      </a:r>
                      <a:endParaRPr lang="en-US" altLang="en-US" sz="1000" b="0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000" b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en-US" sz="1000" b="0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000" b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altLang="en-US" sz="1000" b="0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000" b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32</a:t>
                      </a:r>
                      <a:endParaRPr lang="en-US" altLang="en-US" sz="1000" b="0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Centos 6.3</a:t>
                      </a:r>
                      <a:endParaRPr lang="en-US" altLang="zh-CN" sz="1000" b="0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50G</a:t>
                      </a:r>
                      <a:endParaRPr lang="en-US" altLang="zh-CN" sz="1000" b="0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7190">
                <a:tc vMerge="1">
                  <a:tcPr/>
                </a:tc>
                <a:tc vMerge="1"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en-US" sz="100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TiKV</a:t>
                      </a:r>
                      <a:endParaRPr lang="en-US" altLang="en-US" sz="1000" b="0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n-US" sz="1000" b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sz="1000" b="0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n-US" sz="1000" b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sz="1000" b="0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n-US" sz="1000" b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64</a:t>
                      </a:r>
                      <a:endParaRPr lang="en-US" sz="1000" b="0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00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Centos 6.3</a:t>
                      </a:r>
                      <a:endParaRPr lang="en-US" altLang="zh-CN" sz="1000" b="0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00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SSD 200G</a:t>
                      </a:r>
                      <a:endParaRPr lang="en-US" altLang="zh-CN" sz="1000" b="0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7190">
                <a:tc vMerge="1">
                  <a:tcPr anchor="ctr"/>
                </a:tc>
                <a:tc vMerge="1"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en-US" sz="1000" b="1" dirty="0">
                          <a:solidFill>
                            <a:schemeClr val="accent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TiKV</a:t>
                      </a:r>
                      <a:endParaRPr lang="en-US" altLang="en-US" sz="1000" b="1" dirty="0">
                        <a:solidFill>
                          <a:schemeClr val="accent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1000" b="1" dirty="0">
                        <a:solidFill>
                          <a:schemeClr val="accent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sz="1000" b="1" dirty="0">
                        <a:solidFill>
                          <a:schemeClr val="accent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64</a:t>
                      </a:r>
                      <a:endParaRPr lang="en-US" sz="1000" b="1" dirty="0">
                        <a:solidFill>
                          <a:schemeClr val="accent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000" b="1" dirty="0">
                          <a:solidFill>
                            <a:schemeClr val="accent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Centos 6.3</a:t>
                      </a:r>
                      <a:endParaRPr lang="en-US" altLang="zh-CN" sz="1000" b="1" dirty="0">
                        <a:solidFill>
                          <a:schemeClr val="accent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000" b="1" dirty="0">
                          <a:solidFill>
                            <a:schemeClr val="accent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SSD 200G</a:t>
                      </a:r>
                      <a:endParaRPr lang="en-US" altLang="zh-CN" sz="1000" b="1" dirty="0">
                        <a:solidFill>
                          <a:schemeClr val="accent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65760">
                <a:tc rowSpan="6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 dirty="0">
                          <a:ea typeface="宋体" charset="0"/>
                        </a:rPr>
                        <a:t>三期</a:t>
                      </a:r>
                      <a:endParaRPr lang="zh-CN" altLang="en-US" sz="1000" dirty="0">
                        <a:ea typeface="宋体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6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 b="0" dirty="0">
                          <a:latin typeface="微软雅黑" panose="020B0503020204020204" charset="-122"/>
                          <a:ea typeface="宋体" charset="0"/>
                        </a:rPr>
                        <a:t>业务发展数量量是二期</a:t>
                      </a:r>
                      <a:r>
                        <a:rPr lang="en-US" altLang="zh-CN" sz="1000" b="0" dirty="0">
                          <a:latin typeface="微软雅黑" panose="020B0503020204020204" charset="-122"/>
                          <a:ea typeface="宋体" charset="0"/>
                        </a:rPr>
                        <a:t>*3</a:t>
                      </a:r>
                      <a:endParaRPr lang="en-US" altLang="zh-CN" sz="1000" b="0" dirty="0">
                        <a:latin typeface="微软雅黑" panose="020B0503020204020204" charset="-122"/>
                        <a:ea typeface="宋体" charset="0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1000" b="0" dirty="0">
                          <a:latin typeface="微软雅黑" panose="020B0503020204020204" charset="-122"/>
                          <a:ea typeface="宋体" charset="0"/>
                        </a:rPr>
                        <a:t>268G*3 = 803G</a:t>
                      </a:r>
                      <a:endParaRPr lang="en-US" altLang="zh-CN" sz="1000" b="0" dirty="0">
                        <a:latin typeface="微软雅黑" panose="020B0503020204020204" charset="-122"/>
                        <a:ea typeface="宋体" charset="0"/>
                      </a:endParaRPr>
                    </a:p>
                    <a:p>
                      <a:pPr algn="l">
                        <a:buNone/>
                      </a:pPr>
                      <a:endParaRPr lang="en-US" altLang="zh-CN" sz="1000" b="0" dirty="0">
                        <a:latin typeface="微软雅黑" panose="020B0503020204020204" charset="-122"/>
                        <a:ea typeface="宋体" charset="0"/>
                      </a:endParaRPr>
                    </a:p>
                    <a:p>
                      <a:pPr algn="l">
                        <a:buNone/>
                      </a:pPr>
                      <a:endParaRPr lang="en-US" altLang="zh-CN" sz="1000" b="0" dirty="0">
                        <a:latin typeface="微软雅黑" panose="020B0503020204020204" charset="-122"/>
                        <a:ea typeface="宋体" charset="0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1000" b="0" dirty="0">
                          <a:latin typeface="微软雅黑" panose="020B0503020204020204" charset="-122"/>
                          <a:ea typeface="宋体" charset="0"/>
                        </a:rPr>
                        <a:t>*</a:t>
                      </a:r>
                      <a:r>
                        <a:rPr lang="zh-CN" altLang="en-US" sz="1000" b="0" dirty="0">
                          <a:latin typeface="微软雅黑" panose="020B0503020204020204" charset="-122"/>
                          <a:ea typeface="宋体" charset="0"/>
                        </a:rPr>
                        <a:t>标红为新增的机器</a:t>
                      </a:r>
                      <a:endParaRPr lang="zh-CN" altLang="en-US" sz="1000" b="0" dirty="0">
                        <a:latin typeface="微软雅黑" panose="020B0503020204020204" charset="-122"/>
                        <a:ea typeface="宋体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000" dirty="0" err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PD</a:t>
                      </a:r>
                      <a:endParaRPr lang="en-US" altLang="zh-CN" sz="1000" b="0" dirty="0" err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n-US" sz="1000" b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sz="1000" b="0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n-US" sz="1000" b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sz="1000" b="0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n-US" sz="1000" b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sz="1000" b="0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00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Centos 6.3</a:t>
                      </a:r>
                      <a:endParaRPr lang="en-US" altLang="zh-CN" sz="1000" b="0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00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SSD 50G</a:t>
                      </a:r>
                      <a:endParaRPr lang="en-US" altLang="zh-CN" sz="1000" b="0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05435">
                <a:tc vMerge="1">
                  <a:tcPr anchor="ctr"/>
                </a:tc>
                <a:tc vMerge="1"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1000" b="1" dirty="0" err="1">
                          <a:solidFill>
                            <a:schemeClr val="accent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PD</a:t>
                      </a:r>
                      <a:endParaRPr lang="en-US" altLang="zh-CN" sz="1000" b="1" dirty="0" err="1">
                        <a:solidFill>
                          <a:schemeClr val="accent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1000" b="1" dirty="0">
                        <a:solidFill>
                          <a:schemeClr val="accent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sz="1000" b="1" dirty="0">
                        <a:solidFill>
                          <a:schemeClr val="accent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sz="1000" b="1" dirty="0">
                        <a:solidFill>
                          <a:schemeClr val="accent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000" b="1" dirty="0">
                          <a:solidFill>
                            <a:schemeClr val="accent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Centos 6.3</a:t>
                      </a:r>
                      <a:endParaRPr lang="en-US" altLang="zh-CN" sz="1000" b="1" dirty="0">
                        <a:solidFill>
                          <a:schemeClr val="accent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000" b="1" dirty="0">
                          <a:solidFill>
                            <a:schemeClr val="accent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SSD 50G</a:t>
                      </a:r>
                      <a:endParaRPr lang="en-US" altLang="zh-CN" sz="1000" b="1" dirty="0">
                        <a:solidFill>
                          <a:schemeClr val="accent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35585">
                <a:tc vMerge="1">
                  <a:tcPr anchor="ctr"/>
                </a:tc>
                <a:tc vMerge="1"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00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TiDB</a:t>
                      </a:r>
                      <a:endParaRPr lang="en-US" altLang="en-US" sz="1000" b="0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000" b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en-US" sz="1000" b="0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000" b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altLang="en-US" sz="1000" b="0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000" b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32</a:t>
                      </a:r>
                      <a:endParaRPr lang="en-US" altLang="en-US" sz="1000" b="0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Centos 6.3</a:t>
                      </a:r>
                      <a:endParaRPr lang="en-US" altLang="zh-CN" sz="1000" b="0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50G</a:t>
                      </a:r>
                      <a:endParaRPr lang="en-US" altLang="zh-CN" sz="1000" b="0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36220">
                <a:tc vMerge="1">
                  <a:tcPr anchor="ctr"/>
                </a:tc>
                <a:tc vMerge="1"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en-US" sz="100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TiKV</a:t>
                      </a:r>
                      <a:endParaRPr lang="en-US" altLang="en-US" sz="1000" b="0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n-US" sz="1000" b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sz="1000" b="0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n-US" sz="1000" b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sz="1000" b="0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n-US" sz="1000" b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64</a:t>
                      </a:r>
                      <a:endParaRPr lang="en-US" sz="1000" b="0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00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Centos 6.3</a:t>
                      </a:r>
                      <a:endParaRPr lang="en-US" altLang="zh-CN" sz="1000" b="0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00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SSD 200G</a:t>
                      </a:r>
                      <a:endParaRPr lang="en-US" altLang="zh-CN" sz="1000" b="0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35585">
                <a:tc vMerge="1">
                  <a:tcPr anchor="ctr"/>
                </a:tc>
                <a:tc vMerge="1"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en-US" sz="100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TiKV</a:t>
                      </a:r>
                      <a:endParaRPr lang="en-US" altLang="en-US" sz="1000" b="0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n-US" sz="1000" b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1000" b="0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n-US" sz="1000" b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sz="1000" b="0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n-US" sz="1000" b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64</a:t>
                      </a:r>
                      <a:endParaRPr lang="en-US" sz="1000" b="0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00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Centos 6.3</a:t>
                      </a:r>
                      <a:endParaRPr lang="en-US" altLang="zh-CN" sz="1000" b="0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00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SSD 200G</a:t>
                      </a:r>
                      <a:endParaRPr lang="en-US" altLang="zh-CN" sz="1000" b="0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04800">
                <a:tc vMerge="1">
                  <a:tcPr anchor="ctr"/>
                </a:tc>
                <a:tc vMerge="1"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en-US" sz="1000" b="1" dirty="0">
                          <a:solidFill>
                            <a:schemeClr val="accent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TiKV</a:t>
                      </a:r>
                      <a:endParaRPr lang="en-US" altLang="en-US" sz="1000" b="1" dirty="0">
                        <a:solidFill>
                          <a:schemeClr val="accent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1000" b="1" dirty="0">
                        <a:solidFill>
                          <a:schemeClr val="accent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sz="1000" b="1" dirty="0">
                        <a:solidFill>
                          <a:schemeClr val="accent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64</a:t>
                      </a:r>
                      <a:endParaRPr lang="en-US" sz="1000" b="1" dirty="0">
                        <a:solidFill>
                          <a:schemeClr val="accent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000" b="1" dirty="0">
                          <a:solidFill>
                            <a:schemeClr val="accent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Centos 6.3</a:t>
                      </a:r>
                      <a:endParaRPr lang="en-US" altLang="zh-CN" sz="1000" b="1" dirty="0">
                        <a:solidFill>
                          <a:schemeClr val="accent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000" b="1" dirty="0">
                          <a:solidFill>
                            <a:schemeClr val="accent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SSD 1T</a:t>
                      </a:r>
                      <a:endParaRPr lang="en-US" altLang="zh-CN" sz="1000" b="1" dirty="0">
                        <a:solidFill>
                          <a:schemeClr val="accent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69309" y="4759891"/>
            <a:ext cx="30751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※ </a:t>
            </a:r>
            <a:r>
              <a:rPr kumimoji="1" lang="zh-CN" altLang="en-US" sz="9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各节点详细配置需要根据实际数据的情况进行再次评估</a:t>
            </a:r>
            <a:endParaRPr kumimoji="1" lang="ja-JP" altLang="en-US" sz="9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Title 53"/>
          <p:cNvSpPr txBox="1"/>
          <p:nvPr/>
        </p:nvSpPr>
        <p:spPr>
          <a:xfrm>
            <a:off x="230504" y="262467"/>
            <a:ext cx="7700645" cy="333375"/>
          </a:xfrm>
          <a:prstGeom prst="rect">
            <a:avLst/>
          </a:prstGeom>
          <a:noFill/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buClr>
                <a:srgbClr val="414141"/>
              </a:buClr>
              <a:defRPr/>
            </a:pPr>
            <a:r>
              <a:rPr lang="zh-CN" altLang="en-US" sz="24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方案</a:t>
            </a:r>
            <a:r>
              <a:rPr lang="en-US" altLang="zh-CN" sz="24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B</a:t>
            </a:r>
            <a:r>
              <a:rPr lang="zh-CN" altLang="en-US" sz="24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服务器</a:t>
            </a:r>
            <a:endParaRPr lang="en-US" altLang="zh-CN" sz="24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  <a:p>
            <a:pPr>
              <a:buClr>
                <a:srgbClr val="414141"/>
              </a:buClr>
              <a:defRPr/>
            </a:pPr>
            <a:endParaRPr lang="en-US" altLang="zh-CN" sz="24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aphicFrame>
        <p:nvGraphicFramePr>
          <p:cNvPr id="9" name="Table 2"/>
          <p:cNvGraphicFramePr>
            <a:graphicFrameLocks noGrp="1"/>
          </p:cNvGraphicFramePr>
          <p:nvPr/>
        </p:nvGraphicFramePr>
        <p:xfrm>
          <a:off x="0" y="757555"/>
          <a:ext cx="9065260" cy="41306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8800"/>
                <a:gridCol w="3418840"/>
                <a:gridCol w="1492250"/>
                <a:gridCol w="424180"/>
                <a:gridCol w="652145"/>
                <a:gridCol w="518795"/>
                <a:gridCol w="1089660"/>
                <a:gridCol w="910590"/>
              </a:tblGrid>
              <a:tr h="23558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项目</a:t>
                      </a:r>
                      <a:endParaRPr kumimoji="0" lang="en-US" altLang="zh-CN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宋体" charset="0"/>
                          <a:cs typeface="+mn-cs"/>
                        </a:rPr>
                        <a:t>数据量</a:t>
                      </a:r>
                      <a:endParaRPr kumimoji="0" lang="zh-CN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宋体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9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服务器功能</a:t>
                      </a:r>
                      <a:endParaRPr kumimoji="0" 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kumimoji="0" lang="zh-CN" altLang="en-US" sz="9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数量</a:t>
                      </a:r>
                      <a:endParaRPr kumimoji="0" 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9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CPU</a:t>
                      </a:r>
                      <a:endParaRPr kumimoji="0" lang="zh-CN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9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内存</a:t>
                      </a:r>
                      <a:endParaRPr kumimoji="0" lang="en-US" alt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9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操作系统</a:t>
                      </a:r>
                      <a:endParaRPr kumimoji="0" lang="en-US" alt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9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硬盘</a:t>
                      </a:r>
                      <a:endParaRPr kumimoji="0" lang="en-US" alt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/>
                </a:tc>
              </a:tr>
              <a:tr h="377825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一期</a:t>
                      </a:r>
                      <a:endParaRPr 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 b="0" dirty="0">
                          <a:latin typeface="微软雅黑" panose="020B0503020204020204" charset="-122"/>
                          <a:ea typeface="宋体" charset="0"/>
                        </a:rPr>
                        <a:t>线上数据：一个月</a:t>
                      </a:r>
                      <a:r>
                        <a:rPr lang="en-US" altLang="zh-CN" sz="1200" b="0" dirty="0">
                          <a:latin typeface="微软雅黑" panose="020B0503020204020204" charset="-122"/>
                          <a:ea typeface="宋体" charset="0"/>
                        </a:rPr>
                        <a:t>600</a:t>
                      </a:r>
                      <a:r>
                        <a:rPr lang="zh-CN" altLang="en-US" sz="1200" b="0" dirty="0">
                          <a:latin typeface="微软雅黑" panose="020B0503020204020204" charset="-122"/>
                          <a:ea typeface="宋体" charset="0"/>
                        </a:rPr>
                        <a:t>万单</a:t>
                      </a:r>
                      <a:r>
                        <a:rPr lang="en-US" altLang="zh-CN" sz="1200" b="0" dirty="0">
                          <a:latin typeface="微软雅黑" panose="020B0503020204020204" charset="-122"/>
                          <a:ea typeface="宋体" charset="0"/>
                        </a:rPr>
                        <a:t>*11+</a:t>
                      </a:r>
                      <a:r>
                        <a:rPr lang="zh-CN" altLang="en-US" sz="1200" b="0" dirty="0">
                          <a:latin typeface="微软雅黑" panose="020B0503020204020204" charset="-122"/>
                          <a:ea typeface="宋体" charset="0"/>
                        </a:rPr>
                        <a:t>双</a:t>
                      </a:r>
                      <a:r>
                        <a:rPr lang="en-US" altLang="zh-CN" sz="1200" b="0" dirty="0">
                          <a:latin typeface="微软雅黑" panose="020B0503020204020204" charset="-122"/>
                          <a:ea typeface="宋体" charset="0"/>
                        </a:rPr>
                        <a:t>11</a:t>
                      </a:r>
                      <a:r>
                        <a:rPr lang="zh-CN" altLang="en-US" sz="1200" b="0" dirty="0">
                          <a:latin typeface="微软雅黑" panose="020B0503020204020204" charset="-122"/>
                          <a:ea typeface="宋体" charset="0"/>
                        </a:rPr>
                        <a:t>（</a:t>
                      </a:r>
                      <a:r>
                        <a:rPr lang="en-US" altLang="zh-CN" sz="1200" b="0" dirty="0">
                          <a:latin typeface="微软雅黑" panose="020B0503020204020204" charset="-122"/>
                          <a:ea typeface="宋体" charset="0"/>
                        </a:rPr>
                        <a:t>1100</a:t>
                      </a:r>
                      <a:r>
                        <a:rPr lang="zh-CN" altLang="en-US" sz="1200" b="0" dirty="0">
                          <a:latin typeface="微软雅黑" panose="020B0503020204020204" charset="-122"/>
                          <a:ea typeface="宋体" charset="0"/>
                        </a:rPr>
                        <a:t>万）</a:t>
                      </a:r>
                      <a:r>
                        <a:rPr lang="en-US" altLang="zh-CN" sz="1200" b="0" dirty="0">
                          <a:latin typeface="微软雅黑" panose="020B0503020204020204" charset="-122"/>
                          <a:ea typeface="宋体" charset="0"/>
                        </a:rPr>
                        <a:t>=7700</a:t>
                      </a:r>
                      <a:r>
                        <a:rPr lang="zh-CN" altLang="en-US" sz="1200" b="0" dirty="0">
                          <a:latin typeface="微软雅黑" panose="020B0503020204020204" charset="-122"/>
                          <a:ea typeface="宋体" charset="0"/>
                        </a:rPr>
                        <a:t>万</a:t>
                      </a:r>
                      <a:endParaRPr lang="zh-CN" altLang="en-US" sz="1200" b="0" dirty="0">
                        <a:latin typeface="微软雅黑" panose="020B0503020204020204" charset="-122"/>
                        <a:ea typeface="宋体" charset="0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1200" b="0" dirty="0">
                          <a:latin typeface="微软雅黑" panose="020B0503020204020204" charset="-122"/>
                          <a:ea typeface="宋体" charset="0"/>
                        </a:rPr>
                        <a:t>oms</a:t>
                      </a:r>
                      <a:r>
                        <a:rPr lang="zh-CN" altLang="en-US" sz="1200" b="0" dirty="0">
                          <a:latin typeface="微软雅黑" panose="020B0503020204020204" charset="-122"/>
                          <a:ea typeface="宋体" charset="0"/>
                        </a:rPr>
                        <a:t>数据：</a:t>
                      </a:r>
                      <a:r>
                        <a:rPr lang="en-US" altLang="zh-CN" sz="1200" b="0" dirty="0">
                          <a:latin typeface="微软雅黑" panose="020B0503020204020204" charset="-122"/>
                          <a:ea typeface="宋体" charset="0"/>
                        </a:rPr>
                        <a:t> </a:t>
                      </a:r>
                      <a:r>
                        <a:rPr lang="zh-CN" altLang="en-US" sz="1200" b="0" dirty="0">
                          <a:latin typeface="微软雅黑" panose="020B0503020204020204" charset="-122"/>
                          <a:ea typeface="宋体" charset="0"/>
                        </a:rPr>
                        <a:t>大约</a:t>
                      </a:r>
                      <a:r>
                        <a:rPr lang="en-US" altLang="zh-CN" sz="1200" b="0" dirty="0">
                          <a:latin typeface="微软雅黑" panose="020B0503020204020204" charset="-122"/>
                          <a:ea typeface="宋体" charset="0"/>
                        </a:rPr>
                        <a:t>7700</a:t>
                      </a:r>
                      <a:r>
                        <a:rPr lang="zh-CN" altLang="en-US" sz="1200" b="0" dirty="0">
                          <a:latin typeface="微软雅黑" panose="020B0503020204020204" charset="-122"/>
                          <a:ea typeface="宋体" charset="0"/>
                        </a:rPr>
                        <a:t>万</a:t>
                      </a:r>
                      <a:endParaRPr lang="zh-CN" altLang="en-US" sz="1200" b="0" dirty="0">
                        <a:latin typeface="微软雅黑" panose="020B0503020204020204" charset="-122"/>
                        <a:ea typeface="宋体" charset="0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200" b="0" dirty="0">
                          <a:latin typeface="微软雅黑" panose="020B0503020204020204" charset="-122"/>
                          <a:ea typeface="宋体" charset="0"/>
                        </a:rPr>
                        <a:t>总计：</a:t>
                      </a:r>
                      <a:r>
                        <a:rPr lang="en-US" altLang="zh-CN" sz="1200" b="0" dirty="0">
                          <a:latin typeface="微软雅黑" panose="020B0503020204020204" charset="-122"/>
                          <a:ea typeface="宋体" charset="0"/>
                        </a:rPr>
                        <a:t>1.5</a:t>
                      </a:r>
                      <a:r>
                        <a:rPr lang="zh-CN" altLang="en-US" sz="1200" b="0" dirty="0">
                          <a:latin typeface="微软雅黑" panose="020B0503020204020204" charset="-122"/>
                          <a:ea typeface="宋体" charset="0"/>
                        </a:rPr>
                        <a:t>亿数据</a:t>
                      </a:r>
                      <a:endParaRPr lang="zh-CN" altLang="en-US" sz="1200" b="0" dirty="0">
                        <a:latin typeface="微软雅黑" panose="020B0503020204020204" charset="-122"/>
                        <a:ea typeface="宋体" charset="0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200" b="0" dirty="0">
                          <a:latin typeface="微软雅黑" panose="020B0503020204020204" charset="-122"/>
                          <a:ea typeface="宋体" charset="0"/>
                        </a:rPr>
                        <a:t>磁盘占用：</a:t>
                      </a:r>
                      <a:r>
                        <a:rPr lang="en-US" altLang="zh-CN" sz="1200" b="0" dirty="0">
                          <a:latin typeface="微软雅黑" panose="020B0503020204020204" charset="-122"/>
                          <a:ea typeface="宋体" charset="0"/>
                        </a:rPr>
                        <a:t>15000</a:t>
                      </a:r>
                      <a:r>
                        <a:rPr lang="zh-CN" altLang="en-US" sz="1200" b="0" dirty="0">
                          <a:latin typeface="微软雅黑" panose="020B0503020204020204" charset="-122"/>
                          <a:ea typeface="宋体" charset="0"/>
                        </a:rPr>
                        <a:t>万</a:t>
                      </a:r>
                      <a:r>
                        <a:rPr lang="en-US" altLang="zh-CN" sz="1200" b="0" dirty="0">
                          <a:latin typeface="微软雅黑" panose="020B0503020204020204" charset="-122"/>
                          <a:ea typeface="宋体" charset="0"/>
                        </a:rPr>
                        <a:t>*500</a:t>
                      </a:r>
                      <a:r>
                        <a:rPr lang="zh-CN" altLang="en-US" sz="1200" b="0" dirty="0">
                          <a:latin typeface="微软雅黑" panose="020B0503020204020204" charset="-122"/>
                          <a:ea typeface="宋体" charset="0"/>
                        </a:rPr>
                        <a:t>字节</a:t>
                      </a:r>
                      <a:r>
                        <a:rPr lang="en-US" altLang="zh-CN" sz="1200" b="0" dirty="0">
                          <a:latin typeface="微软雅黑" panose="020B0503020204020204" charset="-122"/>
                          <a:ea typeface="宋体" charset="0"/>
                        </a:rPr>
                        <a:t>=67G</a:t>
                      </a:r>
                      <a:endParaRPr lang="en-US" altLang="zh-CN" sz="1200" b="0" dirty="0">
                        <a:latin typeface="微软雅黑" panose="020B0503020204020204" charset="-122"/>
                        <a:ea typeface="宋体" charset="0"/>
                      </a:endParaRPr>
                    </a:p>
                    <a:p>
                      <a:pPr algn="l">
                        <a:buNone/>
                      </a:pPr>
                      <a:endParaRPr lang="en-US" altLang="zh-CN" sz="1200" b="0" dirty="0">
                        <a:latin typeface="微软雅黑" panose="020B0503020204020204" charset="-122"/>
                        <a:ea typeface="宋体" charset="0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120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*</a:t>
                      </a:r>
                      <a:r>
                        <a:rPr lang="zh-CN" altLang="en-US" sz="120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标红为新增的机器</a:t>
                      </a:r>
                      <a:endParaRPr lang="en-US" altLang="zh-CN" sz="1200" b="0" dirty="0">
                        <a:latin typeface="微软雅黑" panose="020B0503020204020204" charset="-122"/>
                        <a:ea typeface="宋体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err="1">
                          <a:solidFill>
                            <a:schemeClr val="accent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CDH </a:t>
                      </a:r>
                      <a:r>
                        <a:rPr lang="zh-CN" altLang="en-US" sz="1000" b="1" dirty="0" err="1">
                          <a:solidFill>
                            <a:schemeClr val="accent1"/>
                          </a:solidFill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主节点</a:t>
                      </a:r>
                      <a:endParaRPr lang="zh-CN" altLang="en-US" sz="1000" b="1" dirty="0" err="1">
                        <a:solidFill>
                          <a:schemeClr val="accent1"/>
                        </a:solidFill>
                        <a:latin typeface="微软雅黑" panose="020B0503020204020204" charset="-122"/>
                        <a:ea typeface="宋体" charset="0"/>
                        <a:sym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1000" b="1" dirty="0">
                        <a:solidFill>
                          <a:schemeClr val="accent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24</a:t>
                      </a:r>
                      <a:endParaRPr lang="en-US" sz="1000" b="1" dirty="0">
                        <a:solidFill>
                          <a:schemeClr val="accent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64</a:t>
                      </a:r>
                      <a:endParaRPr lang="en-US" sz="1000" b="1" dirty="0">
                        <a:solidFill>
                          <a:schemeClr val="accent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r>
                        <a:rPr lang="en-US" altLang="zh-CN" sz="1000" b="1" dirty="0">
                          <a:solidFill>
                            <a:schemeClr val="accent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Centos 6.3</a:t>
                      </a:r>
                      <a:endParaRPr lang="en-US" altLang="zh-CN" sz="1000" b="1" dirty="0">
                        <a:solidFill>
                          <a:schemeClr val="accent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r>
                        <a:rPr lang="en-US" altLang="zh-CN" sz="1000" b="1" dirty="0">
                          <a:solidFill>
                            <a:schemeClr val="accent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SSD 200G</a:t>
                      </a:r>
                      <a:endParaRPr lang="en-US" altLang="zh-CN" sz="1000" b="1" dirty="0">
                        <a:solidFill>
                          <a:schemeClr val="accent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endParaRPr lang="en-US" altLang="zh-CN" sz="1000" b="1" dirty="0">
                        <a:solidFill>
                          <a:schemeClr val="accent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7190">
                <a:tc vMerge="1">
                  <a:tcPr anchor="ctr"/>
                </a:tc>
                <a:tc vMerge="1"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b="1" dirty="0" err="1">
                          <a:solidFill>
                            <a:schemeClr val="accent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CDH </a:t>
                      </a:r>
                      <a:r>
                        <a:rPr lang="zh-CN" altLang="en-US" sz="1200" b="1" dirty="0" err="1">
                          <a:solidFill>
                            <a:schemeClr val="accent1"/>
                          </a:solidFill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从节点</a:t>
                      </a:r>
                      <a:endParaRPr lang="zh-CN" altLang="en-US" sz="1200" b="1" dirty="0" err="1">
                        <a:solidFill>
                          <a:schemeClr val="accent1"/>
                        </a:solidFill>
                        <a:latin typeface="微软雅黑" panose="020B0503020204020204" charset="-122"/>
                        <a:ea typeface="宋体" charset="0"/>
                        <a:sym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200" b="1" dirty="0">
                          <a:solidFill>
                            <a:schemeClr val="accent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en-US" sz="1200" b="1" dirty="0">
                        <a:solidFill>
                          <a:schemeClr val="accent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200" b="1" dirty="0">
                          <a:solidFill>
                            <a:schemeClr val="accent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48</a:t>
                      </a:r>
                      <a:endParaRPr lang="en-US" altLang="en-US" sz="1200" b="1" dirty="0">
                        <a:solidFill>
                          <a:schemeClr val="accent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200" b="1" dirty="0">
                          <a:solidFill>
                            <a:schemeClr val="accent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128</a:t>
                      </a:r>
                      <a:endParaRPr lang="en-US" altLang="en-US" sz="1200" b="1" dirty="0">
                        <a:solidFill>
                          <a:schemeClr val="accent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 sz="1200" b="1" dirty="0">
                          <a:solidFill>
                            <a:schemeClr val="accent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Centos 6.3</a:t>
                      </a:r>
                      <a:endParaRPr lang="en-US" altLang="zh-CN" sz="1200" b="1" dirty="0">
                        <a:solidFill>
                          <a:schemeClr val="accent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 sz="1200" b="1" dirty="0">
                          <a:solidFill>
                            <a:schemeClr val="accent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SSD </a:t>
                      </a:r>
                      <a:r>
                        <a:rPr lang="en-US" altLang="zh-CN" sz="1200" b="1" dirty="0">
                          <a:solidFill>
                            <a:schemeClr val="accent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200G</a:t>
                      </a:r>
                      <a:endParaRPr lang="en-US" altLang="zh-CN" sz="1200" b="1" dirty="0">
                        <a:solidFill>
                          <a:schemeClr val="accent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7190">
                <a:tc rowSpan="3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dirty="0">
                          <a:ea typeface="宋体" charset="0"/>
                        </a:rPr>
                        <a:t>二期</a:t>
                      </a:r>
                      <a:endParaRPr lang="zh-CN" altLang="en-US" sz="1400" dirty="0">
                        <a:ea typeface="宋体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 b="0" dirty="0">
                          <a:latin typeface="微软雅黑" panose="020B0503020204020204" charset="-122"/>
                          <a:ea typeface="宋体" charset="0"/>
                        </a:rPr>
                        <a:t>线上数据：</a:t>
                      </a:r>
                      <a:r>
                        <a:rPr lang="en-US" altLang="zh-CN" sz="1200" b="0" dirty="0">
                          <a:latin typeface="微软雅黑" panose="020B0503020204020204" charset="-122"/>
                          <a:ea typeface="宋体" charset="0"/>
                        </a:rPr>
                        <a:t>3</a:t>
                      </a:r>
                      <a:r>
                        <a:rPr lang="zh-CN" altLang="en-US" sz="1200" b="0" dirty="0">
                          <a:latin typeface="微软雅黑" panose="020B0503020204020204" charset="-122"/>
                          <a:ea typeface="宋体" charset="0"/>
                        </a:rPr>
                        <a:t>亿数据</a:t>
                      </a:r>
                      <a:endParaRPr lang="zh-CN" altLang="en-US" sz="1200" b="0" dirty="0">
                        <a:latin typeface="微软雅黑" panose="020B0503020204020204" charset="-122"/>
                        <a:ea typeface="宋体" charset="0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200" b="0" dirty="0">
                          <a:latin typeface="微软雅黑" panose="020B0503020204020204" charset="-122"/>
                          <a:ea typeface="宋体" charset="0"/>
                        </a:rPr>
                        <a:t>线下数据：</a:t>
                      </a:r>
                      <a:r>
                        <a:rPr lang="en-US" altLang="zh-CN" sz="1200" b="0" dirty="0">
                          <a:latin typeface="微软雅黑" panose="020B0503020204020204" charset="-122"/>
                          <a:ea typeface="宋体" charset="0"/>
                        </a:rPr>
                        <a:t>3</a:t>
                      </a:r>
                      <a:r>
                        <a:rPr lang="zh-CN" altLang="en-US" sz="1200" b="0" dirty="0">
                          <a:latin typeface="微软雅黑" panose="020B0503020204020204" charset="-122"/>
                          <a:ea typeface="宋体" charset="0"/>
                        </a:rPr>
                        <a:t>亿数据</a:t>
                      </a:r>
                      <a:endParaRPr lang="zh-CN" altLang="en-US" sz="1200" b="0" dirty="0">
                        <a:latin typeface="微软雅黑" panose="020B0503020204020204" charset="-122"/>
                        <a:ea typeface="宋体" charset="0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200" b="0" dirty="0">
                          <a:latin typeface="微软雅黑" panose="020B0503020204020204" charset="-122"/>
                          <a:ea typeface="宋体" charset="0"/>
                        </a:rPr>
                        <a:t>磁盘占用：</a:t>
                      </a:r>
                      <a:r>
                        <a:rPr lang="en-US" altLang="zh-CN" sz="1200" b="0" dirty="0">
                          <a:latin typeface="微软雅黑" panose="020B0503020204020204" charset="-122"/>
                          <a:ea typeface="宋体" charset="0"/>
                        </a:rPr>
                        <a:t>60000</a:t>
                      </a:r>
                      <a:r>
                        <a:rPr lang="zh-CN" altLang="en-US" sz="1200" b="0" dirty="0">
                          <a:latin typeface="微软雅黑" panose="020B0503020204020204" charset="-122"/>
                          <a:ea typeface="宋体" charset="0"/>
                        </a:rPr>
                        <a:t>万</a:t>
                      </a:r>
                      <a:r>
                        <a:rPr lang="en-US" altLang="zh-CN" sz="1200" b="0" dirty="0">
                          <a:latin typeface="微软雅黑" panose="020B0503020204020204" charset="-122"/>
                          <a:ea typeface="宋体" charset="0"/>
                        </a:rPr>
                        <a:t>*500</a:t>
                      </a:r>
                      <a:r>
                        <a:rPr lang="zh-CN" altLang="en-US" sz="1200" b="0" dirty="0">
                          <a:latin typeface="微软雅黑" panose="020B0503020204020204" charset="-122"/>
                          <a:ea typeface="宋体" charset="0"/>
                        </a:rPr>
                        <a:t>字节</a:t>
                      </a:r>
                      <a:r>
                        <a:rPr lang="en-US" altLang="zh-CN" sz="1200" b="0" dirty="0">
                          <a:latin typeface="微软雅黑" panose="020B0503020204020204" charset="-122"/>
                          <a:ea typeface="宋体" charset="0"/>
                        </a:rPr>
                        <a:t>=268G</a:t>
                      </a:r>
                      <a:endParaRPr lang="en-US" altLang="zh-CN" sz="1200" b="0" dirty="0">
                        <a:latin typeface="微软雅黑" panose="020B0503020204020204" charset="-122"/>
                        <a:ea typeface="宋体" charset="0"/>
                      </a:endParaRPr>
                    </a:p>
                    <a:p>
                      <a:pPr algn="l">
                        <a:buNone/>
                      </a:pPr>
                      <a:endParaRPr lang="en-US" altLang="zh-CN" sz="1200" b="0" dirty="0">
                        <a:latin typeface="微软雅黑" panose="020B0503020204020204" charset="-122"/>
                        <a:ea typeface="宋体" charset="0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120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*</a:t>
                      </a:r>
                      <a:r>
                        <a:rPr lang="zh-CN" altLang="en-US" sz="120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标红为新增的机器</a:t>
                      </a:r>
                      <a:endParaRPr lang="en-US" altLang="zh-CN" sz="1200" b="0" dirty="0">
                        <a:latin typeface="微软雅黑" panose="020B0503020204020204" charset="-122"/>
                        <a:ea typeface="宋体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solidFill>
                            <a:schemeClr val="bg2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CDH </a:t>
                      </a:r>
                      <a:r>
                        <a:rPr lang="zh-CN" altLang="en-US" sz="1200" dirty="0" err="1">
                          <a:solidFill>
                            <a:schemeClr val="bg2"/>
                          </a:solidFill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主节点</a:t>
                      </a:r>
                      <a:endParaRPr lang="zh-CN" altLang="en-US" sz="1200" b="0" dirty="0" err="1">
                        <a:solidFill>
                          <a:schemeClr val="bg2"/>
                        </a:solidFill>
                        <a:latin typeface="微软雅黑" panose="020B0503020204020204" charset="-122"/>
                        <a:ea typeface="宋体" charset="0"/>
                        <a:sym typeface="+mn-ea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bg2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1200" b="0" dirty="0">
                        <a:solidFill>
                          <a:schemeClr val="bg2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r>
                        <a:rPr lang="en-US" sz="1200" b="0" dirty="0">
                          <a:solidFill>
                            <a:schemeClr val="bg2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24</a:t>
                      </a:r>
                      <a:endParaRPr lang="en-US" sz="1200" b="0" dirty="0">
                        <a:solidFill>
                          <a:schemeClr val="bg2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r>
                        <a:rPr lang="en-US" sz="1200" b="0" dirty="0">
                          <a:solidFill>
                            <a:schemeClr val="bg2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64</a:t>
                      </a:r>
                      <a:endParaRPr lang="en-US" sz="1200" b="0" dirty="0">
                        <a:solidFill>
                          <a:schemeClr val="bg2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r>
                        <a:rPr lang="en-US" altLang="zh-CN" sz="1200" dirty="0">
                          <a:solidFill>
                            <a:schemeClr val="bg2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Centos 6.3</a:t>
                      </a:r>
                      <a:endParaRPr lang="en-US" altLang="zh-CN" sz="1200" b="0" dirty="0">
                        <a:solidFill>
                          <a:schemeClr val="bg2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r>
                        <a:rPr lang="en-US" altLang="zh-CN" sz="1200" dirty="0">
                          <a:solidFill>
                            <a:schemeClr val="bg2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SSD 200G</a:t>
                      </a:r>
                      <a:endParaRPr lang="en-US" altLang="zh-CN" sz="1200" b="0" dirty="0">
                        <a:solidFill>
                          <a:schemeClr val="bg2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endParaRPr lang="en-US" altLang="zh-CN" sz="1200" b="0" dirty="0">
                        <a:solidFill>
                          <a:schemeClr val="bg2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7825">
                <a:tc vMerge="1">
                  <a:tcPr anchor="ctr"/>
                </a:tc>
                <a:tc vMerge="1"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dirty="0" err="1">
                          <a:solidFill>
                            <a:schemeClr val="bg2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CDH </a:t>
                      </a:r>
                      <a:r>
                        <a:rPr lang="zh-CN" altLang="en-US" sz="1200" dirty="0" err="1">
                          <a:solidFill>
                            <a:schemeClr val="bg2"/>
                          </a:solidFill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从节点</a:t>
                      </a:r>
                      <a:endParaRPr lang="zh-CN" altLang="en-US" sz="1200" b="0" dirty="0" err="1">
                        <a:solidFill>
                          <a:schemeClr val="bg2"/>
                        </a:solidFill>
                        <a:latin typeface="微软雅黑" panose="020B0503020204020204" charset="-122"/>
                        <a:ea typeface="宋体" charset="0"/>
                        <a:sym typeface="+mn-ea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200" b="0" dirty="0">
                          <a:solidFill>
                            <a:schemeClr val="bg2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en-US" sz="1200" b="0" dirty="0">
                        <a:solidFill>
                          <a:schemeClr val="bg2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200" b="0" dirty="0">
                          <a:solidFill>
                            <a:schemeClr val="bg2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48</a:t>
                      </a:r>
                      <a:endParaRPr lang="en-US" altLang="en-US" sz="1200" b="0" dirty="0">
                        <a:solidFill>
                          <a:schemeClr val="bg2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200" b="0" dirty="0">
                          <a:solidFill>
                            <a:schemeClr val="bg2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128</a:t>
                      </a:r>
                      <a:endParaRPr lang="en-US" altLang="en-US" sz="1200" b="0" dirty="0">
                        <a:solidFill>
                          <a:schemeClr val="bg2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 dirty="0">
                          <a:solidFill>
                            <a:schemeClr val="bg2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Centos 6.3</a:t>
                      </a:r>
                      <a:endParaRPr lang="en-US" altLang="zh-CN" sz="1200" b="0" dirty="0">
                        <a:solidFill>
                          <a:schemeClr val="bg2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 dirty="0">
                          <a:solidFill>
                            <a:schemeClr val="bg2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SSD </a:t>
                      </a:r>
                      <a:r>
                        <a:rPr lang="en-US" altLang="zh-CN" sz="1200" dirty="0">
                          <a:solidFill>
                            <a:schemeClr val="bg2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200G</a:t>
                      </a:r>
                      <a:endParaRPr lang="en-US" altLang="zh-CN" sz="1200" b="0" dirty="0">
                        <a:solidFill>
                          <a:schemeClr val="bg2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7190">
                <a:tc vMerge="1">
                  <a:tcPr/>
                </a:tc>
                <a:tc vMerge="1"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 dirty="0" err="1">
                          <a:solidFill>
                            <a:schemeClr val="accent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CDH </a:t>
                      </a:r>
                      <a:r>
                        <a:rPr lang="zh-CN" altLang="en-US" sz="1200" b="1" dirty="0" err="1">
                          <a:solidFill>
                            <a:schemeClr val="accent1"/>
                          </a:solidFill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从节点</a:t>
                      </a:r>
                      <a:endParaRPr lang="zh-CN" altLang="en-US" sz="1200" b="1" dirty="0" err="1">
                        <a:solidFill>
                          <a:schemeClr val="accent1"/>
                        </a:solidFill>
                        <a:latin typeface="微软雅黑" panose="020B0503020204020204" charset="-122"/>
                        <a:ea typeface="宋体" charset="0"/>
                        <a:sym typeface="+mn-ea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200" b="1" dirty="0">
                          <a:solidFill>
                            <a:schemeClr val="accent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en-US" sz="1200" b="1" dirty="0">
                        <a:solidFill>
                          <a:schemeClr val="accent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200" b="1" dirty="0">
                          <a:solidFill>
                            <a:schemeClr val="accent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24</a:t>
                      </a:r>
                      <a:endParaRPr lang="en-US" altLang="en-US" sz="1200" b="1" dirty="0">
                        <a:solidFill>
                          <a:schemeClr val="accent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200" b="1" dirty="0">
                          <a:solidFill>
                            <a:schemeClr val="accent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64</a:t>
                      </a:r>
                      <a:endParaRPr lang="en-US" altLang="en-US" sz="1200" b="1" dirty="0">
                        <a:solidFill>
                          <a:schemeClr val="accent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 b="1" dirty="0">
                          <a:solidFill>
                            <a:schemeClr val="accent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Centos 6.3</a:t>
                      </a:r>
                      <a:endParaRPr lang="en-US" altLang="zh-CN" sz="1200" b="1" dirty="0">
                        <a:solidFill>
                          <a:schemeClr val="accent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 b="1" dirty="0">
                          <a:solidFill>
                            <a:schemeClr val="accent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SSD </a:t>
                      </a:r>
                      <a:r>
                        <a:rPr lang="en-US" altLang="zh-CN" sz="1200" b="1" dirty="0">
                          <a:solidFill>
                            <a:schemeClr val="accent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200G</a:t>
                      </a:r>
                      <a:endParaRPr lang="en-US" altLang="zh-CN" sz="1200" b="1" dirty="0">
                        <a:solidFill>
                          <a:schemeClr val="accent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65760">
                <a:tc rowSpan="4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dirty="0">
                          <a:ea typeface="宋体" charset="0"/>
                        </a:rPr>
                        <a:t>三期</a:t>
                      </a:r>
                      <a:endParaRPr lang="zh-CN" altLang="en-US" sz="1400" dirty="0">
                        <a:ea typeface="宋体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 b="0" dirty="0">
                          <a:latin typeface="微软雅黑" panose="020B0503020204020204" charset="-122"/>
                          <a:ea typeface="宋体" charset="0"/>
                        </a:rPr>
                        <a:t>业务发展数量量是二期</a:t>
                      </a:r>
                      <a:r>
                        <a:rPr lang="en-US" altLang="zh-CN" sz="1200" b="0" dirty="0">
                          <a:latin typeface="微软雅黑" panose="020B0503020204020204" charset="-122"/>
                          <a:ea typeface="宋体" charset="0"/>
                        </a:rPr>
                        <a:t>*3</a:t>
                      </a:r>
                      <a:endParaRPr lang="en-US" altLang="zh-CN" sz="1200" b="0" dirty="0">
                        <a:latin typeface="微软雅黑" panose="020B0503020204020204" charset="-122"/>
                        <a:ea typeface="宋体" charset="0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1200" b="0" dirty="0">
                          <a:latin typeface="微软雅黑" panose="020B0503020204020204" charset="-122"/>
                          <a:ea typeface="宋体" charset="0"/>
                        </a:rPr>
                        <a:t>268G*3 = 803G</a:t>
                      </a:r>
                      <a:endParaRPr lang="en-US" altLang="zh-CN" sz="1200" b="0" dirty="0">
                        <a:latin typeface="微软雅黑" panose="020B0503020204020204" charset="-122"/>
                        <a:ea typeface="宋体" charset="0"/>
                      </a:endParaRPr>
                    </a:p>
                    <a:p>
                      <a:pPr algn="l">
                        <a:buNone/>
                      </a:pPr>
                      <a:endParaRPr lang="en-US" altLang="zh-CN" sz="1200" b="0" dirty="0">
                        <a:latin typeface="微软雅黑" panose="020B0503020204020204" charset="-122"/>
                        <a:ea typeface="宋体" charset="0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1200" b="0" dirty="0">
                          <a:latin typeface="微软雅黑" panose="020B0503020204020204" charset="-122"/>
                          <a:ea typeface="宋体" charset="0"/>
                        </a:rPr>
                        <a:t>*</a:t>
                      </a:r>
                      <a:r>
                        <a:rPr lang="zh-CN" altLang="en-US" sz="1200" b="0" dirty="0">
                          <a:latin typeface="微软雅黑" panose="020B0503020204020204" charset="-122"/>
                          <a:ea typeface="宋体" charset="0"/>
                        </a:rPr>
                        <a:t>标红为新增的机器</a:t>
                      </a:r>
                      <a:endParaRPr lang="zh-CN" altLang="en-US" sz="1200" b="0" dirty="0">
                        <a:latin typeface="微软雅黑" panose="020B0503020204020204" charset="-122"/>
                        <a:ea typeface="宋体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dirty="0" err="1">
                          <a:solidFill>
                            <a:schemeClr val="bg2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CDH </a:t>
                      </a:r>
                      <a:r>
                        <a:rPr lang="zh-CN" altLang="en-US" sz="1200" dirty="0" err="1">
                          <a:solidFill>
                            <a:schemeClr val="bg2"/>
                          </a:solidFill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主节点</a:t>
                      </a:r>
                      <a:endParaRPr lang="zh-CN" altLang="en-US" sz="1200" b="0" dirty="0" err="1">
                        <a:solidFill>
                          <a:schemeClr val="bg2"/>
                        </a:solidFill>
                        <a:latin typeface="微软雅黑" panose="020B0503020204020204" charset="-122"/>
                        <a:ea typeface="宋体" charset="0"/>
                        <a:sym typeface="+mn-ea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n-US" sz="1200" b="0" dirty="0">
                          <a:solidFill>
                            <a:schemeClr val="bg2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1200" b="0" dirty="0">
                        <a:solidFill>
                          <a:schemeClr val="bg2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n-US" sz="1200" b="0" dirty="0">
                          <a:solidFill>
                            <a:schemeClr val="bg2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24</a:t>
                      </a:r>
                      <a:endParaRPr lang="en-US" sz="1200" b="0" dirty="0">
                        <a:solidFill>
                          <a:schemeClr val="bg2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n-US" sz="1200" b="0" dirty="0">
                          <a:solidFill>
                            <a:schemeClr val="bg2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64</a:t>
                      </a:r>
                      <a:endParaRPr lang="en-US" sz="1200" b="0" dirty="0">
                        <a:solidFill>
                          <a:schemeClr val="bg2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200" dirty="0">
                          <a:solidFill>
                            <a:schemeClr val="bg2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Centos 6.3</a:t>
                      </a:r>
                      <a:endParaRPr lang="en-US" altLang="zh-CN" sz="1200" b="0" dirty="0">
                        <a:solidFill>
                          <a:schemeClr val="bg2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200" dirty="0">
                          <a:solidFill>
                            <a:schemeClr val="bg2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SSD 200G</a:t>
                      </a:r>
                      <a:endParaRPr lang="en-US" altLang="zh-CN" sz="1200" b="0" dirty="0">
                        <a:solidFill>
                          <a:schemeClr val="bg2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endParaRPr lang="en-US" altLang="zh-CN" sz="1200" b="0" dirty="0">
                        <a:solidFill>
                          <a:schemeClr val="bg2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05435">
                <a:tc vMerge="1">
                  <a:tcPr anchor="ctr"/>
                </a:tc>
                <a:tc vMerge="1"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dirty="0" err="1">
                          <a:solidFill>
                            <a:schemeClr val="bg2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CDH </a:t>
                      </a:r>
                      <a:r>
                        <a:rPr lang="zh-CN" altLang="en-US" sz="1200" dirty="0" err="1">
                          <a:solidFill>
                            <a:schemeClr val="bg2"/>
                          </a:solidFill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从节点</a:t>
                      </a:r>
                      <a:endParaRPr lang="zh-CN" altLang="en-US" sz="1200" b="0" dirty="0" err="1">
                        <a:solidFill>
                          <a:schemeClr val="bg2"/>
                        </a:solidFill>
                        <a:latin typeface="微软雅黑" panose="020B0503020204020204" charset="-122"/>
                        <a:ea typeface="宋体" charset="0"/>
                        <a:sym typeface="+mn-ea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200" b="0" dirty="0">
                          <a:solidFill>
                            <a:schemeClr val="bg2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en-US" sz="1200" b="0" dirty="0">
                        <a:solidFill>
                          <a:schemeClr val="bg2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200" b="0" dirty="0">
                          <a:solidFill>
                            <a:schemeClr val="bg2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48</a:t>
                      </a:r>
                      <a:endParaRPr lang="en-US" altLang="en-US" sz="1200" b="0" dirty="0">
                        <a:solidFill>
                          <a:schemeClr val="bg2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200" b="0" dirty="0">
                          <a:solidFill>
                            <a:schemeClr val="bg2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128</a:t>
                      </a:r>
                      <a:endParaRPr lang="en-US" altLang="en-US" sz="1200" b="0" dirty="0">
                        <a:solidFill>
                          <a:schemeClr val="bg2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 dirty="0">
                          <a:solidFill>
                            <a:schemeClr val="bg2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Centos 6.3</a:t>
                      </a:r>
                      <a:endParaRPr lang="en-US" altLang="zh-CN" sz="1200" b="0" dirty="0">
                        <a:solidFill>
                          <a:schemeClr val="bg2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 dirty="0">
                          <a:solidFill>
                            <a:schemeClr val="bg2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SSD </a:t>
                      </a:r>
                      <a:r>
                        <a:rPr lang="en-US" altLang="zh-CN" sz="1200" dirty="0">
                          <a:solidFill>
                            <a:schemeClr val="bg2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200G</a:t>
                      </a:r>
                      <a:endParaRPr lang="en-US" altLang="zh-CN" sz="1200" b="0" dirty="0">
                        <a:solidFill>
                          <a:schemeClr val="bg2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35585">
                <a:tc vMerge="1">
                  <a:tcPr anchor="ctr"/>
                </a:tc>
                <a:tc vMerge="1"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dirty="0" err="1">
                          <a:solidFill>
                            <a:schemeClr val="bg2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CDH </a:t>
                      </a:r>
                      <a:r>
                        <a:rPr lang="zh-CN" altLang="en-US" sz="1200" dirty="0" err="1">
                          <a:solidFill>
                            <a:schemeClr val="bg2"/>
                          </a:solidFill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从节点</a:t>
                      </a:r>
                      <a:endParaRPr lang="zh-CN" altLang="en-US" sz="1200" b="0" dirty="0" err="1">
                        <a:solidFill>
                          <a:schemeClr val="bg2"/>
                        </a:solidFill>
                        <a:latin typeface="微软雅黑" panose="020B0503020204020204" charset="-122"/>
                        <a:ea typeface="宋体" charset="0"/>
                        <a:sym typeface="+mn-ea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200" b="0" dirty="0">
                          <a:solidFill>
                            <a:schemeClr val="bg2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en-US" sz="1200" b="0" dirty="0">
                        <a:solidFill>
                          <a:schemeClr val="bg2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200" b="0" dirty="0">
                          <a:solidFill>
                            <a:schemeClr val="bg2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24</a:t>
                      </a:r>
                      <a:endParaRPr lang="en-US" altLang="en-US" sz="1200" b="0" dirty="0">
                        <a:solidFill>
                          <a:schemeClr val="bg2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200" b="0" dirty="0">
                          <a:solidFill>
                            <a:schemeClr val="bg2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64</a:t>
                      </a:r>
                      <a:endParaRPr lang="en-US" altLang="en-US" sz="1200" b="0" dirty="0">
                        <a:solidFill>
                          <a:schemeClr val="bg2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 dirty="0">
                          <a:solidFill>
                            <a:schemeClr val="bg2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Centos 6.3</a:t>
                      </a:r>
                      <a:endParaRPr lang="en-US" altLang="zh-CN" sz="1200" b="0" dirty="0">
                        <a:solidFill>
                          <a:schemeClr val="bg2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 dirty="0">
                          <a:solidFill>
                            <a:schemeClr val="bg2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SSD </a:t>
                      </a:r>
                      <a:r>
                        <a:rPr lang="en-US" altLang="zh-CN" sz="1200" dirty="0">
                          <a:solidFill>
                            <a:schemeClr val="bg2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200G</a:t>
                      </a:r>
                      <a:endParaRPr lang="en-US" altLang="zh-CN" sz="1200" b="0" dirty="0">
                        <a:solidFill>
                          <a:schemeClr val="bg2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36220">
                <a:tc vMerge="1">
                  <a:tcPr anchor="ctr"/>
                </a:tc>
                <a:tc vMerge="1"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 dirty="0" err="1">
                          <a:solidFill>
                            <a:schemeClr val="accent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CDH </a:t>
                      </a:r>
                      <a:r>
                        <a:rPr lang="zh-CN" altLang="en-US" sz="1200" b="1" dirty="0" err="1">
                          <a:solidFill>
                            <a:schemeClr val="accent1"/>
                          </a:solidFill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从节点</a:t>
                      </a:r>
                      <a:endParaRPr lang="zh-CN" altLang="en-US" sz="1200" b="1" dirty="0" err="1">
                        <a:solidFill>
                          <a:schemeClr val="accent1"/>
                        </a:solidFill>
                        <a:latin typeface="微软雅黑" panose="020B0503020204020204" charset="-122"/>
                        <a:ea typeface="宋体" charset="0"/>
                        <a:sym typeface="+mn-ea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200" b="1" dirty="0">
                          <a:solidFill>
                            <a:schemeClr val="accent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en-US" sz="1200" b="1" dirty="0">
                        <a:solidFill>
                          <a:schemeClr val="accent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200" b="1" dirty="0">
                          <a:solidFill>
                            <a:schemeClr val="accent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48</a:t>
                      </a:r>
                      <a:endParaRPr lang="en-US" altLang="en-US" sz="1200" b="1" dirty="0">
                        <a:solidFill>
                          <a:schemeClr val="accent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200" b="1" dirty="0">
                          <a:solidFill>
                            <a:schemeClr val="accent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128</a:t>
                      </a:r>
                      <a:endParaRPr lang="en-US" altLang="en-US" sz="1200" b="1" dirty="0">
                        <a:solidFill>
                          <a:schemeClr val="accent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 b="1" dirty="0">
                          <a:solidFill>
                            <a:schemeClr val="accent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Centos 6.3</a:t>
                      </a:r>
                      <a:endParaRPr lang="en-US" altLang="zh-CN" sz="1200" b="1" dirty="0">
                        <a:solidFill>
                          <a:schemeClr val="accent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 b="1" dirty="0">
                          <a:solidFill>
                            <a:schemeClr val="accent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SSD </a:t>
                      </a:r>
                      <a:r>
                        <a:rPr lang="en-US" altLang="zh-CN" sz="1200" b="1" dirty="0">
                          <a:solidFill>
                            <a:schemeClr val="accent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1T</a:t>
                      </a:r>
                      <a:endParaRPr lang="en-US" altLang="zh-CN" sz="1200" b="1" dirty="0">
                        <a:solidFill>
                          <a:schemeClr val="accent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69309" y="4759891"/>
            <a:ext cx="30751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※ </a:t>
            </a:r>
            <a:r>
              <a:rPr kumimoji="1" lang="zh-CN" altLang="en-US" sz="9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各节点详细配置需要根据实际数据的情况进行再次评估</a:t>
            </a:r>
            <a:endParaRPr kumimoji="1" lang="ja-JP" altLang="en-US" sz="9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Title 53"/>
          <p:cNvSpPr txBox="1"/>
          <p:nvPr/>
        </p:nvSpPr>
        <p:spPr>
          <a:xfrm>
            <a:off x="230504" y="271992"/>
            <a:ext cx="7700645" cy="333375"/>
          </a:xfrm>
          <a:prstGeom prst="rect">
            <a:avLst/>
          </a:prstGeom>
          <a:noFill/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buClr>
                <a:srgbClr val="414141"/>
              </a:buClr>
              <a:defRPr/>
            </a:pPr>
            <a:r>
              <a:rPr lang="zh-CN" altLang="en-US" sz="24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方案</a:t>
            </a:r>
            <a:r>
              <a:rPr lang="en-US" altLang="zh-CN" sz="24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A</a:t>
            </a:r>
            <a:r>
              <a:rPr lang="zh-CN" altLang="en-US" sz="24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服务器</a:t>
            </a:r>
            <a:r>
              <a:rPr lang="en-US" altLang="zh-CN" sz="24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/</a:t>
            </a:r>
            <a:r>
              <a:rPr lang="zh-CN" altLang="en-US" sz="24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节点建议</a:t>
            </a:r>
            <a:endParaRPr lang="en-US" altLang="zh-CN" sz="24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  <a:p>
            <a:pPr>
              <a:buClr>
                <a:srgbClr val="414141"/>
              </a:buClr>
              <a:defRPr/>
            </a:pPr>
            <a:endParaRPr lang="en-US" altLang="zh-CN" sz="24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aphicFrame>
        <p:nvGraphicFramePr>
          <p:cNvPr id="9" name="Table 2"/>
          <p:cNvGraphicFramePr>
            <a:graphicFrameLocks noGrp="1"/>
          </p:cNvGraphicFramePr>
          <p:nvPr/>
        </p:nvGraphicFramePr>
        <p:xfrm>
          <a:off x="230505" y="843280"/>
          <a:ext cx="8625205" cy="4272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97000"/>
                <a:gridCol w="1403350"/>
                <a:gridCol w="523875"/>
                <a:gridCol w="699135"/>
                <a:gridCol w="636905"/>
                <a:gridCol w="1042035"/>
                <a:gridCol w="1262380"/>
                <a:gridCol w="1660525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项目</a:t>
                      </a:r>
                      <a:endParaRPr kumimoji="0" lang="en-US" altLang="zh-CN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9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服务器功能</a:t>
                      </a:r>
                      <a:endParaRPr kumimoji="0" 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kumimoji="0" lang="zh-CN" altLang="en-US" sz="9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数量</a:t>
                      </a:r>
                      <a:endParaRPr kumimoji="0" 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9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CPU</a:t>
                      </a:r>
                      <a:endParaRPr kumimoji="0" lang="zh-CN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9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内存</a:t>
                      </a:r>
                      <a:endParaRPr kumimoji="0" lang="en-US" alt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9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操作系统</a:t>
                      </a:r>
                      <a:endParaRPr kumimoji="0" lang="en-US" alt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9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硬盘</a:t>
                      </a:r>
                      <a:endParaRPr kumimoji="0" lang="en-US" alt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备注</a:t>
                      </a:r>
                      <a:endParaRPr kumimoji="0" lang="en-US" alt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/>
                </a:tc>
              </a:tr>
              <a:tr h="365760">
                <a:tc rowSpan="10"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平台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Application</a:t>
                      </a:r>
                      <a:r>
                        <a:rPr lang="zh-CN" alt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r>
                        <a:rPr lang="en-US" altLang="zh-CN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server</a:t>
                      </a:r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r>
                        <a:rPr lang="en-US" altLang="zh-CN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r>
                        <a:rPr lang="zh-CN" altLang="en-US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核</a:t>
                      </a:r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r>
                        <a:rPr lang="en-US" altLang="zh-CN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8G</a:t>
                      </a:r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r>
                        <a:rPr lang="en-US" altLang="zh-CN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Centos 6.3</a:t>
                      </a: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r>
                        <a:rPr lang="en-US" altLang="zh-CN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50G</a:t>
                      </a: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前端代码</a:t>
                      </a:r>
                      <a:r>
                        <a:rPr lang="en-US" altLang="zh-CN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Nginx,</a:t>
                      </a:r>
                      <a:r>
                        <a:rPr lang="zh-CN" alt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微服务部署</a:t>
                      </a: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352425">
                <a:tc vMerge="1"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C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文件服务器</a:t>
                      </a:r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lang="zh-CN" altLang="en-US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核</a:t>
                      </a:r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4G</a:t>
                      </a:r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r>
                        <a:rPr lang="en-US" altLang="zh-CN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Centos 6.3</a:t>
                      </a: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r>
                        <a:rPr lang="en-US" altLang="zh-CN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50G</a:t>
                      </a: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可在阿里云申请</a:t>
                      </a:r>
                      <a:r>
                        <a:rPr lang="en-US" altLang="zh-CN" sz="900" b="0" dirty="0" err="1">
                          <a:latin typeface="微软雅黑" panose="020B0503020204020204" charset="-122"/>
                          <a:ea typeface="微软雅黑" panose="020B0503020204020204" charset="-122"/>
                        </a:rPr>
                        <a:t>oss</a:t>
                      </a: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777240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部署服务器</a:t>
                      </a:r>
                      <a:endParaRPr lang="zh-CN" alt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/>
                      <a:r>
                        <a:rPr lang="en-US" altLang="zh-CN" sz="900" dirty="0" err="1">
                          <a:latin typeface="微软雅黑" panose="020B0503020204020204" charset="-122"/>
                          <a:ea typeface="微软雅黑" panose="020B0503020204020204" charset="-122"/>
                        </a:rPr>
                        <a:t>Nacos</a:t>
                      </a:r>
                      <a:endParaRPr lang="en-US" altLang="zh-CN" sz="900" dirty="0" err="1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/>
                      <a:r>
                        <a:rPr lang="en-US" altLang="zh-CN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Kettle</a:t>
                      </a:r>
                      <a:endParaRPr lang="en-US" altLang="zh-CN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/>
                      <a:r>
                        <a:rPr lang="en-US" altLang="zh-CN" sz="900" dirty="0" err="1">
                          <a:latin typeface="微软雅黑" panose="020B0503020204020204" charset="-122"/>
                          <a:ea typeface="微软雅黑" panose="020B0503020204020204" charset="-122"/>
                        </a:rPr>
                        <a:t>DolphinScheduler</a:t>
                      </a:r>
                      <a:endParaRPr lang="en-US" sz="900" b="0" dirty="0" err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9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r>
                        <a:rPr lang="zh-CN" altLang="en-US" sz="9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核</a:t>
                      </a:r>
                      <a:endParaRPr lang="zh-CN" altLang="en-US" sz="9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  <a:r>
                        <a:rPr lang="en-US" altLang="zh-CN" sz="9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G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9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Centos 6.3</a:t>
                      </a:r>
                      <a:endParaRPr lang="en-US" altLang="zh-CN" sz="9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9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100G</a:t>
                      </a:r>
                      <a:endParaRPr lang="en-US" altLang="zh-CN" sz="9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Jenkins</a:t>
                      </a: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配置服务</a:t>
                      </a: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数据抽取工具</a:t>
                      </a:r>
                      <a:endParaRPr lang="zh-CN" altLang="en-US" sz="9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定时任务</a:t>
                      </a:r>
                      <a:r>
                        <a:rPr lang="en-US" altLang="zh-CN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,ETL</a:t>
                      </a:r>
                      <a:r>
                        <a:rPr lang="zh-CN" altLang="en-US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流程调度引擎</a:t>
                      </a:r>
                      <a:endParaRPr lang="zh-CN" altLang="en-US" sz="9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353695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Redis</a:t>
                      </a:r>
                      <a:r>
                        <a:rPr lang="zh-CN" alt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集群</a:t>
                      </a:r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r>
                        <a:rPr lang="en-US" altLang="zh-CN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r>
                        <a:rPr lang="zh-CN" altLang="en-US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核</a:t>
                      </a:r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r>
                        <a:rPr lang="en-US" altLang="zh-CN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16G</a:t>
                      </a:r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r>
                        <a:rPr lang="en-US" altLang="zh-CN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Centos 6.3</a:t>
                      </a: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r>
                        <a:rPr lang="en-US" altLang="zh-CN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100G  </a:t>
                      </a: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阿里云直接申请</a:t>
                      </a: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365760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dirty="0" err="1">
                          <a:latin typeface="微软雅黑" panose="020B0503020204020204" charset="-122"/>
                          <a:ea typeface="微软雅黑" panose="020B0503020204020204" charset="-122"/>
                        </a:rPr>
                        <a:t>mysql</a:t>
                      </a: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r>
                        <a:rPr lang="zh-CN" alt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核</a:t>
                      </a:r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32</a:t>
                      </a:r>
                      <a:r>
                        <a:rPr lang="en-US" altLang="zh-CN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G</a:t>
                      </a:r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Centos 6.3</a:t>
                      </a: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200G</a:t>
                      </a: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用于基础数据支撑，阿里云直接申请</a:t>
                      </a: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353060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dirty="0" err="1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PD</a:t>
                      </a:r>
                      <a:endParaRPr lang="en-US" altLang="zh-CN" sz="900" b="0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sz="900" b="0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sz="900" b="0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sz="900" b="0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altLang="zh-CN" sz="9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Centos 6.3</a:t>
                      </a: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endParaRPr lang="en-US" altLang="zh-CN" sz="900" b="0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altLang="zh-CN" sz="900" b="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SSD 200G</a:t>
                      </a:r>
                      <a:endParaRPr lang="en-US" altLang="zh-CN" sz="900" b="0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b="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支持海量流水数据</a:t>
                      </a:r>
                      <a:endParaRPr lang="en-US" altLang="zh-CN" sz="900" b="0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b="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可选阿里云云产品</a:t>
                      </a:r>
                      <a:r>
                        <a:rPr lang="en-US" altLang="zh-CN" sz="900" b="0" dirty="0" err="1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Tidb</a:t>
                      </a:r>
                      <a:endParaRPr lang="en-US" altLang="zh-CN" sz="900" b="0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0">
                <a:tc vMerge="1">
                  <a:tcPr/>
                </a:tc>
                <a:tc rowSpan="3"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90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TiKV</a:t>
                      </a:r>
                      <a:endParaRPr lang="en-US" altLang="zh-CN" sz="900" b="0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 vMerge="1">
                  <a:tcPr anchor="ctr"/>
                </a:tc>
                <a:tc vMerge="1">
                  <a:tcPr anchor="ctr"/>
                </a:tc>
                <a:tc vMerge="1">
                  <a:tcPr anchor="ctr"/>
                </a:tc>
                <a:tc vMerge="1">
                  <a:tcPr anchor="ctr"/>
                </a:tc>
                <a:tc vMerge="1">
                  <a:tcPr anchor="ctr"/>
                </a:tc>
                <a:tc vMerge="1">
                  <a:tcPr anchor="ctr"/>
                </a:tc>
              </a:tr>
              <a:tr h="365760">
                <a:tc vMerge="1">
                  <a:tcPr/>
                </a:tc>
                <a:tc vMerge="1"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900" b="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altLang="en-US" sz="900" b="0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900" b="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altLang="en-US" sz="900" b="0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900" b="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64</a:t>
                      </a:r>
                      <a:endParaRPr lang="en-US" altLang="en-US" sz="900" b="0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Centos 6.3</a:t>
                      </a: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endParaRPr lang="en-US" altLang="zh-CN" sz="900" b="0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SSD 1.5T</a:t>
                      </a:r>
                      <a:endParaRPr lang="en-US" altLang="zh-CN" sz="900" b="0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 vMerge="1">
                  <a:tcPr anchor="ctr"/>
                </a:tc>
              </a:tr>
              <a:tr h="0">
                <a:tc vMerge="1">
                  <a:tcPr/>
                </a:tc>
                <a:tc vMerge="1">
                  <a:tcPr anchor="ctr"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 altLang="en-US" sz="900" b="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en-US" sz="900" b="0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 altLang="en-US" sz="900" b="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altLang="en-US" sz="900" b="0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 altLang="en-US" sz="900" b="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32</a:t>
                      </a:r>
                      <a:endParaRPr lang="en-US" altLang="en-US" sz="900" b="0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Centos 6.3</a:t>
                      </a: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endParaRPr lang="en-US" altLang="zh-CN" sz="900" b="0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200G</a:t>
                      </a:r>
                      <a:endParaRPr lang="en-US" altLang="zh-CN" sz="900" b="0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 vMerge="1">
                  <a:tcPr anchor="ctr"/>
                </a:tc>
              </a:tr>
              <a:tr h="365125">
                <a:tc vMerge="1">
                  <a:tcPr/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90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TiDB</a:t>
                      </a:r>
                      <a:endParaRPr lang="en-US" altLang="zh-CN" sz="900" b="1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 vMerge="1">
                  <a:tcPr anchor="ctr"/>
                </a:tc>
                <a:tc vMerge="1">
                  <a:tcPr anchor="ctr"/>
                </a:tc>
                <a:tc vMerge="1">
                  <a:tcPr anchor="ctr"/>
                </a:tc>
                <a:tc vMerge="1">
                  <a:tcPr anchor="ctr"/>
                </a:tc>
                <a:tc vMerge="1">
                  <a:tcPr anchor="ctr"/>
                </a:tc>
                <a:tc vMerge="1"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69309" y="4759891"/>
            <a:ext cx="30751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※ </a:t>
            </a:r>
            <a:r>
              <a:rPr kumimoji="1" lang="zh-CN" altLang="en-US" sz="9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各节点详细配置需要根据实际数据的情况进行再次评估</a:t>
            </a:r>
            <a:endParaRPr kumimoji="1" lang="ja-JP" altLang="en-US" sz="9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Title 53"/>
          <p:cNvSpPr txBox="1"/>
          <p:nvPr/>
        </p:nvSpPr>
        <p:spPr>
          <a:xfrm>
            <a:off x="230504" y="271992"/>
            <a:ext cx="7700645" cy="333375"/>
          </a:xfrm>
          <a:prstGeom prst="rect">
            <a:avLst/>
          </a:prstGeom>
          <a:noFill/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buClr>
                <a:srgbClr val="414141"/>
              </a:buClr>
              <a:defRPr/>
            </a:pPr>
            <a:r>
              <a:rPr lang="zh-CN" altLang="en-US" sz="24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方案</a:t>
            </a:r>
            <a:r>
              <a:rPr lang="en-US" altLang="zh-CN" sz="24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B</a:t>
            </a:r>
            <a:r>
              <a:rPr lang="zh-CN" altLang="en-US" sz="24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服务器</a:t>
            </a:r>
            <a:r>
              <a:rPr lang="en-US" altLang="zh-CN" sz="24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/</a:t>
            </a:r>
            <a:r>
              <a:rPr lang="zh-CN" altLang="en-US" sz="24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节点建议</a:t>
            </a:r>
            <a:endParaRPr lang="en-US" altLang="zh-CN" sz="24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  <a:p>
            <a:pPr>
              <a:buClr>
                <a:srgbClr val="414141"/>
              </a:buClr>
              <a:defRPr/>
            </a:pPr>
            <a:endParaRPr lang="en-US" altLang="zh-CN" sz="24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aphicFrame>
        <p:nvGraphicFramePr>
          <p:cNvPr id="9" name="Table 2"/>
          <p:cNvGraphicFramePr>
            <a:graphicFrameLocks noGrp="1"/>
          </p:cNvGraphicFramePr>
          <p:nvPr/>
        </p:nvGraphicFramePr>
        <p:xfrm>
          <a:off x="230504" y="843188"/>
          <a:ext cx="8644255" cy="44869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00113"/>
                <a:gridCol w="1406325"/>
                <a:gridCol w="525253"/>
                <a:gridCol w="700339"/>
                <a:gridCol w="638210"/>
                <a:gridCol w="1044858"/>
                <a:gridCol w="1265127"/>
                <a:gridCol w="1663963"/>
              </a:tblGrid>
              <a:tr h="23121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项目</a:t>
                      </a:r>
                      <a:endParaRPr kumimoji="0" lang="en-US" altLang="zh-CN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9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服务器功能</a:t>
                      </a:r>
                      <a:endParaRPr kumimoji="0" 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kumimoji="0" lang="zh-CN" altLang="en-US" sz="9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数量</a:t>
                      </a:r>
                      <a:endParaRPr kumimoji="0" 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9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CPU</a:t>
                      </a:r>
                      <a:endParaRPr kumimoji="0" lang="zh-CN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9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内存</a:t>
                      </a:r>
                      <a:endParaRPr kumimoji="0" lang="en-US" alt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9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操作系统</a:t>
                      </a:r>
                      <a:endParaRPr kumimoji="0" lang="en-US" alt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9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硬盘</a:t>
                      </a:r>
                      <a:endParaRPr kumimoji="0" lang="en-US" alt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备注</a:t>
                      </a:r>
                      <a:endParaRPr kumimoji="0" lang="en-US" alt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/>
                </a:tc>
              </a:tr>
              <a:tr h="366089">
                <a:tc rowSpan="12"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财务对账平台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Application</a:t>
                      </a:r>
                      <a:r>
                        <a:rPr lang="zh-CN" alt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r>
                        <a:rPr lang="en-US" altLang="zh-CN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server</a:t>
                      </a:r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r>
                        <a:rPr lang="en-US" altLang="zh-CN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r>
                        <a:rPr lang="zh-CN" altLang="en-US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核</a:t>
                      </a:r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r>
                        <a:rPr lang="en-US" altLang="zh-CN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8G</a:t>
                      </a:r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r>
                        <a:rPr lang="en-US" altLang="zh-CN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Centos 6.3</a:t>
                      </a: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r>
                        <a:rPr lang="en-US" altLang="zh-CN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50G</a:t>
                      </a: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前端代码</a:t>
                      </a:r>
                      <a:r>
                        <a:rPr lang="en-US" altLang="zh-CN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Nginx,</a:t>
                      </a:r>
                      <a:r>
                        <a:rPr lang="zh-CN" alt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微服务部署</a:t>
                      </a: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366089">
                <a:tc vMerge="1"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C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文件服务器</a:t>
                      </a:r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lang="zh-CN" altLang="en-US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核</a:t>
                      </a:r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4G</a:t>
                      </a:r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r>
                        <a:rPr lang="en-US" altLang="zh-CN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Centos 6.3</a:t>
                      </a: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r>
                        <a:rPr lang="en-US" altLang="zh-CN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50G</a:t>
                      </a: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可在阿里云申请</a:t>
                      </a:r>
                      <a:r>
                        <a:rPr lang="en-US" altLang="zh-CN" sz="900" b="0" dirty="0" err="1">
                          <a:latin typeface="微软雅黑" panose="020B0503020204020204" charset="-122"/>
                          <a:ea typeface="微软雅黑" panose="020B0503020204020204" charset="-122"/>
                        </a:rPr>
                        <a:t>oss</a:t>
                      </a: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366089">
                <a:tc vMerge="1"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部署服务器</a:t>
                      </a:r>
                      <a:endParaRPr lang="zh-CN" alt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/>
                      <a:r>
                        <a:rPr lang="en-US" altLang="zh-CN" sz="900" dirty="0" err="1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Nacos</a:t>
                      </a:r>
                      <a:endParaRPr lang="en-US" altLang="zh-CN" sz="900" dirty="0" err="1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/>
                      <a:r>
                        <a:rPr lang="en-US" altLang="zh-CN" sz="90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Kettle</a:t>
                      </a:r>
                      <a:endParaRPr lang="en-US" altLang="zh-CN" sz="900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/>
                      <a:r>
                        <a:rPr lang="en-US" altLang="zh-CN" sz="900" dirty="0" err="1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DolphinScheduler</a:t>
                      </a:r>
                      <a:endParaRPr lang="en-US" sz="900" b="0" dirty="0" err="1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r>
                        <a:rPr lang="zh-CN" alt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核</a:t>
                      </a:r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  <a:r>
                        <a:rPr lang="en-US" altLang="zh-CN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G</a:t>
                      </a:r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Centos 6.3</a:t>
                      </a: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50G</a:t>
                      </a: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Jenkins</a:t>
                      </a: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配置服务</a:t>
                      </a:r>
                      <a:endParaRPr lang="zh-CN" altLang="en-US" sz="900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数据抽取工具</a:t>
                      </a:r>
                      <a:endParaRPr lang="zh-CN" altLang="en-US" sz="900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定时任务流程调度引擎</a:t>
                      </a:r>
                      <a:endParaRPr lang="zh-CN" altLang="en-US" sz="900" b="0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366089">
                <a:tc vMerge="1">
                  <a:tcPr/>
                </a:tc>
                <a:tc vMerge="1"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900" b="0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900" b="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lang="zh-CN" altLang="en-US" sz="900" b="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核</a:t>
                      </a:r>
                      <a:endParaRPr lang="en-US" sz="900" b="0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900" b="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2G</a:t>
                      </a:r>
                      <a:endParaRPr lang="en-US" sz="900" b="0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900" b="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Centos 6.3</a:t>
                      </a:r>
                      <a:endParaRPr lang="en-US" altLang="zh-CN" sz="900" b="0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900" b="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20G</a:t>
                      </a:r>
                      <a:endParaRPr lang="en-US" altLang="zh-CN" sz="900" b="0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 vMerge="1">
                  <a:tcPr anchor="ctr"/>
                </a:tc>
              </a:tr>
              <a:tr h="366089">
                <a:tc vMerge="1">
                  <a:tcPr/>
                </a:tc>
                <a:tc vMerge="1"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900" b="0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900" b="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r>
                        <a:rPr lang="zh-CN" altLang="en-US" sz="900" b="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核</a:t>
                      </a:r>
                      <a:endParaRPr lang="en-US" sz="900" b="0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900" b="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8G</a:t>
                      </a:r>
                      <a:endParaRPr lang="en-US" sz="900" b="0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900" b="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Centos 6.3</a:t>
                      </a:r>
                      <a:endParaRPr lang="en-US" altLang="zh-CN" sz="900" b="0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900" b="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50G</a:t>
                      </a:r>
                      <a:endParaRPr lang="en-US" altLang="zh-CN" sz="900" b="0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 vMerge="1">
                  <a:tcPr anchor="ctr"/>
                </a:tc>
              </a:tr>
              <a:tr h="0">
                <a:tc vMerge="1">
                  <a:tcPr/>
                </a:tc>
                <a:tc vMerge="1"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900" b="0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r>
                        <a:rPr lang="zh-CN" altLang="en-US" sz="900" b="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核</a:t>
                      </a:r>
                      <a:endParaRPr lang="en-US" sz="900" b="0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900" b="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8G</a:t>
                      </a:r>
                      <a:endParaRPr lang="en-US" sz="900" b="0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900" b="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Centos6.3</a:t>
                      </a:r>
                      <a:endParaRPr lang="en-US" altLang="zh-CN" sz="900" b="0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900" b="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100G</a:t>
                      </a:r>
                      <a:endParaRPr lang="en-US" altLang="zh-CN" sz="900" b="0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 vMerge="1">
                  <a:tcPr anchor="ctr"/>
                </a:tc>
              </a:tr>
              <a:tr h="366089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Redis</a:t>
                      </a:r>
                      <a:r>
                        <a:rPr lang="zh-CN" alt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集群</a:t>
                      </a:r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r>
                        <a:rPr lang="en-US" altLang="zh-CN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r>
                        <a:rPr lang="zh-CN" altLang="en-US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核</a:t>
                      </a:r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r>
                        <a:rPr lang="en-US" altLang="zh-CN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16G</a:t>
                      </a:r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r>
                        <a:rPr lang="en-US" altLang="zh-CN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Centos 6.3</a:t>
                      </a: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r>
                        <a:rPr lang="en-US" altLang="zh-CN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100G  </a:t>
                      </a: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阿里云直接申请</a:t>
                      </a: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366089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dirty="0" err="1">
                          <a:latin typeface="微软雅黑" panose="020B0503020204020204" charset="-122"/>
                          <a:ea typeface="微软雅黑" panose="020B0503020204020204" charset="-122"/>
                        </a:rPr>
                        <a:t>mysql</a:t>
                      </a: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r>
                        <a:rPr lang="zh-CN" alt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核</a:t>
                      </a:r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32</a:t>
                      </a:r>
                      <a:r>
                        <a:rPr lang="en-US" altLang="zh-CN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G</a:t>
                      </a:r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Centos 6.3</a:t>
                      </a: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200G</a:t>
                      </a: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用于基础数据支撑，阿里云直接申请</a:t>
                      </a: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366089">
                <a:tc vMerge="1"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大数据集群</a:t>
                      </a:r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zh-CN" altLang="en-US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可选择阿里云大数据</a:t>
                      </a:r>
                      <a:r>
                        <a:rPr lang="en-US" altLang="zh-CN" sz="9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EMR</a:t>
                      </a: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366089">
                <a:tc vMerge="1">
                  <a:tcPr/>
                </a:tc>
                <a:tc vMerge="1"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 vMerge="1">
                  <a:tcPr anchor="ctr"/>
                </a:tc>
              </a:tr>
              <a:tr h="366089">
                <a:tc vMerge="1">
                  <a:tcPr/>
                </a:tc>
                <a:tc vMerge="1"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 vMerge="1">
                  <a:tcPr anchor="ctr"/>
                </a:tc>
              </a:tr>
              <a:tr h="366089">
                <a:tc vMerge="1">
                  <a:tcPr/>
                </a:tc>
                <a:tc vMerge="1"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9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 vMerge="1"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 w="3175">
          <a:solidFill>
            <a:schemeClr val="tx1"/>
          </a:solidFill>
        </a:ln>
      </a:spPr>
      <a:bodyPr vert="eaVert" rtlCol="0" anchor="ctr"/>
      <a:lstStyle>
        <a:defPPr algn="ctr">
          <a:defRPr sz="900" dirty="0">
            <a:solidFill>
              <a:schemeClr val="tx1"/>
            </a:solidFill>
            <a:latin typeface="微软雅黑" panose="020B0503020204020204" charset="-122"/>
            <a:ea typeface="微软雅黑" panose="020B050302020402020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 algn="l">
          <a:defRPr sz="1000"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3211</Words>
  <Application>WPS 演示</Application>
  <PresentationFormat>全屏显示(16:9)</PresentationFormat>
  <Paragraphs>924</Paragraphs>
  <Slides>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Webdings</vt:lpstr>
      <vt:lpstr>Arial</vt:lpstr>
      <vt:lpstr>HelveticaNeueLT Std</vt:lpstr>
      <vt:lpstr>宋体</vt:lpstr>
      <vt:lpstr>Droid Sans Fallback</vt:lpstr>
      <vt:lpstr>Verdana</vt:lpstr>
      <vt:lpstr>Arial Unicode MS</vt:lpstr>
      <vt:lpstr>Abyssinica SIL</vt:lpstr>
      <vt:lpstr>2016 HDS Corporate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Murray</dc:creator>
  <cp:lastModifiedBy>muzongcun</cp:lastModifiedBy>
  <cp:revision>4504</cp:revision>
  <cp:lastPrinted>2022-08-03T09:20:21Z</cp:lastPrinted>
  <dcterms:created xsi:type="dcterms:W3CDTF">2022-08-03T09:20:21Z</dcterms:created>
  <dcterms:modified xsi:type="dcterms:W3CDTF">2022-08-03T09:20:21Z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0x010100C2E16F8D9C52734E8AE150065BA35B65</vt:lpwstr>
  </property>
  <property fmtid="{D5CDD505-2E9C-101B-9397-08002B2CF9AE}" pid="3" name="KSOProductBuildVer">
    <vt:lpwstr>2052-11.1.0.11664</vt:lpwstr>
  </property>
  <property fmtid="{D5CDD505-2E9C-101B-9397-08002B2CF9AE}" pid="4" name="ICV">
    <vt:lpwstr/>
  </property>
</Properties>
</file>