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19746" y="3971630"/>
            <a:ext cx="5858361" cy="14778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99907" y="4313377"/>
            <a:ext cx="2189018" cy="101600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13009" y="1071413"/>
            <a:ext cx="4969163" cy="1999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80869" y="4433448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基础资料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973744" y="4849087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预估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5059214" y="4442683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生产计划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5049978" y="4858322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计划执行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6326907" y="4414979"/>
            <a:ext cx="877455" cy="3325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损耗登记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7384471" y="4414979"/>
            <a:ext cx="877455" cy="3325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校准库存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8536708" y="4414978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报表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6289953" y="5809661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IOT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7282864" y="5809661"/>
            <a:ext cx="877455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RFID</a:t>
            </a:r>
            <a:endParaRPr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6326906" y="4913742"/>
            <a:ext cx="877455" cy="3325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效期预警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7384471" y="4904505"/>
            <a:ext cx="877455" cy="33250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断货预警</a:t>
            </a:r>
            <a:endParaRPr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4092853" y="1681002"/>
            <a:ext cx="1713348" cy="1016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库存实时计算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16200000">
            <a:off x="6592453" y="3304441"/>
            <a:ext cx="1403926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44482" y="1681003"/>
            <a:ext cx="2189018" cy="1016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271482" y="1782605"/>
            <a:ext cx="877455" cy="332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损耗登记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7329046" y="1782605"/>
            <a:ext cx="877455" cy="332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校准库存</a:t>
            </a:r>
            <a:endParaRPr lang="zh-CN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6271481" y="2281368"/>
            <a:ext cx="877455" cy="332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效期预警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7329046" y="2272131"/>
            <a:ext cx="877455" cy="3325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断货预警</a:t>
            </a:r>
            <a:endParaRPr lang="zh-CN" altLang="en-US" sz="1000" dirty="0"/>
          </a:p>
        </p:txBody>
      </p:sp>
      <p:sp>
        <p:nvSpPr>
          <p:cNvPr id="27" name="燕尾形箭头 26"/>
          <p:cNvSpPr/>
          <p:nvPr/>
        </p:nvSpPr>
        <p:spPr>
          <a:xfrm rot="5400000">
            <a:off x="4901135" y="3433612"/>
            <a:ext cx="680992" cy="267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燕尾形箭头 27"/>
          <p:cNvSpPr/>
          <p:nvPr/>
        </p:nvSpPr>
        <p:spPr>
          <a:xfrm rot="16200000">
            <a:off x="4207183" y="3435911"/>
            <a:ext cx="680992" cy="267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4762" y="1052942"/>
            <a:ext cx="1421241" cy="8055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FBI</a:t>
            </a:r>
            <a:endParaRPr lang="zh-CN" altLang="en-US" dirty="0"/>
          </a:p>
        </p:txBody>
      </p:sp>
      <p:sp>
        <p:nvSpPr>
          <p:cNvPr id="30" name="燕尾形箭头 29"/>
          <p:cNvSpPr/>
          <p:nvPr/>
        </p:nvSpPr>
        <p:spPr>
          <a:xfrm>
            <a:off x="2979395" y="1376204"/>
            <a:ext cx="680992" cy="2409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14762" y="2143257"/>
            <a:ext cx="1421241" cy="861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444179" y="1052942"/>
            <a:ext cx="1421241" cy="5642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PreOrder</a:t>
            </a:r>
            <a:endParaRPr lang="zh-CN" altLang="en-US" dirty="0"/>
          </a:p>
        </p:txBody>
      </p:sp>
      <p:sp>
        <p:nvSpPr>
          <p:cNvPr id="34" name="燕尾形箭头 33"/>
          <p:cNvSpPr/>
          <p:nvPr/>
        </p:nvSpPr>
        <p:spPr>
          <a:xfrm>
            <a:off x="8795530" y="1274610"/>
            <a:ext cx="562804" cy="267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 rot="5400000">
            <a:off x="6769547" y="5530410"/>
            <a:ext cx="288807" cy="2213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燕尾形箭头 38"/>
          <p:cNvSpPr/>
          <p:nvPr/>
        </p:nvSpPr>
        <p:spPr>
          <a:xfrm rot="16200000">
            <a:off x="6382165" y="5530410"/>
            <a:ext cx="288807" cy="2213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箭头 39"/>
          <p:cNvSpPr/>
          <p:nvPr/>
        </p:nvSpPr>
        <p:spPr>
          <a:xfrm rot="5400000">
            <a:off x="7771697" y="5525792"/>
            <a:ext cx="288807" cy="2213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燕尾形箭头 40"/>
          <p:cNvSpPr/>
          <p:nvPr/>
        </p:nvSpPr>
        <p:spPr>
          <a:xfrm rot="16200000">
            <a:off x="7384315" y="5525792"/>
            <a:ext cx="288807" cy="22136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81639" y="4022427"/>
            <a:ext cx="8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EPQC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761934" y="1154660"/>
            <a:ext cx="84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CRCS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85089" y="4153247"/>
            <a:ext cx="2101636" cy="785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000" dirty="0" smtClean="0"/>
              <a:t>约束条件：</a:t>
            </a:r>
            <a:endParaRPr lang="en-US" altLang="zh-CN" sz="1000" dirty="0" smtClean="0"/>
          </a:p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、数据推送周期为分钟级</a:t>
            </a:r>
            <a:endParaRPr lang="en-US" altLang="zh-CN" sz="1000" dirty="0" smtClean="0"/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、当餐厅端不在线时，停止向外部系统</a:t>
            </a:r>
            <a:r>
              <a:rPr lang="zh-CN" altLang="en-US" sz="1000" smtClean="0"/>
              <a:t>发送数据</a:t>
            </a:r>
            <a:endParaRPr lang="en-US" altLang="zh-CN" sz="1000" dirty="0" smtClean="0"/>
          </a:p>
          <a:p>
            <a:endParaRPr lang="zh-CN" altLang="en-US" sz="10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86327" y="3555994"/>
            <a:ext cx="11499273" cy="277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920845" y="3603236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餐厅端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912899" y="3132181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中心端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9457102" y="1710162"/>
            <a:ext cx="1421241" cy="561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MC</a:t>
            </a:r>
            <a:endParaRPr lang="zh-CN" altLang="en-US" dirty="0"/>
          </a:p>
        </p:txBody>
      </p:sp>
      <p:sp>
        <p:nvSpPr>
          <p:cNvPr id="47" name="燕尾形箭头 46"/>
          <p:cNvSpPr/>
          <p:nvPr/>
        </p:nvSpPr>
        <p:spPr>
          <a:xfrm>
            <a:off x="8795530" y="1911918"/>
            <a:ext cx="562804" cy="26785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989828" y="1187199"/>
            <a:ext cx="7199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半成品售卖量</a:t>
            </a:r>
            <a:endParaRPr lang="zh-CN" altLang="en-US" sz="1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352976" y="3260423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批次库存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342318" y="3597550"/>
            <a:ext cx="94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预计损耗量</a:t>
            </a:r>
            <a:endParaRPr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687092" y="1741564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断货预警</a:t>
            </a:r>
            <a:endParaRPr lang="zh-CN" altLang="en-US" sz="1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755061" y="1119703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标准品</a:t>
            </a:r>
            <a:endParaRPr lang="zh-CN" altLang="en-US" sz="1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766438" y="3387792"/>
            <a:ext cx="71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 smtClean="0"/>
              <a:t>制作量</a:t>
            </a:r>
            <a:endParaRPr lang="en-US" altLang="zh-CN" sz="1000" dirty="0" smtClean="0"/>
          </a:p>
          <a:p>
            <a:pPr algn="r"/>
            <a:r>
              <a:rPr lang="zh-CN" altLang="en-US" sz="1000" dirty="0" smtClean="0"/>
              <a:t>库存调拨</a:t>
            </a:r>
            <a:endParaRPr lang="en-US" altLang="zh-CN" sz="1000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2586787" y="3337482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配置信息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405009" y="3163449"/>
            <a:ext cx="321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库</a:t>
            </a:r>
            <a:endParaRPr lang="en-US" altLang="zh-CN" sz="1000" dirty="0" smtClean="0"/>
          </a:p>
          <a:p>
            <a:r>
              <a:rPr lang="zh-CN" altLang="en-US" sz="1000" dirty="0" smtClean="0"/>
              <a:t>存</a:t>
            </a:r>
            <a:endParaRPr lang="en-US" altLang="zh-CN" sz="1000" dirty="0" smtClean="0"/>
          </a:p>
          <a:p>
            <a:r>
              <a:rPr lang="zh-CN" altLang="en-US" sz="1000" dirty="0" smtClean="0"/>
              <a:t>功</a:t>
            </a:r>
            <a:endParaRPr lang="en-US" altLang="zh-CN" sz="1000" dirty="0" smtClean="0"/>
          </a:p>
          <a:p>
            <a:r>
              <a:rPr lang="zh-CN" altLang="en-US" sz="1000" dirty="0" smtClean="0"/>
              <a:t>能</a:t>
            </a:r>
            <a:endParaRPr lang="en-US" altLang="zh-CN" sz="1000" dirty="0" smtClean="0"/>
          </a:p>
          <a:p>
            <a:r>
              <a:rPr lang="zh-CN" altLang="en-US" sz="1000" dirty="0" smtClean="0"/>
              <a:t>上</a:t>
            </a:r>
            <a:endParaRPr lang="en-US" altLang="zh-CN" sz="1000" dirty="0" smtClean="0"/>
          </a:p>
          <a:p>
            <a:r>
              <a:rPr lang="zh-CN" altLang="en-US" sz="1000" dirty="0" smtClean="0"/>
              <a:t>移</a:t>
            </a:r>
            <a:endParaRPr lang="zh-CN" altLang="en-US" sz="1000" dirty="0"/>
          </a:p>
        </p:txBody>
      </p:sp>
      <p:sp>
        <p:nvSpPr>
          <p:cNvPr id="55" name="燕尾形箭头 54"/>
          <p:cNvSpPr/>
          <p:nvPr/>
        </p:nvSpPr>
        <p:spPr>
          <a:xfrm rot="3000672">
            <a:off x="2870902" y="3288532"/>
            <a:ext cx="963381" cy="22809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燕尾形箭头 56"/>
          <p:cNvSpPr/>
          <p:nvPr/>
        </p:nvSpPr>
        <p:spPr>
          <a:xfrm>
            <a:off x="8736436" y="2460025"/>
            <a:ext cx="680992" cy="2409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715004" y="2290220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批次库存</a:t>
            </a:r>
            <a:endParaRPr lang="zh-CN" altLang="en-US" sz="1000" dirty="0"/>
          </a:p>
        </p:txBody>
      </p:sp>
      <p:sp>
        <p:nvSpPr>
          <p:cNvPr id="61" name="矩形 60"/>
          <p:cNvSpPr/>
          <p:nvPr/>
        </p:nvSpPr>
        <p:spPr>
          <a:xfrm>
            <a:off x="9452486" y="2398269"/>
            <a:ext cx="1421241" cy="561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AI forecasting</a:t>
            </a:r>
            <a:endParaRPr lang="zh-CN" altLang="en-US" dirty="0"/>
          </a:p>
        </p:txBody>
      </p:sp>
      <p:sp>
        <p:nvSpPr>
          <p:cNvPr id="64" name="圆角右箭头 63"/>
          <p:cNvSpPr/>
          <p:nvPr/>
        </p:nvSpPr>
        <p:spPr>
          <a:xfrm rot="10800000">
            <a:off x="9643781" y="3086374"/>
            <a:ext cx="543928" cy="1870493"/>
          </a:xfrm>
          <a:prstGeom prst="bentArrow">
            <a:avLst>
              <a:gd name="adj1" fmla="val 1913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66792" y="3507521"/>
            <a:ext cx="719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</a:t>
            </a:r>
            <a:endParaRPr lang="en-US" altLang="zh-CN" sz="1000" dirty="0" smtClean="0"/>
          </a:p>
          <a:p>
            <a:r>
              <a:rPr lang="zh-CN" altLang="en-US" sz="1000" dirty="0" smtClean="0"/>
              <a:t>计</a:t>
            </a:r>
            <a:endParaRPr lang="en-US" altLang="zh-CN" sz="1000" dirty="0" smtClean="0"/>
          </a:p>
          <a:p>
            <a:r>
              <a:rPr lang="zh-CN" altLang="en-US" sz="1000" dirty="0" smtClean="0"/>
              <a:t>售</a:t>
            </a:r>
            <a:endParaRPr lang="en-US" altLang="zh-CN" sz="1000" dirty="0" smtClean="0"/>
          </a:p>
          <a:p>
            <a:r>
              <a:rPr lang="zh-CN" altLang="en-US" sz="1000" dirty="0" smtClean="0"/>
              <a:t>卖</a:t>
            </a:r>
            <a:endParaRPr lang="en-US" altLang="zh-CN" sz="1000" dirty="0" smtClean="0"/>
          </a:p>
          <a:p>
            <a:r>
              <a:rPr lang="zh-CN" altLang="en-US" sz="1000" dirty="0" smtClean="0"/>
              <a:t>量</a:t>
            </a:r>
            <a:endParaRPr lang="zh-CN" altLang="en-US" sz="1000" dirty="0"/>
          </a:p>
        </p:txBody>
      </p:sp>
      <p:sp>
        <p:nvSpPr>
          <p:cNvPr id="66" name="燕尾形箭头 65"/>
          <p:cNvSpPr/>
          <p:nvPr/>
        </p:nvSpPr>
        <p:spPr>
          <a:xfrm rot="10800000">
            <a:off x="8714208" y="2715772"/>
            <a:ext cx="680992" cy="2409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651715" y="2922442"/>
            <a:ext cx="83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预计售卖量</a:t>
            </a:r>
            <a:endParaRPr lang="zh-CN" altLang="en-US" sz="1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346936" y="3426677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效</a:t>
            </a:r>
            <a:r>
              <a:rPr lang="zh-CN" altLang="en-US" sz="1000" dirty="0" smtClean="0"/>
              <a:t>期预警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WPS 演示</Application>
  <PresentationFormat>宽屏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等线</vt:lpstr>
      <vt:lpstr>Gubbi</vt:lpstr>
      <vt:lpstr>宋体</vt:lpstr>
      <vt:lpstr>思源黑体 CN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琪</dc:creator>
  <cp:lastModifiedBy>muzongcun</cp:lastModifiedBy>
  <cp:revision>43</cp:revision>
  <dcterms:created xsi:type="dcterms:W3CDTF">2019-12-03T09:07:09Z</dcterms:created>
  <dcterms:modified xsi:type="dcterms:W3CDTF">2019-12-03T09:07:09Z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