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0" r:id="rId2"/>
    <p:sldId id="829" r:id="rId3"/>
    <p:sldId id="830" r:id="rId4"/>
    <p:sldId id="827" r:id="rId5"/>
    <p:sldId id="831" r:id="rId6"/>
    <p:sldId id="825" r:id="rId7"/>
    <p:sldId id="826" r:id="rId8"/>
    <p:sldId id="449" r:id="rId9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">
          <p15:clr>
            <a:srgbClr val="A4A3A4"/>
          </p15:clr>
        </p15:guide>
        <p15:guide id="2" pos="1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80">
          <p15:clr>
            <a:srgbClr val="A4A3A4"/>
          </p15:clr>
        </p15:guide>
        <p15:guide id="2" pos="2355">
          <p15:clr>
            <a:srgbClr val="A4A3A4"/>
          </p15:clr>
        </p15:guide>
        <p15:guide id="3" pos="128">
          <p15:clr>
            <a:srgbClr val="A4A3A4"/>
          </p15:clr>
        </p15:guide>
        <p15:guide id="4" pos="43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07"/>
    <a:srgbClr val="6984A3"/>
    <a:srgbClr val="011739"/>
    <a:srgbClr val="133361"/>
    <a:srgbClr val="737373"/>
    <a:srgbClr val="031B41"/>
    <a:srgbClr val="B50005"/>
    <a:srgbClr val="BADFFC"/>
    <a:srgbClr val="000003"/>
    <a:srgbClr val="3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8" autoAdjust="0"/>
    <p:restoredTop sz="94394" autoAdjust="0"/>
  </p:normalViewPr>
  <p:slideViewPr>
    <p:cSldViewPr snapToGrid="0" showGuides="1">
      <p:cViewPr varScale="1">
        <p:scale>
          <a:sx n="114" d="100"/>
          <a:sy n="114" d="100"/>
        </p:scale>
        <p:origin x="891" y="92"/>
      </p:cViewPr>
      <p:guideLst>
        <p:guide orient="horz" pos="29"/>
        <p:guide pos="1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680"/>
        <p:guide pos="2355"/>
        <p:guide pos="128"/>
        <p:guide pos="43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6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28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2020 Hitachi Solutions(China).  All rights reserved.</a:t>
            </a: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>
                <a:ea typeface="宋体" charset="0"/>
              </a:rPr>
              <a:t>戴宗</a:t>
            </a:r>
            <a:r>
              <a:rPr lang="en-US" altLang="zh-CN" dirty="0">
                <a:ea typeface="宋体" charset="0"/>
              </a:rPr>
              <a:t>-</a:t>
            </a:r>
            <a:r>
              <a:rPr lang="zh-CN" altLang="en-US" dirty="0">
                <a:ea typeface="宋体" charset="0"/>
              </a:rPr>
              <a:t>分布式菜单组装系统</a:t>
            </a:r>
            <a:endParaRPr altLang="zh-CN" dirty="0">
              <a:ea typeface="宋体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5221816" cy="276999"/>
          </a:xfrm>
        </p:spPr>
        <p:txBody>
          <a:bodyPr/>
          <a:lstStyle/>
          <a:p>
            <a:r>
              <a:rPr lang="zh-CN" altLang="en-US" sz="1200" dirty="0"/>
              <a:t>日立解决方案</a:t>
            </a:r>
            <a:endParaRPr lang="en-US" sz="12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03863" y="4460770"/>
            <a:ext cx="5221816" cy="276999"/>
          </a:xfrm>
        </p:spPr>
        <p:txBody>
          <a:bodyPr/>
          <a:lstStyle/>
          <a:p>
            <a:r>
              <a:rPr lang="en-US" altLang="zh-CN" dirty="0"/>
              <a:t>Apr, 2021 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946796" y="5213023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charset="0"/>
              </a:rPr>
              <a:t>戴宗</a:t>
            </a:r>
            <a:r>
              <a:rPr lang="en-US" altLang="zh-CN" dirty="0">
                <a:ea typeface="宋体" charset="0"/>
              </a:rPr>
              <a:t>_</a:t>
            </a:r>
            <a:r>
              <a:rPr lang="zh-CN" altLang="en-US" dirty="0">
                <a:ea typeface="宋体" charset="0"/>
              </a:rPr>
              <a:t>分布式菜单组装</a:t>
            </a:r>
            <a:r>
              <a:rPr lang="en-US" altLang="zh-CN" dirty="0">
                <a:ea typeface="宋体" charset="0"/>
              </a:rPr>
              <a:t>:</a:t>
            </a:r>
            <a:r>
              <a:rPr lang="zh-CN" altLang="en-US" dirty="0">
                <a:ea typeface="宋体" charset="0"/>
              </a:rPr>
              <a:t>整体架构</a:t>
            </a:r>
            <a:endParaRPr lang="zh-CN" altLang="en-US" sz="2400" dirty="0">
              <a:ea typeface="宋体" charset="0"/>
            </a:endParaRPr>
          </a:p>
        </p:txBody>
      </p:sp>
      <p:pic>
        <p:nvPicPr>
          <p:cNvPr id="15" name="图片 14" descr="图示&#10;&#10;描述已自动生成">
            <a:extLst>
              <a:ext uri="{FF2B5EF4-FFF2-40B4-BE49-F238E27FC236}">
                <a16:creationId xmlns:a16="http://schemas.microsoft.com/office/drawing/2014/main" id="{781F7C80-1A58-4143-B74E-552448BED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48" y="887307"/>
            <a:ext cx="5385903" cy="40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2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charset="0"/>
              </a:rPr>
              <a:t>戴宗</a:t>
            </a:r>
            <a:r>
              <a:rPr lang="en-US" altLang="zh-CN" dirty="0">
                <a:ea typeface="宋体" charset="0"/>
              </a:rPr>
              <a:t>_</a:t>
            </a:r>
            <a:r>
              <a:rPr lang="zh-CN" altLang="en-US" dirty="0">
                <a:ea typeface="宋体" charset="0"/>
              </a:rPr>
              <a:t>分布式菜单组装</a:t>
            </a:r>
            <a:r>
              <a:rPr lang="en-US" altLang="zh-CN" dirty="0">
                <a:ea typeface="宋体" charset="0"/>
              </a:rPr>
              <a:t>:</a:t>
            </a:r>
            <a:r>
              <a:rPr lang="zh-CN" altLang="en-US" dirty="0">
                <a:ea typeface="宋体" charset="0"/>
              </a:rPr>
              <a:t>数据同步</a:t>
            </a:r>
            <a:endParaRPr lang="zh-CN" altLang="en-US" sz="2400" dirty="0">
              <a:ea typeface="宋体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EFCB54-490E-455A-9712-888D5518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66" y="839892"/>
            <a:ext cx="6800427" cy="40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charset="0"/>
              </a:rPr>
              <a:t>戴宗</a:t>
            </a:r>
            <a:r>
              <a:rPr lang="en-US" altLang="zh-CN" dirty="0">
                <a:ea typeface="宋体" charset="0"/>
              </a:rPr>
              <a:t>_</a:t>
            </a:r>
            <a:r>
              <a:rPr lang="zh-CN" altLang="en-US" dirty="0">
                <a:ea typeface="宋体" charset="0"/>
              </a:rPr>
              <a:t>分布式菜单组装</a:t>
            </a:r>
            <a:r>
              <a:rPr lang="en-US" altLang="zh-CN" dirty="0">
                <a:ea typeface="宋体" charset="0"/>
              </a:rPr>
              <a:t>:</a:t>
            </a:r>
            <a:r>
              <a:rPr lang="zh-CN" altLang="en-US" dirty="0">
                <a:ea typeface="宋体" charset="0"/>
              </a:rPr>
              <a:t>宽表生成</a:t>
            </a:r>
            <a:endParaRPr lang="zh-CN" altLang="en-US" sz="2400" dirty="0">
              <a:ea typeface="宋体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CF4B02-8BE5-49D4-A744-C6F012AC1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3" y="1022773"/>
            <a:ext cx="8006080" cy="36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altLang="zh-CN" sz="2400" dirty="0">
                <a:ea typeface="宋体" charset="0"/>
              </a:rPr>
              <a:t>sqlserver</a:t>
            </a:r>
            <a:r>
              <a:rPr lang="zh-CN" altLang="en-US" sz="2400" dirty="0">
                <a:ea typeface="宋体" charset="0"/>
              </a:rPr>
              <a:t>同步</a:t>
            </a:r>
            <a:r>
              <a:rPr altLang="zh-CN" sz="2400" dirty="0">
                <a:ea typeface="宋体" charset="0"/>
              </a:rPr>
              <a:t>doris</a:t>
            </a:r>
            <a:endParaRPr lang="zh-CN" altLang="en-US" sz="2400" dirty="0">
              <a:ea typeface="宋体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2880" y="2577465"/>
            <a:ext cx="796290" cy="3841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宋体" charset="0"/>
              </a:rPr>
              <a:t>Sqlserver</a:t>
            </a:r>
          </a:p>
        </p:txBody>
      </p:sp>
      <p:cxnSp>
        <p:nvCxnSpPr>
          <p:cNvPr id="49" name="直接箭头连接符 48"/>
          <p:cNvCxnSpPr>
            <a:stCxn id="41" idx="3"/>
            <a:endCxn id="155" idx="1"/>
          </p:cNvCxnSpPr>
          <p:nvPr/>
        </p:nvCxnSpPr>
        <p:spPr>
          <a:xfrm flipV="1">
            <a:off x="979170" y="1697355"/>
            <a:ext cx="1595755" cy="107251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288790" y="1304925"/>
            <a:ext cx="49339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ea typeface="宋体" charset="0"/>
              </a:rPr>
              <a:t>datax</a:t>
            </a:r>
          </a:p>
        </p:txBody>
      </p:sp>
      <p:sp>
        <p:nvSpPr>
          <p:cNvPr id="39" name="Rounded Rectangle 69"/>
          <p:cNvSpPr/>
          <p:nvPr/>
        </p:nvSpPr>
        <p:spPr>
          <a:xfrm>
            <a:off x="2643505" y="1603375"/>
            <a:ext cx="905510" cy="3721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 dirty="0" err="1">
                <a:ea typeface="宋体" charset="0"/>
              </a:rPr>
              <a:t>exchangis</a:t>
            </a:r>
            <a:endParaRPr lang="zh-CN" altLang="en-US" sz="700" dirty="0">
              <a:ea typeface="宋体" charset="0"/>
            </a:endParaRPr>
          </a:p>
        </p:txBody>
      </p:sp>
      <p:cxnSp>
        <p:nvCxnSpPr>
          <p:cNvPr id="109" name="直接箭头连接符 108"/>
          <p:cNvCxnSpPr>
            <a:stCxn id="39" idx="3"/>
            <a:endCxn id="111" idx="1"/>
          </p:cNvCxnSpPr>
          <p:nvPr/>
        </p:nvCxnSpPr>
        <p:spPr>
          <a:xfrm>
            <a:off x="3549015" y="1789430"/>
            <a:ext cx="44323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3992245" y="1612900"/>
            <a:ext cx="851535" cy="3524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</a:p>
        </p:txBody>
      </p:sp>
      <p:cxnSp>
        <p:nvCxnSpPr>
          <p:cNvPr id="117" name="直接箭头连接符 116"/>
          <p:cNvCxnSpPr>
            <a:stCxn id="155" idx="2"/>
            <a:endCxn id="153" idx="0"/>
          </p:cNvCxnSpPr>
          <p:nvPr/>
        </p:nvCxnSpPr>
        <p:spPr>
          <a:xfrm>
            <a:off x="3749675" y="2109470"/>
            <a:ext cx="15875" cy="4495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3276600" y="3337560"/>
            <a:ext cx="974090" cy="3752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</a:p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增量处理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)</a:t>
            </a:r>
          </a:p>
        </p:txBody>
      </p:sp>
      <p:cxnSp>
        <p:nvCxnSpPr>
          <p:cNvPr id="122" name="直接箭头连接符 121"/>
          <p:cNvCxnSpPr>
            <a:stCxn id="41" idx="3"/>
            <a:endCxn id="121" idx="1"/>
          </p:cNvCxnSpPr>
          <p:nvPr/>
        </p:nvCxnSpPr>
        <p:spPr>
          <a:xfrm>
            <a:off x="979170" y="2769870"/>
            <a:ext cx="2297430" cy="7556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21" idx="0"/>
            <a:endCxn id="153" idx="2"/>
          </p:cNvCxnSpPr>
          <p:nvPr/>
        </p:nvCxnSpPr>
        <p:spPr>
          <a:xfrm flipV="1">
            <a:off x="3763645" y="2936875"/>
            <a:ext cx="1905" cy="4006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1588770" y="3402330"/>
            <a:ext cx="1269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每隔</a:t>
            </a:r>
            <a:r>
              <a:rPr lang="en-US" altLang="zh-CN" sz="1000" dirty="0"/>
              <a:t>5</a:t>
            </a:r>
            <a:r>
              <a:rPr lang="zh-CN" altLang="en-US" sz="1000" dirty="0"/>
              <a:t>分钟同步一次</a:t>
            </a:r>
            <a:endParaRPr lang="en-US" altLang="zh-CN" sz="1000" dirty="0"/>
          </a:p>
        </p:txBody>
      </p:sp>
      <p:sp>
        <p:nvSpPr>
          <p:cNvPr id="128" name="圆角矩形 127"/>
          <p:cNvSpPr/>
          <p:nvPr/>
        </p:nvSpPr>
        <p:spPr>
          <a:xfrm>
            <a:off x="5907405" y="3337560"/>
            <a:ext cx="1036955" cy="30099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触发宽表转换</a:t>
            </a:r>
          </a:p>
        </p:txBody>
      </p:sp>
      <p:cxnSp>
        <p:nvCxnSpPr>
          <p:cNvPr id="129" name="直接箭头连接符 128"/>
          <p:cNvCxnSpPr>
            <a:stCxn id="121" idx="3"/>
            <a:endCxn id="128" idx="1"/>
          </p:cNvCxnSpPr>
          <p:nvPr/>
        </p:nvCxnSpPr>
        <p:spPr>
          <a:xfrm flipV="1">
            <a:off x="4250690" y="3488055"/>
            <a:ext cx="1656715" cy="3746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3823335" y="4425950"/>
            <a:ext cx="1343660" cy="322580"/>
            <a:chOff x="6279" y="1907"/>
            <a:chExt cx="2320" cy="514"/>
          </a:xfrm>
        </p:grpSpPr>
        <p:sp>
          <p:nvSpPr>
            <p:cNvPr id="137" name="矩形 136"/>
            <p:cNvSpPr/>
            <p:nvPr/>
          </p:nvSpPr>
          <p:spPr>
            <a:xfrm>
              <a:off x="6279" y="1907"/>
              <a:ext cx="2320" cy="5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6466" y="1993"/>
              <a:ext cx="2133" cy="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900" dirty="0">
                  <a:ea typeface="宋体" charset="0"/>
                </a:rPr>
                <a:t>获取数据是否使用锁</a:t>
              </a:r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2802255" y="1304925"/>
            <a:ext cx="123623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每晚</a:t>
            </a:r>
            <a:r>
              <a:rPr lang="en-US" altLang="zh-CN" sz="1000" dirty="0"/>
              <a:t>8</a:t>
            </a:r>
            <a:r>
              <a:rPr lang="en-US" altLang="zh-CN" sz="1000" dirty="0">
                <a:ea typeface="宋体" charset="0"/>
              </a:rPr>
              <a:t>:10 </a:t>
            </a:r>
            <a:r>
              <a:rPr lang="zh-CN" altLang="en-US" sz="1000" dirty="0">
                <a:ea typeface="宋体" charset="0"/>
              </a:rPr>
              <a:t>全量</a:t>
            </a:r>
            <a:r>
              <a:rPr lang="zh-CN" altLang="en-US" sz="1000" dirty="0"/>
              <a:t>同步</a:t>
            </a:r>
            <a:endParaRPr lang="en-US" altLang="zh-CN" sz="1000" dirty="0"/>
          </a:p>
        </p:txBody>
      </p:sp>
      <p:grpSp>
        <p:nvGrpSpPr>
          <p:cNvPr id="144" name="组合 143"/>
          <p:cNvGrpSpPr/>
          <p:nvPr/>
        </p:nvGrpSpPr>
        <p:grpSpPr>
          <a:xfrm>
            <a:off x="2728595" y="4425950"/>
            <a:ext cx="745811" cy="322580"/>
            <a:chOff x="6279" y="1907"/>
            <a:chExt cx="1132" cy="508"/>
          </a:xfrm>
        </p:grpSpPr>
        <p:sp>
          <p:nvSpPr>
            <p:cNvPr id="145" name="矩形 144"/>
            <p:cNvSpPr/>
            <p:nvPr/>
          </p:nvSpPr>
          <p:spPr>
            <a:xfrm>
              <a:off x="6279" y="1907"/>
              <a:ext cx="1132" cy="5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6430" y="1980"/>
              <a:ext cx="89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800" dirty="0">
                  <a:ea typeface="宋体" charset="0"/>
                </a:rPr>
                <a:t>web</a:t>
              </a:r>
              <a:r>
                <a:rPr lang="zh-CN" altLang="en-US" sz="800" dirty="0">
                  <a:ea typeface="宋体" charset="0"/>
                </a:rPr>
                <a:t>管理</a:t>
              </a:r>
            </a:p>
          </p:txBody>
        </p:sp>
      </p:grpSp>
      <p:cxnSp>
        <p:nvCxnSpPr>
          <p:cNvPr id="148" name="直接箭头连接符 147"/>
          <p:cNvCxnSpPr>
            <a:stCxn id="145" idx="0"/>
            <a:endCxn id="121" idx="2"/>
          </p:cNvCxnSpPr>
          <p:nvPr/>
        </p:nvCxnSpPr>
        <p:spPr>
          <a:xfrm flipV="1">
            <a:off x="3101975" y="3720465"/>
            <a:ext cx="661670" cy="7131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1396365" y="913765"/>
            <a:ext cx="14605" cy="401256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2" name="组合 151"/>
          <p:cNvGrpSpPr/>
          <p:nvPr/>
        </p:nvGrpSpPr>
        <p:grpSpPr>
          <a:xfrm>
            <a:off x="3283585" y="2559050"/>
            <a:ext cx="963930" cy="377825"/>
            <a:chOff x="6279" y="1907"/>
            <a:chExt cx="1518" cy="595"/>
          </a:xfrm>
        </p:grpSpPr>
        <p:sp>
          <p:nvSpPr>
            <p:cNvPr id="153" name="矩形 152"/>
            <p:cNvSpPr/>
            <p:nvPr/>
          </p:nvSpPr>
          <p:spPr>
            <a:xfrm>
              <a:off x="6279" y="1907"/>
              <a:ext cx="1518" cy="5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6709" y="2059"/>
              <a:ext cx="708" cy="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900" dirty="0">
                  <a:ea typeface="宋体" charset="0"/>
                </a:rPr>
                <a:t>Doris</a:t>
              </a:r>
            </a:p>
          </p:txBody>
        </p:sp>
      </p:grpSp>
      <p:sp>
        <p:nvSpPr>
          <p:cNvPr id="155" name="圆角矩形 154"/>
          <p:cNvSpPr/>
          <p:nvPr/>
        </p:nvSpPr>
        <p:spPr>
          <a:xfrm>
            <a:off x="2574925" y="1285240"/>
            <a:ext cx="2349500" cy="82423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6" name="直接箭头连接符 155"/>
          <p:cNvCxnSpPr>
            <a:stCxn id="121" idx="2"/>
            <a:endCxn id="137" idx="0"/>
          </p:cNvCxnSpPr>
          <p:nvPr/>
        </p:nvCxnSpPr>
        <p:spPr>
          <a:xfrm>
            <a:off x="3763645" y="3720465"/>
            <a:ext cx="731520" cy="7131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2728595" y="4074795"/>
            <a:ext cx="11772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ea typeface="宋体" charset="0"/>
              </a:rPr>
              <a:t>web</a:t>
            </a:r>
            <a:r>
              <a:rPr lang="zh-CN" altLang="en-US" sz="1000" dirty="0">
                <a:ea typeface="宋体" charset="0"/>
              </a:rPr>
              <a:t>页面触发同步</a:t>
            </a:r>
          </a:p>
        </p:txBody>
      </p:sp>
      <p:cxnSp>
        <p:nvCxnSpPr>
          <p:cNvPr id="159" name="直接箭头连接符 158"/>
          <p:cNvCxnSpPr>
            <a:stCxn id="165" idx="0"/>
            <a:endCxn id="161" idx="1"/>
          </p:cNvCxnSpPr>
          <p:nvPr/>
        </p:nvCxnSpPr>
        <p:spPr>
          <a:xfrm flipV="1">
            <a:off x="5080000" y="1697355"/>
            <a:ext cx="725805" cy="9169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7181850" y="974725"/>
            <a:ext cx="18402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>
                <a:ea typeface="宋体" charset="0"/>
              </a:rPr>
              <a:t>1</a:t>
            </a:r>
            <a:r>
              <a:rPr lang="zh-CN" altLang="en-US" sz="1000" dirty="0">
                <a:ea typeface="宋体" charset="0"/>
              </a:rPr>
              <a:t>：增量处理，全量处理，</a:t>
            </a:r>
          </a:p>
          <a:p>
            <a:pPr algn="l"/>
            <a:r>
              <a:rPr lang="en-US" altLang="zh-CN" sz="1000" dirty="0">
                <a:ea typeface="宋体" charset="0"/>
              </a:rPr>
              <a:t>doris</a:t>
            </a:r>
            <a:r>
              <a:rPr lang="zh-CN" altLang="en-US" sz="1000" dirty="0">
                <a:ea typeface="宋体" charset="0"/>
              </a:rPr>
              <a:t>查询生成</a:t>
            </a:r>
            <a:r>
              <a:rPr lang="en-US" altLang="zh-CN" sz="1000" dirty="0">
                <a:ea typeface="宋体" charset="0"/>
              </a:rPr>
              <a:t>store</a:t>
            </a:r>
            <a:r>
              <a:rPr lang="zh-CN" altLang="en-US" sz="1000" dirty="0">
                <a:ea typeface="宋体" charset="0"/>
              </a:rPr>
              <a:t>落地</a:t>
            </a:r>
          </a:p>
          <a:p>
            <a:pPr algn="l"/>
            <a:r>
              <a:rPr lang="zh-CN" altLang="en-US" sz="1000" dirty="0">
                <a:ea typeface="宋体" charset="0"/>
              </a:rPr>
              <a:t>文件为互斥处理</a:t>
            </a:r>
          </a:p>
          <a:p>
            <a:pPr algn="l"/>
            <a:r>
              <a:rPr lang="en-US" altLang="zh-CN" sz="1000" dirty="0">
                <a:ea typeface="宋体" charset="0"/>
              </a:rPr>
              <a:t>2</a:t>
            </a:r>
            <a:r>
              <a:rPr lang="zh-CN" altLang="en-US" sz="1000" dirty="0">
                <a:ea typeface="宋体" charset="0"/>
              </a:rPr>
              <a:t>：增量触发宽表转换可以</a:t>
            </a:r>
          </a:p>
          <a:p>
            <a:pPr algn="l"/>
            <a:r>
              <a:rPr lang="zh-CN" altLang="en-US" sz="1000" dirty="0">
                <a:ea typeface="宋体" charset="0"/>
              </a:rPr>
              <a:t>通过应用中的同步数据完成</a:t>
            </a:r>
          </a:p>
          <a:p>
            <a:pPr algn="l"/>
            <a:r>
              <a:rPr lang="zh-CN" altLang="en-US" sz="1000" dirty="0">
                <a:ea typeface="宋体" charset="0"/>
              </a:rPr>
              <a:t>触发。</a:t>
            </a:r>
          </a:p>
          <a:p>
            <a:pPr algn="l"/>
            <a:r>
              <a:rPr lang="en-US" altLang="zh-CN" sz="1000" dirty="0">
                <a:ea typeface="宋体" charset="0"/>
              </a:rPr>
              <a:t>3</a:t>
            </a:r>
            <a:r>
              <a:rPr lang="zh-CN" altLang="en-US" sz="1000" dirty="0">
                <a:ea typeface="宋体" charset="0"/>
              </a:rPr>
              <a:t>：全量触发可以考虑使用</a:t>
            </a:r>
          </a:p>
          <a:p>
            <a:pPr algn="l"/>
            <a:r>
              <a:rPr lang="en-US" altLang="zh-CN" sz="1000" dirty="0">
                <a:ea typeface="宋体" charset="0"/>
              </a:rPr>
              <a:t>yum</a:t>
            </a:r>
            <a:r>
              <a:rPr lang="zh-CN" altLang="en-US" sz="1000" dirty="0">
                <a:ea typeface="宋体" charset="0"/>
              </a:rPr>
              <a:t>的同步工具或者使用</a:t>
            </a:r>
          </a:p>
          <a:p>
            <a:pPr algn="l"/>
            <a:r>
              <a:rPr lang="zh-CN" altLang="en-US" sz="1000" dirty="0">
                <a:ea typeface="宋体" charset="0"/>
              </a:rPr>
              <a:t>轮训同步完成标志进行转换</a:t>
            </a:r>
          </a:p>
          <a:p>
            <a:pPr algn="l"/>
            <a:endParaRPr lang="zh-CN" altLang="en-US" sz="1000" dirty="0">
              <a:ea typeface="宋体" charset="0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5805805" y="1509395"/>
            <a:ext cx="1138555" cy="3752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</a:p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定时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check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同步状态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)</a:t>
            </a:r>
          </a:p>
        </p:txBody>
      </p:sp>
      <p:sp>
        <p:nvSpPr>
          <p:cNvPr id="162" name="文本框 161"/>
          <p:cNvSpPr txBox="1"/>
          <p:nvPr/>
        </p:nvSpPr>
        <p:spPr>
          <a:xfrm>
            <a:off x="4606925" y="3242945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1000" dirty="0">
                <a:ea typeface="宋体" charset="0"/>
              </a:rPr>
              <a:t>增量同步完成</a:t>
            </a:r>
          </a:p>
        </p:txBody>
      </p:sp>
      <p:grpSp>
        <p:nvGrpSpPr>
          <p:cNvPr id="164" name="组合 163"/>
          <p:cNvGrpSpPr/>
          <p:nvPr/>
        </p:nvGrpSpPr>
        <p:grpSpPr>
          <a:xfrm>
            <a:off x="4706620" y="2614295"/>
            <a:ext cx="745811" cy="322580"/>
            <a:chOff x="6279" y="1907"/>
            <a:chExt cx="1132" cy="508"/>
          </a:xfrm>
        </p:grpSpPr>
        <p:sp>
          <p:nvSpPr>
            <p:cNvPr id="165" name="矩形 164"/>
            <p:cNvSpPr/>
            <p:nvPr/>
          </p:nvSpPr>
          <p:spPr>
            <a:xfrm>
              <a:off x="6279" y="1907"/>
              <a:ext cx="1132" cy="5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430" y="1980"/>
              <a:ext cx="89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800" dirty="0">
                  <a:ea typeface="宋体" charset="0"/>
                </a:rPr>
                <a:t>Redis</a:t>
              </a:r>
            </a:p>
          </p:txBody>
        </p:sp>
      </p:grpSp>
      <p:cxnSp>
        <p:nvCxnSpPr>
          <p:cNvPr id="167" name="直接箭头连接符 166"/>
          <p:cNvCxnSpPr>
            <a:stCxn id="111" idx="2"/>
          </p:cNvCxnSpPr>
          <p:nvPr/>
        </p:nvCxnSpPr>
        <p:spPr>
          <a:xfrm>
            <a:off x="4418330" y="1965325"/>
            <a:ext cx="662305" cy="6540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61" idx="2"/>
            <a:endCxn id="128" idx="0"/>
          </p:cNvCxnSpPr>
          <p:nvPr/>
        </p:nvCxnSpPr>
        <p:spPr>
          <a:xfrm>
            <a:off x="6375400" y="1884680"/>
            <a:ext cx="50800" cy="14528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/>
          <p:cNvSpPr txBox="1"/>
          <p:nvPr/>
        </p:nvSpPr>
        <p:spPr>
          <a:xfrm>
            <a:off x="5953760" y="252476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1000" dirty="0">
                <a:ea typeface="宋体" charset="0"/>
              </a:rPr>
              <a:t>全量同步完成</a:t>
            </a:r>
          </a:p>
        </p:txBody>
      </p:sp>
    </p:spTree>
    <p:extLst>
      <p:ext uri="{BB962C8B-B14F-4D97-AF65-F5344CB8AC3E}">
        <p14:creationId xmlns:p14="http://schemas.microsoft.com/office/powerpoint/2010/main" val="396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宋体" charset="0"/>
              </a:rPr>
              <a:t>宽表转换</a:t>
            </a:r>
          </a:p>
        </p:txBody>
      </p:sp>
      <p:sp>
        <p:nvSpPr>
          <p:cNvPr id="133" name="矩形 132"/>
          <p:cNvSpPr/>
          <p:nvPr/>
        </p:nvSpPr>
        <p:spPr>
          <a:xfrm>
            <a:off x="1457960" y="2001520"/>
            <a:ext cx="941070" cy="2067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Rounded Rectangle 69"/>
          <p:cNvSpPr/>
          <p:nvPr/>
        </p:nvSpPr>
        <p:spPr>
          <a:xfrm>
            <a:off x="1475105" y="2287905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/>
              <a:t>topic-day-2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1388110" y="1954530"/>
            <a:ext cx="1078230" cy="218567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3040" y="2867660"/>
            <a:ext cx="796290" cy="3841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宋体" charset="0"/>
              </a:rPr>
              <a:t>宽表转换</a:t>
            </a: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宋体" charset="0"/>
              </a:rPr>
              <a:t>API</a:t>
            </a:r>
          </a:p>
        </p:txBody>
      </p:sp>
      <p:cxnSp>
        <p:nvCxnSpPr>
          <p:cNvPr id="49" name="直接箭头连接符 48"/>
          <p:cNvCxnSpPr>
            <a:stCxn id="41" idx="3"/>
            <a:endCxn id="135" idx="1"/>
          </p:cNvCxnSpPr>
          <p:nvPr/>
        </p:nvCxnSpPr>
        <p:spPr>
          <a:xfrm flipV="1">
            <a:off x="989330" y="3047365"/>
            <a:ext cx="398780" cy="127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110" idx="1"/>
          </p:cNvCxnSpPr>
          <p:nvPr/>
        </p:nvCxnSpPr>
        <p:spPr>
          <a:xfrm>
            <a:off x="2466340" y="2288540"/>
            <a:ext cx="976630" cy="7112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7493635" y="1327150"/>
            <a:ext cx="16617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dirty="0"/>
              <a:t>1</a:t>
            </a:r>
            <a:r>
              <a:rPr lang="zh-CN" altLang="en-US" sz="800" dirty="0">
                <a:ea typeface="宋体" charset="0"/>
              </a:rPr>
              <a:t>：</a:t>
            </a:r>
            <a:r>
              <a:rPr lang="zh-CN" altLang="en-US" sz="800" dirty="0"/>
              <a:t>多消费者，多线程处理，可以</a:t>
            </a:r>
          </a:p>
          <a:p>
            <a:pPr algn="l"/>
            <a:r>
              <a:rPr lang="zh-CN" altLang="en-US" sz="800" dirty="0">
                <a:ea typeface="宋体" charset="0"/>
              </a:rPr>
              <a:t>细化到每一天的其中一个宽表的</a:t>
            </a:r>
          </a:p>
          <a:p>
            <a:pPr algn="l"/>
            <a:r>
              <a:rPr lang="zh-CN" altLang="en-US" sz="800" dirty="0">
                <a:ea typeface="宋体" charset="0"/>
              </a:rPr>
              <a:t>单独生成</a:t>
            </a:r>
          </a:p>
          <a:p>
            <a:pPr algn="l"/>
            <a:r>
              <a:rPr lang="en-US" altLang="zh-CN" sz="800" dirty="0">
                <a:ea typeface="宋体" charset="0"/>
              </a:rPr>
              <a:t>2</a:t>
            </a:r>
            <a:r>
              <a:rPr lang="zh-CN" altLang="en-US" sz="800" dirty="0">
                <a:ea typeface="宋体" charset="0"/>
              </a:rPr>
              <a:t>：</a:t>
            </a:r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6380480" y="1608455"/>
            <a:ext cx="4445" cy="6159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69"/>
          <p:cNvSpPr/>
          <p:nvPr/>
        </p:nvSpPr>
        <p:spPr>
          <a:xfrm>
            <a:off x="1478280" y="2534920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/>
              <a:t>topic-day-3</a:t>
            </a:r>
          </a:p>
        </p:txBody>
      </p:sp>
      <p:sp>
        <p:nvSpPr>
          <p:cNvPr id="39" name="Rounded Rectangle 69"/>
          <p:cNvSpPr/>
          <p:nvPr/>
        </p:nvSpPr>
        <p:spPr>
          <a:xfrm>
            <a:off x="1475105" y="2042795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/>
              <a:t>topic-day-1</a:t>
            </a:r>
          </a:p>
        </p:txBody>
      </p:sp>
      <p:sp>
        <p:nvSpPr>
          <p:cNvPr id="43" name="Rounded Rectangle 69"/>
          <p:cNvSpPr/>
          <p:nvPr/>
        </p:nvSpPr>
        <p:spPr>
          <a:xfrm>
            <a:off x="1472565" y="2782570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/>
              <a:t>topic-day-4</a:t>
            </a:r>
          </a:p>
        </p:txBody>
      </p:sp>
      <p:sp>
        <p:nvSpPr>
          <p:cNvPr id="45" name="Rounded Rectangle 69"/>
          <p:cNvSpPr/>
          <p:nvPr/>
        </p:nvSpPr>
        <p:spPr>
          <a:xfrm>
            <a:off x="1465580" y="3282950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/>
              <a:t>topic-day-6</a:t>
            </a:r>
          </a:p>
        </p:txBody>
      </p:sp>
      <p:sp>
        <p:nvSpPr>
          <p:cNvPr id="46" name="Rounded Rectangle 69"/>
          <p:cNvSpPr/>
          <p:nvPr/>
        </p:nvSpPr>
        <p:spPr>
          <a:xfrm>
            <a:off x="1477645" y="3529965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/>
              <a:t>topic-day-7</a:t>
            </a:r>
          </a:p>
        </p:txBody>
      </p:sp>
      <p:sp>
        <p:nvSpPr>
          <p:cNvPr id="47" name="Rounded Rectangle 69"/>
          <p:cNvSpPr/>
          <p:nvPr/>
        </p:nvSpPr>
        <p:spPr>
          <a:xfrm>
            <a:off x="1472565" y="3030855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/>
              <a:t>topic-day-5</a:t>
            </a:r>
          </a:p>
        </p:txBody>
      </p:sp>
      <p:sp>
        <p:nvSpPr>
          <p:cNvPr id="48" name="Rounded Rectangle 69"/>
          <p:cNvSpPr/>
          <p:nvPr/>
        </p:nvSpPr>
        <p:spPr>
          <a:xfrm>
            <a:off x="1470025" y="3791585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/>
              <a:t>topic-day-8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376545" y="2224405"/>
            <a:ext cx="1987550" cy="153289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541645" y="2307590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A1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5883910" y="1230630"/>
            <a:ext cx="963930" cy="377190"/>
            <a:chOff x="6279" y="1907"/>
            <a:chExt cx="1518" cy="594"/>
          </a:xfrm>
        </p:grpSpPr>
        <p:sp>
          <p:nvSpPr>
            <p:cNvPr id="55" name="矩形 54"/>
            <p:cNvSpPr/>
            <p:nvPr/>
          </p:nvSpPr>
          <p:spPr>
            <a:xfrm>
              <a:off x="6279" y="1907"/>
              <a:ext cx="1518" cy="5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544" y="2059"/>
              <a:ext cx="988" cy="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700" dirty="0">
                  <a:latin typeface="微软雅黑" panose="020B0503020204020204" charset="-122"/>
                  <a:ea typeface="宋体" charset="0"/>
                  <a:sym typeface="+mn-ea"/>
                </a:rPr>
                <a:t>原始表数据</a:t>
              </a:r>
              <a:endParaRPr lang="zh-CN" altLang="en-US" sz="700" dirty="0">
                <a:ea typeface="宋体" charset="0"/>
              </a:endParaRPr>
            </a:p>
          </p:txBody>
        </p:sp>
      </p:grpSp>
      <p:sp>
        <p:nvSpPr>
          <p:cNvPr id="60" name="圆角矩形 59"/>
          <p:cNvSpPr/>
          <p:nvPr/>
        </p:nvSpPr>
        <p:spPr>
          <a:xfrm>
            <a:off x="6380480" y="2308225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A2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5541645" y="2659380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A3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6380480" y="2660015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A4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5541645" y="3011170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KS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6380480" y="3011805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KE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5541645" y="3364230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6380480" y="3364865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....</a:t>
            </a:r>
          </a:p>
        </p:txBody>
      </p:sp>
      <p:cxnSp>
        <p:nvCxnSpPr>
          <p:cNvPr id="102" name="直接箭头连接符 101"/>
          <p:cNvCxnSpPr>
            <a:stCxn id="135" idx="3"/>
            <a:endCxn id="110" idx="1"/>
          </p:cNvCxnSpPr>
          <p:nvPr/>
        </p:nvCxnSpPr>
        <p:spPr>
          <a:xfrm flipV="1">
            <a:off x="2466340" y="2999740"/>
            <a:ext cx="976630" cy="476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110" idx="1"/>
          </p:cNvCxnSpPr>
          <p:nvPr/>
        </p:nvCxnSpPr>
        <p:spPr>
          <a:xfrm flipV="1">
            <a:off x="2458720" y="2999740"/>
            <a:ext cx="984250" cy="6737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3442970" y="2178050"/>
            <a:ext cx="1108710" cy="164274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3601085" y="2260600"/>
            <a:ext cx="798830" cy="2933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3601085" y="2653030"/>
            <a:ext cx="798830" cy="2933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</a:p>
        </p:txBody>
      </p:sp>
      <p:sp>
        <p:nvSpPr>
          <p:cNvPr id="115" name="圆角矩形 114"/>
          <p:cNvSpPr/>
          <p:nvPr/>
        </p:nvSpPr>
        <p:spPr>
          <a:xfrm>
            <a:off x="3601085" y="3051175"/>
            <a:ext cx="798830" cy="2933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</a:p>
        </p:txBody>
      </p:sp>
      <p:sp>
        <p:nvSpPr>
          <p:cNvPr id="116" name="圆角矩形 115"/>
          <p:cNvSpPr/>
          <p:nvPr/>
        </p:nvSpPr>
        <p:spPr>
          <a:xfrm>
            <a:off x="3601085" y="3444240"/>
            <a:ext cx="798830" cy="2933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</a:p>
        </p:txBody>
      </p:sp>
      <p:cxnSp>
        <p:nvCxnSpPr>
          <p:cNvPr id="117" name="直接箭头连接符 116"/>
          <p:cNvCxnSpPr>
            <a:stCxn id="110" idx="3"/>
            <a:endCxn id="51" idx="1"/>
          </p:cNvCxnSpPr>
          <p:nvPr/>
        </p:nvCxnSpPr>
        <p:spPr>
          <a:xfrm flipV="1">
            <a:off x="4551680" y="2990850"/>
            <a:ext cx="824865" cy="88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4684395" y="2250440"/>
            <a:ext cx="53848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00" dirty="0">
                <a:ea typeface="宋体" charset="0"/>
              </a:rPr>
              <a:t>生成宽表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601085" y="1252855"/>
            <a:ext cx="1000125" cy="377825"/>
            <a:chOff x="6279" y="1907"/>
            <a:chExt cx="1518" cy="595"/>
          </a:xfrm>
        </p:grpSpPr>
        <p:sp>
          <p:nvSpPr>
            <p:cNvPr id="11" name="矩形 10"/>
            <p:cNvSpPr/>
            <p:nvPr/>
          </p:nvSpPr>
          <p:spPr>
            <a:xfrm>
              <a:off x="6279" y="1907"/>
              <a:ext cx="1518" cy="5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33" y="2048"/>
              <a:ext cx="74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800" dirty="0">
                  <a:ea typeface="宋体" charset="0"/>
                </a:rPr>
                <a:t>Apollo</a:t>
              </a:r>
            </a:p>
          </p:txBody>
        </p:sp>
      </p:grpSp>
      <p:cxnSp>
        <p:nvCxnSpPr>
          <p:cNvPr id="14" name="直接箭头连接符 13"/>
          <p:cNvCxnSpPr>
            <a:stCxn id="11" idx="2"/>
          </p:cNvCxnSpPr>
          <p:nvPr/>
        </p:nvCxnSpPr>
        <p:spPr>
          <a:xfrm>
            <a:off x="4101465" y="1630680"/>
            <a:ext cx="1905" cy="51117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1" idx="3"/>
            <a:endCxn id="30" idx="1"/>
          </p:cNvCxnSpPr>
          <p:nvPr/>
        </p:nvCxnSpPr>
        <p:spPr>
          <a:xfrm flipV="1">
            <a:off x="7364095" y="2981960"/>
            <a:ext cx="596900" cy="88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7960995" y="2761615"/>
            <a:ext cx="904875" cy="44005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数据有效性生成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check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737360" y="1670050"/>
            <a:ext cx="5073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ea typeface="宋体" charset="0"/>
              </a:rPr>
              <a:t>Kafka</a:t>
            </a:r>
          </a:p>
        </p:txBody>
      </p:sp>
      <p:grpSp>
        <p:nvGrpSpPr>
          <p:cNvPr id="132" name="组合 131"/>
          <p:cNvGrpSpPr/>
          <p:nvPr/>
        </p:nvGrpSpPr>
        <p:grpSpPr>
          <a:xfrm>
            <a:off x="3340735" y="4254500"/>
            <a:ext cx="1343660" cy="322580"/>
            <a:chOff x="6279" y="1907"/>
            <a:chExt cx="2320" cy="514"/>
          </a:xfrm>
        </p:grpSpPr>
        <p:sp>
          <p:nvSpPr>
            <p:cNvPr id="137" name="矩形 136"/>
            <p:cNvSpPr/>
            <p:nvPr/>
          </p:nvSpPr>
          <p:spPr>
            <a:xfrm>
              <a:off x="6279" y="1907"/>
              <a:ext cx="2320" cy="5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6466" y="1993"/>
              <a:ext cx="2133" cy="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900" dirty="0">
                  <a:ea typeface="宋体" charset="0"/>
                </a:rPr>
                <a:t>获取数据是否使用锁</a:t>
              </a:r>
            </a:p>
          </p:txBody>
        </p:sp>
      </p:grpSp>
      <p:cxnSp>
        <p:nvCxnSpPr>
          <p:cNvPr id="156" name="直接箭头连接符 155"/>
          <p:cNvCxnSpPr>
            <a:stCxn id="110" idx="2"/>
            <a:endCxn id="137" idx="0"/>
          </p:cNvCxnSpPr>
          <p:nvPr/>
        </p:nvCxnSpPr>
        <p:spPr>
          <a:xfrm>
            <a:off x="3997325" y="3820795"/>
            <a:ext cx="15240" cy="4337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551680" y="2567305"/>
            <a:ext cx="824865" cy="88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4551680" y="3444240"/>
            <a:ext cx="824865" cy="88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7687310" y="3856355"/>
            <a:ext cx="1343660" cy="322580"/>
            <a:chOff x="6279" y="1907"/>
            <a:chExt cx="2320" cy="514"/>
          </a:xfrm>
        </p:grpSpPr>
        <p:sp>
          <p:nvSpPr>
            <p:cNvPr id="44" name="矩形 43"/>
            <p:cNvSpPr/>
            <p:nvPr/>
          </p:nvSpPr>
          <p:spPr>
            <a:xfrm>
              <a:off x="6279" y="1907"/>
              <a:ext cx="2320" cy="5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752" y="1993"/>
              <a:ext cx="1508" cy="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900" dirty="0">
                  <a:ea typeface="宋体" charset="0"/>
                </a:rPr>
                <a:t>触发菜单计算</a:t>
              </a:r>
            </a:p>
          </p:txBody>
        </p:sp>
      </p:grpSp>
      <p:cxnSp>
        <p:nvCxnSpPr>
          <p:cNvPr id="53" name="直接箭头连接符 52"/>
          <p:cNvCxnSpPr/>
          <p:nvPr/>
        </p:nvCxnSpPr>
        <p:spPr>
          <a:xfrm>
            <a:off x="8427085" y="3204845"/>
            <a:ext cx="4445" cy="6159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宋体" charset="0"/>
              </a:rPr>
              <a:t>菜单计算（预计算和全量计算）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3980815" y="2122170"/>
            <a:ext cx="1715770" cy="148145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068445" y="2202180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A1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4907280" y="2202815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A2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4068445" y="2553970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A3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4907280" y="2554605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A4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4068445" y="2905760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KS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4907280" y="2906395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KE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4068445" y="3258820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4907280" y="3259455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....</a:t>
            </a:r>
          </a:p>
        </p:txBody>
      </p:sp>
      <p:sp>
        <p:nvSpPr>
          <p:cNvPr id="110" name="圆角矩形 109"/>
          <p:cNvSpPr/>
          <p:nvPr/>
        </p:nvSpPr>
        <p:spPr>
          <a:xfrm>
            <a:off x="2372360" y="2050415"/>
            <a:ext cx="1108710" cy="164274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530475" y="2132965"/>
            <a:ext cx="798830" cy="2933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2530475" y="2525395"/>
            <a:ext cx="798830" cy="2933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</a:p>
        </p:txBody>
      </p:sp>
      <p:sp>
        <p:nvSpPr>
          <p:cNvPr id="115" name="圆角矩形 114"/>
          <p:cNvSpPr/>
          <p:nvPr/>
        </p:nvSpPr>
        <p:spPr>
          <a:xfrm>
            <a:off x="2530475" y="2923540"/>
            <a:ext cx="798830" cy="2933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</a:p>
        </p:txBody>
      </p:sp>
      <p:sp>
        <p:nvSpPr>
          <p:cNvPr id="116" name="圆角矩形 115"/>
          <p:cNvSpPr/>
          <p:nvPr/>
        </p:nvSpPr>
        <p:spPr>
          <a:xfrm>
            <a:off x="2530475" y="3316605"/>
            <a:ext cx="798830" cy="2933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421890" y="1200785"/>
            <a:ext cx="1000125" cy="377825"/>
            <a:chOff x="6279" y="1907"/>
            <a:chExt cx="1518" cy="595"/>
          </a:xfrm>
        </p:grpSpPr>
        <p:sp>
          <p:nvSpPr>
            <p:cNvPr id="11" name="矩形 10"/>
            <p:cNvSpPr/>
            <p:nvPr/>
          </p:nvSpPr>
          <p:spPr>
            <a:xfrm>
              <a:off x="6279" y="1907"/>
              <a:ext cx="1518" cy="5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33" y="2048"/>
              <a:ext cx="74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800" dirty="0">
                  <a:ea typeface="宋体" charset="0"/>
                </a:rPr>
                <a:t>Apollo</a:t>
              </a:r>
            </a:p>
          </p:txBody>
        </p:sp>
      </p:grpSp>
      <p:cxnSp>
        <p:nvCxnSpPr>
          <p:cNvPr id="14" name="直接箭头连接符 13"/>
          <p:cNvCxnSpPr>
            <a:stCxn id="11" idx="2"/>
            <a:endCxn id="110" idx="0"/>
          </p:cNvCxnSpPr>
          <p:nvPr/>
        </p:nvCxnSpPr>
        <p:spPr>
          <a:xfrm>
            <a:off x="2922270" y="1578610"/>
            <a:ext cx="4445" cy="4718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1" idx="3"/>
            <a:endCxn id="37" idx="1"/>
          </p:cNvCxnSpPr>
          <p:nvPr/>
        </p:nvCxnSpPr>
        <p:spPr>
          <a:xfrm flipV="1">
            <a:off x="5696585" y="2848610"/>
            <a:ext cx="417830" cy="146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188075" y="2518410"/>
            <a:ext cx="702310" cy="280670"/>
          </a:xfrm>
          <a:prstGeom prst="roundRect">
            <a:avLst/>
          </a:prstGeom>
          <a:gradFill>
            <a:gsLst>
              <a:gs pos="2200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store</a:t>
            </a:r>
            <a:r>
              <a:rPr 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文件</a:t>
            </a:r>
          </a:p>
        </p:txBody>
      </p:sp>
      <p:cxnSp>
        <p:nvCxnSpPr>
          <p:cNvPr id="2" name="直接箭头连接符 1"/>
          <p:cNvCxnSpPr>
            <a:stCxn id="110" idx="3"/>
          </p:cNvCxnSpPr>
          <p:nvPr/>
        </p:nvCxnSpPr>
        <p:spPr>
          <a:xfrm flipV="1">
            <a:off x="3474720" y="2854325"/>
            <a:ext cx="499745" cy="177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2158365" y="4187825"/>
            <a:ext cx="1473200" cy="326390"/>
            <a:chOff x="665" y="8757"/>
            <a:chExt cx="2320" cy="514"/>
          </a:xfrm>
        </p:grpSpPr>
        <p:sp>
          <p:nvSpPr>
            <p:cNvPr id="137" name="矩形 136"/>
            <p:cNvSpPr/>
            <p:nvPr/>
          </p:nvSpPr>
          <p:spPr>
            <a:xfrm>
              <a:off x="665" y="8757"/>
              <a:ext cx="2320" cy="5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952" y="8833"/>
              <a:ext cx="1908" cy="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900" dirty="0">
                  <a:ea typeface="宋体" charset="0"/>
                </a:rPr>
                <a:t>获取数据是否使用锁</a:t>
              </a:r>
            </a:p>
          </p:txBody>
        </p:sp>
      </p:grpSp>
      <p:cxnSp>
        <p:nvCxnSpPr>
          <p:cNvPr id="3" name="直接箭头连接符 2"/>
          <p:cNvCxnSpPr/>
          <p:nvPr/>
        </p:nvCxnSpPr>
        <p:spPr>
          <a:xfrm>
            <a:off x="2925445" y="3693160"/>
            <a:ext cx="1905" cy="51117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25450" y="1816100"/>
            <a:ext cx="1116330" cy="2155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ounded Rectangle 69"/>
          <p:cNvSpPr/>
          <p:nvPr/>
        </p:nvSpPr>
        <p:spPr>
          <a:xfrm>
            <a:off x="480060" y="2165350"/>
            <a:ext cx="990600" cy="24701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/>
              <a:t>topic-</a:t>
            </a:r>
            <a:r>
              <a:rPr lang="en-US" altLang="zh-CN" sz="700">
                <a:sym typeface="+mn-ea"/>
              </a:rPr>
              <a:t>tenant</a:t>
            </a:r>
            <a:r>
              <a:rPr lang="en-US" altLang="zh-CN" sz="700"/>
              <a:t>-</a:t>
            </a:r>
            <a:r>
              <a:rPr lang="en-US" altLang="zh-CN" sz="700">
                <a:sym typeface="+mn-ea"/>
              </a:rPr>
              <a:t>store2</a:t>
            </a:r>
            <a:endParaRPr lang="en-US" altLang="zh-CN" sz="700"/>
          </a:p>
        </p:txBody>
      </p:sp>
      <p:sp>
        <p:nvSpPr>
          <p:cNvPr id="8" name="Rounded Rectangle 69"/>
          <p:cNvSpPr/>
          <p:nvPr/>
        </p:nvSpPr>
        <p:spPr>
          <a:xfrm>
            <a:off x="489585" y="2437765"/>
            <a:ext cx="987425" cy="24765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/>
              <a:t>topic-</a:t>
            </a:r>
            <a:r>
              <a:rPr lang="en-US" altLang="zh-CN" sz="700">
                <a:sym typeface="+mn-ea"/>
              </a:rPr>
              <a:t>tenant</a:t>
            </a:r>
            <a:r>
              <a:rPr lang="en-US" altLang="zh-CN" sz="700"/>
              <a:t>-</a:t>
            </a:r>
            <a:r>
              <a:rPr lang="en-US" altLang="zh-CN" sz="700">
                <a:sym typeface="+mn-ea"/>
              </a:rPr>
              <a:t>store3</a:t>
            </a:r>
            <a:endParaRPr lang="en-US" altLang="zh-CN" sz="700"/>
          </a:p>
        </p:txBody>
      </p:sp>
      <p:sp>
        <p:nvSpPr>
          <p:cNvPr id="9" name="Rounded Rectangle 69"/>
          <p:cNvSpPr/>
          <p:nvPr/>
        </p:nvSpPr>
        <p:spPr>
          <a:xfrm>
            <a:off x="480060" y="1888490"/>
            <a:ext cx="991235" cy="2451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/>
              <a:t>topic-tenant-store1</a:t>
            </a:r>
          </a:p>
        </p:txBody>
      </p:sp>
      <p:sp>
        <p:nvSpPr>
          <p:cNvPr id="12" name="Rounded Rectangle 69"/>
          <p:cNvSpPr/>
          <p:nvPr/>
        </p:nvSpPr>
        <p:spPr>
          <a:xfrm>
            <a:off x="483870" y="2710815"/>
            <a:ext cx="987425" cy="2247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/>
              <a:t>topic-</a:t>
            </a:r>
            <a:r>
              <a:rPr lang="en-US" altLang="zh-CN" sz="700">
                <a:sym typeface="+mn-ea"/>
              </a:rPr>
              <a:t>tenant</a:t>
            </a:r>
            <a:r>
              <a:rPr lang="en-US" altLang="zh-CN" sz="700"/>
              <a:t>-</a:t>
            </a:r>
            <a:r>
              <a:rPr lang="en-US" altLang="zh-CN" sz="700">
                <a:sym typeface="+mn-ea"/>
              </a:rPr>
              <a:t>store4</a:t>
            </a:r>
            <a:endParaRPr lang="en-US" altLang="zh-CN" sz="700"/>
          </a:p>
        </p:txBody>
      </p:sp>
      <p:sp>
        <p:nvSpPr>
          <p:cNvPr id="17" name="Rounded Rectangle 69"/>
          <p:cNvSpPr/>
          <p:nvPr/>
        </p:nvSpPr>
        <p:spPr>
          <a:xfrm>
            <a:off x="483870" y="3210560"/>
            <a:ext cx="987425" cy="228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/>
              <a:t>topic-</a:t>
            </a:r>
            <a:r>
              <a:rPr lang="en-US" altLang="zh-CN" sz="700">
                <a:sym typeface="+mn-ea"/>
              </a:rPr>
              <a:t>tenant</a:t>
            </a:r>
            <a:r>
              <a:rPr lang="en-US" altLang="zh-CN" sz="700"/>
              <a:t>-</a:t>
            </a:r>
            <a:r>
              <a:rPr lang="en-US" altLang="zh-CN" sz="700">
                <a:sym typeface="+mn-ea"/>
              </a:rPr>
              <a:t>store6</a:t>
            </a:r>
            <a:endParaRPr lang="en-US" altLang="zh-CN" sz="700"/>
          </a:p>
        </p:txBody>
      </p:sp>
      <p:sp>
        <p:nvSpPr>
          <p:cNvPr id="19" name="Rounded Rectangle 69"/>
          <p:cNvSpPr/>
          <p:nvPr/>
        </p:nvSpPr>
        <p:spPr>
          <a:xfrm>
            <a:off x="482600" y="3464560"/>
            <a:ext cx="988695" cy="2146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/>
              <a:t>topic-</a:t>
            </a:r>
            <a:r>
              <a:rPr lang="en-US" altLang="zh-CN" sz="700">
                <a:sym typeface="+mn-ea"/>
              </a:rPr>
              <a:t>tenant</a:t>
            </a:r>
            <a:r>
              <a:rPr lang="en-US" altLang="zh-CN" sz="700"/>
              <a:t>-</a:t>
            </a:r>
            <a:r>
              <a:rPr lang="en-US" altLang="zh-CN" sz="700">
                <a:sym typeface="+mn-ea"/>
              </a:rPr>
              <a:t>store7</a:t>
            </a:r>
            <a:endParaRPr lang="en-US" altLang="zh-CN" sz="700"/>
          </a:p>
        </p:txBody>
      </p:sp>
      <p:sp>
        <p:nvSpPr>
          <p:cNvPr id="20" name="Rounded Rectangle 69"/>
          <p:cNvSpPr/>
          <p:nvPr/>
        </p:nvSpPr>
        <p:spPr>
          <a:xfrm>
            <a:off x="483870" y="2961640"/>
            <a:ext cx="987425" cy="2247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/>
              <a:t>topic-</a:t>
            </a:r>
            <a:r>
              <a:rPr lang="en-US" altLang="zh-CN" sz="700">
                <a:sym typeface="+mn-ea"/>
              </a:rPr>
              <a:t>tenant</a:t>
            </a:r>
            <a:r>
              <a:rPr lang="en-US" altLang="zh-CN" sz="700"/>
              <a:t>-</a:t>
            </a:r>
            <a:r>
              <a:rPr lang="en-US" altLang="zh-CN" sz="700">
                <a:sym typeface="+mn-ea"/>
              </a:rPr>
              <a:t>store5</a:t>
            </a:r>
            <a:endParaRPr lang="en-US" altLang="zh-CN" sz="700"/>
          </a:p>
        </p:txBody>
      </p:sp>
      <p:sp>
        <p:nvSpPr>
          <p:cNvPr id="21" name="Rounded Rectangle 69"/>
          <p:cNvSpPr/>
          <p:nvPr/>
        </p:nvSpPr>
        <p:spPr>
          <a:xfrm>
            <a:off x="483235" y="3705860"/>
            <a:ext cx="987425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>
                <a:ea typeface="宋体" charset="0"/>
              </a:rPr>
              <a:t>....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80085" y="1556385"/>
            <a:ext cx="5073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ea typeface="宋体" charset="0"/>
              </a:rPr>
              <a:t>Kafka</a:t>
            </a:r>
          </a:p>
        </p:txBody>
      </p:sp>
      <p:cxnSp>
        <p:nvCxnSpPr>
          <p:cNvPr id="27" name="直接箭头连接符 26"/>
          <p:cNvCxnSpPr>
            <a:stCxn id="5" idx="3"/>
            <a:endCxn id="110" idx="1"/>
          </p:cNvCxnSpPr>
          <p:nvPr/>
        </p:nvCxnSpPr>
        <p:spPr>
          <a:xfrm flipV="1">
            <a:off x="1535430" y="2872105"/>
            <a:ext cx="830580" cy="215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481070" y="2399665"/>
            <a:ext cx="499745" cy="177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481070" y="3373755"/>
            <a:ext cx="499745" cy="177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534535" y="1816100"/>
            <a:ext cx="88773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>
                <a:ea typeface="宋体" charset="0"/>
              </a:rPr>
              <a:t>多表</a:t>
            </a:r>
            <a:r>
              <a:rPr lang="en-US" altLang="zh-CN" sz="1000" dirty="0">
                <a:ea typeface="宋体" charset="0"/>
              </a:rPr>
              <a:t>join</a:t>
            </a:r>
            <a:r>
              <a:rPr lang="zh-CN" altLang="en-US" sz="1000" dirty="0">
                <a:ea typeface="宋体" charset="0"/>
              </a:rPr>
              <a:t>计算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6114415" y="2480945"/>
            <a:ext cx="1583055" cy="73469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950075" y="2518410"/>
            <a:ext cx="702310" cy="280670"/>
          </a:xfrm>
          <a:prstGeom prst="roundRect">
            <a:avLst/>
          </a:prstGeom>
          <a:gradFill>
            <a:gsLst>
              <a:gs pos="2200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store</a:t>
            </a:r>
            <a:r>
              <a:rPr 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文件</a:t>
            </a:r>
            <a:endParaRPr 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181725" y="2871470"/>
            <a:ext cx="702310" cy="280670"/>
          </a:xfrm>
          <a:prstGeom prst="roundRect">
            <a:avLst/>
          </a:prstGeom>
          <a:gradFill>
            <a:gsLst>
              <a:gs pos="2200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store</a:t>
            </a:r>
            <a:r>
              <a:rPr 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文件</a:t>
            </a:r>
            <a:endParaRPr 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956425" y="2871470"/>
            <a:ext cx="702310" cy="280670"/>
          </a:xfrm>
          <a:prstGeom prst="roundRect">
            <a:avLst/>
          </a:prstGeom>
          <a:gradFill>
            <a:gsLst>
              <a:gs pos="2200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store</a:t>
            </a:r>
            <a:r>
              <a:rPr 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文件</a:t>
            </a:r>
            <a:endParaRPr 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028940" y="2654300"/>
            <a:ext cx="1000125" cy="377825"/>
            <a:chOff x="6279" y="1907"/>
            <a:chExt cx="1518" cy="595"/>
          </a:xfrm>
        </p:grpSpPr>
        <p:sp>
          <p:nvSpPr>
            <p:cNvPr id="57" name="矩形 56"/>
            <p:cNvSpPr/>
            <p:nvPr/>
          </p:nvSpPr>
          <p:spPr>
            <a:xfrm>
              <a:off x="6279" y="1907"/>
              <a:ext cx="1518" cy="5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380" y="2029"/>
              <a:ext cx="133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800" dirty="0">
                  <a:ea typeface="宋体" charset="0"/>
                </a:rPr>
                <a:t>store</a:t>
              </a:r>
              <a:r>
                <a:rPr lang="zh-CN" altLang="en-US" sz="800" dirty="0">
                  <a:ea typeface="宋体" charset="0"/>
                </a:rPr>
                <a:t>文件</a:t>
              </a:r>
              <a:r>
                <a:rPr lang="en-US" altLang="zh-CN" sz="800" dirty="0">
                  <a:ea typeface="宋体" charset="0"/>
                </a:rPr>
                <a:t>check</a:t>
              </a:r>
            </a:p>
          </p:txBody>
        </p:sp>
      </p:grpSp>
      <p:cxnSp>
        <p:nvCxnSpPr>
          <p:cNvPr id="61" name="直接箭头连接符 60"/>
          <p:cNvCxnSpPr>
            <a:stCxn id="37" idx="3"/>
            <a:endCxn id="57" idx="1"/>
          </p:cNvCxnSpPr>
          <p:nvPr/>
        </p:nvCxnSpPr>
        <p:spPr>
          <a:xfrm flipV="1">
            <a:off x="7697470" y="2843530"/>
            <a:ext cx="331470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350</Words>
  <Application>Microsoft Office PowerPoint</Application>
  <PresentationFormat>全屏显示(16:9)</PresentationFormat>
  <Paragraphs>115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HelveticaNeueLT Std</vt:lpstr>
      <vt:lpstr>微软雅黑</vt:lpstr>
      <vt:lpstr>Arial</vt:lpstr>
      <vt:lpstr>Wingdings</vt:lpstr>
      <vt:lpstr>2016 HDS Corporate</vt:lpstr>
      <vt:lpstr>戴宗-分布式菜单组装系统</vt:lpstr>
      <vt:lpstr>戴宗_分布式菜单组装:整体架构</vt:lpstr>
      <vt:lpstr>戴宗_分布式菜单组装:数据同步</vt:lpstr>
      <vt:lpstr>戴宗_分布式菜单组装:宽表生成</vt:lpstr>
      <vt:lpstr>sqlserver同步doris</vt:lpstr>
      <vt:lpstr>宽表转换</vt:lpstr>
      <vt:lpstr>菜单计算（预计算和全量计算）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周永程 / Zhou，Yongcheng</cp:lastModifiedBy>
  <cp:revision>4626</cp:revision>
  <cp:lastPrinted>2021-04-21T02:53:18Z</cp:lastPrinted>
  <dcterms:created xsi:type="dcterms:W3CDTF">2021-04-21T02:53:18Z</dcterms:created>
  <dcterms:modified xsi:type="dcterms:W3CDTF">2021-04-22T10:15:04Z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2052-11.1.0.9522</vt:lpwstr>
  </property>
</Properties>
</file>