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25" r:id="rId2"/>
    <p:sldId id="697" r:id="rId3"/>
    <p:sldId id="695" r:id="rId4"/>
    <p:sldId id="705" r:id="rId5"/>
    <p:sldId id="696" r:id="rId6"/>
    <p:sldId id="699" r:id="rId7"/>
    <p:sldId id="707" r:id="rId8"/>
    <p:sldId id="702" r:id="rId9"/>
    <p:sldId id="703" r:id="rId10"/>
    <p:sldId id="700" r:id="rId11"/>
    <p:sldId id="709" r:id="rId12"/>
    <p:sldId id="708" r:id="rId13"/>
    <p:sldId id="704" r:id="rId14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B80"/>
    <a:srgbClr val="000000"/>
    <a:srgbClr val="F18B00"/>
    <a:srgbClr val="135295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216" autoAdjust="0"/>
  </p:normalViewPr>
  <p:slideViewPr>
    <p:cSldViewPr snapToGrid="0" showGuides="1">
      <p:cViewPr varScale="1">
        <p:scale>
          <a:sx n="140" d="100"/>
          <a:sy n="140" d="100"/>
        </p:scale>
        <p:origin x="984" y="114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多人点餐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zh-CN" altLang="en-US" dirty="0"/>
              <a:t>扫码点餐项目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Dec,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32DEA-0336-4740-93E7-44D31578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、设计方案 </a:t>
            </a:r>
            <a:r>
              <a:rPr lang="en-US" altLang="zh-CN" dirty="0"/>
              <a:t>- </a:t>
            </a:r>
            <a:r>
              <a:rPr lang="zh-CN" altLang="en-US" dirty="0"/>
              <a:t>开单场景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FFC08-8CC8-4A3D-B069-2EA65510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03195"/>
          </a:xfrm>
        </p:spPr>
        <p:txBody>
          <a:bodyPr/>
          <a:lstStyle/>
          <a:p>
            <a:r>
              <a:rPr lang="zh-CN" altLang="en-US" sz="1400" dirty="0"/>
              <a:t>开单场景，由如下三个要素排列组合：</a:t>
            </a:r>
            <a:endParaRPr lang="en-US" altLang="zh-CN" sz="1400" dirty="0"/>
          </a:p>
          <a:p>
            <a:pPr lvl="1"/>
            <a:r>
              <a:rPr lang="zh-CN" altLang="en-US" sz="1200" dirty="0"/>
              <a:t>原单是否存在。</a:t>
            </a:r>
            <a:endParaRPr lang="en-US" altLang="zh-CN" sz="1200" dirty="0"/>
          </a:p>
          <a:p>
            <a:pPr lvl="1"/>
            <a:r>
              <a:rPr lang="zh-CN" altLang="en-US" sz="1200" dirty="0"/>
              <a:t>新单是否存在。</a:t>
            </a:r>
            <a:endParaRPr lang="en-US" altLang="zh-CN" sz="1200" dirty="0"/>
          </a:p>
          <a:p>
            <a:pPr lvl="1"/>
            <a:r>
              <a:rPr lang="zh-CN" altLang="en-US" sz="1200" dirty="0"/>
              <a:t>多人点餐开关（开、关）（新单存在时，有此处理）。</a:t>
            </a:r>
            <a:endParaRPr lang="en-US" altLang="zh-CN" sz="1200" dirty="0"/>
          </a:p>
          <a:p>
            <a:r>
              <a:rPr lang="zh-CN" altLang="en-US" sz="1400" dirty="0"/>
              <a:t>多人点餐，最大的差异是在如下场景：</a:t>
            </a:r>
            <a:endParaRPr lang="en-US" altLang="zh-CN" sz="1400" dirty="0"/>
          </a:p>
          <a:p>
            <a:pPr lvl="1"/>
            <a:r>
              <a:rPr lang="zh-CN" altLang="en-US" sz="1200" dirty="0"/>
              <a:t>新单存在。原有未不允许加入点餐，新的为判断“开关”决定是否允许加入点餐。</a:t>
            </a:r>
            <a:endParaRPr lang="en-US" altLang="zh-CN" sz="1200" dirty="0"/>
          </a:p>
          <a:p>
            <a:pPr lvl="1"/>
            <a:r>
              <a:rPr lang="zh-CN" altLang="en-US" sz="1200" dirty="0"/>
              <a:t>其他要素为：原单是否存在、预约单、是否换店、是否换桌等，和“新单存在”产生的排列组合。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A7A0D93-8FBF-4FF3-A3F7-1A5A7E9161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995978"/>
              </p:ext>
            </p:extLst>
          </p:nvPr>
        </p:nvGraphicFramePr>
        <p:xfrm>
          <a:off x="2256514" y="3679138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Worksheet" showAsIcon="1" r:id="rId3" imgW="914400" imgH="828906" progId="Excel.Sheet.12">
                  <p:embed/>
                </p:oleObj>
              </mc:Choice>
              <mc:Fallback>
                <p:oleObj name="Worksheet" showAsIcon="1" r:id="rId3" imgW="914400" imgH="828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6514" y="3679138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7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CD6C6-415C-4073-9FE1-CE43DE21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、设计方案 </a:t>
            </a:r>
            <a:r>
              <a:rPr lang="en-US" altLang="zh-CN" dirty="0"/>
              <a:t>- </a:t>
            </a:r>
            <a:r>
              <a:rPr lang="zh-CN" altLang="en-US" dirty="0"/>
              <a:t>订单缓存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5DFECF-4694-459A-A8C3-AE49496B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04" y="1031507"/>
            <a:ext cx="3491764" cy="1894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5E19CB-A244-4FD7-838D-5705AB68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01" y="3080976"/>
            <a:ext cx="3394024" cy="18605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F37148-BC97-4843-9D6A-02F23D219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279" y="1767385"/>
            <a:ext cx="3508854" cy="22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32DEA-0336-4740-93E7-44D31578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、设计方案 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FFC08-8CC8-4A3D-B069-2EA65510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29171"/>
          </a:xfrm>
        </p:spPr>
        <p:txBody>
          <a:bodyPr/>
          <a:lstStyle/>
          <a:p>
            <a:r>
              <a:rPr lang="zh-CN" altLang="en-US" sz="1400" dirty="0"/>
              <a:t>关键设计如下：</a:t>
            </a:r>
            <a:endParaRPr lang="en-US" altLang="zh-CN" sz="1400" dirty="0"/>
          </a:p>
          <a:p>
            <a:pPr lvl="1"/>
            <a:r>
              <a:rPr lang="zh-CN" altLang="zh-CN" sz="1000" dirty="0"/>
              <a:t>订单品项、用券信息，增加对应的操作用户</a:t>
            </a:r>
            <a:r>
              <a:rPr lang="en-US" altLang="zh-CN" sz="1000" dirty="0"/>
              <a:t>userId</a:t>
            </a:r>
            <a:r>
              <a:rPr lang="zh-CN" altLang="zh-CN" sz="1000" dirty="0"/>
              <a:t>。涉及</a:t>
            </a:r>
            <a:r>
              <a:rPr lang="en-US" altLang="zh-CN" sz="1000" dirty="0"/>
              <a:t>redis</a:t>
            </a:r>
            <a:r>
              <a:rPr lang="zh-CN" altLang="zh-CN" sz="1000" dirty="0"/>
              <a:t>中订单缓存和</a:t>
            </a:r>
            <a:r>
              <a:rPr lang="en-US" altLang="zh-CN" sz="1000" dirty="0"/>
              <a:t>db</a:t>
            </a:r>
            <a:r>
              <a:rPr lang="zh-CN" altLang="zh-CN" sz="1000" dirty="0"/>
              <a:t>中对应表。</a:t>
            </a:r>
            <a:r>
              <a:rPr lang="zh-CN" altLang="en-US" sz="1000" dirty="0">
                <a:solidFill>
                  <a:srgbClr val="FF0000"/>
                </a:solidFill>
              </a:rPr>
              <a:t>（涉及优惠、订单流程大量修改）</a:t>
            </a:r>
            <a:endParaRPr lang="zh-CN" altLang="zh-CN" sz="1000" dirty="0">
              <a:solidFill>
                <a:srgbClr val="FF0000"/>
              </a:solidFill>
            </a:endParaRPr>
          </a:p>
          <a:p>
            <a:pPr lvl="1"/>
            <a:r>
              <a:rPr lang="zh-CN" altLang="zh-CN" sz="1000" dirty="0"/>
              <a:t>增加订单点餐用户表，记录多人点餐时，参与点餐人员信息（人员换桌时需保证清除）。原有根据用户查询订单的逻辑，需要增加</a:t>
            </a:r>
            <a:r>
              <a:rPr lang="en-US" altLang="zh-CN" sz="1000" dirty="0"/>
              <a:t>or exists</a:t>
            </a:r>
            <a:r>
              <a:rPr lang="zh-CN" altLang="zh-CN" sz="1000" dirty="0"/>
              <a:t>条件（订单点餐用户表）。</a:t>
            </a:r>
          </a:p>
          <a:p>
            <a:pPr lvl="1"/>
            <a:r>
              <a:rPr lang="zh-CN" altLang="zh-CN" sz="1000" dirty="0"/>
              <a:t>原</a:t>
            </a:r>
            <a:r>
              <a:rPr lang="en-US" altLang="zh-CN" sz="1000" dirty="0"/>
              <a:t>t_order</a:t>
            </a:r>
            <a:r>
              <a:rPr lang="zh-CN" altLang="zh-CN" sz="1000" dirty="0"/>
              <a:t>中的会员标识</a:t>
            </a:r>
            <a:r>
              <a:rPr lang="en-US" altLang="zh-CN" sz="1000" dirty="0" err="1"/>
              <a:t>iCustomerId</a:t>
            </a:r>
            <a:r>
              <a:rPr lang="zh-CN" altLang="zh-CN" sz="1000" dirty="0"/>
              <a:t>、</a:t>
            </a:r>
            <a:r>
              <a:rPr lang="en-US" altLang="zh-CN" sz="1000" dirty="0" err="1"/>
              <a:t>userid</a:t>
            </a:r>
            <a:r>
              <a:rPr lang="zh-CN" altLang="zh-CN" sz="1000" dirty="0"/>
              <a:t>、</a:t>
            </a:r>
            <a:r>
              <a:rPr lang="en-US" altLang="zh-CN" sz="1000" dirty="0"/>
              <a:t>leaguePhone</a:t>
            </a:r>
            <a:r>
              <a:rPr lang="zh-CN" altLang="zh-CN" sz="1000" dirty="0"/>
              <a:t>（下报文的</a:t>
            </a:r>
            <a:r>
              <a:rPr lang="en-US" altLang="zh-CN" sz="1000" dirty="0" err="1"/>
              <a:t>crmId</a:t>
            </a:r>
            <a:r>
              <a:rPr lang="zh-CN" altLang="zh-CN" sz="1000" dirty="0"/>
              <a:t>、</a:t>
            </a:r>
            <a:r>
              <a:rPr lang="en-US" altLang="zh-CN" sz="1000" dirty="0"/>
              <a:t>channelId</a:t>
            </a:r>
            <a:r>
              <a:rPr lang="zh-CN" altLang="zh-CN" sz="1000" dirty="0"/>
              <a:t>）、</a:t>
            </a:r>
            <a:r>
              <a:rPr lang="en-US" altLang="zh-CN" sz="1000" dirty="0" err="1"/>
              <a:t>channelId</a:t>
            </a:r>
            <a:r>
              <a:rPr lang="zh-CN" altLang="zh-CN" sz="1000" dirty="0"/>
              <a:t>、</a:t>
            </a:r>
            <a:r>
              <a:rPr lang="en-US" altLang="zh-CN" sz="1000" dirty="0"/>
              <a:t>channelName</a:t>
            </a:r>
            <a:r>
              <a:rPr lang="zh-CN" altLang="zh-CN" sz="1000" dirty="0"/>
              <a:t>，以最后一次下单、支付操作的用户保存。</a:t>
            </a:r>
          </a:p>
          <a:p>
            <a:pPr lvl="1"/>
            <a:r>
              <a:rPr lang="zh-CN" altLang="zh-CN" sz="1000" dirty="0"/>
              <a:t>复用当前订单缓存、桌位缓存中的</a:t>
            </a:r>
            <a:r>
              <a:rPr lang="en-US" altLang="zh-CN" sz="1000" dirty="0"/>
              <a:t> userList </a:t>
            </a:r>
            <a:r>
              <a:rPr lang="zh-CN" altLang="zh-CN" sz="1000" dirty="0"/>
              <a:t>进行用户列表管理，用来代表订单的参与点餐用户。多人加入点餐及换桌时，对应处理</a:t>
            </a:r>
            <a:r>
              <a:rPr lang="en-US" altLang="zh-CN" sz="1000" dirty="0"/>
              <a:t>userList</a:t>
            </a:r>
            <a:r>
              <a:rPr lang="zh-CN" altLang="zh-CN" sz="1000" dirty="0"/>
              <a:t>段。并可能涉及餐品合并或拆分。</a:t>
            </a:r>
            <a:endParaRPr lang="en-US" altLang="zh-CN" sz="1000" dirty="0"/>
          </a:p>
          <a:p>
            <a:pPr lvl="1"/>
            <a:r>
              <a:rPr lang="zh-CN" altLang="zh-CN" sz="1000" dirty="0"/>
              <a:t>多人点餐开关放在</a:t>
            </a:r>
            <a:r>
              <a:rPr lang="en-US" altLang="zh-CN" sz="1000" dirty="0" err="1"/>
              <a:t>createOrderInfo</a:t>
            </a:r>
            <a:r>
              <a:rPr lang="zh-CN" altLang="zh-CN" sz="1000" dirty="0"/>
              <a:t>中。前端样式在关闭时，也按多人点餐的走，只是只有个单人的“我的”。</a:t>
            </a:r>
          </a:p>
          <a:p>
            <a:pPr lvl="1"/>
            <a:r>
              <a:rPr lang="zh-CN" altLang="zh-CN" sz="1000" dirty="0"/>
              <a:t>加减菜、优惠、下单、支付，需要有</a:t>
            </a:r>
            <a:r>
              <a:rPr lang="en-US" altLang="zh-CN" sz="1000" dirty="0"/>
              <a:t> redis </a:t>
            </a:r>
            <a:r>
              <a:rPr lang="zh-CN" altLang="zh-CN" sz="1000" dirty="0"/>
              <a:t>分布式锁，防并发操作。（</a:t>
            </a:r>
            <a:r>
              <a:rPr lang="en-US" altLang="zh-CN" sz="1000" dirty="0" err="1"/>
              <a:t>redisson</a:t>
            </a:r>
            <a:r>
              <a:rPr lang="zh-CN" altLang="zh-CN" sz="1000" dirty="0"/>
              <a:t>、</a:t>
            </a:r>
            <a:r>
              <a:rPr lang="en-US" altLang="zh-CN" sz="1000" dirty="0"/>
              <a:t>lua</a:t>
            </a:r>
            <a:r>
              <a:rPr lang="zh-CN" altLang="zh-CN" sz="1000" dirty="0"/>
              <a:t>）</a:t>
            </a:r>
          </a:p>
          <a:p>
            <a:pPr lvl="1"/>
            <a:r>
              <a:rPr lang="zh-CN" altLang="zh-CN" sz="1000" dirty="0"/>
              <a:t>加减菜、优惠中需要对 下单、支付 中进行业务校验，最核心的是 订单当前状态。（比如：已下单不允许加菜，加菜需从确认页点“加菜”回）</a:t>
            </a:r>
          </a:p>
          <a:p>
            <a:pPr lvl="1"/>
            <a:r>
              <a:rPr lang="zh-CN" altLang="zh-CN" sz="1000" dirty="0"/>
              <a:t>通用的通知广播服务，可以从后端调用按订单广播通知参与点单的客户。支持按消息类型进行不同的通知处理：比如：</a:t>
            </a:r>
            <a:r>
              <a:rPr lang="en-US" altLang="zh-CN" sz="1000" dirty="0"/>
              <a:t>xx</a:t>
            </a:r>
            <a:r>
              <a:rPr lang="zh-CN" altLang="zh-CN" sz="1000" dirty="0"/>
              <a:t>加减菜、</a:t>
            </a:r>
            <a:r>
              <a:rPr lang="en-US" altLang="zh-CN" sz="1000" dirty="0"/>
              <a:t>xx</a:t>
            </a:r>
            <a:r>
              <a:rPr lang="zh-CN" altLang="zh-CN" sz="1000" dirty="0"/>
              <a:t>用优惠、</a:t>
            </a:r>
            <a:r>
              <a:rPr lang="en-US" altLang="zh-CN" sz="1000" dirty="0"/>
              <a:t>xx</a:t>
            </a:r>
            <a:r>
              <a:rPr lang="zh-CN" altLang="zh-CN" sz="1000" dirty="0"/>
              <a:t>已下单、</a:t>
            </a:r>
            <a:r>
              <a:rPr lang="en-US" altLang="zh-CN" sz="1000" dirty="0"/>
              <a:t>xx</a:t>
            </a:r>
            <a:r>
              <a:rPr lang="zh-CN" altLang="zh-CN" sz="1000" dirty="0"/>
              <a:t>已加入点餐 之类的。</a:t>
            </a:r>
          </a:p>
          <a:p>
            <a:pPr lvl="1"/>
            <a:r>
              <a:rPr lang="zh-CN" altLang="zh-CN" sz="1000" dirty="0"/>
              <a:t>无论从缓存还是订单详情中获取需要拿到一个订单更新的时间戳，前端某些操作时比较当前前端获取到的时间戳和缓存或者</a:t>
            </a:r>
            <a:r>
              <a:rPr lang="en-US" altLang="zh-CN" sz="1000" dirty="0"/>
              <a:t>db</a:t>
            </a:r>
            <a:r>
              <a:rPr lang="zh-CN" altLang="zh-CN" sz="1000" dirty="0"/>
              <a:t>中订单时间戳是否一致（比较缓存还是</a:t>
            </a:r>
            <a:r>
              <a:rPr lang="en-US" altLang="zh-CN" sz="1000" dirty="0"/>
              <a:t>db</a:t>
            </a:r>
            <a:r>
              <a:rPr lang="zh-CN" altLang="zh-CN" sz="1000" dirty="0"/>
              <a:t>视场景而定），不一致则代表当前获取的订单已被他人变更了。</a:t>
            </a:r>
            <a:r>
              <a:rPr lang="zh-CN" altLang="zh-CN" sz="1000" dirty="0">
                <a:solidFill>
                  <a:srgbClr val="FF0000"/>
                </a:solidFill>
              </a:rPr>
              <a:t>（低优先级，先通过前端通知广播提示）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881001D-B8B2-4FDF-B46A-C4B2A4417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890877"/>
              </p:ext>
            </p:extLst>
          </p:nvPr>
        </p:nvGraphicFramePr>
        <p:xfrm>
          <a:off x="2313296" y="443658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Document" showAsIcon="1" r:id="rId3" imgW="914400" imgH="828906" progId="Word.Document.12">
                  <p:embed/>
                </p:oleObj>
              </mc:Choice>
              <mc:Fallback>
                <p:oleObj name="Document" showAsIcon="1" r:id="rId3" imgW="914400" imgH="8289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3296" y="443658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9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32DEA-0336-4740-93E7-44D31578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、问题讨论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FFC08-8CC8-4A3D-B069-2EA65510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7777"/>
          </a:xfrm>
        </p:spPr>
        <p:txBody>
          <a:bodyPr/>
          <a:lstStyle/>
          <a:p>
            <a:r>
              <a:rPr lang="zh-CN" altLang="en-US" sz="1400" dirty="0"/>
              <a:t>过下问题：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154FEE5-A5AE-4D8D-9522-99929A40C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106521"/>
              </p:ext>
            </p:extLst>
          </p:nvPr>
        </p:nvGraphicFramePr>
        <p:xfrm>
          <a:off x="2272352" y="174307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Worksheet" showAsIcon="1" r:id="rId3" imgW="914400" imgH="828906" progId="Excel.Sheet.12">
                  <p:embed/>
                </p:oleObj>
              </mc:Choice>
              <mc:Fallback>
                <p:oleObj name="Worksheet" showAsIcon="1" r:id="rId3" imgW="914400" imgH="828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2352" y="1743075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91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50284-EF06-47E8-955A-AF0EC6B9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C2E79-61E4-4070-A1B1-FAB2B45DA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200329"/>
          </a:xfrm>
        </p:spPr>
        <p:txBody>
          <a:bodyPr/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、通知广播方案选型。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、多人点餐设计方案 简介和讨论。</a:t>
            </a:r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、问题讨论（过下问题文档）。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65021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EA2EC-9566-46A8-A1D8-DDC73970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、通知广播 选型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25E229E-8F14-499C-A803-58471F37C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200329"/>
          </a:xfrm>
        </p:spPr>
        <p:txBody>
          <a:bodyPr/>
          <a:lstStyle/>
          <a:p>
            <a:r>
              <a:rPr lang="en-US" altLang="zh-CN" sz="1400" dirty="0"/>
              <a:t>EMQ</a:t>
            </a:r>
          </a:p>
          <a:p>
            <a:r>
              <a:rPr lang="en-US" altLang="zh-CN" sz="1400" dirty="0" err="1"/>
              <a:t>webSocket</a:t>
            </a:r>
            <a:r>
              <a:rPr lang="zh-CN" altLang="en-US" sz="1400" dirty="0"/>
              <a:t>自建</a:t>
            </a:r>
            <a:endParaRPr lang="en-US" altLang="zh-CN" sz="1400" dirty="0"/>
          </a:p>
          <a:p>
            <a:r>
              <a:rPr lang="zh-CN" altLang="en-US" sz="1400" dirty="0"/>
              <a:t>细节问题：按餐厅路由流量，多站保证同一餐厅多人均路由到相同的站点。</a:t>
            </a:r>
          </a:p>
        </p:txBody>
      </p:sp>
    </p:spTree>
    <p:extLst>
      <p:ext uri="{BB962C8B-B14F-4D97-AF65-F5344CB8AC3E}">
        <p14:creationId xmlns:p14="http://schemas.microsoft.com/office/powerpoint/2010/main" val="37726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59EE5-2AD3-4AC5-8C4D-B17B8C87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、通知广播 选型 </a:t>
            </a:r>
            <a:r>
              <a:rPr lang="en-US" altLang="zh-CN" dirty="0"/>
              <a:t>- EMQ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4CAB71-F988-4463-A79F-1CC722667C78}"/>
              </a:ext>
            </a:extLst>
          </p:cNvPr>
          <p:cNvSpPr/>
          <p:nvPr/>
        </p:nvSpPr>
        <p:spPr>
          <a:xfrm>
            <a:off x="99721" y="3584997"/>
            <a:ext cx="8954589" cy="1346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100" b="1" dirty="0">
                <a:solidFill>
                  <a:schemeClr val="tx1"/>
                </a:solidFill>
                <a:latin typeface="+mj-lt"/>
              </a:rPr>
              <a:t>前端</a:t>
            </a:r>
            <a:endParaRPr 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A25C76-FC77-453C-B1BA-E6AC6A1585D4}"/>
              </a:ext>
            </a:extLst>
          </p:cNvPr>
          <p:cNvSpPr/>
          <p:nvPr/>
        </p:nvSpPr>
        <p:spPr>
          <a:xfrm>
            <a:off x="99721" y="959931"/>
            <a:ext cx="8954589" cy="2625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100" b="1" dirty="0">
                <a:solidFill>
                  <a:schemeClr val="tx1"/>
                </a:solidFill>
                <a:latin typeface="+mj-lt"/>
              </a:rPr>
              <a:t>后端</a:t>
            </a:r>
            <a:endParaRPr 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CA8962EE-309D-4A6F-BA5F-D18B8BDAF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734" y="1466666"/>
            <a:ext cx="2518537" cy="13183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某站点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8FA6239E-0AFB-4BCF-8AA7-FCFEC3FD7300}"/>
              </a:ext>
            </a:extLst>
          </p:cNvPr>
          <p:cNvSpPr/>
          <p:nvPr/>
        </p:nvSpPr>
        <p:spPr>
          <a:xfrm>
            <a:off x="7209683" y="1585540"/>
            <a:ext cx="576842" cy="237744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162E56F5-70BF-4FFF-836B-EB7FB7A01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48" y="3880833"/>
            <a:ext cx="4101514" cy="8669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多前端</a:t>
            </a:r>
          </a:p>
        </p:txBody>
      </p:sp>
      <p:sp>
        <p:nvSpPr>
          <p:cNvPr id="26" name="Rectangle 32">
            <a:extLst>
              <a:ext uri="{FF2B5EF4-FFF2-40B4-BE49-F238E27FC236}">
                <a16:creationId xmlns:a16="http://schemas.microsoft.com/office/drawing/2014/main" id="{CB4088EC-F45F-4341-B998-B95C9B8CFE67}"/>
              </a:ext>
            </a:extLst>
          </p:cNvPr>
          <p:cNvSpPr/>
          <p:nvPr/>
        </p:nvSpPr>
        <p:spPr>
          <a:xfrm>
            <a:off x="3558681" y="4244723"/>
            <a:ext cx="891884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支付宝小程序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C0434B7A-93F5-4251-B53F-1260D5279663}"/>
              </a:ext>
            </a:extLst>
          </p:cNvPr>
          <p:cNvSpPr/>
          <p:nvPr/>
        </p:nvSpPr>
        <p:spPr>
          <a:xfrm>
            <a:off x="4529634" y="4244723"/>
            <a:ext cx="891884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BB3F3397-DB6E-4A92-9523-C291D1E261C0}"/>
              </a:ext>
            </a:extLst>
          </p:cNvPr>
          <p:cNvSpPr/>
          <p:nvPr/>
        </p:nvSpPr>
        <p:spPr>
          <a:xfrm>
            <a:off x="5507797" y="4245292"/>
            <a:ext cx="891884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</a:p>
        </p:txBody>
      </p:sp>
      <p:sp>
        <p:nvSpPr>
          <p:cNvPr id="54" name="Text Box 17">
            <a:extLst>
              <a:ext uri="{FF2B5EF4-FFF2-40B4-BE49-F238E27FC236}">
                <a16:creationId xmlns:a16="http://schemas.microsoft.com/office/drawing/2014/main" id="{7F8E818D-269E-4AF9-9A4D-1FADDC032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015" y="1466666"/>
            <a:ext cx="2518537" cy="13183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多站共享？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4F2DF55-23B2-460D-B40D-CB461C50E735}"/>
              </a:ext>
            </a:extLst>
          </p:cNvPr>
          <p:cNvSpPr/>
          <p:nvPr/>
        </p:nvSpPr>
        <p:spPr>
          <a:xfrm>
            <a:off x="3585833" y="2815672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/>
              <a:t>创建连接</a:t>
            </a:r>
            <a:endParaRPr lang="en-US" altLang="zh-CN" sz="900" dirty="0"/>
          </a:p>
          <a:p>
            <a:r>
              <a:rPr lang="en-US" altLang="zh-CN" sz="900" dirty="0" err="1"/>
              <a:t>clientId</a:t>
            </a:r>
            <a:r>
              <a:rPr lang="zh-CN" altLang="en-US" sz="900" dirty="0"/>
              <a:t>为</a:t>
            </a:r>
            <a:r>
              <a:rPr lang="en-US" altLang="zh-CN" sz="900" dirty="0" err="1"/>
              <a:t>userId</a:t>
            </a:r>
            <a:endParaRPr lang="zh-CN" altLang="en-US" sz="900" dirty="0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4BC8A76E-E2B3-4977-B172-DD2D626D98FC}"/>
              </a:ext>
            </a:extLst>
          </p:cNvPr>
          <p:cNvSpPr/>
          <p:nvPr/>
        </p:nvSpPr>
        <p:spPr>
          <a:xfrm>
            <a:off x="2588494" y="4242321"/>
            <a:ext cx="891884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RN</a:t>
            </a:r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7726BDBF-6E8A-456E-A27F-733D56198F37}"/>
              </a:ext>
            </a:extLst>
          </p:cNvPr>
          <p:cNvSpPr/>
          <p:nvPr/>
        </p:nvSpPr>
        <p:spPr>
          <a:xfrm>
            <a:off x="5644777" y="1968132"/>
            <a:ext cx="891884" cy="494478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D5102429-E297-4B16-840E-B213DAA31340}"/>
              </a:ext>
            </a:extLst>
          </p:cNvPr>
          <p:cNvSpPr/>
          <p:nvPr/>
        </p:nvSpPr>
        <p:spPr>
          <a:xfrm>
            <a:off x="1920820" y="1968133"/>
            <a:ext cx="891884" cy="494478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EMQ</a:t>
            </a:r>
          </a:p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113">
            <a:extLst>
              <a:ext uri="{FF2B5EF4-FFF2-40B4-BE49-F238E27FC236}">
                <a16:creationId xmlns:a16="http://schemas.microsoft.com/office/drawing/2014/main" id="{DE00BF92-9397-4F2E-B82B-4B73CD94857C}"/>
              </a:ext>
            </a:extLst>
          </p:cNvPr>
          <p:cNvCxnSpPr>
            <a:cxnSpLocks/>
            <a:stCxn id="52" idx="2"/>
            <a:endCxn id="25" idx="0"/>
          </p:cNvCxnSpPr>
          <p:nvPr/>
        </p:nvCxnSpPr>
        <p:spPr>
          <a:xfrm rot="16200000" flipH="1">
            <a:off x="2717222" y="2112150"/>
            <a:ext cx="1418222" cy="211914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2">
            <a:extLst>
              <a:ext uri="{FF2B5EF4-FFF2-40B4-BE49-F238E27FC236}">
                <a16:creationId xmlns:a16="http://schemas.microsoft.com/office/drawing/2014/main" id="{CC8D3015-0DC8-4065-9A45-D4CF7F26CF78}"/>
              </a:ext>
            </a:extLst>
          </p:cNvPr>
          <p:cNvSpPr/>
          <p:nvPr/>
        </p:nvSpPr>
        <p:spPr>
          <a:xfrm>
            <a:off x="6781024" y="1968132"/>
            <a:ext cx="891884" cy="494478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113">
            <a:extLst>
              <a:ext uri="{FF2B5EF4-FFF2-40B4-BE49-F238E27FC236}">
                <a16:creationId xmlns:a16="http://schemas.microsoft.com/office/drawing/2014/main" id="{6EDE4AF1-03B2-437D-B533-45E6A39B75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64478" y="2686629"/>
            <a:ext cx="1418223" cy="970185"/>
          </a:xfrm>
          <a:prstGeom prst="bentConnector3">
            <a:avLst>
              <a:gd name="adj1" fmla="val 38933"/>
            </a:avLst>
          </a:prstGeom>
          <a:ln w="15875">
            <a:solidFill>
              <a:schemeClr val="accent1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9EFFF8E4-B77C-4E54-B991-98C7F6C478EB}"/>
              </a:ext>
            </a:extLst>
          </p:cNvPr>
          <p:cNvSpPr/>
          <p:nvPr/>
        </p:nvSpPr>
        <p:spPr>
          <a:xfrm>
            <a:off x="2572655" y="331387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/>
              <a:t>消费消息</a:t>
            </a:r>
          </a:p>
        </p:txBody>
      </p:sp>
      <p:cxnSp>
        <p:nvCxnSpPr>
          <p:cNvPr id="67" name="直接箭头连接符 113">
            <a:extLst>
              <a:ext uri="{FF2B5EF4-FFF2-40B4-BE49-F238E27FC236}">
                <a16:creationId xmlns:a16="http://schemas.microsoft.com/office/drawing/2014/main" id="{0FAF2412-0F87-4497-93F3-40162418DE17}"/>
              </a:ext>
            </a:extLst>
          </p:cNvPr>
          <p:cNvCxnSpPr>
            <a:cxnSpLocks/>
          </p:cNvCxnSpPr>
          <p:nvPr/>
        </p:nvCxnSpPr>
        <p:spPr>
          <a:xfrm>
            <a:off x="6536661" y="2311836"/>
            <a:ext cx="244363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113">
            <a:extLst>
              <a:ext uri="{FF2B5EF4-FFF2-40B4-BE49-F238E27FC236}">
                <a16:creationId xmlns:a16="http://schemas.microsoft.com/office/drawing/2014/main" id="{43D25D4E-36CF-4314-A524-D241496A4B11}"/>
              </a:ext>
            </a:extLst>
          </p:cNvPr>
          <p:cNvCxnSpPr>
            <a:cxnSpLocks/>
          </p:cNvCxnSpPr>
          <p:nvPr/>
        </p:nvCxnSpPr>
        <p:spPr>
          <a:xfrm flipV="1">
            <a:off x="2816997" y="2331980"/>
            <a:ext cx="2832073" cy="1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CA8C4E43-E597-4C13-8FB0-F168E18023A7}"/>
              </a:ext>
            </a:extLst>
          </p:cNvPr>
          <p:cNvSpPr/>
          <p:nvPr/>
        </p:nvSpPr>
        <p:spPr>
          <a:xfrm>
            <a:off x="3973394" y="230657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/>
              <a:t>发布消息</a:t>
            </a:r>
          </a:p>
        </p:txBody>
      </p:sp>
      <p:cxnSp>
        <p:nvCxnSpPr>
          <p:cNvPr id="76" name="直接箭头连接符 113">
            <a:extLst>
              <a:ext uri="{FF2B5EF4-FFF2-40B4-BE49-F238E27FC236}">
                <a16:creationId xmlns:a16="http://schemas.microsoft.com/office/drawing/2014/main" id="{1707382D-578F-46A2-8E3C-8A580D5EFAB0}"/>
              </a:ext>
            </a:extLst>
          </p:cNvPr>
          <p:cNvCxnSpPr>
            <a:cxnSpLocks/>
          </p:cNvCxnSpPr>
          <p:nvPr/>
        </p:nvCxnSpPr>
        <p:spPr>
          <a:xfrm>
            <a:off x="6532939" y="2104940"/>
            <a:ext cx="244363" cy="0"/>
          </a:xfrm>
          <a:prstGeom prst="straightConnector1">
            <a:avLst/>
          </a:prstGeom>
          <a:ln w="15875">
            <a:solidFill>
              <a:schemeClr val="tx1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113">
            <a:extLst>
              <a:ext uri="{FF2B5EF4-FFF2-40B4-BE49-F238E27FC236}">
                <a16:creationId xmlns:a16="http://schemas.microsoft.com/office/drawing/2014/main" id="{000E4E80-D367-4B4A-87BE-3FEF5C690B64}"/>
              </a:ext>
            </a:extLst>
          </p:cNvPr>
          <p:cNvCxnSpPr>
            <a:cxnSpLocks/>
          </p:cNvCxnSpPr>
          <p:nvPr/>
        </p:nvCxnSpPr>
        <p:spPr>
          <a:xfrm flipV="1">
            <a:off x="2813275" y="2125084"/>
            <a:ext cx="2832073" cy="1"/>
          </a:xfrm>
          <a:prstGeom prst="straightConnector1">
            <a:avLst/>
          </a:prstGeom>
          <a:ln w="15875">
            <a:solidFill>
              <a:schemeClr val="tx1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FC1E9D23-87D7-4921-89BE-DDE552BF1656}"/>
              </a:ext>
            </a:extLst>
          </p:cNvPr>
          <p:cNvSpPr/>
          <p:nvPr/>
        </p:nvSpPr>
        <p:spPr>
          <a:xfrm>
            <a:off x="3678441" y="1929113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/>
              <a:t>维护</a:t>
            </a:r>
            <a:r>
              <a:rPr lang="en-US" altLang="zh-CN" sz="900" dirty="0"/>
              <a:t>topic</a:t>
            </a:r>
            <a:r>
              <a:rPr lang="zh-CN" altLang="en-US" sz="900" dirty="0"/>
              <a:t>、维护订阅</a:t>
            </a:r>
          </a:p>
        </p:txBody>
      </p:sp>
      <p:sp>
        <p:nvSpPr>
          <p:cNvPr id="81" name="Text Box 17">
            <a:extLst>
              <a:ext uri="{FF2B5EF4-FFF2-40B4-BE49-F238E27FC236}">
                <a16:creationId xmlns:a16="http://schemas.microsoft.com/office/drawing/2014/main" id="{71A84E67-41BF-417C-A761-8939A7E6E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801" y="1823284"/>
            <a:ext cx="571030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82" name="Text Box 17">
            <a:extLst>
              <a:ext uri="{FF2B5EF4-FFF2-40B4-BE49-F238E27FC236}">
                <a16:creationId xmlns:a16="http://schemas.microsoft.com/office/drawing/2014/main" id="{3565F107-4B96-438F-928F-39012CB3E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801" y="2370581"/>
            <a:ext cx="571030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err="1">
                <a:solidFill>
                  <a:schemeClr val="tx1"/>
                </a:solidFill>
              </a:rPr>
              <a:t>clientId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113">
            <a:extLst>
              <a:ext uri="{FF2B5EF4-FFF2-40B4-BE49-F238E27FC236}">
                <a16:creationId xmlns:a16="http://schemas.microsoft.com/office/drawing/2014/main" id="{4298201B-C6C6-4DF6-8F5F-949CB500BD8F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1531316" y="2013963"/>
            <a:ext cx="0" cy="356618"/>
          </a:xfrm>
          <a:prstGeom prst="straightConnector1">
            <a:avLst/>
          </a:prstGeom>
          <a:ln w="15875">
            <a:solidFill>
              <a:schemeClr val="tx1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B1CBE9D-049B-4552-9DA2-6AEDF75836CB}"/>
              </a:ext>
            </a:extLst>
          </p:cNvPr>
          <p:cNvSpPr/>
          <p:nvPr/>
        </p:nvSpPr>
        <p:spPr>
          <a:xfrm>
            <a:off x="1181128" y="210494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订阅</a:t>
            </a:r>
          </a:p>
        </p:txBody>
      </p:sp>
      <p:cxnSp>
        <p:nvCxnSpPr>
          <p:cNvPr id="30" name="直接箭头连接符 113">
            <a:extLst>
              <a:ext uri="{FF2B5EF4-FFF2-40B4-BE49-F238E27FC236}">
                <a16:creationId xmlns:a16="http://schemas.microsoft.com/office/drawing/2014/main" id="{B028E367-DFAA-420E-868B-0B24E8B83E01}"/>
              </a:ext>
            </a:extLst>
          </p:cNvPr>
          <p:cNvCxnSpPr>
            <a:cxnSpLocks/>
            <a:stCxn id="16" idx="2"/>
            <a:endCxn id="58" idx="0"/>
          </p:cNvCxnSpPr>
          <p:nvPr/>
        </p:nvCxnSpPr>
        <p:spPr>
          <a:xfrm rot="5400000">
            <a:off x="7290111" y="1760139"/>
            <a:ext cx="144848" cy="271138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D1038-C9F0-40C3-9178-91208CEC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、通知广播 选型 </a:t>
            </a:r>
            <a:r>
              <a:rPr lang="en-US" altLang="zh-CN" dirty="0"/>
              <a:t>- EMQ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2AFAA-06E1-417A-9E26-9A0819A8D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28337"/>
          </a:xfrm>
        </p:spPr>
        <p:txBody>
          <a:bodyPr/>
          <a:lstStyle/>
          <a:p>
            <a:r>
              <a:rPr lang="zh-CN" altLang="en-US" sz="1400" dirty="0"/>
              <a:t>方案：</a:t>
            </a:r>
            <a:endParaRPr lang="en-US" altLang="zh-CN" sz="1400" dirty="0"/>
          </a:p>
          <a:p>
            <a:pPr lvl="1"/>
            <a:r>
              <a:rPr lang="zh-CN" altLang="en-US" sz="1200" dirty="0"/>
              <a:t>前端：</a:t>
            </a:r>
            <a:endParaRPr lang="en-US" altLang="zh-CN" sz="1200" dirty="0"/>
          </a:p>
          <a:p>
            <a:pPr lvl="1"/>
            <a:r>
              <a:rPr lang="zh-CN" altLang="en-US" sz="1200" dirty="0"/>
              <a:t>以 </a:t>
            </a:r>
            <a:r>
              <a:rPr lang="en-US" altLang="zh-CN" sz="1200" dirty="0" err="1"/>
              <a:t>userId</a:t>
            </a:r>
            <a:r>
              <a:rPr lang="en-US" altLang="zh-CN" sz="1200" dirty="0"/>
              <a:t> </a:t>
            </a:r>
            <a:r>
              <a:rPr lang="zh-CN" altLang="en-US" sz="1200" dirty="0"/>
              <a:t>作为 </a:t>
            </a:r>
            <a:r>
              <a:rPr lang="en-US" altLang="zh-CN" sz="1200" dirty="0" err="1"/>
              <a:t>clientId</a:t>
            </a:r>
            <a:r>
              <a:rPr lang="zh-CN" altLang="en-US" sz="1200" dirty="0"/>
              <a:t>（</a:t>
            </a:r>
            <a:r>
              <a:rPr lang="en-US" altLang="zh-CN" sz="1200" dirty="0"/>
              <a:t>RN-SDK</a:t>
            </a:r>
            <a:r>
              <a:rPr lang="zh-CN" altLang="en-US" sz="1200" dirty="0"/>
              <a:t>）连接</a:t>
            </a:r>
            <a:r>
              <a:rPr lang="en-US" altLang="zh-CN" sz="1200" dirty="0"/>
              <a:t>EMQ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lvl="2"/>
            <a:r>
              <a:rPr lang="zh-CN" altLang="en-US" sz="1000" dirty="0"/>
              <a:t>前端仅负责进行维持连接建立（无</a:t>
            </a:r>
            <a:r>
              <a:rPr lang="en-US" altLang="zh-CN" sz="1000" dirty="0" err="1"/>
              <a:t>userId</a:t>
            </a:r>
            <a:r>
              <a:rPr lang="zh-CN" altLang="en-US" sz="1000" dirty="0"/>
              <a:t>时不建立）。</a:t>
            </a:r>
            <a:endParaRPr lang="en-US" altLang="zh-CN" sz="1000" dirty="0"/>
          </a:p>
          <a:p>
            <a:pPr lvl="2"/>
            <a:r>
              <a:rPr lang="en-US" altLang="zh-CN" sz="1000" dirty="0" err="1"/>
              <a:t>userId</a:t>
            </a:r>
            <a:r>
              <a:rPr lang="zh-CN" altLang="en-US" sz="1000" dirty="0"/>
              <a:t>获取到后，仍需建立。</a:t>
            </a:r>
            <a:endParaRPr lang="en-US" altLang="zh-CN" sz="1000" dirty="0"/>
          </a:p>
          <a:p>
            <a:pPr lvl="2"/>
            <a:r>
              <a:rPr lang="zh-CN" altLang="en-US" sz="1000" dirty="0"/>
              <a:t>需考虑安全性。</a:t>
            </a:r>
            <a:endParaRPr lang="en-US" altLang="zh-CN" sz="1200" dirty="0"/>
          </a:p>
          <a:p>
            <a:pPr lvl="1"/>
            <a:r>
              <a:rPr lang="zh-CN" altLang="en-US" sz="1200" dirty="0"/>
              <a:t>消费</a:t>
            </a:r>
            <a:r>
              <a:rPr lang="en-US" altLang="zh-CN" sz="1200" dirty="0"/>
              <a:t>EMQ</a:t>
            </a:r>
            <a:r>
              <a:rPr lang="zh-CN" altLang="en-US" sz="1200" dirty="0"/>
              <a:t>消息，根据消息类型，解析消息格式，并执行通知以及对应处理（比如：刷新购物盒）。</a:t>
            </a:r>
            <a:endParaRPr lang="en-US" altLang="zh-CN" sz="1200" dirty="0"/>
          </a:p>
          <a:p>
            <a:pPr lvl="1"/>
            <a:endParaRPr lang="en-US" altLang="zh-CN" sz="1200" dirty="0"/>
          </a:p>
          <a:p>
            <a:pPr lvl="1"/>
            <a:r>
              <a:rPr lang="zh-CN" altLang="en-US" sz="1200" dirty="0"/>
              <a:t>后端：</a:t>
            </a:r>
            <a:endParaRPr lang="en-US" altLang="zh-CN" sz="1200" dirty="0"/>
          </a:p>
          <a:p>
            <a:pPr lvl="1"/>
            <a:r>
              <a:rPr lang="zh-CN" altLang="en-US" sz="1200" dirty="0"/>
              <a:t>在订单和用户关系变动时，同步调用</a:t>
            </a:r>
            <a:r>
              <a:rPr lang="en-US" altLang="zh-CN" sz="1200" dirty="0"/>
              <a:t>EMQ API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lvl="2"/>
            <a:r>
              <a:rPr lang="zh-CN" altLang="en-US" sz="1000" dirty="0"/>
              <a:t>创建</a:t>
            </a:r>
            <a:r>
              <a:rPr lang="en-US" altLang="zh-CN" sz="1000" dirty="0"/>
              <a:t>topic</a:t>
            </a:r>
            <a:r>
              <a:rPr lang="zh-CN" altLang="en-US" sz="1000" dirty="0"/>
              <a:t>（订单</a:t>
            </a:r>
            <a:r>
              <a:rPr lang="en-US" altLang="zh-CN" sz="1000" dirty="0"/>
              <a:t>id</a:t>
            </a:r>
            <a:r>
              <a:rPr lang="zh-CN" altLang="en-US" sz="1000" dirty="0"/>
              <a:t>）。</a:t>
            </a:r>
            <a:endParaRPr lang="en-US" altLang="zh-CN" sz="1000" dirty="0"/>
          </a:p>
          <a:p>
            <a:pPr lvl="2"/>
            <a:r>
              <a:rPr lang="zh-CN" altLang="en-US" sz="1000" dirty="0"/>
              <a:t>订阅</a:t>
            </a:r>
            <a:r>
              <a:rPr lang="en-US" altLang="zh-CN" sz="1000" dirty="0"/>
              <a:t>topic</a:t>
            </a:r>
            <a:r>
              <a:rPr lang="zh-CN" altLang="en-US" sz="1000" dirty="0"/>
              <a:t>（</a:t>
            </a:r>
            <a:r>
              <a:rPr lang="en-US" altLang="zh-CN" sz="1000" dirty="0" err="1"/>
              <a:t>userId</a:t>
            </a:r>
            <a:r>
              <a:rPr lang="en-US" altLang="zh-CN" sz="1000" dirty="0"/>
              <a:t>/</a:t>
            </a:r>
            <a:r>
              <a:rPr lang="en-US" altLang="zh-CN" sz="1000" dirty="0" err="1"/>
              <a:t>clientId</a:t>
            </a:r>
            <a:r>
              <a:rPr lang="zh-CN" altLang="en-US" sz="1000" dirty="0"/>
              <a:t>订阅到</a:t>
            </a:r>
            <a:r>
              <a:rPr lang="en-US" altLang="zh-CN" sz="1000" dirty="0" err="1"/>
              <a:t>orderId</a:t>
            </a:r>
            <a:r>
              <a:rPr lang="en-US" altLang="zh-CN" sz="1000" dirty="0"/>
              <a:t>/topic</a:t>
            </a:r>
            <a:r>
              <a:rPr lang="zh-CN" altLang="en-US" sz="1000" dirty="0"/>
              <a:t>上）。</a:t>
            </a:r>
            <a:endParaRPr lang="en-US" altLang="zh-CN" sz="1000" dirty="0"/>
          </a:p>
          <a:p>
            <a:pPr lvl="2"/>
            <a:r>
              <a:rPr lang="zh-CN" altLang="en-US" sz="1000" dirty="0"/>
              <a:t>解除订阅（换桌等场景，用户更换订单，需解除用户和原单订阅关系）。</a:t>
            </a:r>
            <a:endParaRPr lang="en-US" altLang="zh-CN" sz="1000" dirty="0"/>
          </a:p>
          <a:p>
            <a:pPr lvl="2"/>
            <a:r>
              <a:rPr lang="zh-CN" altLang="en-US" sz="1000" dirty="0"/>
              <a:t>删除</a:t>
            </a:r>
            <a:r>
              <a:rPr lang="en-US" altLang="zh-CN" sz="1000" dirty="0"/>
              <a:t>topic</a:t>
            </a:r>
            <a:r>
              <a:rPr lang="zh-CN" altLang="en-US" sz="1000" dirty="0"/>
              <a:t>（订单结单、订单取消、</a:t>
            </a:r>
            <a:r>
              <a:rPr lang="en-US" altLang="zh-CN" sz="1000" dirty="0" err="1"/>
              <a:t>redis</a:t>
            </a:r>
            <a:r>
              <a:rPr lang="zh-CN" altLang="en-US" sz="1000" dirty="0"/>
              <a:t>缓存失效等场景，同步删除</a:t>
            </a:r>
            <a:r>
              <a:rPr lang="en-US" altLang="zh-CN" sz="1000" dirty="0"/>
              <a:t>topic</a:t>
            </a:r>
            <a:r>
              <a:rPr lang="zh-CN" altLang="en-US" sz="1000" dirty="0"/>
              <a:t>，防止</a:t>
            </a:r>
            <a:r>
              <a:rPr lang="en-US" altLang="zh-CN" sz="1000" dirty="0"/>
              <a:t>topic</a:t>
            </a:r>
            <a:r>
              <a:rPr lang="zh-CN" altLang="en-US" sz="1000" dirty="0"/>
              <a:t>积压）。</a:t>
            </a:r>
            <a:endParaRPr lang="en-US" altLang="zh-CN" sz="1000" dirty="0"/>
          </a:p>
          <a:p>
            <a:pPr lvl="1"/>
            <a:r>
              <a:rPr lang="zh-CN" altLang="en-US" sz="1200" dirty="0"/>
              <a:t>提供通知广播接口，推送消息到</a:t>
            </a:r>
            <a:r>
              <a:rPr lang="en-US" altLang="zh-CN" sz="1200" dirty="0"/>
              <a:t>EMQ</a:t>
            </a:r>
            <a:r>
              <a:rPr lang="zh-CN" altLang="en-US" sz="1200" dirty="0"/>
              <a:t>中，</a:t>
            </a:r>
            <a:r>
              <a:rPr lang="en-US" altLang="zh-CN" sz="1200" dirty="0"/>
              <a:t>topic</a:t>
            </a:r>
            <a:r>
              <a:rPr lang="zh-CN" altLang="en-US" sz="1200" dirty="0"/>
              <a:t>为订单号。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8226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D1038-C9F0-40C3-9178-91208CEC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、通知广播 选型 </a:t>
            </a:r>
            <a:r>
              <a:rPr lang="en-US" altLang="zh-CN" dirty="0"/>
              <a:t>- EMQ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2AFAA-06E1-417A-9E26-9A0819A8D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67910"/>
          </a:xfrm>
        </p:spPr>
        <p:txBody>
          <a:bodyPr/>
          <a:lstStyle/>
          <a:p>
            <a:r>
              <a:rPr lang="zh-CN" altLang="en-US" sz="1400" dirty="0"/>
              <a:t>优点：</a:t>
            </a:r>
            <a:endParaRPr lang="en-US" altLang="zh-CN" sz="1400" dirty="0"/>
          </a:p>
          <a:p>
            <a:pPr lvl="1"/>
            <a:r>
              <a:rPr lang="en-US" altLang="zh-CN" sz="1200" dirty="0"/>
              <a:t>EMQ</a:t>
            </a:r>
            <a:r>
              <a:rPr lang="zh-CN" altLang="en-US" sz="1200" dirty="0"/>
              <a:t>服务集群无需单独搭建。</a:t>
            </a:r>
            <a:endParaRPr lang="en-US" altLang="zh-CN" sz="1200" dirty="0"/>
          </a:p>
          <a:p>
            <a:pPr lvl="1"/>
            <a:r>
              <a:rPr lang="zh-CN" altLang="en-US" sz="1200" dirty="0"/>
              <a:t>客户端连接有</a:t>
            </a:r>
            <a:r>
              <a:rPr lang="en-US" altLang="zh-CN" sz="1200" dirty="0"/>
              <a:t>SDK</a:t>
            </a:r>
            <a:r>
              <a:rPr lang="zh-CN" altLang="en-US" sz="1200" dirty="0"/>
              <a:t>支持。</a:t>
            </a:r>
            <a:endParaRPr lang="en-US" altLang="zh-CN" sz="1200" dirty="0"/>
          </a:p>
          <a:p>
            <a:r>
              <a:rPr lang="zh-CN" altLang="en-US" sz="1400" dirty="0"/>
              <a:t>缺点：</a:t>
            </a:r>
            <a:endParaRPr lang="en-US" altLang="zh-CN" sz="1400" dirty="0"/>
          </a:p>
          <a:p>
            <a:pPr lvl="1"/>
            <a:r>
              <a:rPr lang="zh-CN" altLang="en-US" sz="1200" dirty="0"/>
              <a:t>通知广播与业务耦合，订单和用户的关系，当前已通过</a:t>
            </a:r>
            <a:r>
              <a:rPr lang="en-US" altLang="zh-CN" sz="1200" dirty="0" err="1"/>
              <a:t>redis</a:t>
            </a:r>
            <a:r>
              <a:rPr lang="zh-CN" altLang="en-US" sz="1200" dirty="0"/>
              <a:t>管理维护。使用</a:t>
            </a:r>
            <a:r>
              <a:rPr lang="en-US" altLang="zh-CN" sz="1200" dirty="0"/>
              <a:t>EMQ</a:t>
            </a:r>
            <a:r>
              <a:rPr lang="zh-CN" altLang="en-US" sz="1200" dirty="0"/>
              <a:t>时，将</a:t>
            </a:r>
            <a:r>
              <a:rPr lang="en-US" altLang="zh-CN" sz="1200" dirty="0" err="1"/>
              <a:t>orderId</a:t>
            </a:r>
            <a:r>
              <a:rPr lang="zh-CN" altLang="en-US" sz="1200" dirty="0"/>
              <a:t>作为</a:t>
            </a:r>
            <a:r>
              <a:rPr lang="en-US" altLang="zh-CN" sz="1200" dirty="0"/>
              <a:t>topic</a:t>
            </a:r>
            <a:r>
              <a:rPr lang="zh-CN" altLang="en-US" sz="1200" dirty="0"/>
              <a:t>，将</a:t>
            </a:r>
            <a:r>
              <a:rPr lang="en-US" altLang="zh-CN" sz="1200" dirty="0" err="1"/>
              <a:t>userId</a:t>
            </a:r>
            <a:r>
              <a:rPr lang="zh-CN" altLang="en-US" sz="1200" dirty="0"/>
              <a:t>作为客户端标识</a:t>
            </a:r>
            <a:r>
              <a:rPr lang="en-US" altLang="zh-CN" sz="1200" dirty="0" err="1"/>
              <a:t>clientId</a:t>
            </a:r>
            <a:r>
              <a:rPr lang="zh-CN" altLang="en-US" sz="1200" dirty="0"/>
              <a:t>，相当于要在当前</a:t>
            </a:r>
            <a:r>
              <a:rPr lang="en-US" altLang="zh-CN" sz="1200" dirty="0" err="1"/>
              <a:t>redis</a:t>
            </a:r>
            <a:r>
              <a:rPr lang="zh-CN" altLang="en-US" sz="1200" dirty="0"/>
              <a:t>这套关系变动的点上，额外增加</a:t>
            </a:r>
            <a:r>
              <a:rPr lang="en-US" altLang="zh-CN" sz="1200" dirty="0"/>
              <a:t>EMQ</a:t>
            </a:r>
            <a:r>
              <a:rPr lang="zh-CN" altLang="en-US" sz="1200" dirty="0"/>
              <a:t>对应的维护（创建</a:t>
            </a:r>
            <a:r>
              <a:rPr lang="en-US" altLang="zh-CN" sz="1200" dirty="0"/>
              <a:t>topic</a:t>
            </a:r>
            <a:r>
              <a:rPr lang="zh-CN" altLang="en-US" sz="1200" dirty="0"/>
              <a:t>、订阅、解除订阅、删除</a:t>
            </a:r>
            <a:r>
              <a:rPr lang="en-US" altLang="zh-CN" sz="1200" dirty="0"/>
              <a:t>topic</a:t>
            </a:r>
            <a:r>
              <a:rPr lang="zh-CN" altLang="en-US" sz="1200" dirty="0"/>
              <a:t>）。</a:t>
            </a:r>
            <a:endParaRPr lang="en-US" altLang="zh-CN" sz="1200" dirty="0"/>
          </a:p>
          <a:p>
            <a:pPr lvl="2"/>
            <a:r>
              <a:rPr lang="zh-CN" altLang="en-US" sz="1000" dirty="0"/>
              <a:t>难以保证两套关系的一致性（比如：</a:t>
            </a:r>
            <a:r>
              <a:rPr lang="en-US" altLang="zh-CN" sz="1000" dirty="0" err="1"/>
              <a:t>redis</a:t>
            </a:r>
            <a:r>
              <a:rPr lang="zh-CN" altLang="en-US" sz="1000" dirty="0"/>
              <a:t>管理成功了，但</a:t>
            </a:r>
            <a:r>
              <a:rPr lang="en-US" altLang="zh-CN" sz="1000" dirty="0"/>
              <a:t>EMQ</a:t>
            </a:r>
            <a:r>
              <a:rPr lang="zh-CN" altLang="en-US" sz="1000" dirty="0"/>
              <a:t>维护失败了）。</a:t>
            </a:r>
            <a:endParaRPr lang="en-US" altLang="zh-CN" sz="1000" dirty="0"/>
          </a:p>
          <a:p>
            <a:pPr lvl="2"/>
            <a:r>
              <a:rPr lang="zh-CN" altLang="en-US" sz="1000" dirty="0"/>
              <a:t>并且诸如：</a:t>
            </a:r>
            <a:r>
              <a:rPr lang="en-US" altLang="zh-CN" sz="1000" dirty="0" err="1"/>
              <a:t>redis</a:t>
            </a:r>
            <a:r>
              <a:rPr lang="zh-CN" altLang="en-US" sz="1000" dirty="0"/>
              <a:t>可以通过订单缓存失效设置保定操作，而</a:t>
            </a:r>
            <a:r>
              <a:rPr lang="en-US" altLang="zh-CN" sz="1000" dirty="0"/>
              <a:t>EMQ</a:t>
            </a:r>
            <a:r>
              <a:rPr lang="zh-CN" altLang="en-US" sz="1000" dirty="0"/>
              <a:t>的</a:t>
            </a:r>
            <a:r>
              <a:rPr lang="en-US" altLang="zh-CN" sz="1000" dirty="0"/>
              <a:t>topic</a:t>
            </a:r>
            <a:r>
              <a:rPr lang="zh-CN" altLang="en-US" sz="1000" dirty="0"/>
              <a:t>不支持缓存失效，可能会造成诸如 删除</a:t>
            </a:r>
            <a:r>
              <a:rPr lang="en-US" altLang="zh-CN" sz="1000" dirty="0"/>
              <a:t>topic</a:t>
            </a:r>
            <a:r>
              <a:rPr lang="zh-CN" altLang="en-US" sz="1000" dirty="0"/>
              <a:t>点缺失或者失败导致</a:t>
            </a:r>
            <a:r>
              <a:rPr lang="en-US" altLang="zh-CN" sz="1000" dirty="0"/>
              <a:t>topic</a:t>
            </a:r>
            <a:r>
              <a:rPr lang="zh-CN" altLang="en-US" sz="1000" dirty="0"/>
              <a:t>不断累积（永不消失）。可以考虑通过</a:t>
            </a:r>
            <a:r>
              <a:rPr lang="en-US" altLang="zh-CN" sz="1000" dirty="0" err="1"/>
              <a:t>redis</a:t>
            </a:r>
            <a:r>
              <a:rPr lang="zh-CN" altLang="en-US" sz="1000" dirty="0"/>
              <a:t>回调事件监听</a:t>
            </a:r>
            <a:r>
              <a:rPr lang="en-US" altLang="zh-CN" sz="1000" dirty="0"/>
              <a:t>key</a:t>
            </a:r>
            <a:r>
              <a:rPr lang="zh-CN" altLang="en-US" sz="1000" dirty="0"/>
              <a:t>缓存失效并触发</a:t>
            </a:r>
            <a:r>
              <a:rPr lang="en-US" altLang="zh-CN" sz="1000" dirty="0"/>
              <a:t>EMQ topic</a:t>
            </a:r>
            <a:r>
              <a:rPr lang="zh-CN" altLang="en-US" sz="1000" dirty="0"/>
              <a:t>的删除（仍可能失败）。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96173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59EE5-2AD3-4AC5-8C4D-B17B8C87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、通知广播 选型 </a:t>
            </a:r>
            <a:r>
              <a:rPr lang="en-US" altLang="zh-CN" dirty="0"/>
              <a:t>- </a:t>
            </a:r>
            <a:r>
              <a:rPr lang="en-US" altLang="zh-CN" dirty="0" err="1"/>
              <a:t>webSocket</a:t>
            </a:r>
            <a:r>
              <a:rPr lang="zh-CN" altLang="en-US" dirty="0"/>
              <a:t>自建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4CAB71-F988-4463-A79F-1CC722667C78}"/>
              </a:ext>
            </a:extLst>
          </p:cNvPr>
          <p:cNvSpPr/>
          <p:nvPr/>
        </p:nvSpPr>
        <p:spPr>
          <a:xfrm>
            <a:off x="99721" y="3584997"/>
            <a:ext cx="8954589" cy="1346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100" b="1" dirty="0">
                <a:solidFill>
                  <a:schemeClr val="tx1"/>
                </a:solidFill>
                <a:latin typeface="+mj-lt"/>
              </a:rPr>
              <a:t>前端</a:t>
            </a:r>
            <a:endParaRPr 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A25C76-FC77-453C-B1BA-E6AC6A1585D4}"/>
              </a:ext>
            </a:extLst>
          </p:cNvPr>
          <p:cNvSpPr/>
          <p:nvPr/>
        </p:nvSpPr>
        <p:spPr>
          <a:xfrm>
            <a:off x="99721" y="959931"/>
            <a:ext cx="8954589" cy="2625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100" b="1" dirty="0">
                <a:solidFill>
                  <a:schemeClr val="tx1"/>
                </a:solidFill>
                <a:latin typeface="+mj-lt"/>
              </a:rPr>
              <a:t>后端</a:t>
            </a:r>
            <a:endParaRPr 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CA8962EE-309D-4A6F-BA5F-D18B8BDAF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373" y="1466666"/>
            <a:ext cx="6446179" cy="13183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某站点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8FA6239E-0AFB-4BCF-8AA7-FCFEC3FD7300}"/>
              </a:ext>
            </a:extLst>
          </p:cNvPr>
          <p:cNvSpPr/>
          <p:nvPr/>
        </p:nvSpPr>
        <p:spPr>
          <a:xfrm>
            <a:off x="4201041" y="1719285"/>
            <a:ext cx="576842" cy="237744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162E56F5-70BF-4FFF-836B-EB7FB7A01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48" y="3880833"/>
            <a:ext cx="4101514" cy="8669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多前端</a:t>
            </a:r>
          </a:p>
        </p:txBody>
      </p:sp>
      <p:sp>
        <p:nvSpPr>
          <p:cNvPr id="26" name="Rectangle 32">
            <a:extLst>
              <a:ext uri="{FF2B5EF4-FFF2-40B4-BE49-F238E27FC236}">
                <a16:creationId xmlns:a16="http://schemas.microsoft.com/office/drawing/2014/main" id="{CB4088EC-F45F-4341-B998-B95C9B8CFE67}"/>
              </a:ext>
            </a:extLst>
          </p:cNvPr>
          <p:cNvSpPr/>
          <p:nvPr/>
        </p:nvSpPr>
        <p:spPr>
          <a:xfrm>
            <a:off x="3558681" y="4244723"/>
            <a:ext cx="891884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支付宝小程序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C0434B7A-93F5-4251-B53F-1260D5279663}"/>
              </a:ext>
            </a:extLst>
          </p:cNvPr>
          <p:cNvSpPr/>
          <p:nvPr/>
        </p:nvSpPr>
        <p:spPr>
          <a:xfrm>
            <a:off x="4529634" y="4244723"/>
            <a:ext cx="891884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BB3F3397-DB6E-4A92-9523-C291D1E261C0}"/>
              </a:ext>
            </a:extLst>
          </p:cNvPr>
          <p:cNvSpPr/>
          <p:nvPr/>
        </p:nvSpPr>
        <p:spPr>
          <a:xfrm>
            <a:off x="5507797" y="4245292"/>
            <a:ext cx="891884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4F2DF55-23B2-460D-B40D-CB461C50E735}"/>
              </a:ext>
            </a:extLst>
          </p:cNvPr>
          <p:cNvSpPr/>
          <p:nvPr/>
        </p:nvSpPr>
        <p:spPr>
          <a:xfrm>
            <a:off x="3585833" y="2815672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/>
              <a:t>创建连接</a:t>
            </a:r>
            <a:endParaRPr lang="en-US" altLang="zh-CN" sz="900" dirty="0"/>
          </a:p>
          <a:p>
            <a:r>
              <a:rPr lang="en-US" altLang="zh-CN" sz="900" dirty="0" err="1"/>
              <a:t>clientId</a:t>
            </a:r>
            <a:r>
              <a:rPr lang="zh-CN" altLang="en-US" sz="900" dirty="0"/>
              <a:t>为</a:t>
            </a:r>
            <a:r>
              <a:rPr lang="en-US" altLang="zh-CN" sz="900" dirty="0" err="1"/>
              <a:t>userId</a:t>
            </a:r>
            <a:endParaRPr lang="zh-CN" altLang="en-US" sz="900" dirty="0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4BC8A76E-E2B3-4977-B172-DD2D626D98FC}"/>
              </a:ext>
            </a:extLst>
          </p:cNvPr>
          <p:cNvSpPr/>
          <p:nvPr/>
        </p:nvSpPr>
        <p:spPr>
          <a:xfrm>
            <a:off x="2588494" y="4242321"/>
            <a:ext cx="891884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RN</a:t>
            </a:r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7726BDBF-6E8A-456E-A27F-733D56198F37}"/>
              </a:ext>
            </a:extLst>
          </p:cNvPr>
          <p:cNvSpPr/>
          <p:nvPr/>
        </p:nvSpPr>
        <p:spPr>
          <a:xfrm>
            <a:off x="1705658" y="1945946"/>
            <a:ext cx="891884" cy="494478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服务集群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 机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113">
            <a:extLst>
              <a:ext uri="{FF2B5EF4-FFF2-40B4-BE49-F238E27FC236}">
                <a16:creationId xmlns:a16="http://schemas.microsoft.com/office/drawing/2014/main" id="{DE00BF92-9397-4F2E-B82B-4B73CD94857C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16200000" flipH="1">
            <a:off x="2598548" y="1993475"/>
            <a:ext cx="1440409" cy="233430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2">
            <a:extLst>
              <a:ext uri="{FF2B5EF4-FFF2-40B4-BE49-F238E27FC236}">
                <a16:creationId xmlns:a16="http://schemas.microsoft.com/office/drawing/2014/main" id="{CC8D3015-0DC8-4065-9A45-D4CF7F26CF78}"/>
              </a:ext>
            </a:extLst>
          </p:cNvPr>
          <p:cNvSpPr/>
          <p:nvPr/>
        </p:nvSpPr>
        <p:spPr>
          <a:xfrm>
            <a:off x="6111771" y="1943958"/>
            <a:ext cx="891884" cy="494478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113">
            <a:extLst>
              <a:ext uri="{FF2B5EF4-FFF2-40B4-BE49-F238E27FC236}">
                <a16:creationId xmlns:a16="http://schemas.microsoft.com/office/drawing/2014/main" id="{6EDE4AF1-03B2-437D-B533-45E6A39B75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36420" y="2558570"/>
            <a:ext cx="1440411" cy="1204114"/>
          </a:xfrm>
          <a:prstGeom prst="bentConnector3">
            <a:avLst>
              <a:gd name="adj1" fmla="val 39578"/>
            </a:avLst>
          </a:prstGeom>
          <a:ln w="15875">
            <a:solidFill>
              <a:schemeClr val="accent1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9EFFF8E4-B77C-4E54-B991-98C7F6C478EB}"/>
              </a:ext>
            </a:extLst>
          </p:cNvPr>
          <p:cNvSpPr/>
          <p:nvPr/>
        </p:nvSpPr>
        <p:spPr>
          <a:xfrm>
            <a:off x="2572655" y="331387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/>
              <a:t>推送消息</a:t>
            </a:r>
          </a:p>
        </p:txBody>
      </p:sp>
      <p:cxnSp>
        <p:nvCxnSpPr>
          <p:cNvPr id="67" name="直接箭头连接符 113">
            <a:extLst>
              <a:ext uri="{FF2B5EF4-FFF2-40B4-BE49-F238E27FC236}">
                <a16:creationId xmlns:a16="http://schemas.microsoft.com/office/drawing/2014/main" id="{0FAF2412-0F87-4497-93F3-40162418DE17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 flipV="1">
            <a:off x="3795974" y="2191197"/>
            <a:ext cx="2315797" cy="1987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96AA3919-DDC2-4F60-AB24-FEC226493FDB}"/>
              </a:ext>
            </a:extLst>
          </p:cNvPr>
          <p:cNvSpPr/>
          <p:nvPr/>
        </p:nvSpPr>
        <p:spPr>
          <a:xfrm>
            <a:off x="4587679" y="2163872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/>
              <a:t>发布消息</a:t>
            </a:r>
          </a:p>
        </p:txBody>
      </p:sp>
      <p:sp>
        <p:nvSpPr>
          <p:cNvPr id="49" name="Rectangle 32">
            <a:extLst>
              <a:ext uri="{FF2B5EF4-FFF2-40B4-BE49-F238E27FC236}">
                <a16:creationId xmlns:a16="http://schemas.microsoft.com/office/drawing/2014/main" id="{B0630644-DFAD-46D7-81C7-5C6A20537AB0}"/>
              </a:ext>
            </a:extLst>
          </p:cNvPr>
          <p:cNvSpPr/>
          <p:nvPr/>
        </p:nvSpPr>
        <p:spPr>
          <a:xfrm>
            <a:off x="2904090" y="1945945"/>
            <a:ext cx="891884" cy="494478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服务集群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 机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113">
            <a:extLst>
              <a:ext uri="{FF2B5EF4-FFF2-40B4-BE49-F238E27FC236}">
                <a16:creationId xmlns:a16="http://schemas.microsoft.com/office/drawing/2014/main" id="{093956AD-352A-427E-841F-1C4468ECB2A0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 flipV="1">
            <a:off x="2597542" y="2193184"/>
            <a:ext cx="306548" cy="1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113">
            <a:extLst>
              <a:ext uri="{FF2B5EF4-FFF2-40B4-BE49-F238E27FC236}">
                <a16:creationId xmlns:a16="http://schemas.microsoft.com/office/drawing/2014/main" id="{9CB534B9-F82D-4A18-A7DD-DB69711D9DD1}"/>
              </a:ext>
            </a:extLst>
          </p:cNvPr>
          <p:cNvCxnSpPr>
            <a:cxnSpLocks/>
            <a:stCxn id="16" idx="1"/>
            <a:endCxn id="50" idx="0"/>
          </p:cNvCxnSpPr>
          <p:nvPr/>
        </p:nvCxnSpPr>
        <p:spPr>
          <a:xfrm rot="10800000" flipV="1">
            <a:off x="2151601" y="1838156"/>
            <a:ext cx="2049441" cy="107789"/>
          </a:xfrm>
          <a:prstGeom prst="bentConnector2">
            <a:avLst/>
          </a:prstGeom>
          <a:ln w="15875">
            <a:solidFill>
              <a:schemeClr val="tx1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113">
            <a:extLst>
              <a:ext uri="{FF2B5EF4-FFF2-40B4-BE49-F238E27FC236}">
                <a16:creationId xmlns:a16="http://schemas.microsoft.com/office/drawing/2014/main" id="{D78340ED-0FC8-4060-9933-8F9F95CC9B28}"/>
              </a:ext>
            </a:extLst>
          </p:cNvPr>
          <p:cNvCxnSpPr>
            <a:cxnSpLocks/>
            <a:stCxn id="16" idx="1"/>
            <a:endCxn id="49" idx="0"/>
          </p:cNvCxnSpPr>
          <p:nvPr/>
        </p:nvCxnSpPr>
        <p:spPr>
          <a:xfrm rot="10800000" flipV="1">
            <a:off x="3350033" y="1838157"/>
            <a:ext cx="851009" cy="107788"/>
          </a:xfrm>
          <a:prstGeom prst="bentConnector2">
            <a:avLst/>
          </a:prstGeom>
          <a:ln w="15875">
            <a:solidFill>
              <a:schemeClr val="tx1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113">
            <a:extLst>
              <a:ext uri="{FF2B5EF4-FFF2-40B4-BE49-F238E27FC236}">
                <a16:creationId xmlns:a16="http://schemas.microsoft.com/office/drawing/2014/main" id="{4D6C24F5-8B47-439C-A194-8DFAEED3485D}"/>
              </a:ext>
            </a:extLst>
          </p:cNvPr>
          <p:cNvCxnSpPr>
            <a:cxnSpLocks/>
            <a:stCxn id="16" idx="3"/>
            <a:endCxn id="58" idx="0"/>
          </p:cNvCxnSpPr>
          <p:nvPr/>
        </p:nvCxnSpPr>
        <p:spPr>
          <a:xfrm>
            <a:off x="4777883" y="1838157"/>
            <a:ext cx="1779830" cy="105801"/>
          </a:xfrm>
          <a:prstGeom prst="bentConnector2">
            <a:avLst/>
          </a:prstGeom>
          <a:ln w="15875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5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D1038-C9F0-40C3-9178-91208CEC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、通知广播 选型 </a:t>
            </a:r>
            <a:r>
              <a:rPr lang="en-US" altLang="zh-CN" dirty="0"/>
              <a:t>- </a:t>
            </a:r>
            <a:r>
              <a:rPr lang="en-US" altLang="zh-CN" dirty="0" err="1"/>
              <a:t>webSocket</a:t>
            </a:r>
            <a:r>
              <a:rPr lang="zh-CN" altLang="en-US" dirty="0"/>
              <a:t>自建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2AFAA-06E1-417A-9E26-9A0819A8D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408625"/>
          </a:xfrm>
        </p:spPr>
        <p:txBody>
          <a:bodyPr/>
          <a:lstStyle/>
          <a:p>
            <a:r>
              <a:rPr lang="zh-CN" altLang="en-US" sz="1400" dirty="0"/>
              <a:t>方案：</a:t>
            </a:r>
            <a:endParaRPr lang="en-US" altLang="zh-CN" sz="1400" dirty="0"/>
          </a:p>
          <a:p>
            <a:pPr lvl="1"/>
            <a:r>
              <a:rPr lang="zh-CN" altLang="en-US" sz="1200" dirty="0"/>
              <a:t>前端：</a:t>
            </a:r>
            <a:endParaRPr lang="en-US" altLang="zh-CN" sz="1200" dirty="0"/>
          </a:p>
          <a:p>
            <a:pPr lvl="1"/>
            <a:r>
              <a:rPr lang="zh-CN" altLang="en-US" sz="1200" dirty="0"/>
              <a:t>以 </a:t>
            </a:r>
            <a:r>
              <a:rPr lang="en-US" altLang="zh-CN" sz="1200" dirty="0" err="1"/>
              <a:t>userId</a:t>
            </a:r>
            <a:r>
              <a:rPr lang="en-US" altLang="zh-CN" sz="1200" dirty="0"/>
              <a:t> </a:t>
            </a:r>
            <a:r>
              <a:rPr lang="zh-CN" altLang="en-US" sz="1200" dirty="0"/>
              <a:t>作为 客户端标识，连接总部端</a:t>
            </a:r>
            <a:r>
              <a:rPr lang="en-US" altLang="zh-CN" sz="1200" dirty="0" err="1"/>
              <a:t>webSocket</a:t>
            </a:r>
            <a:r>
              <a:rPr lang="zh-CN" altLang="en-US" sz="1200" dirty="0"/>
              <a:t>服务。</a:t>
            </a:r>
            <a:endParaRPr lang="en-US" altLang="zh-CN" sz="1200" dirty="0"/>
          </a:p>
          <a:p>
            <a:pPr lvl="2"/>
            <a:r>
              <a:rPr lang="zh-CN" altLang="en-US" sz="1000" dirty="0"/>
              <a:t>前端仅负责进行维持连接建立（无</a:t>
            </a:r>
            <a:r>
              <a:rPr lang="en-US" altLang="zh-CN" sz="1000" dirty="0" err="1"/>
              <a:t>userId</a:t>
            </a:r>
            <a:r>
              <a:rPr lang="zh-CN" altLang="en-US" sz="1000" dirty="0"/>
              <a:t>时不建立）。</a:t>
            </a:r>
            <a:endParaRPr lang="en-US" altLang="zh-CN" sz="1000" dirty="0"/>
          </a:p>
          <a:p>
            <a:pPr lvl="2"/>
            <a:r>
              <a:rPr lang="en-US" altLang="zh-CN" sz="1000" dirty="0" err="1"/>
              <a:t>userId</a:t>
            </a:r>
            <a:r>
              <a:rPr lang="zh-CN" altLang="en-US" sz="1000" dirty="0"/>
              <a:t>获取到后，仍需建立。</a:t>
            </a:r>
            <a:endParaRPr lang="en-US" altLang="zh-CN" sz="1000" dirty="0"/>
          </a:p>
          <a:p>
            <a:pPr lvl="2"/>
            <a:r>
              <a:rPr lang="zh-CN" altLang="en-US" sz="1000" dirty="0"/>
              <a:t>需考虑安全性。</a:t>
            </a:r>
            <a:endParaRPr lang="en-US" altLang="zh-CN" sz="1200" dirty="0"/>
          </a:p>
          <a:p>
            <a:pPr lvl="1"/>
            <a:r>
              <a:rPr lang="zh-CN" altLang="en-US" sz="1200" dirty="0"/>
              <a:t>消费</a:t>
            </a:r>
            <a:r>
              <a:rPr lang="en-US" altLang="zh-CN" sz="1200" dirty="0"/>
              <a:t>EMQ</a:t>
            </a:r>
            <a:r>
              <a:rPr lang="zh-CN" altLang="en-US" sz="1200" dirty="0"/>
              <a:t>消息，根据消息类型，解析消息格式，并执行通知以及对应处理（比如：刷新购物盒）。</a:t>
            </a:r>
            <a:endParaRPr lang="en-US" altLang="zh-CN" sz="1200" dirty="0"/>
          </a:p>
          <a:p>
            <a:pPr lvl="1"/>
            <a:endParaRPr lang="en-US" altLang="zh-CN" sz="1200" dirty="0"/>
          </a:p>
          <a:p>
            <a:pPr lvl="1"/>
            <a:r>
              <a:rPr lang="zh-CN" altLang="en-US" sz="1200" dirty="0"/>
              <a:t>后端：</a:t>
            </a:r>
            <a:endParaRPr lang="en-US" altLang="zh-CN" sz="1200" dirty="0"/>
          </a:p>
          <a:p>
            <a:pPr lvl="1"/>
            <a:r>
              <a:rPr lang="zh-CN" altLang="en-US" sz="1200" dirty="0"/>
              <a:t>接收前端连接请求，后端将</a:t>
            </a:r>
            <a:r>
              <a:rPr lang="en-US" altLang="zh-CN" sz="1200" dirty="0" err="1"/>
              <a:t>userId</a:t>
            </a:r>
            <a:r>
              <a:rPr lang="zh-CN" altLang="en-US" sz="1200" dirty="0"/>
              <a:t>和对应的</a:t>
            </a:r>
            <a:r>
              <a:rPr lang="en-US" altLang="zh-CN" sz="1200" dirty="0" err="1"/>
              <a:t>webSocket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ip</a:t>
            </a:r>
            <a:r>
              <a:rPr lang="zh-CN" altLang="en-US" sz="1200" dirty="0"/>
              <a:t>映射关系保存到</a:t>
            </a:r>
            <a:r>
              <a:rPr lang="en-US" altLang="zh-CN" sz="1200" dirty="0" err="1"/>
              <a:t>redis</a:t>
            </a:r>
            <a:r>
              <a:rPr lang="zh-CN" altLang="en-US" sz="1200" dirty="0"/>
              <a:t>中。</a:t>
            </a:r>
            <a:endParaRPr lang="en-US" altLang="zh-CN" sz="1200" dirty="0"/>
          </a:p>
          <a:p>
            <a:pPr lvl="1"/>
            <a:r>
              <a:rPr lang="zh-CN" altLang="en-US" sz="1200" dirty="0"/>
              <a:t>提供通知广播接口，根据要推送的</a:t>
            </a:r>
            <a:r>
              <a:rPr lang="en-US" altLang="zh-CN" sz="1200" dirty="0" err="1"/>
              <a:t>userId</a:t>
            </a:r>
            <a:r>
              <a:rPr lang="zh-CN" altLang="en-US" sz="1200" dirty="0"/>
              <a:t>获取对应的</a:t>
            </a:r>
            <a:r>
              <a:rPr lang="en-US" altLang="zh-CN" sz="1200" dirty="0" err="1"/>
              <a:t>webSocket</a:t>
            </a:r>
            <a:r>
              <a:rPr lang="zh-CN" altLang="en-US" sz="1200" dirty="0"/>
              <a:t>服务器</a:t>
            </a:r>
            <a:r>
              <a:rPr lang="en-US" altLang="zh-CN" sz="1200" dirty="0" err="1"/>
              <a:t>ip</a:t>
            </a:r>
            <a:r>
              <a:rPr lang="zh-CN" altLang="en-US" sz="1200" dirty="0"/>
              <a:t>，推送到服务器上，服务器推送到客户端。（订单服务负责根据订单号查询</a:t>
            </a:r>
            <a:r>
              <a:rPr lang="en-US" altLang="zh-CN" sz="1200" dirty="0" err="1"/>
              <a:t>redis</a:t>
            </a:r>
            <a:r>
              <a:rPr lang="zh-CN" altLang="en-US" sz="1200" dirty="0"/>
              <a:t>订单缓存获取关联的要通知的</a:t>
            </a:r>
            <a:r>
              <a:rPr lang="en-US" altLang="zh-CN" sz="1200" dirty="0" err="1"/>
              <a:t>userList</a:t>
            </a:r>
            <a:r>
              <a:rPr lang="zh-CN" altLang="en-US" sz="1200" dirty="0"/>
              <a:t>，调用通知广播接口）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89640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D1038-C9F0-40C3-9178-91208CEC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、通知广播 选型 </a:t>
            </a:r>
            <a:r>
              <a:rPr lang="en-US" altLang="zh-CN" dirty="0"/>
              <a:t>- </a:t>
            </a:r>
            <a:r>
              <a:rPr lang="en-US" altLang="zh-CN" dirty="0" err="1"/>
              <a:t>webSocket</a:t>
            </a:r>
            <a:r>
              <a:rPr lang="zh-CN" altLang="en-US" dirty="0"/>
              <a:t>自建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2AFAA-06E1-417A-9E26-9A0819A8D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54060"/>
          </a:xfrm>
        </p:spPr>
        <p:txBody>
          <a:bodyPr/>
          <a:lstStyle/>
          <a:p>
            <a:r>
              <a:rPr lang="zh-CN" altLang="en-US" sz="1400" dirty="0"/>
              <a:t>优点：</a:t>
            </a:r>
            <a:endParaRPr lang="en-US" altLang="zh-CN" sz="1400" dirty="0"/>
          </a:p>
          <a:p>
            <a:pPr lvl="1"/>
            <a:r>
              <a:rPr lang="zh-CN" altLang="en-US" sz="1200" dirty="0"/>
              <a:t>订单和用户的业务关系使用原有的</a:t>
            </a:r>
            <a:r>
              <a:rPr lang="en-US" altLang="zh-CN" sz="1200" dirty="0" err="1"/>
              <a:t>redis</a:t>
            </a:r>
            <a:r>
              <a:rPr lang="zh-CN" altLang="en-US" sz="1200" dirty="0"/>
              <a:t>订单缓存即可，无需额外维护。增加的推送关系仅记录</a:t>
            </a:r>
            <a:r>
              <a:rPr lang="en-US" altLang="zh-CN" sz="1200" dirty="0" err="1"/>
              <a:t>userId</a:t>
            </a:r>
            <a:r>
              <a:rPr lang="zh-CN" altLang="en-US" sz="1200" dirty="0"/>
              <a:t>和连接关系即可（</a:t>
            </a:r>
            <a:r>
              <a:rPr lang="en-US" altLang="zh-CN" sz="1200" dirty="0" err="1"/>
              <a:t>redis</a:t>
            </a:r>
            <a:r>
              <a:rPr lang="zh-CN" altLang="en-US" sz="1200" dirty="0"/>
              <a:t>中新增</a:t>
            </a:r>
            <a:r>
              <a:rPr lang="en-US" altLang="zh-CN" sz="1200" dirty="0" err="1"/>
              <a:t>userId</a:t>
            </a:r>
            <a:r>
              <a:rPr lang="zh-CN" altLang="en-US" sz="1200" dirty="0"/>
              <a:t>和连接的</a:t>
            </a:r>
            <a:r>
              <a:rPr lang="en-US" altLang="zh-CN" sz="1200" dirty="0" err="1"/>
              <a:t>ws</a:t>
            </a:r>
            <a:r>
              <a:rPr lang="zh-CN" altLang="en-US" sz="1200" dirty="0"/>
              <a:t>服务器</a:t>
            </a:r>
            <a:r>
              <a:rPr lang="en-US" altLang="zh-CN" sz="1200" dirty="0" err="1"/>
              <a:t>ip</a:t>
            </a:r>
            <a:r>
              <a:rPr lang="zh-CN" altLang="en-US" sz="1200" dirty="0"/>
              <a:t>关系、</a:t>
            </a:r>
            <a:r>
              <a:rPr lang="en-US" altLang="zh-CN" sz="1200" dirty="0" err="1"/>
              <a:t>ws</a:t>
            </a:r>
            <a:r>
              <a:rPr lang="zh-CN" altLang="en-US" sz="1200" dirty="0"/>
              <a:t>服务器内存中保存</a:t>
            </a:r>
            <a:r>
              <a:rPr lang="en-US" altLang="zh-CN" sz="1200" dirty="0" err="1"/>
              <a:t>userId</a:t>
            </a:r>
            <a:r>
              <a:rPr lang="zh-CN" altLang="en-US" sz="1200" dirty="0"/>
              <a:t>和连接句柄）。</a:t>
            </a:r>
            <a:endParaRPr lang="en-US" altLang="zh-CN" sz="1200" dirty="0"/>
          </a:p>
          <a:p>
            <a:pPr lvl="1"/>
            <a:r>
              <a:rPr lang="zh-CN" altLang="en-US" sz="1200" dirty="0"/>
              <a:t>通知广播与业务解耦。</a:t>
            </a:r>
            <a:endParaRPr lang="en-US" altLang="zh-CN" sz="1200" dirty="0"/>
          </a:p>
          <a:p>
            <a:r>
              <a:rPr lang="zh-CN" altLang="en-US" sz="1400" dirty="0"/>
              <a:t>缺点：</a:t>
            </a:r>
          </a:p>
          <a:p>
            <a:pPr lvl="1"/>
            <a:r>
              <a:rPr lang="zh-CN" altLang="en-US" sz="1200" dirty="0"/>
              <a:t>后端：需要单独开发</a:t>
            </a:r>
            <a:r>
              <a:rPr lang="en-US" altLang="zh-CN" sz="1200" dirty="0" err="1"/>
              <a:t>webSocket</a:t>
            </a:r>
            <a:r>
              <a:rPr lang="zh-CN" altLang="en-US" sz="1200" dirty="0"/>
              <a:t>服务端（实现分布式架构）和部署，需自行考虑性能要求。</a:t>
            </a:r>
            <a:endParaRPr lang="en-US" altLang="zh-CN" sz="1200" dirty="0"/>
          </a:p>
          <a:p>
            <a:pPr lvl="1"/>
            <a:r>
              <a:rPr lang="zh-CN" altLang="en-US" sz="1200" dirty="0"/>
              <a:t>前端：需要单独开发</a:t>
            </a:r>
            <a:r>
              <a:rPr lang="en-US" altLang="zh-CN" sz="1200" dirty="0" err="1"/>
              <a:t>webSocket</a:t>
            </a:r>
            <a:r>
              <a:rPr lang="zh-CN" altLang="en-US" sz="1200" dirty="0"/>
              <a:t>连接客户端。</a:t>
            </a:r>
            <a:endParaRPr lang="en-US" altLang="zh-CN" sz="1200" dirty="0"/>
          </a:p>
          <a:p>
            <a:pPr lvl="1"/>
            <a:r>
              <a:rPr lang="zh-CN" altLang="en-US" sz="1200" dirty="0"/>
              <a:t>使用</a:t>
            </a:r>
            <a:r>
              <a:rPr lang="en-US" altLang="zh-CN" sz="1200" dirty="0" err="1"/>
              <a:t>redis</a:t>
            </a:r>
            <a:r>
              <a:rPr lang="zh-CN" altLang="en-US" sz="1200" dirty="0"/>
              <a:t>维护</a:t>
            </a:r>
            <a:r>
              <a:rPr lang="en-US" altLang="zh-CN" sz="1200" dirty="0" err="1"/>
              <a:t>userId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webSocket</a:t>
            </a:r>
            <a:r>
              <a:rPr lang="zh-CN" altLang="en-US" sz="1200" dirty="0"/>
              <a:t>服务器</a:t>
            </a:r>
            <a:r>
              <a:rPr lang="en-US" altLang="zh-CN" sz="1200" dirty="0" err="1"/>
              <a:t>ip</a:t>
            </a:r>
            <a:r>
              <a:rPr lang="zh-CN" altLang="en-US" sz="1200" dirty="0"/>
              <a:t>的连接映射关系，</a:t>
            </a:r>
            <a:r>
              <a:rPr lang="en-US" altLang="zh-CN" sz="1200" dirty="0"/>
              <a:t>key</a:t>
            </a:r>
            <a:r>
              <a:rPr lang="zh-CN" altLang="en-US" sz="1200" dirty="0"/>
              <a:t>数可能过大，需要超时时间以及应需要单独部署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 </a:t>
            </a:r>
            <a:r>
              <a:rPr lang="zh-CN" altLang="en-US" sz="1200" dirty="0"/>
              <a:t>集群（和当前业务</a:t>
            </a:r>
            <a:r>
              <a:rPr lang="en-US" altLang="zh-CN" sz="1200" dirty="0" err="1"/>
              <a:t>redis</a:t>
            </a:r>
            <a:r>
              <a:rPr lang="zh-CN" altLang="en-US" sz="1200" dirty="0"/>
              <a:t>分离）。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5609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31932</TotalTime>
  <Words>1363</Words>
  <Application>Microsoft Office PowerPoint</Application>
  <PresentationFormat>全屏显示(16:9)</PresentationFormat>
  <Paragraphs>125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HelveticaNeueLT Std</vt:lpstr>
      <vt:lpstr>微软雅黑</vt:lpstr>
      <vt:lpstr>Arial</vt:lpstr>
      <vt:lpstr>Wingdings</vt:lpstr>
      <vt:lpstr>2016 HDS Corporate</vt:lpstr>
      <vt:lpstr>Worksheet</vt:lpstr>
      <vt:lpstr>Document</vt:lpstr>
      <vt:lpstr>扫码点餐项目</vt:lpstr>
      <vt:lpstr>议题</vt:lpstr>
      <vt:lpstr>1、通知广播 选型</vt:lpstr>
      <vt:lpstr>1、通知广播 选型 - EMQ</vt:lpstr>
      <vt:lpstr>1、通知广播 选型 - EMQ</vt:lpstr>
      <vt:lpstr>1、通知广播 选型 - EMQ</vt:lpstr>
      <vt:lpstr>1、通知广播 选型 - webSocket自建</vt:lpstr>
      <vt:lpstr>1、通知广播 选型 - webSocket自建</vt:lpstr>
      <vt:lpstr>1、通知广播 选型 - webSocket自建</vt:lpstr>
      <vt:lpstr>2、设计方案 - 开单场景</vt:lpstr>
      <vt:lpstr>2、设计方案 - 订单缓存</vt:lpstr>
      <vt:lpstr>2、设计方案 讨论</vt:lpstr>
      <vt:lpstr>3、问题讨论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Ding，Diver</cp:lastModifiedBy>
  <cp:revision>4138</cp:revision>
  <cp:lastPrinted>2018-07-31T03:56:48Z</cp:lastPrinted>
  <dcterms:created xsi:type="dcterms:W3CDTF">2018-07-31T03:56:48Z</dcterms:created>
  <dcterms:modified xsi:type="dcterms:W3CDTF">2020-12-14T10:31:50Z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