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54" r:id="rId2"/>
    <p:sldId id="655" r:id="rId3"/>
    <p:sldId id="656" r:id="rId4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2C4B80"/>
    <a:srgbClr val="F18B0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0187" autoAdjust="0"/>
  </p:normalViewPr>
  <p:slideViewPr>
    <p:cSldViewPr snapToGrid="0" showGuides="1">
      <p:cViewPr varScale="1">
        <p:scale>
          <a:sx n="136" d="100"/>
          <a:sy n="136" d="100"/>
        </p:scale>
        <p:origin x="1104" y="126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2 - </a:t>
            </a:r>
            <a:r>
              <a:rPr lang="zh-CN" altLang="en-US" dirty="0" smtClean="0"/>
              <a:t>支付</a:t>
            </a:r>
            <a:r>
              <a:rPr lang="zh-CN" altLang="en-US" dirty="0"/>
              <a:t>多站缓存同步</a:t>
            </a:r>
            <a:r>
              <a:rPr lang="zh-CN" altLang="en-US" dirty="0" smtClean="0"/>
              <a:t>问题 现状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41101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" y="150948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715" y="141948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5485651" y="999121"/>
            <a:ext cx="848741" cy="34357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" y="4641694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COUNTER </a:t>
            </a:r>
            <a:r>
              <a:rPr lang="zh-CN" altLang="en-US" sz="900" dirty="0"/>
              <a:t>终端</a:t>
            </a:r>
          </a:p>
        </p:txBody>
      </p: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1550974" y="1635486"/>
            <a:ext cx="848741" cy="313220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1550974" y="1635486"/>
            <a:ext cx="84874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5485649" y="2872439"/>
            <a:ext cx="848741" cy="34357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94597"/>
              </p:ext>
            </p:extLst>
          </p:nvPr>
        </p:nvGraphicFramePr>
        <p:xfrm>
          <a:off x="5485651" y="1390431"/>
          <a:ext cx="3523955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91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  <a:gridCol w="704791">
                  <a:extLst>
                    <a:ext uri="{9D8B030D-6E8A-4147-A177-3AD203B41FA5}">
                      <a16:colId xmlns:a16="http://schemas.microsoft.com/office/drawing/2014/main" val="1410967400"/>
                    </a:ext>
                  </a:extLst>
                </a:gridCol>
                <a:gridCol w="704791">
                  <a:extLst>
                    <a:ext uri="{9D8B030D-6E8A-4147-A177-3AD203B41FA5}">
                      <a16:colId xmlns:a16="http://schemas.microsoft.com/office/drawing/2014/main" val="272366860"/>
                    </a:ext>
                  </a:extLst>
                </a:gridCol>
                <a:gridCol w="704791">
                  <a:extLst>
                    <a:ext uri="{9D8B030D-6E8A-4147-A177-3AD203B41FA5}">
                      <a16:colId xmlns:a16="http://schemas.microsoft.com/office/drawing/2014/main" val="2905370205"/>
                    </a:ext>
                  </a:extLst>
                </a:gridCol>
                <a:gridCol w="704791">
                  <a:extLst>
                    <a:ext uri="{9D8B030D-6E8A-4147-A177-3AD203B41FA5}">
                      <a16:colId xmlns:a16="http://schemas.microsoft.com/office/drawing/2014/main" val="2396578189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餐厅编号</a:t>
                      </a:r>
                      <a:r>
                        <a:rPr lang="en-US" altLang="zh-CN" sz="700" b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storeCode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终端编号</a:t>
                      </a:r>
                      <a:r>
                        <a:rPr lang="en-US" altLang="zh-CN" sz="700" b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deviceNo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软件类型</a:t>
                      </a:r>
                      <a:endParaRPr lang="en-US" altLang="zh-CN" sz="700" b="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700" b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applicationCode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公钥 </a:t>
                      </a:r>
                      <a:r>
                        <a:rPr lang="en-US" altLang="zh-CN" sz="700" b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publicKey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注册状态</a:t>
                      </a:r>
                      <a:endParaRPr lang="en-US" altLang="zh-CN" sz="700" b="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700" b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regState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80916"/>
              </p:ext>
            </p:extLst>
          </p:nvPr>
        </p:nvGraphicFramePr>
        <p:xfrm>
          <a:off x="5485649" y="3263749"/>
          <a:ext cx="352395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293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  <a:gridCol w="1525664">
                  <a:extLst>
                    <a:ext uri="{9D8B030D-6E8A-4147-A177-3AD203B41FA5}">
                      <a16:colId xmlns:a16="http://schemas.microsoft.com/office/drawing/2014/main" val="2396578189"/>
                    </a:ext>
                  </a:extLst>
                </a:gridCol>
              </a:tblGrid>
              <a:tr h="150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key</a:t>
                      </a:r>
                    </a:p>
                    <a:p>
                      <a:pPr algn="ctr"/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SESSIONKEY_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餐厅编号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终端编号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软件类型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会话密钥</a:t>
                      </a:r>
                      <a:endParaRPr lang="en-US" altLang="zh-CN" sz="700" b="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700" b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ecdh.getSessionSecretKey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1614636" y="919360"/>
            <a:ext cx="135005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/>
              <a:t>授权认证</a:t>
            </a:r>
            <a:r>
              <a:rPr lang="en-US" altLang="zh-CN" sz="900" b="1" dirty="0" err="1" smtClean="0"/>
              <a:t>grpc</a:t>
            </a:r>
            <a:r>
              <a:rPr lang="zh-CN" altLang="en-US" sz="900" b="1" dirty="0"/>
              <a:t>：</a:t>
            </a:r>
            <a:endParaRPr lang="en-US" altLang="zh-CN" sz="900" b="1" dirty="0" smtClean="0"/>
          </a:p>
          <a:p>
            <a:r>
              <a:rPr lang="en-US" altLang="zh-CN" sz="700" dirty="0" smtClean="0"/>
              <a:t>DeviceGrpcController.java</a:t>
            </a:r>
          </a:p>
          <a:p>
            <a:r>
              <a:rPr lang="en-US" altLang="zh-CN" sz="700" dirty="0" smtClean="0"/>
              <a:t>DEVICE_AUTHENTICATION</a:t>
            </a:r>
          </a:p>
        </p:txBody>
      </p:sp>
      <p:sp>
        <p:nvSpPr>
          <p:cNvPr id="39" name="矩形 38"/>
          <p:cNvSpPr/>
          <p:nvPr/>
        </p:nvSpPr>
        <p:spPr>
          <a:xfrm>
            <a:off x="6491980" y="1080866"/>
            <a:ext cx="151129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 err="1" smtClean="0"/>
              <a:t>t_dev_reg</a:t>
            </a:r>
            <a:endParaRPr lang="en-US" sz="700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28425"/>
              </p:ext>
            </p:extLst>
          </p:nvPr>
        </p:nvGraphicFramePr>
        <p:xfrm>
          <a:off x="1438816" y="2569841"/>
          <a:ext cx="622544" cy="80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44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餐厅编号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终端编号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778813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软件类型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51283"/>
                  </a:ext>
                </a:extLst>
              </a:tr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签名 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sign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02751"/>
                  </a:ext>
                </a:extLst>
              </a:tr>
            </a:tbl>
          </a:graphicData>
        </a:graphic>
      </p:graphicFrame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3479715" y="1170911"/>
            <a:ext cx="2005936" cy="46457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994096" y="1870936"/>
            <a:ext cx="386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 smtClean="0">
                <a:solidFill>
                  <a:srgbClr val="FF0000"/>
                </a:solidFill>
              </a:rPr>
              <a:t>①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00075" y="1155432"/>
            <a:ext cx="386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rgbClr val="FF0000"/>
                </a:solidFill>
              </a:rPr>
              <a:t>②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32190"/>
              </p:ext>
            </p:extLst>
          </p:nvPr>
        </p:nvGraphicFramePr>
        <p:xfrm>
          <a:off x="4294321" y="1471714"/>
          <a:ext cx="6225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44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公钥</a:t>
                      </a:r>
                      <a:endParaRPr lang="en-US" altLang="zh-CN" sz="7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700" b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publicKey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sp>
        <p:nvSpPr>
          <p:cNvPr id="55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5485649" y="2082173"/>
            <a:ext cx="848741" cy="34357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加密机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3479715" y="1080866"/>
            <a:ext cx="2005934" cy="42862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3477694" y="1758062"/>
            <a:ext cx="2007955" cy="4959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>
            <a:off x="3441342" y="1821208"/>
            <a:ext cx="2042768" cy="54636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998159" y="1737130"/>
            <a:ext cx="386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 smtClean="0">
                <a:solidFill>
                  <a:srgbClr val="FF0000"/>
                </a:solidFill>
              </a:rPr>
              <a:t>③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41367"/>
              </p:ext>
            </p:extLst>
          </p:nvPr>
        </p:nvGraphicFramePr>
        <p:xfrm>
          <a:off x="4324116" y="2197216"/>
          <a:ext cx="622544" cy="20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544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ECDH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cxnSp>
        <p:nvCxnSpPr>
          <p:cNvPr id="6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3" idx="1"/>
            <a:endCxn id="8" idx="2"/>
          </p:cNvCxnSpPr>
          <p:nvPr/>
        </p:nvCxnSpPr>
        <p:spPr>
          <a:xfrm rot="10800000">
            <a:off x="2939715" y="1851487"/>
            <a:ext cx="2545934" cy="1192743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878456" y="919360"/>
            <a:ext cx="10342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授权认证</a:t>
            </a:r>
            <a:r>
              <a:rPr lang="en-US" altLang="zh-CN" sz="900" b="1" dirty="0"/>
              <a:t>rest</a:t>
            </a:r>
            <a:r>
              <a:rPr lang="zh-CN" altLang="en-US" sz="900" b="1" dirty="0"/>
              <a:t>：</a:t>
            </a:r>
            <a:endParaRPr lang="en-US" altLang="zh-CN" sz="900" b="1" dirty="0"/>
          </a:p>
          <a:p>
            <a:r>
              <a:rPr lang="en-US" altLang="zh-CN" sz="700" dirty="0"/>
              <a:t>DeviceController.java</a:t>
            </a:r>
          </a:p>
          <a:p>
            <a:r>
              <a:rPr lang="en-US" altLang="zh-CN" sz="700" dirty="0"/>
              <a:t>authentication</a:t>
            </a:r>
            <a:r>
              <a:rPr lang="en-US" altLang="zh-CN" sz="700" dirty="0" smtClean="0"/>
              <a:t>()</a:t>
            </a:r>
            <a:endParaRPr lang="en-US" sz="700" dirty="0"/>
          </a:p>
        </p:txBody>
      </p:sp>
      <p:sp>
        <p:nvSpPr>
          <p:cNvPr id="77" name="文本框 76"/>
          <p:cNvSpPr txBox="1"/>
          <p:nvPr/>
        </p:nvSpPr>
        <p:spPr>
          <a:xfrm>
            <a:off x="3659211" y="2478991"/>
            <a:ext cx="386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rgbClr val="FF0000"/>
                </a:solidFill>
              </a:rPr>
              <a:t>④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77772"/>
              </p:ext>
            </p:extLst>
          </p:nvPr>
        </p:nvGraphicFramePr>
        <p:xfrm>
          <a:off x="3852558" y="2785750"/>
          <a:ext cx="81804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43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ECDH.</a:t>
                      </a:r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会话密钥</a:t>
                      </a:r>
                      <a:endParaRPr lang="en-US" altLang="zh-CN" sz="7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ecdh.getSessionSecretKey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700" b="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cxnSp>
        <p:nvCxnSpPr>
          <p:cNvPr id="7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" idx="3"/>
            <a:endCxn id="8" idx="2"/>
          </p:cNvCxnSpPr>
          <p:nvPr/>
        </p:nvCxnSpPr>
        <p:spPr>
          <a:xfrm flipV="1">
            <a:off x="1550974" y="1851486"/>
            <a:ext cx="1388741" cy="2916208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511873" y="3018813"/>
            <a:ext cx="386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 smtClean="0">
                <a:solidFill>
                  <a:srgbClr val="FF0000"/>
                </a:solidFill>
              </a:rPr>
              <a:t>⑤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0991"/>
              </p:ext>
            </p:extLst>
          </p:nvPr>
        </p:nvGraphicFramePr>
        <p:xfrm>
          <a:off x="2399715" y="3362809"/>
          <a:ext cx="818043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43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ECDH.</a:t>
                      </a:r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临时公钥</a:t>
                      </a:r>
                      <a:endParaRPr lang="en-US" altLang="zh-CN" sz="7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700" b="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ecdh.getTempPublicKey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5030493" y="2298797"/>
            <a:ext cx="496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 smtClean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672119" y="244785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solidFill>
                  <a:srgbClr val="FF0000"/>
                </a:solidFill>
              </a:rPr>
              <a:t>多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站缓存同步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7" idx="1"/>
            <a:endCxn id="33" idx="3"/>
          </p:cNvCxnSpPr>
          <p:nvPr/>
        </p:nvCxnSpPr>
        <p:spPr>
          <a:xfrm rot="10800000" flipV="1">
            <a:off x="6334391" y="2563275"/>
            <a:ext cx="1337729" cy="48095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3920" cy="732441"/>
          </a:xfrm>
        </p:spPr>
        <p:txBody>
          <a:bodyPr/>
          <a:lstStyle/>
          <a:p>
            <a:r>
              <a:rPr lang="en-US" altLang="zh-CN" dirty="0" smtClean="0"/>
              <a:t>2 - </a:t>
            </a:r>
            <a:r>
              <a:rPr lang="zh-CN" altLang="en-US" dirty="0" smtClean="0"/>
              <a:t>支付</a:t>
            </a:r>
            <a:r>
              <a:rPr lang="zh-CN" altLang="en-US" dirty="0"/>
              <a:t>多站缓存同步</a:t>
            </a:r>
            <a:r>
              <a:rPr lang="zh-CN" altLang="en-US" dirty="0" smtClean="0"/>
              <a:t>问题 方案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终端认证相关修改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31216"/>
          </a:xfrm>
        </p:spPr>
        <p:txBody>
          <a:bodyPr/>
          <a:lstStyle/>
          <a:p>
            <a:r>
              <a:rPr lang="zh-CN" altLang="en-US" sz="1100" dirty="0" smtClean="0"/>
              <a:t>总部端终端认证服务中，将 会话密钥、临时公钥、版本号，保存到 </a:t>
            </a:r>
            <a:r>
              <a:rPr lang="en-US" altLang="zh-CN" sz="1100" dirty="0" err="1" smtClean="0"/>
              <a:t>db</a:t>
            </a:r>
            <a:r>
              <a:rPr lang="zh-CN" altLang="en-US" sz="1100" dirty="0" smtClean="0"/>
              <a:t>中（复用 </a:t>
            </a:r>
            <a:r>
              <a:rPr lang="en-US" altLang="zh-CN" sz="1100" dirty="0" err="1" smtClean="0"/>
              <a:t>t_dev_reg</a:t>
            </a:r>
            <a:r>
              <a:rPr lang="zh-CN" altLang="en-US" sz="1100" dirty="0" smtClean="0"/>
              <a:t>表）。</a:t>
            </a:r>
            <a:endParaRPr lang="en-US" altLang="zh-CN" sz="1100" dirty="0" smtClean="0"/>
          </a:p>
          <a:p>
            <a:r>
              <a:rPr lang="zh-CN" altLang="en-US" sz="1100" dirty="0"/>
              <a:t>总部端终端认证服务中</a:t>
            </a:r>
            <a:r>
              <a:rPr lang="zh-CN" altLang="en-US" sz="1100" dirty="0" smtClean="0"/>
              <a:t>，将 临时公钥、版本号 随会话密钥 一并保存到</a:t>
            </a:r>
            <a:r>
              <a:rPr lang="zh-CN" altLang="en-US" sz="1100" dirty="0" smtClean="0">
                <a:solidFill>
                  <a:srgbClr val="000000"/>
                </a:solidFill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</a:rPr>
              <a:t>redis</a:t>
            </a:r>
            <a:r>
              <a:rPr lang="en-US" altLang="zh-CN" sz="1100" dirty="0" smtClean="0">
                <a:solidFill>
                  <a:srgbClr val="000000"/>
                </a:solidFill>
              </a:rPr>
              <a:t> </a:t>
            </a:r>
            <a:r>
              <a:rPr lang="zh-CN" altLang="en-US" sz="1100" dirty="0" smtClean="0"/>
              <a:t>中。（因为新增数据保存，可能要将原有的仅存储会话密钥的形式改为</a:t>
            </a:r>
            <a:r>
              <a:rPr lang="en-US" altLang="zh-CN" sz="1100" dirty="0" smtClean="0"/>
              <a:t>Map</a:t>
            </a:r>
            <a:r>
              <a:rPr lang="zh-CN" altLang="en-US" sz="1100" dirty="0" smtClean="0"/>
              <a:t>，则建议新增夹，另外，保存到新增夹中，建议将旧的</a:t>
            </a:r>
            <a:r>
              <a:rPr lang="en-US" altLang="zh-CN" sz="1100" dirty="0" smtClean="0"/>
              <a:t>key</a:t>
            </a:r>
            <a:r>
              <a:rPr lang="zh-CN" altLang="en-US" sz="1100" dirty="0" smtClean="0"/>
              <a:t>一并删除掉）</a:t>
            </a:r>
            <a:endParaRPr lang="en-US" altLang="zh-CN" sz="1100" dirty="0" smtClean="0"/>
          </a:p>
          <a:p>
            <a:r>
              <a:rPr lang="zh-CN" altLang="en-US" sz="1100" dirty="0"/>
              <a:t>总部</a:t>
            </a:r>
            <a:r>
              <a:rPr lang="zh-CN" altLang="en-US" sz="1100" dirty="0" smtClean="0"/>
              <a:t>端终端认证服务返回中，增加版本号 随临时公钥一并返回，终端需将版本号和临时公钥一并保存起来（在支付时一并上报）。</a:t>
            </a:r>
            <a:endParaRPr lang="en-US" altLang="zh-CN" sz="1100" dirty="0" smtClean="0"/>
          </a:p>
          <a:p>
            <a:r>
              <a:rPr lang="zh-CN" altLang="en-US" sz="1100" dirty="0" smtClean="0"/>
              <a:t>注意</a:t>
            </a:r>
            <a:r>
              <a:rPr lang="zh-CN" altLang="en-US" sz="1100" dirty="0"/>
              <a:t>多站缓存同步时也需要比较版本号，待更新的比服务端的版本号大才更新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5669692" y="3697458"/>
            <a:ext cx="24121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问题：</a:t>
            </a:r>
            <a:endParaRPr lang="en-US" altLang="zh-CN" sz="1100" b="1" dirty="0" smtClean="0">
              <a:solidFill>
                <a:srgbClr val="FF0000"/>
              </a:solidFill>
            </a:endParaRPr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1</a:t>
            </a:r>
            <a:r>
              <a:rPr lang="zh-CN" altLang="en-US" sz="1100" dirty="0" smtClean="0">
                <a:solidFill>
                  <a:srgbClr val="FF0000"/>
                </a:solidFill>
              </a:rPr>
              <a:t>、增加了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db</a:t>
            </a:r>
            <a:r>
              <a:rPr lang="zh-CN" altLang="en-US" sz="1100" dirty="0" smtClean="0">
                <a:solidFill>
                  <a:srgbClr val="FF0000"/>
                </a:solidFill>
              </a:rPr>
              <a:t>访问后的性能问题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2 - </a:t>
            </a:r>
            <a:r>
              <a:rPr lang="zh-CN" altLang="en-US" dirty="0"/>
              <a:t>支付多站缓存同步问题 </a:t>
            </a:r>
            <a:r>
              <a:rPr lang="zh-CN" altLang="en-US" dirty="0" smtClean="0"/>
              <a:t>方案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支付相关修改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66737"/>
          </a:xfrm>
        </p:spPr>
        <p:txBody>
          <a:bodyPr/>
          <a:lstStyle/>
          <a:p>
            <a:r>
              <a:rPr lang="zh-CN" altLang="en-US" sz="1100" dirty="0" smtClean="0"/>
              <a:t>建议 </a:t>
            </a:r>
            <a:r>
              <a:rPr lang="en-US" altLang="zh-CN" sz="1100" dirty="0" err="1" smtClean="0"/>
              <a:t>paymentGateway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在当前处理前，增加 终端和服务端密钥版本是否一致的判断，</a:t>
            </a:r>
            <a:r>
              <a:rPr lang="zh-CN" altLang="en-US" sz="1100" dirty="0"/>
              <a:t>调用</a:t>
            </a:r>
            <a:r>
              <a:rPr lang="en-US" altLang="zh-CN" sz="1100" dirty="0" err="1"/>
              <a:t>paymentGateway</a:t>
            </a:r>
            <a:r>
              <a:rPr lang="zh-CN" altLang="en-US" sz="1100" dirty="0"/>
              <a:t>的支付时，增加传递 密钥版本号以及临时公</a:t>
            </a:r>
            <a:r>
              <a:rPr lang="zh-CN" altLang="en-US" sz="1100" dirty="0" smtClean="0"/>
              <a:t>钥（</a:t>
            </a:r>
            <a:r>
              <a:rPr lang="zh-CN" altLang="en-US" sz="1100" dirty="0"/>
              <a:t>在终端认证时需要增加返回和终端本地保存），服务端先比较终端传递的版本号：</a:t>
            </a:r>
            <a:endParaRPr lang="en-US" altLang="zh-CN" sz="1100" dirty="0"/>
          </a:p>
          <a:p>
            <a:pPr lvl="1"/>
            <a:r>
              <a:rPr lang="zh-CN" altLang="en-US" sz="900" dirty="0"/>
              <a:t>若终端版本号大于服务端版本号，则认为服务端密钥版本低，则先触发服务端密钥从</a:t>
            </a:r>
            <a:r>
              <a:rPr lang="en-US" altLang="zh-CN" sz="900" dirty="0" err="1"/>
              <a:t>db</a:t>
            </a:r>
            <a:r>
              <a:rPr lang="zh-CN" altLang="en-US" sz="900" dirty="0"/>
              <a:t>中刷新，从</a:t>
            </a:r>
            <a:r>
              <a:rPr lang="en-US" altLang="zh-CN" sz="900" dirty="0" err="1"/>
              <a:t>db</a:t>
            </a:r>
            <a:r>
              <a:rPr lang="zh-CN" altLang="en-US" sz="900" dirty="0"/>
              <a:t>获取的版本仍需要比较和终端版本是否一致，若一致则再调用加密机进行解密；若不一致，则分两类情况，一类是终端大，则只能提示终端重新签到，重新生成支付密钥，一类是服务端大，则按下一条一样的处理逻辑（返回 临时公钥、版本号，终端重新更新）。</a:t>
            </a:r>
            <a:endParaRPr lang="en-US" altLang="zh-CN" sz="900" dirty="0"/>
          </a:p>
          <a:p>
            <a:pPr lvl="1"/>
            <a:r>
              <a:rPr lang="zh-CN" altLang="en-US" sz="900" dirty="0"/>
              <a:t>若终端版本号低于服务端版本号，则返回对应错误码，并建议一并返回服务端的临时公钥、版本号，终端收到后，更新本地临时公钥、版本号，并重新计算会话密钥，按新密钥重新加密和发起支付。</a:t>
            </a:r>
            <a:endParaRPr lang="en-US" altLang="zh-CN" sz="900" dirty="0"/>
          </a:p>
          <a:p>
            <a:r>
              <a:rPr lang="zh-CN" altLang="en-US" sz="1100" dirty="0" smtClean="0"/>
              <a:t>关于服务接口变化的新旧版本兼容性处理，可考虑 服务端 判断新增的入参字段是否为空决定是否走新增的密钥拉平逻辑：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若入参版本号不为空，则走新增的版本号判断逻辑，拉平密钥版本。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若入参版本号为空，额外判断入参临时公钥是否为空，若入参临时公钥不为空，则仅比较 入参临时公钥和服务端</a:t>
            </a:r>
            <a:r>
              <a:rPr lang="en-US" altLang="zh-CN" sz="900" dirty="0" err="1" smtClean="0"/>
              <a:t>redis</a:t>
            </a:r>
            <a:r>
              <a:rPr lang="zh-CN" altLang="en-US" sz="900" dirty="0" smtClean="0"/>
              <a:t>临时公钥是否一致，若不一致，则按原有报文解密失败一样的错误提示，“支付失败，密钥错误，请重新终端签到”。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若入参版本号和 入参临时公钥都为空，则维持原有的处理逻辑，直接进行报文解密，失败时进行对应提示。</a:t>
            </a:r>
            <a:endParaRPr lang="en-US" altLang="zh-CN" sz="900" dirty="0" smtClean="0"/>
          </a:p>
          <a:p>
            <a:r>
              <a:rPr lang="zh-CN" altLang="en-US" sz="1100" dirty="0" smtClean="0"/>
              <a:t>注意：新旧数据结构、以及服务接口出入参修改的影响。</a:t>
            </a:r>
            <a:endParaRPr lang="en-US" altLang="zh-CN" sz="900" dirty="0"/>
          </a:p>
        </p:txBody>
      </p:sp>
      <p:sp>
        <p:nvSpPr>
          <p:cNvPr id="5" name="矩形 4"/>
          <p:cNvSpPr/>
          <p:nvPr/>
        </p:nvSpPr>
        <p:spPr>
          <a:xfrm>
            <a:off x="5750170" y="4253130"/>
            <a:ext cx="31300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问题：</a:t>
            </a:r>
            <a:endParaRPr lang="en-US" altLang="zh-CN" sz="1100" b="1" dirty="0" smtClean="0">
              <a:solidFill>
                <a:srgbClr val="FF0000"/>
              </a:solidFill>
            </a:endParaRPr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2</a:t>
            </a:r>
            <a:r>
              <a:rPr lang="zh-CN" altLang="en-US" sz="1100" dirty="0" smtClean="0">
                <a:solidFill>
                  <a:srgbClr val="FF0000"/>
                </a:solidFill>
              </a:rPr>
              <a:t>、新旧数据结构程序处理</a:t>
            </a:r>
            <a:r>
              <a:rPr lang="zh-CN" altLang="en-US" sz="1100" dirty="0">
                <a:solidFill>
                  <a:srgbClr val="FF0000"/>
                </a:solidFill>
              </a:rPr>
              <a:t>兼容性！以及终端</a:t>
            </a:r>
            <a:r>
              <a:rPr lang="zh-CN" altLang="en-US" sz="1100" dirty="0" smtClean="0">
                <a:solidFill>
                  <a:srgbClr val="FF0000"/>
                </a:solidFill>
              </a:rPr>
              <a:t>、服务端新旧版本兼容性。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36126</TotalTime>
  <Words>692</Words>
  <Application>Microsoft Office PowerPoint</Application>
  <PresentationFormat>全屏显示(16:9)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HelveticaNeueLT Std</vt:lpstr>
      <vt:lpstr>微软雅黑</vt:lpstr>
      <vt:lpstr>Arial</vt:lpstr>
      <vt:lpstr>Wingdings</vt:lpstr>
      <vt:lpstr>2016 HDS Corporate</vt:lpstr>
      <vt:lpstr>2 - 支付多站缓存同步问题 现状</vt:lpstr>
      <vt:lpstr>2 - 支付多站缓存同步问题 方案 – 终端认证相关修改</vt:lpstr>
      <vt:lpstr>2 - 支付多站缓存同步问题 方案 – 支付相关修改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3843</cp:revision>
  <cp:lastPrinted>2018-07-31T03:56:48Z</cp:lastPrinted>
  <dcterms:created xsi:type="dcterms:W3CDTF">2018-07-31T03:56:48Z</dcterms:created>
  <dcterms:modified xsi:type="dcterms:W3CDTF">2020-05-25T03:51:47Z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