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</p:sldMasterIdLst>
  <p:notesMasterIdLst>
    <p:notesMasterId r:id="rId5"/>
  </p:notesMasterIdLst>
  <p:handoutMasterIdLst>
    <p:handoutMasterId r:id="rId6"/>
  </p:handoutMasterIdLst>
  <p:sldIdLst>
    <p:sldId id="1322" r:id="rId4"/>
  </p:sldIdLst>
  <p:sldSz cx="9144000" cy="5143500" type="screen16x9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  <p:cmAuthor id="2" name="Sijing Liao" initials="SL" lastIdx="1" clrIdx="1"/>
  <p:cmAuthor id="3" name="Changjuan Feng" initials="C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CC3300"/>
    <a:srgbClr val="003300"/>
    <a:srgbClr val="999999"/>
    <a:srgbClr val="008EAA"/>
    <a:srgbClr val="135295"/>
    <a:srgbClr val="AFE4FF"/>
    <a:srgbClr val="FFDDDD"/>
    <a:srgbClr val="DA291C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2565" autoAdjust="0"/>
  </p:normalViewPr>
  <p:slideViewPr>
    <p:cSldViewPr snapToGrid="0" showGuides="1">
      <p:cViewPr varScale="1">
        <p:scale>
          <a:sx n="122" d="100"/>
          <a:sy n="122" d="100"/>
        </p:scale>
        <p:origin x="1680" y="90"/>
      </p:cViewPr>
      <p:guideLst>
        <p:guide orient="horz" pos="1851"/>
        <p:guide orient="horz" pos="408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0"/>
    </p:cViewPr>
  </p:sorterViewPr>
  <p:notesViewPr>
    <p:cSldViewPr snapToGrid="0">
      <p:cViewPr>
        <p:scale>
          <a:sx n="66" d="100"/>
          <a:sy n="66" d="100"/>
        </p:scale>
        <p:origin x="2088" y="-480"/>
      </p:cViewPr>
      <p:guideLst>
        <p:guide orient="horz" pos="3572"/>
        <p:guide pos="2150"/>
        <p:guide pos="146"/>
        <p:guide pos="4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  <a:alpha val="50000"/>
                  </a:schemeClr>
                </a:solidFill>
              </a:rPr>
              <a:t>© 2020 Hitachi Solutions(China).  All rights reserved.</a:t>
            </a:r>
            <a:endParaRPr lang="en-US" altLang="zh-CN" dirty="0">
              <a:solidFill>
                <a:schemeClr val="bg2">
                  <a:lumMod val="75000"/>
                  <a:alpha val="50000"/>
                </a:schemeClr>
              </a:solidFill>
            </a:endParaRP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7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922338"/>
            <a:ext cx="6172200" cy="347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647" y="4598991"/>
            <a:ext cx="6358132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698373" y="615023"/>
            <a:ext cx="1099302" cy="12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173" y="615023"/>
            <a:ext cx="5695198" cy="12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16194" y="252942"/>
            <a:ext cx="865686" cy="272792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" y="228831"/>
            <a:ext cx="1730588" cy="18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4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2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68580" tIns="0" rIns="6858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CC0000"/>
                </a:solidFill>
              </a:rPr>
              <a:t>CONFIDENTIAL – For use by Hitachi Consulting Corporation employees and other audiences under NDA only.</a:t>
            </a:r>
            <a:endParaRPr lang="en-US" sz="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2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511951" y="4911221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2020 Hitachi Solutions(China).  All rights reserved.</a:t>
            </a:r>
            <a:endParaRPr lang="en-US" altLang="zh-CN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支付风控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59" name="直接箭头连接符 58"/>
          <p:cNvCxnSpPr>
            <a:endCxn id="19" idx="1"/>
          </p:cNvCxnSpPr>
          <p:nvPr/>
        </p:nvCxnSpPr>
        <p:spPr>
          <a:xfrm flipV="1">
            <a:off x="1206500" y="3218180"/>
            <a:ext cx="71945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51130" y="1010285"/>
            <a:ext cx="1043940" cy="39471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9395" y="179197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ounded Rectangle 69"/>
          <p:cNvSpPr/>
          <p:nvPr/>
        </p:nvSpPr>
        <p:spPr>
          <a:xfrm>
            <a:off x="306705" y="188976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支付</a:t>
            </a:r>
            <a:endParaRPr lang="zh-CN" altLang="en-US" sz="900" dirty="0"/>
          </a:p>
        </p:txBody>
      </p:sp>
      <p:sp>
        <p:nvSpPr>
          <p:cNvPr id="16" name="矩形 15"/>
          <p:cNvSpPr/>
          <p:nvPr/>
        </p:nvSpPr>
        <p:spPr>
          <a:xfrm>
            <a:off x="236855" y="262191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312420" y="271589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退款</a:t>
            </a:r>
            <a:endParaRPr lang="zh-CN" altLang="en-US" sz="900" dirty="0"/>
          </a:p>
        </p:txBody>
      </p:sp>
      <p:sp>
        <p:nvSpPr>
          <p:cNvPr id="52" name="矩形 51"/>
          <p:cNvSpPr/>
          <p:nvPr/>
        </p:nvSpPr>
        <p:spPr>
          <a:xfrm>
            <a:off x="238125" y="339217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305435" y="347662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改单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5585" y="419735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312420" y="428307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...</a:t>
            </a:r>
            <a:endParaRPr lang="en-US" altLang="zh-CN" sz="900" dirty="0"/>
          </a:p>
        </p:txBody>
      </p:sp>
      <p:cxnSp>
        <p:nvCxnSpPr>
          <p:cNvPr id="47" name="直接箭头连接符 46"/>
          <p:cNvCxnSpPr>
            <a:stCxn id="19" idx="3"/>
            <a:endCxn id="22" idx="1"/>
          </p:cNvCxnSpPr>
          <p:nvPr/>
        </p:nvCxnSpPr>
        <p:spPr>
          <a:xfrm flipV="1">
            <a:off x="2826385" y="3209290"/>
            <a:ext cx="1073150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25955" y="298894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2027555" y="304292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过滤条件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99535" y="2980055"/>
            <a:ext cx="1386205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69"/>
          <p:cNvSpPr/>
          <p:nvPr/>
        </p:nvSpPr>
        <p:spPr>
          <a:xfrm>
            <a:off x="4001135" y="3034030"/>
            <a:ext cx="1221105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风险评估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28520" y="114109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69"/>
          <p:cNvSpPr/>
          <p:nvPr/>
        </p:nvSpPr>
        <p:spPr>
          <a:xfrm>
            <a:off x="2230120" y="119507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Kafka</a:t>
            </a:r>
            <a:endParaRPr lang="en-US" altLang="zh-CN" sz="900" dirty="0"/>
          </a:p>
        </p:txBody>
      </p:sp>
      <p:sp>
        <p:nvSpPr>
          <p:cNvPr id="43" name="矩形 42"/>
          <p:cNvSpPr/>
          <p:nvPr/>
        </p:nvSpPr>
        <p:spPr>
          <a:xfrm>
            <a:off x="4237355" y="1154430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4338955" y="120840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Flink</a:t>
            </a:r>
            <a:endParaRPr lang="en-US" altLang="zh-CN" sz="900" dirty="0"/>
          </a:p>
        </p:txBody>
      </p:sp>
      <p:cxnSp>
        <p:nvCxnSpPr>
          <p:cNvPr id="48" name="直接箭头连接符 47"/>
          <p:cNvCxnSpPr>
            <a:stCxn id="39" idx="3"/>
            <a:endCxn id="43" idx="1"/>
          </p:cNvCxnSpPr>
          <p:nvPr/>
        </p:nvCxnSpPr>
        <p:spPr>
          <a:xfrm>
            <a:off x="3028950" y="1363345"/>
            <a:ext cx="1208405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39" idx="1"/>
          </p:cNvCxnSpPr>
          <p:nvPr/>
        </p:nvCxnSpPr>
        <p:spPr>
          <a:xfrm flipV="1">
            <a:off x="1193800" y="1363345"/>
            <a:ext cx="934720" cy="114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446530" y="4051300"/>
            <a:ext cx="1821180" cy="8782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397125" y="432117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Rounded Rectangle 69"/>
          <p:cNvSpPr/>
          <p:nvPr/>
        </p:nvSpPr>
        <p:spPr>
          <a:xfrm>
            <a:off x="2464435" y="441896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风控条件配置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504950" y="432498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Rounded Rectangle 69"/>
          <p:cNvSpPr/>
          <p:nvPr/>
        </p:nvSpPr>
        <p:spPr>
          <a:xfrm>
            <a:off x="1580515" y="441896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黑白名单</a:t>
            </a:r>
            <a:endParaRPr lang="zh-CN" altLang="en-US" sz="9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031365" y="403606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ea typeface="宋体" charset="0"/>
              </a:rPr>
              <a:t>管理系统</a:t>
            </a:r>
            <a:endParaRPr lang="zh-CN" altLang="en-US" sz="1000">
              <a:ea typeface="宋体" charset="0"/>
            </a:endParaRPr>
          </a:p>
        </p:txBody>
      </p:sp>
      <p:cxnSp>
        <p:nvCxnSpPr>
          <p:cNvPr id="107" name="直接箭头连接符 106"/>
          <p:cNvCxnSpPr>
            <a:stCxn id="106" idx="0"/>
            <a:endCxn id="19" idx="2"/>
          </p:cNvCxnSpPr>
          <p:nvPr/>
        </p:nvCxnSpPr>
        <p:spPr>
          <a:xfrm flipH="1" flipV="1">
            <a:off x="2376170" y="3447415"/>
            <a:ext cx="635" cy="5886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250690" y="197548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Rounded Rectangle 69"/>
          <p:cNvSpPr/>
          <p:nvPr/>
        </p:nvSpPr>
        <p:spPr>
          <a:xfrm>
            <a:off x="4352290" y="202946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指标计算存储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110" name="直接箭头连接符 109"/>
          <p:cNvCxnSpPr>
            <a:endCxn id="108" idx="0"/>
          </p:cNvCxnSpPr>
          <p:nvPr/>
        </p:nvCxnSpPr>
        <p:spPr>
          <a:xfrm flipH="1">
            <a:off x="4700905" y="1586865"/>
            <a:ext cx="5080" cy="388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3703955" y="4051300"/>
            <a:ext cx="1833880" cy="9061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64915" y="4319905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Rounded Rectangle 69"/>
          <p:cNvSpPr/>
          <p:nvPr/>
        </p:nvSpPr>
        <p:spPr>
          <a:xfrm>
            <a:off x="3832225" y="441769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规则配置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662170" y="432943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Rounded Rectangle 69"/>
          <p:cNvSpPr/>
          <p:nvPr/>
        </p:nvSpPr>
        <p:spPr>
          <a:xfrm>
            <a:off x="4737735" y="442341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规则阈值</a:t>
            </a:r>
            <a:endParaRPr lang="zh-CN" altLang="en-US" sz="9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4284980" y="407479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ea typeface="宋体" charset="0"/>
              </a:rPr>
              <a:t>规则系统</a:t>
            </a:r>
            <a:endParaRPr lang="zh-CN" altLang="en-US" sz="1000">
              <a:ea typeface="宋体" charset="0"/>
            </a:endParaRPr>
          </a:p>
        </p:txBody>
      </p:sp>
      <p:cxnSp>
        <p:nvCxnSpPr>
          <p:cNvPr id="119" name="直接箭头连接符 118"/>
          <p:cNvCxnSpPr>
            <a:endCxn id="22" idx="2"/>
          </p:cNvCxnSpPr>
          <p:nvPr/>
        </p:nvCxnSpPr>
        <p:spPr>
          <a:xfrm flipH="1" flipV="1">
            <a:off x="4592955" y="3438525"/>
            <a:ext cx="635" cy="6216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697095" y="2440940"/>
            <a:ext cx="16510" cy="5251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442200" y="1010285"/>
            <a:ext cx="1093470" cy="38531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600315" y="174498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04760" y="253111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602220" y="330200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566660" y="125095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统计分析</a:t>
            </a:r>
            <a:endParaRPr lang="zh-CN" altLang="en-US" sz="1400">
              <a:ea typeface="宋体" charset="0"/>
            </a:endParaRPr>
          </a:p>
        </p:txBody>
      </p:sp>
      <p:sp>
        <p:nvSpPr>
          <p:cNvPr id="131" name="Rounded Rectangle 69"/>
          <p:cNvSpPr/>
          <p:nvPr/>
        </p:nvSpPr>
        <p:spPr>
          <a:xfrm>
            <a:off x="7665085" y="185229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风险分析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32" name="Rounded Rectangle 69"/>
          <p:cNvSpPr/>
          <p:nvPr/>
        </p:nvSpPr>
        <p:spPr>
          <a:xfrm>
            <a:off x="7665085" y="262699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报表分析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33" name="Rounded Rectangle 69"/>
          <p:cNvSpPr/>
          <p:nvPr/>
        </p:nvSpPr>
        <p:spPr>
          <a:xfrm>
            <a:off x="7665085" y="341312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规则分析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718810" y="2982595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Rounded Rectangle 69"/>
          <p:cNvSpPr/>
          <p:nvPr/>
        </p:nvSpPr>
        <p:spPr>
          <a:xfrm>
            <a:off x="5820410" y="303657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Kafka</a:t>
            </a:r>
            <a:endParaRPr lang="en-US" altLang="zh-CN" sz="900" dirty="0"/>
          </a:p>
        </p:txBody>
      </p:sp>
      <p:cxnSp>
        <p:nvCxnSpPr>
          <p:cNvPr id="136" name="直接箭头连接符 135"/>
          <p:cNvCxnSpPr>
            <a:stCxn id="22" idx="3"/>
            <a:endCxn id="134" idx="1"/>
          </p:cNvCxnSpPr>
          <p:nvPr/>
        </p:nvCxnSpPr>
        <p:spPr>
          <a:xfrm>
            <a:off x="5285740" y="3216275"/>
            <a:ext cx="433070" cy="25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6623685" y="3108325"/>
            <a:ext cx="81089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>
          <a:xfrm rot="10800000">
            <a:off x="5530215" y="4591685"/>
            <a:ext cx="1933575" cy="3175"/>
          </a:xfrm>
          <a:prstGeom prst="bentConnector3">
            <a:avLst>
              <a:gd name="adj1" fmla="val 49984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/>
          <p:nvPr/>
        </p:nvCxnSpPr>
        <p:spPr>
          <a:xfrm rot="16200000" flipV="1">
            <a:off x="2409825" y="1217295"/>
            <a:ext cx="511810" cy="295783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718810" y="1974850"/>
            <a:ext cx="900430" cy="458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Rounded Rectangle 69"/>
          <p:cNvSpPr/>
          <p:nvPr/>
        </p:nvSpPr>
        <p:spPr>
          <a:xfrm>
            <a:off x="5820410" y="202882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/>
              <a:t>ES</a:t>
            </a:r>
            <a:endParaRPr lang="en-US" altLang="zh-CN" sz="900" dirty="0"/>
          </a:p>
        </p:txBody>
      </p:sp>
      <p:cxnSp>
        <p:nvCxnSpPr>
          <p:cNvPr id="142" name="直接箭头连接符 141"/>
          <p:cNvCxnSpPr>
            <a:stCxn id="108" idx="3"/>
            <a:endCxn id="140" idx="1"/>
          </p:cNvCxnSpPr>
          <p:nvPr/>
        </p:nvCxnSpPr>
        <p:spPr>
          <a:xfrm flipV="1">
            <a:off x="5151120" y="2204085"/>
            <a:ext cx="567690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6636385" y="2186305"/>
            <a:ext cx="790575" cy="107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216535" y="12503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ea typeface="宋体" charset="0"/>
              </a:rPr>
              <a:t>支付系统</a:t>
            </a:r>
            <a:endParaRPr lang="zh-CN" altLang="en-US" sz="1400">
              <a:ea typeface="宋体" charset="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08570" y="4051300"/>
            <a:ext cx="810895" cy="53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Rounded Rectangle 69"/>
          <p:cNvSpPr/>
          <p:nvPr/>
        </p:nvSpPr>
        <p:spPr>
          <a:xfrm>
            <a:off x="7671435" y="416242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...</a:t>
            </a:r>
            <a:endParaRPr lang="en-US" altLang="zh-CN" sz="9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全屏显示(16:9)</PresentationFormat>
  <Paragraphs>48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Standard Symbols PS [URW ]</vt:lpstr>
      <vt:lpstr>Arial</vt:lpstr>
      <vt:lpstr>Myriad Pro Light</vt:lpstr>
      <vt:lpstr>Gubbi</vt:lpstr>
      <vt:lpstr>HelveticaNeueLT Std</vt:lpstr>
      <vt:lpstr>微软雅黑</vt:lpstr>
      <vt:lpstr>Microsoft YaHei</vt:lpstr>
      <vt:lpstr>Droid Sans Fallback</vt:lpstr>
      <vt:lpstr>Verdana</vt:lpstr>
      <vt:lpstr>宋体</vt:lpstr>
      <vt:lpstr>Arial Unicode MS</vt:lpstr>
      <vt:lpstr>Abyssinica SIL</vt:lpstr>
      <vt:lpstr>2_2016 HDS Corporate</vt:lpstr>
      <vt:lpstr>自定义设计方案</vt:lpstr>
      <vt:lpstr>外送运营平台部署图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muzongcun</cp:lastModifiedBy>
  <cp:revision>6229</cp:revision>
  <cp:lastPrinted>2020-10-12T03:51:10Z</cp:lastPrinted>
  <dcterms:created xsi:type="dcterms:W3CDTF">2020-10-12T03:51:10Z</dcterms:created>
  <dcterms:modified xsi:type="dcterms:W3CDTF">2020-10-12T03:51:10Z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2052-11.1.0.9522</vt:lpwstr>
  </property>
</Properties>
</file>