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0" r:id="rId5"/>
    <p:sldId id="450" r:id="rId6"/>
    <p:sldId id="451" r:id="rId7"/>
    <p:sldId id="457" r:id="rId8"/>
    <p:sldId id="464" r:id="rId9"/>
    <p:sldId id="460" r:id="rId10"/>
    <p:sldId id="463" r:id="rId11"/>
    <p:sldId id="455" r:id="rId12"/>
    <p:sldId id="458" r:id="rId13"/>
    <p:sldId id="452" r:id="rId14"/>
    <p:sldId id="459" r:id="rId15"/>
    <p:sldId id="456" r:id="rId16"/>
    <p:sldId id="461" r:id="rId17"/>
    <p:sldId id="462" r:id="rId18"/>
    <p:sldId id="454" r:id="rId19"/>
    <p:sldId id="449" r:id="rId20"/>
  </p:sldIdLst>
  <p:sldSz cx="9144000" cy="5143500" type="screen16x9"/>
  <p:notesSz cx="7077075" cy="9051925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394" autoAdjust="0"/>
  </p:normalViewPr>
  <p:slideViewPr>
    <p:cSldViewPr snapToGrid="0" showGuides="1">
      <p:cViewPr varScale="1">
        <p:scale>
          <a:sx n="98" d="100"/>
          <a:sy n="98" d="100"/>
        </p:scale>
        <p:origin x="792" y="78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9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30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2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45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3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0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9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接口设计方案 </a:t>
            </a:r>
            <a:r>
              <a:rPr lang="en-US" altLang="zh-CN" dirty="0" smtClean="0"/>
              <a:t>v1.0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产品配置平台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July, 2020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C8A3E8-A3C0-444C-9E95-9B752B050DC8}"/>
              </a:ext>
            </a:extLst>
          </p:cNvPr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02 </a:t>
            </a:r>
            <a:r>
              <a:rPr kumimoji="1" lang="zh-CN" altLang="en-US" dirty="0"/>
              <a:t>版本文件场景 </a:t>
            </a:r>
            <a:r>
              <a:rPr kumimoji="1" lang="en-US" altLang="zh-CN" dirty="0" smtClean="0"/>
              <a:t>- basic  </a:t>
            </a:r>
            <a:r>
              <a:rPr kumimoji="1" lang="zh-CN" altLang="en-US" dirty="0"/>
              <a:t>修改</a:t>
            </a:r>
            <a:r>
              <a:rPr kumimoji="1" lang="zh-CN" altLang="en-US" dirty="0" smtClean="0"/>
              <a:t>键位</a:t>
            </a:r>
            <a:endParaRPr 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4480519" y="1232448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修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改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25" name="左大括号 24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流程图: 接点 41"/>
          <p:cNvSpPr/>
          <p:nvPr/>
        </p:nvSpPr>
        <p:spPr>
          <a:xfrm rot="16200000">
            <a:off x="4308479" y="1182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流程图: 接点 42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流程图: 接点 43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47" name="直接箭头连接符 46"/>
          <p:cNvCxnSpPr>
            <a:endCxn id="45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左大括号 55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61" name="左大括号 60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65" name="矩形 64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02 </a:t>
            </a:r>
            <a:r>
              <a:rPr kumimoji="1" lang="zh-CN" altLang="en-US" dirty="0"/>
              <a:t>版本文件场景 </a:t>
            </a:r>
            <a:r>
              <a:rPr kumimoji="1" lang="en-US" altLang="zh-CN" dirty="0" smtClean="0"/>
              <a:t>- basic  </a:t>
            </a:r>
            <a:r>
              <a:rPr kumimoji="1" lang="zh-CN" altLang="en-US" dirty="0" smtClean="0"/>
              <a:t>修改属性赋权</a:t>
            </a:r>
            <a:endParaRPr 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>
            <a:off x="4768950" y="1290859"/>
            <a:ext cx="187529" cy="51776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4221367" y="1182787"/>
            <a:ext cx="57205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自定义属性修改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25" name="左大括号 24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流程图: 接点 41"/>
          <p:cNvSpPr/>
          <p:nvPr/>
        </p:nvSpPr>
        <p:spPr>
          <a:xfrm rot="16200000">
            <a:off x="4081114" y="1142452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流程图: 接点 42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流程图: 接点 43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47" name="直接箭头连接符 46"/>
          <p:cNvCxnSpPr>
            <a:endCxn id="45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左大括号 55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61" name="左大括号 60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65" name="矩形 64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接点 35"/>
          <p:cNvSpPr/>
          <p:nvPr/>
        </p:nvSpPr>
        <p:spPr>
          <a:xfrm rot="16200000">
            <a:off x="4081114" y="1786845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4768950" y="1895452"/>
            <a:ext cx="187529" cy="51776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308371" y="1730233"/>
            <a:ext cx="57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属性赋权取消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移</a:t>
            </a:r>
            <a:r>
              <a:rPr lang="zh-CN" altLang="en-US" sz="1000" dirty="0" smtClean="0"/>
              <a:t>除这个属性</a:t>
            </a:r>
          </a:p>
        </p:txBody>
      </p:sp>
    </p:spTree>
    <p:extLst>
      <p:ext uri="{BB962C8B-B14F-4D97-AF65-F5344CB8AC3E}">
        <p14:creationId xmlns:p14="http://schemas.microsoft.com/office/powerpoint/2010/main" val="22097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02 </a:t>
            </a:r>
            <a:r>
              <a:rPr kumimoji="1" lang="zh-CN" altLang="en-US" dirty="0"/>
              <a:t>版本文件场景 </a:t>
            </a:r>
            <a:r>
              <a:rPr kumimoji="1" lang="en-US" altLang="zh-CN" dirty="0" smtClean="0"/>
              <a:t>- basic  </a:t>
            </a:r>
            <a:r>
              <a:rPr kumimoji="1" lang="zh-CN" altLang="en-US" dirty="0"/>
              <a:t>删除</a:t>
            </a:r>
            <a:r>
              <a:rPr kumimoji="1" lang="zh-CN" altLang="en-US" dirty="0" smtClean="0"/>
              <a:t>键位</a:t>
            </a:r>
            <a:r>
              <a:rPr kumimoji="1" lang="en-US" altLang="zh-CN" dirty="0" smtClean="0"/>
              <a:t>/</a:t>
            </a:r>
            <a:r>
              <a:rPr kumimoji="1" lang="zh-CN" altLang="en-US" smtClean="0"/>
              <a:t>产品组</a:t>
            </a:r>
            <a:endParaRPr lang="en-US" sz="2400" dirty="0"/>
          </a:p>
        </p:txBody>
      </p:sp>
      <p:sp>
        <p:nvSpPr>
          <p:cNvPr id="66" name="矩形 65"/>
          <p:cNvSpPr/>
          <p:nvPr/>
        </p:nvSpPr>
        <p:spPr>
          <a:xfrm rot="16200000">
            <a:off x="2809854" y="-922772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1884863" y="1455492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1490" y="14909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开始</a:t>
            </a:r>
          </a:p>
        </p:txBody>
      </p:sp>
      <p:sp>
        <p:nvSpPr>
          <p:cNvPr id="6" name="流程图: 过程 5"/>
          <p:cNvSpPr/>
          <p:nvPr/>
        </p:nvSpPr>
        <p:spPr>
          <a:xfrm rot="16200000">
            <a:off x="2077227" y="1838542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LinkId(</a:t>
            </a:r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keyCode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找到键位所属的整个 结构体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 rot="16200000">
            <a:off x="2077226" y="2906763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将整个结构体内容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从文件中删除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流程图: 终止 20"/>
          <p:cNvSpPr/>
          <p:nvPr/>
        </p:nvSpPr>
        <p:spPr>
          <a:xfrm>
            <a:off x="1884863" y="4091237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21490" y="41266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结束</a:t>
            </a:r>
            <a:endParaRPr lang="zh-CN" altLang="en-US" sz="1000" dirty="0" smtClean="0"/>
          </a:p>
        </p:txBody>
      </p:sp>
      <p:cxnSp>
        <p:nvCxnSpPr>
          <p:cNvPr id="8" name="直接箭头连接符 7"/>
          <p:cNvCxnSpPr>
            <a:stCxn id="5" idx="2"/>
            <a:endCxn id="6" idx="3"/>
          </p:cNvCxnSpPr>
          <p:nvPr/>
        </p:nvCxnSpPr>
        <p:spPr>
          <a:xfrm>
            <a:off x="2342063" y="1737160"/>
            <a:ext cx="0" cy="3685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18" idx="3"/>
          </p:cNvCxnSpPr>
          <p:nvPr/>
        </p:nvCxnSpPr>
        <p:spPr>
          <a:xfrm flipH="1">
            <a:off x="2342062" y="2635343"/>
            <a:ext cx="1" cy="5385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8" idx="1"/>
            <a:endCxn id="21" idx="0"/>
          </p:cNvCxnSpPr>
          <p:nvPr/>
        </p:nvCxnSpPr>
        <p:spPr>
          <a:xfrm>
            <a:off x="2342062" y="3703564"/>
            <a:ext cx="1" cy="3876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02 </a:t>
            </a:r>
            <a:r>
              <a:rPr kumimoji="1" lang="zh-CN" altLang="en-US" dirty="0"/>
              <a:t>版本文件场景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菜单分类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986781"/>
            <a:ext cx="6002929" cy="3954870"/>
          </a:xfrm>
          <a:prstGeom prst="rect">
            <a:avLst/>
          </a:prstGeom>
        </p:spPr>
      </p:pic>
      <p:sp>
        <p:nvSpPr>
          <p:cNvPr id="15" name="左大括号 14"/>
          <p:cNvSpPr/>
          <p:nvPr/>
        </p:nvSpPr>
        <p:spPr>
          <a:xfrm>
            <a:off x="1430778" y="1587434"/>
            <a:ext cx="301704" cy="10293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1430778" y="1157313"/>
            <a:ext cx="150852" cy="3295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430778" y="2765999"/>
            <a:ext cx="301704" cy="2026393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95896" y="2765999"/>
            <a:ext cx="4103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分类中键位</a:t>
            </a:r>
            <a:r>
              <a:rPr lang="en-US" altLang="zh-CN" sz="1000" dirty="0" smtClean="0"/>
              <a:t>/</a:t>
            </a:r>
            <a:r>
              <a:rPr lang="zh-CN" altLang="en-US" sz="1000" dirty="0"/>
              <a:t>产品</a:t>
            </a:r>
            <a:r>
              <a:rPr lang="zh-CN" altLang="en-US" sz="1000" dirty="0" smtClean="0"/>
              <a:t>组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及顺序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95896" y="1711214"/>
            <a:ext cx="41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渠道和图片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02277" y="1113463"/>
            <a:ext cx="67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分类名称和顺序</a:t>
            </a:r>
          </a:p>
        </p:txBody>
      </p:sp>
    </p:spTree>
    <p:extLst>
      <p:ext uri="{BB962C8B-B14F-4D97-AF65-F5344CB8AC3E}">
        <p14:creationId xmlns:p14="http://schemas.microsoft.com/office/powerpoint/2010/main" val="17662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smtClean="0"/>
              <a:t>03 </a:t>
            </a:r>
            <a:r>
              <a:rPr kumimoji="1" lang="zh-CN" altLang="en-US" dirty="0" smtClean="0"/>
              <a:t>产品运营通知接口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5" y="945212"/>
            <a:ext cx="8119836" cy="37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04 </a:t>
            </a:r>
            <a:r>
              <a:rPr kumimoji="1" lang="zh-CN" altLang="en-US" dirty="0" smtClean="0"/>
              <a:t>图片上传结构设计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5" y="941876"/>
            <a:ext cx="8865326" cy="39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23B7130-9AF0-364C-8454-91F0B83237EE}"/>
              </a:ext>
            </a:extLst>
          </p:cNvPr>
          <p:cNvSpPr txBox="1"/>
          <p:nvPr/>
        </p:nvSpPr>
        <p:spPr>
          <a:xfrm>
            <a:off x="4939480" y="1009174"/>
            <a:ext cx="24272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 smtClean="0">
                <a:solidFill>
                  <a:srgbClr val="C00000"/>
                </a:solidFill>
              </a:rPr>
              <a:t>1   </a:t>
            </a:r>
            <a:r>
              <a:rPr kumimoji="1" lang="zh-CN" altLang="en-US" sz="2200" dirty="0" smtClean="0"/>
              <a:t>整体接口场景</a:t>
            </a:r>
            <a:endParaRPr kumimoji="1" lang="zh-CN" altLang="en-US" sz="2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21B6F0-4ED6-1842-B731-2A52F4E0B98E}"/>
              </a:ext>
            </a:extLst>
          </p:cNvPr>
          <p:cNvSpPr txBox="1"/>
          <p:nvPr/>
        </p:nvSpPr>
        <p:spPr>
          <a:xfrm>
            <a:off x="4939480" y="1656481"/>
            <a:ext cx="24272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2</a:t>
            </a:r>
            <a:r>
              <a:rPr kumimoji="1" lang="zh-Hans" altLang="en-US" sz="2200" dirty="0"/>
              <a:t>   </a:t>
            </a:r>
            <a:r>
              <a:rPr kumimoji="1" lang="zh-CN" altLang="en-US" sz="2200" dirty="0" smtClean="0"/>
              <a:t>版本文件场景</a:t>
            </a:r>
            <a:endParaRPr kumimoji="1" lang="zh-CN" altLang="en-US" sz="2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1ECEE8-0A34-BD4B-BA54-8DFF5C0B4C27}"/>
              </a:ext>
            </a:extLst>
          </p:cNvPr>
          <p:cNvSpPr txBox="1"/>
          <p:nvPr/>
        </p:nvSpPr>
        <p:spPr>
          <a:xfrm>
            <a:off x="4939480" y="2217671"/>
            <a:ext cx="363432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 smtClean="0">
                <a:solidFill>
                  <a:srgbClr val="C00000"/>
                </a:solidFill>
              </a:rPr>
              <a:t>3   </a:t>
            </a:r>
            <a:r>
              <a:rPr kumimoji="1" lang="zh-CN" altLang="en-US" sz="2200" dirty="0" smtClean="0"/>
              <a:t>产品</a:t>
            </a:r>
            <a:r>
              <a:rPr kumimoji="1" lang="zh-CN" altLang="en-US" sz="2200" dirty="0"/>
              <a:t>运营 通知接口设计</a:t>
            </a:r>
          </a:p>
        </p:txBody>
      </p:sp>
      <p:pic>
        <p:nvPicPr>
          <p:cNvPr id="12" name="图片 160">
            <a:extLst>
              <a:ext uri="{FF2B5EF4-FFF2-40B4-BE49-F238E27FC236}">
                <a16:creationId xmlns:a16="http://schemas.microsoft.com/office/drawing/2014/main" id="{8E9E7C24-DCF2-F04F-B74B-E1CF06AA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>
            <a:extLst>
              <a:ext uri="{FF2B5EF4-FFF2-40B4-BE49-F238E27FC236}">
                <a16:creationId xmlns:a16="http://schemas.microsoft.com/office/drawing/2014/main" id="{3AE3D360-F197-D24F-9CA7-55FD6C706F4E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>
            <a:extLst>
              <a:ext uri="{FF2B5EF4-FFF2-40B4-BE49-F238E27FC236}">
                <a16:creationId xmlns:a16="http://schemas.microsoft.com/office/drawing/2014/main" id="{F2CAB27E-D95B-D04B-8D02-56FA0A8B516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>
            <a:extLst>
              <a:ext uri="{FF2B5EF4-FFF2-40B4-BE49-F238E27FC236}">
                <a16:creationId xmlns:a16="http://schemas.microsoft.com/office/drawing/2014/main" id="{84E2CBA6-6D6C-1D46-A902-841F82F85643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AE2387F-D3AD-BA4C-B58F-EB65F0F8F2EA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ECEE8-0A34-BD4B-BA54-8DFF5C0B4C27}"/>
              </a:ext>
            </a:extLst>
          </p:cNvPr>
          <p:cNvSpPr txBox="1"/>
          <p:nvPr/>
        </p:nvSpPr>
        <p:spPr>
          <a:xfrm>
            <a:off x="4939480" y="2778861"/>
            <a:ext cx="299152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C00000"/>
                </a:solidFill>
              </a:rPr>
              <a:t>0</a:t>
            </a:r>
            <a:r>
              <a:rPr kumimoji="1" lang="en-US" altLang="zh-CN" sz="2200" dirty="0">
                <a:solidFill>
                  <a:srgbClr val="C00000"/>
                </a:solidFill>
              </a:rPr>
              <a:t>4</a:t>
            </a:r>
            <a:r>
              <a:rPr kumimoji="1" lang="en-US" altLang="zh-Hans" sz="2200" dirty="0" smtClean="0">
                <a:solidFill>
                  <a:srgbClr val="C00000"/>
                </a:solidFill>
              </a:rPr>
              <a:t>   </a:t>
            </a:r>
            <a:r>
              <a:rPr kumimoji="1" lang="zh-CN" altLang="en-US" sz="2200" dirty="0" smtClean="0"/>
              <a:t>图片上传结构设计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52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 </a:t>
            </a:r>
            <a:r>
              <a:rPr kumimoji="1" lang="zh-CN" altLang="en-US" dirty="0" smtClean="0"/>
              <a:t>整体接口场景</a:t>
            </a:r>
            <a:endParaRPr 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489577" y="1485900"/>
            <a:ext cx="2654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规则说明：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克隆版本时拷贝除 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r>
              <a:rPr lang="zh-CN" altLang="en-US" sz="1000" dirty="0" smtClean="0">
                <a:solidFill>
                  <a:srgbClr val="FF0000"/>
                </a:solidFill>
              </a:rPr>
              <a:t>外的全部文件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中包括键位、产品配置定义的产品组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键位信息包括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基础属性、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扩展属性、自定义属性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Store </a:t>
            </a:r>
            <a:r>
              <a:rPr lang="zh-CN" altLang="en-US" sz="1000" dirty="0" smtClean="0">
                <a:solidFill>
                  <a:srgbClr val="FF0000"/>
                </a:solidFill>
              </a:rPr>
              <a:t>文件 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预计算的覆盖版本内的，版本内不存在的新写入版本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字典：以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预计算的覆盖版本内的，版本不存在的新写入版本内；添加产品配置平台的产品组、分类、字典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235"/>
            <a:ext cx="6781800" cy="3690937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4290060" y="2595532"/>
            <a:ext cx="388620" cy="132428"/>
          </a:xfrm>
          <a:prstGeom prst="flowChart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6965" y="2554024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err="1" smtClean="0"/>
              <a:t>Filelist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0124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02 </a:t>
            </a:r>
            <a:r>
              <a:rPr kumimoji="1" lang="zh-CN" altLang="en-US" dirty="0" smtClean="0"/>
              <a:t>版本文件场景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存储结构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17827"/>
          <a:stretch/>
        </p:blipFill>
        <p:spPr>
          <a:xfrm>
            <a:off x="336212" y="1399972"/>
            <a:ext cx="1428750" cy="11584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2765" y="13505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5" name="左大括号 4"/>
          <p:cNvSpPr/>
          <p:nvPr/>
        </p:nvSpPr>
        <p:spPr>
          <a:xfrm flipH="1">
            <a:off x="942384" y="1717582"/>
            <a:ext cx="216406" cy="493580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3967" y="1833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48842" y="2317229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87" y="1399972"/>
            <a:ext cx="1571625" cy="2505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99199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99199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24526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普通版本目录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7958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91390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99838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830" y="2737933"/>
            <a:ext cx="1609725" cy="714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6212" y="1596744"/>
            <a:ext cx="3233839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2769" y="2716061"/>
            <a:ext cx="2741260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891095" y="2862783"/>
            <a:ext cx="163041" cy="41068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186" y="2716272"/>
            <a:ext cx="971550" cy="10287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162433" y="289656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9664" y="332919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29664" y="273793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6867728" y="3218232"/>
            <a:ext cx="155642" cy="526740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02 </a:t>
            </a:r>
            <a:r>
              <a:rPr kumimoji="1" lang="zh-CN" altLang="en-US" dirty="0" smtClean="0"/>
              <a:t>版本文件场景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存储结构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17827"/>
          <a:stretch/>
        </p:blipFill>
        <p:spPr>
          <a:xfrm>
            <a:off x="336212" y="1399972"/>
            <a:ext cx="1428750" cy="11584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2765" y="13505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5" name="左大括号 4"/>
          <p:cNvSpPr/>
          <p:nvPr/>
        </p:nvSpPr>
        <p:spPr>
          <a:xfrm flipH="1">
            <a:off x="942384" y="1717582"/>
            <a:ext cx="216406" cy="493580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3967" y="1833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48842" y="2317229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87" y="1399972"/>
            <a:ext cx="1571625" cy="2505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99199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99199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24526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普通版本目录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7958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91390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99838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830" y="2737933"/>
            <a:ext cx="1609725" cy="714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6212" y="1596744"/>
            <a:ext cx="3233839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2769" y="2716061"/>
            <a:ext cx="2741260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891095" y="2862783"/>
            <a:ext cx="163041" cy="41068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/>
          <a:srcRect b="56740"/>
          <a:stretch/>
        </p:blipFill>
        <p:spPr>
          <a:xfrm>
            <a:off x="6174499" y="2821406"/>
            <a:ext cx="971550" cy="48412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129664" y="305931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12597" y="28603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t="40424"/>
          <a:stretch/>
        </p:blipFill>
        <p:spPr>
          <a:xfrm>
            <a:off x="3839473" y="3835378"/>
            <a:ext cx="971550" cy="61285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693333" y="4069454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333" y="4008474"/>
            <a:ext cx="1038225" cy="2286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862854" y="4002233"/>
            <a:ext cx="93397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{</a:t>
            </a:r>
            <a:r>
              <a:rPr lang="en-US" altLang="zh-CN" sz="1000" dirty="0" err="1" smtClean="0"/>
              <a:t>requestId</a:t>
            </a:r>
            <a:r>
              <a:rPr lang="en-US" altLang="zh-CN" sz="1000" dirty="0" smtClean="0"/>
              <a:t>}</a:t>
            </a:r>
            <a:endParaRPr lang="zh-CN" altLang="en-US" sz="1000" dirty="0" smtClean="0"/>
          </a:p>
        </p:txBody>
      </p:sp>
      <p:sp>
        <p:nvSpPr>
          <p:cNvPr id="31" name="左大括号 30"/>
          <p:cNvSpPr/>
          <p:nvPr/>
        </p:nvSpPr>
        <p:spPr>
          <a:xfrm>
            <a:off x="3655108" y="3932608"/>
            <a:ext cx="163041" cy="41068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>
            <a:off x="4589080" y="3948650"/>
            <a:ext cx="129696" cy="424756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8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02 </a:t>
            </a:r>
            <a:r>
              <a:rPr kumimoji="1" lang="zh-CN" altLang="en-US" dirty="0" smtClean="0"/>
              <a:t>版本文件场景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存储结构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增量版本</a:t>
            </a:r>
            <a:endParaRPr 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02586" y="1480491"/>
            <a:ext cx="2648343" cy="2224195"/>
            <a:chOff x="6402586" y="1889052"/>
            <a:chExt cx="2648343" cy="2224195"/>
          </a:xfrm>
        </p:grpSpPr>
        <p:sp>
          <p:nvSpPr>
            <p:cNvPr id="2" name="文本框 1"/>
            <p:cNvSpPr txBox="1"/>
            <p:nvPr/>
          </p:nvSpPr>
          <p:spPr>
            <a:xfrm>
              <a:off x="6402586" y="1889052"/>
              <a:ext cx="2648343" cy="2169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增量版本一般是紧急版本发布，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基于当前生效的版本基础上发布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同时生成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个同名的文件夹：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58615" y="2635919"/>
              <a:ext cx="2468149" cy="1477328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1000" dirty="0" err="1" smtClean="0">
                  <a:solidFill>
                    <a:srgbClr val="FF0000"/>
                  </a:solidFill>
                </a:rPr>
                <a:t>Inc_ver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basic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是只包含增量发布的键位，和 增量的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buFont typeface="+mj-ea"/>
                <a:buAutoNum type="circleNumDbPlain"/>
              </a:pPr>
              <a:r>
                <a:rPr lang="en-US" altLang="zh-CN" sz="1000" dirty="0" smtClean="0">
                  <a:solidFill>
                    <a:srgbClr val="FF0000"/>
                  </a:solidFill>
                </a:rPr>
                <a:t>Version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下同名的文件夹包下：</a:t>
              </a:r>
              <a:r>
                <a:rPr lang="en-US" altLang="zh-CN" sz="1000" dirty="0">
                  <a:solidFill>
                    <a:srgbClr val="FF0000"/>
                  </a:solidFill>
                </a:rPr>
                <a:t>basic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括新增发布的键位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+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当前生效版本的键位；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文件是从当前生效版本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2020071501 copy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过来，不与 增量预计算的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进行合并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8" y="1399972"/>
            <a:ext cx="1571625" cy="2505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8020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8020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23347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普通</a:t>
            </a:r>
            <a:r>
              <a:rPr lang="zh-CN" altLang="en-US" sz="1000" dirty="0" smtClean="0">
                <a:solidFill>
                  <a:srgbClr val="FF0000"/>
                </a:solidFill>
              </a:rPr>
              <a:t>版本目录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06779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90211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98659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t="39023"/>
          <a:stretch/>
        </p:blipFill>
        <p:spPr>
          <a:xfrm>
            <a:off x="2841683" y="2740695"/>
            <a:ext cx="1819275" cy="749245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>
            <a:off x="2148481" y="2848899"/>
            <a:ext cx="974098" cy="4725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86" y="1889052"/>
            <a:ext cx="1771650" cy="485775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2" idx="3"/>
          </p:cNvCxnSpPr>
          <p:nvPr/>
        </p:nvCxnSpPr>
        <p:spPr>
          <a:xfrm flipV="1">
            <a:off x="2260886" y="2249024"/>
            <a:ext cx="757549" cy="3880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90544" y="13414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09834" y="1599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品牌目录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53970" y="365213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sp>
        <p:nvSpPr>
          <p:cNvPr id="51" name="左大括号 50"/>
          <p:cNvSpPr/>
          <p:nvPr/>
        </p:nvSpPr>
        <p:spPr>
          <a:xfrm>
            <a:off x="4175810" y="1599707"/>
            <a:ext cx="212329" cy="797491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大括号 54"/>
          <p:cNvSpPr/>
          <p:nvPr/>
        </p:nvSpPr>
        <p:spPr>
          <a:xfrm>
            <a:off x="4164554" y="2848899"/>
            <a:ext cx="193613" cy="984538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028894" y="2101593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28894" y="3188541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349" y="2827108"/>
            <a:ext cx="971550" cy="10287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405596" y="30074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2827" y="344003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28489" y="2848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079798" y="3341458"/>
            <a:ext cx="164027" cy="433787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/>
          <a:srcRect r="3026" b="38221"/>
          <a:stretch/>
        </p:blipFill>
        <p:spPr>
          <a:xfrm>
            <a:off x="4406896" y="1638449"/>
            <a:ext cx="942158" cy="63551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154562" y="183421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增量键位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143648" y="16427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22501" y="2056808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增量预计算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02 </a:t>
            </a:r>
            <a:r>
              <a:rPr kumimoji="1" lang="zh-CN" altLang="en-US" dirty="0" smtClean="0"/>
              <a:t>版本文件场景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存储结构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增量版本</a:t>
            </a:r>
            <a:endParaRPr 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12208" y="1341433"/>
            <a:ext cx="8838721" cy="3096598"/>
            <a:chOff x="212208" y="1341433"/>
            <a:chExt cx="8838721" cy="3096598"/>
          </a:xfrm>
        </p:grpSpPr>
        <p:grpSp>
          <p:nvGrpSpPr>
            <p:cNvPr id="6" name="组合 5"/>
            <p:cNvGrpSpPr/>
            <p:nvPr/>
          </p:nvGrpSpPr>
          <p:grpSpPr>
            <a:xfrm>
              <a:off x="6402586" y="1480491"/>
              <a:ext cx="2648343" cy="2224195"/>
              <a:chOff x="6402586" y="1889052"/>
              <a:chExt cx="2648343" cy="2224195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6402586" y="1889052"/>
                <a:ext cx="2648343" cy="2169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增量版本一般是紧急版本发布，</a:t>
                </a:r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基于当前生效的版本基础上发布</a:t>
                </a:r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marL="228600" indent="-2286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同时生成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个同名的文件夹：</a:t>
                </a:r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558615" y="2635919"/>
                <a:ext cx="2468149" cy="1477328"/>
              </a:xfrm>
              <a:prstGeom prst="rect">
                <a:avLst/>
              </a:prstGeom>
              <a:noFill/>
              <a:ln w="12700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28600" indent="-228600" algn="l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zh-CN" sz="1000" dirty="0" err="1" smtClean="0">
                    <a:solidFill>
                      <a:srgbClr val="FF0000"/>
                    </a:solidFill>
                  </a:rPr>
                  <a:t>Inc_ver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下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basic 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是只包含增量发布的键位，和 增量的 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store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文件</a:t>
                </a:r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marL="228600" indent="-228600" algn="l">
                  <a:buFont typeface="+mj-ea"/>
                  <a:buAutoNum type="circleNumDbPlain"/>
                </a:pP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Version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下同名的文件夹包下：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basic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括新增发布的键位 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+ 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当前生效版本的键位； </a:t>
                </a:r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marL="228600" indent="-228600" algn="l">
                  <a:buFont typeface="+mj-ea"/>
                  <a:buAutoNum type="circleNumDbPlain"/>
                </a:pP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Store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文件在 </a:t>
                </a:r>
                <a:r>
                  <a:rPr lang="en-US" altLang="zh-CN" sz="1000" dirty="0" err="1" smtClean="0">
                    <a:solidFill>
                      <a:srgbClr val="FF0000"/>
                    </a:solidFill>
                  </a:rPr>
                  <a:t>mc_full_data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下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名字为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{</a:t>
                </a:r>
                <a:r>
                  <a:rPr lang="en-US" altLang="zh-CN" sz="1000" dirty="0" err="1" smtClean="0">
                    <a:solidFill>
                      <a:srgbClr val="FF0000"/>
                    </a:solidFill>
                  </a:rPr>
                  <a:t>requestid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}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sz="1000" dirty="0" smtClean="0">
                    <a:solidFill>
                      <a:srgbClr val="FF0000"/>
                    </a:solidFill>
                  </a:rPr>
                  <a:t>文件夹存放</a:t>
                </a:r>
                <a:endParaRPr lang="en-US" altLang="zh-CN" sz="1000" dirty="0" smtClean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1000" dirty="0" smtClean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208" y="1399972"/>
              <a:ext cx="1571625" cy="25050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98020" y="183387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租户目录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8020" y="297201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租户目录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3347" y="2725790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rgbClr val="FF0000"/>
                  </a:solidFill>
                </a:rPr>
                <a:t>普通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版本目录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06779" y="2513999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增量版本目录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90211" y="2279832"/>
              <a:ext cx="13740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键位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/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产品组图片目录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98659" y="203361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分类图片目录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t="39023"/>
            <a:stretch/>
          </p:blipFill>
          <p:spPr>
            <a:xfrm>
              <a:off x="2841683" y="2740695"/>
              <a:ext cx="1819275" cy="749245"/>
            </a:xfrm>
            <a:prstGeom prst="rect">
              <a:avLst/>
            </a:prstGeom>
          </p:spPr>
        </p:pic>
        <p:cxnSp>
          <p:nvCxnSpPr>
            <p:cNvPr id="29" name="直接箭头连接符 28"/>
            <p:cNvCxnSpPr/>
            <p:nvPr/>
          </p:nvCxnSpPr>
          <p:spPr>
            <a:xfrm>
              <a:off x="2148481" y="2848899"/>
              <a:ext cx="974098" cy="47254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6786" y="1889052"/>
              <a:ext cx="1771650" cy="485775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>
              <a:stCxn id="12" idx="3"/>
            </p:cNvCxnSpPr>
            <p:nvPr/>
          </p:nvCxnSpPr>
          <p:spPr>
            <a:xfrm flipV="1">
              <a:off x="2260886" y="2249024"/>
              <a:ext cx="757549" cy="38808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890544" y="134143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根目录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09834" y="159970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品牌目录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53970" y="3652135"/>
              <a:ext cx="9893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全量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/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每日定时</a:t>
              </a:r>
            </a:p>
          </p:txBody>
        </p:sp>
        <p:sp>
          <p:nvSpPr>
            <p:cNvPr id="51" name="左大括号 50"/>
            <p:cNvSpPr/>
            <p:nvPr/>
          </p:nvSpPr>
          <p:spPr>
            <a:xfrm>
              <a:off x="4175810" y="1599707"/>
              <a:ext cx="212329" cy="797491"/>
            </a:xfrm>
            <a:prstGeom prst="leftBrac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4174886" y="3095121"/>
              <a:ext cx="240129" cy="427744"/>
            </a:xfrm>
            <a:prstGeom prst="leftBrac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051833" y="2111453"/>
              <a:ext cx="1173244" cy="21715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028894" y="3188541"/>
              <a:ext cx="1173244" cy="217152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6"/>
            <a:srcRect b="55202"/>
            <a:stretch/>
          </p:blipFill>
          <p:spPr>
            <a:xfrm>
              <a:off x="4473319" y="3066696"/>
              <a:ext cx="971550" cy="460841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5311919" y="3305952"/>
              <a:ext cx="635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>
                  <a:solidFill>
                    <a:srgbClr val="FF0000"/>
                  </a:solidFill>
                </a:rPr>
                <a:t>basic</a:t>
              </a:r>
              <a:endParaRPr lang="zh-CN" altLang="en-US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17389" y="4068699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endParaRPr lang="zh-CN" altLang="en-US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81089" y="305973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索引文件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6"/>
            <a:srcRect r="3026" b="56909"/>
            <a:stretch/>
          </p:blipFill>
          <p:spPr>
            <a:xfrm>
              <a:off x="4406896" y="1638450"/>
              <a:ext cx="942158" cy="44327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5154562" y="183421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>
                  <a:solidFill>
                    <a:srgbClr val="FF0000"/>
                  </a:solidFill>
                </a:rPr>
                <a:t>Basic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增量键位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143648" y="164273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索引文件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42900" y="4191810"/>
              <a:ext cx="9813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增量计算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endParaRPr lang="zh-CN" altLang="en-US" sz="1000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778" y="3989616"/>
              <a:ext cx="1038225" cy="22860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6"/>
            <a:srcRect t="43790"/>
            <a:stretch/>
          </p:blipFill>
          <p:spPr>
            <a:xfrm>
              <a:off x="2017071" y="3859798"/>
              <a:ext cx="971550" cy="578233"/>
            </a:xfrm>
            <a:prstGeom prst="rect">
              <a:avLst/>
            </a:prstGeom>
          </p:spPr>
        </p:pic>
        <p:sp>
          <p:nvSpPr>
            <p:cNvPr id="40" name="左大括号 39"/>
            <p:cNvSpPr/>
            <p:nvPr/>
          </p:nvSpPr>
          <p:spPr>
            <a:xfrm>
              <a:off x="1694860" y="3829335"/>
              <a:ext cx="209128" cy="549162"/>
            </a:xfrm>
            <a:prstGeom prst="leftBrac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2724772" y="3958143"/>
              <a:ext cx="164027" cy="433787"/>
            </a:xfrm>
            <a:prstGeom prst="rightBrac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2299" y="3983375"/>
              <a:ext cx="9339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{</a:t>
              </a:r>
              <a:r>
                <a:rPr lang="en-US" altLang="zh-CN" sz="1000" dirty="0" err="1" smtClean="0"/>
                <a:t>requestId</a:t>
              </a:r>
              <a:r>
                <a:rPr lang="en-US" altLang="zh-CN" sz="1000" dirty="0" smtClean="0"/>
                <a:t>}</a:t>
              </a:r>
              <a:endParaRPr lang="zh-CN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6183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02 </a:t>
            </a:r>
            <a:r>
              <a:rPr kumimoji="1" lang="zh-CN" altLang="en-US" dirty="0"/>
              <a:t>版本文件</a:t>
            </a:r>
            <a:r>
              <a:rPr kumimoji="1" lang="zh-CN" altLang="en-US" dirty="0" smtClean="0"/>
              <a:t>场景  </a:t>
            </a:r>
            <a:r>
              <a:rPr kumimoji="1" lang="en-US" altLang="zh-CN" dirty="0" smtClean="0"/>
              <a:t>- basic  </a:t>
            </a:r>
            <a:r>
              <a:rPr kumimoji="1" lang="zh-CN" altLang="en-US" dirty="0" smtClean="0"/>
              <a:t>新增键位</a:t>
            </a:r>
            <a:endParaRPr 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4513989" y="1276201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写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入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17167" y="2803332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添加</a:t>
            </a:r>
            <a:endParaRPr lang="en-US" altLang="zh-CN" sz="1000" dirty="0" smtClean="0"/>
          </a:p>
          <a:p>
            <a:pPr algn="r"/>
            <a:r>
              <a:rPr lang="en-US" altLang="zh-CN" sz="1000" dirty="0" smtClean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25" name="左大括号 24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流程图: 接点 41"/>
          <p:cNvSpPr/>
          <p:nvPr/>
        </p:nvSpPr>
        <p:spPr>
          <a:xfrm rot="16200000">
            <a:off x="4406192" y="1221487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流程图: 接点 42"/>
          <p:cNvSpPr/>
          <p:nvPr/>
        </p:nvSpPr>
        <p:spPr>
          <a:xfrm rot="16200000">
            <a:off x="4493145" y="26648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流程图: 接点 43"/>
          <p:cNvSpPr/>
          <p:nvPr/>
        </p:nvSpPr>
        <p:spPr>
          <a:xfrm rot="16200000">
            <a:off x="4284712" y="3819162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3413" y="3685114"/>
            <a:ext cx="417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完全</a:t>
            </a:r>
            <a:r>
              <a:rPr lang="zh-CN" altLang="en-US" sz="1000" dirty="0" smtClean="0"/>
              <a:t>添加</a:t>
            </a:r>
          </a:p>
        </p:txBody>
      </p:sp>
      <p:cxnSp>
        <p:nvCxnSpPr>
          <p:cNvPr id="47" name="直接箭头连接符 46"/>
          <p:cNvCxnSpPr>
            <a:endCxn id="45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左大括号 55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61" name="左大括号 60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65" name="矩形 64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7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02 </a:t>
            </a:r>
            <a:r>
              <a:rPr kumimoji="1" lang="zh-CN" altLang="en-US" dirty="0"/>
              <a:t>版本文件</a:t>
            </a:r>
            <a:r>
              <a:rPr kumimoji="1" lang="zh-CN" altLang="en-US" dirty="0" smtClean="0"/>
              <a:t>场景 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新增产品组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2" y="1013702"/>
            <a:ext cx="4498840" cy="1264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2" y="2388951"/>
            <a:ext cx="2465759" cy="885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32" y="3384886"/>
            <a:ext cx="2582744" cy="13330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490" y="1013702"/>
            <a:ext cx="2053419" cy="1564128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366503" y="1040004"/>
            <a:ext cx="154129" cy="119447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66502" y="2388952"/>
            <a:ext cx="154130" cy="88553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366502" y="3432770"/>
            <a:ext cx="154130" cy="120732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6047456" y="1071228"/>
            <a:ext cx="168518" cy="1506602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9679" y="971501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产品组基本信息</a:t>
            </a:r>
            <a:endParaRPr lang="en-US" altLang="zh-CN" sz="1000" dirty="0" smtClean="0"/>
          </a:p>
        </p:txBody>
      </p:sp>
      <p:sp>
        <p:nvSpPr>
          <p:cNvPr id="12" name="流程图: 接点 11"/>
          <p:cNvSpPr/>
          <p:nvPr/>
        </p:nvSpPr>
        <p:spPr>
          <a:xfrm rot="16200000">
            <a:off x="67954" y="953912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0712" y="179576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渠道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图片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4" name="流程图: 接点 13"/>
          <p:cNvSpPr/>
          <p:nvPr/>
        </p:nvSpPr>
        <p:spPr>
          <a:xfrm rot="16200000">
            <a:off x="132372" y="2335244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210" y="2488931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规格信息</a:t>
            </a:r>
            <a:endParaRPr lang="en-US" altLang="zh-CN" sz="1000" dirty="0" smtClean="0"/>
          </a:p>
        </p:txBody>
      </p:sp>
      <p:sp>
        <p:nvSpPr>
          <p:cNvPr id="16" name="流程图: 接点 15"/>
          <p:cNvSpPr/>
          <p:nvPr/>
        </p:nvSpPr>
        <p:spPr>
          <a:xfrm rot="16200000">
            <a:off x="67524" y="3592627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362" y="3746314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辅料</a:t>
            </a:r>
            <a:r>
              <a:rPr lang="zh-CN" altLang="en-US" sz="1000" dirty="0" smtClean="0"/>
              <a:t>信息</a:t>
            </a:r>
            <a:endParaRPr lang="en-US" altLang="zh-CN" sz="1000" dirty="0" smtClean="0"/>
          </a:p>
        </p:txBody>
      </p:sp>
      <p:sp>
        <p:nvSpPr>
          <p:cNvPr id="18" name="流程图: 接点 17"/>
          <p:cNvSpPr/>
          <p:nvPr/>
        </p:nvSpPr>
        <p:spPr>
          <a:xfrm rot="16200000">
            <a:off x="5678116" y="1064398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53639" y="1319380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产品</a:t>
            </a:r>
            <a:r>
              <a:rPr lang="zh-CN" altLang="en-US" sz="1000" dirty="0" smtClean="0"/>
              <a:t>组键位信息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8288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Props1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45672</TotalTime>
  <Words>905</Words>
  <Application>Microsoft Office PowerPoint</Application>
  <PresentationFormat>全屏显示(16:9)</PresentationFormat>
  <Paragraphs>216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HelveticaNeueLT Std</vt:lpstr>
      <vt:lpstr>微软雅黑</vt:lpstr>
      <vt:lpstr>Arial</vt:lpstr>
      <vt:lpstr>Wingdings</vt:lpstr>
      <vt:lpstr>2016 HDS Corporate</vt:lpstr>
      <vt:lpstr>产品中心-产品配置平台</vt:lpstr>
      <vt:lpstr>PowerPoint 演示文稿</vt:lpstr>
      <vt:lpstr>01 整体接口场景</vt:lpstr>
      <vt:lpstr>02 版本文件场景- 存储结构</vt:lpstr>
      <vt:lpstr>02 版本文件场景- 存储结构</vt:lpstr>
      <vt:lpstr>02 版本文件场景- 存储结构 – 增量版本</vt:lpstr>
      <vt:lpstr>02 版本文件场景- 存储结构 – 增量版本</vt:lpstr>
      <vt:lpstr>02 版本文件场景  - basic  新增键位</vt:lpstr>
      <vt:lpstr>02 版本文件场景  - 新增产品组</vt:lpstr>
      <vt:lpstr>02 版本文件场景 - basic  修改键位</vt:lpstr>
      <vt:lpstr>02 版本文件场景 - basic  修改属性赋权</vt:lpstr>
      <vt:lpstr>02 版本文件场景 - basic  删除键位/产品组</vt:lpstr>
      <vt:lpstr>02 版本文件场景 – 菜单分类</vt:lpstr>
      <vt:lpstr>03 产品运营通知接口</vt:lpstr>
      <vt:lpstr>04 图片上传结构设计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Ma, Xiaoling</cp:lastModifiedBy>
  <cp:revision>4441</cp:revision>
  <cp:lastPrinted>2016-01-12T17:49:27Z</cp:lastPrinted>
  <dcterms:created xsi:type="dcterms:W3CDTF">2011-02-10T00:52:49Z</dcterms:created>
  <dcterms:modified xsi:type="dcterms:W3CDTF">2020-07-28T10:03:36Z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