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40" r:id="rId5"/>
    <p:sldId id="450" r:id="rId6"/>
    <p:sldId id="747" r:id="rId7"/>
    <p:sldId id="722" r:id="rId8"/>
    <p:sldId id="768" r:id="rId9"/>
    <p:sldId id="767" r:id="rId10"/>
    <p:sldId id="761" r:id="rId11"/>
    <p:sldId id="764" r:id="rId12"/>
    <p:sldId id="765" r:id="rId13"/>
    <p:sldId id="750" r:id="rId14"/>
    <p:sldId id="769" r:id="rId15"/>
    <p:sldId id="748" r:id="rId16"/>
    <p:sldId id="770" r:id="rId17"/>
    <p:sldId id="752" r:id="rId18"/>
    <p:sldId id="771" r:id="rId19"/>
    <p:sldId id="773" r:id="rId20"/>
    <p:sldId id="772" r:id="rId21"/>
    <p:sldId id="774" r:id="rId22"/>
    <p:sldId id="775" r:id="rId23"/>
    <p:sldId id="776" r:id="rId24"/>
    <p:sldId id="777" r:id="rId25"/>
    <p:sldId id="778" r:id="rId26"/>
    <p:sldId id="779" r:id="rId27"/>
    <p:sldId id="780" r:id="rId28"/>
    <p:sldId id="758" r:id="rId29"/>
    <p:sldId id="781" r:id="rId30"/>
    <p:sldId id="782" r:id="rId31"/>
    <p:sldId id="757" r:id="rId32"/>
    <p:sldId id="701" r:id="rId33"/>
    <p:sldId id="449" r:id="rId34"/>
  </p:sldIdLst>
  <p:sldSz cx="9144000" cy="5143500" type="screen16x9"/>
  <p:notesSz cx="7077075" cy="9051925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8" autoAdjust="0"/>
    <p:restoredTop sz="94394" autoAdjust="0"/>
  </p:normalViewPr>
  <p:slideViewPr>
    <p:cSldViewPr snapToGrid="0" showGuides="1">
      <p:cViewPr varScale="1">
        <p:scale>
          <a:sx n="98" d="100"/>
          <a:sy n="98" d="100"/>
        </p:scale>
        <p:origin x="840" y="78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64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8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7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6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1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963CB75-11D0-1F43-AE52-BCDB4707EE05}"/>
              </a:ext>
            </a:extLst>
          </p:cNvPr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产品中心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产品配置平台</a:t>
            </a:r>
            <a:r>
              <a:rPr lang="en-US" altLang="zh-CN" dirty="0" smtClean="0"/>
              <a:t> </a:t>
            </a:r>
            <a:r>
              <a:rPr lang="zh-CN" altLang="en-US" dirty="0"/>
              <a:t>需</a:t>
            </a:r>
            <a:r>
              <a:rPr lang="zh-CN" altLang="en-US" dirty="0" smtClean="0"/>
              <a:t>求名称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6999"/>
          </a:xfrm>
        </p:spPr>
        <p:txBody>
          <a:bodyPr/>
          <a:lstStyle/>
          <a:p>
            <a:r>
              <a:rPr lang="zh-CN" altLang="en-US" sz="1200" dirty="0"/>
              <a:t>日立解决方案</a:t>
            </a:r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Mar, 2020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C8A3E8-A3C0-444C-9E95-9B752B050DC8}"/>
              </a:ext>
            </a:extLst>
          </p:cNvPr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0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 </a:t>
            </a:r>
            <a:r>
              <a:rPr lang="zh-CN" altLang="en-US" dirty="0" smtClean="0"/>
              <a:t>系统</a:t>
            </a:r>
            <a:r>
              <a:rPr lang="zh-CN" altLang="en-US" dirty="0"/>
              <a:t>架构（服务拆分</a:t>
            </a:r>
            <a:r>
              <a:rPr lang="zh-CN" altLang="en-US" dirty="0" smtClean="0"/>
              <a:t>，接口调用）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09" y="888424"/>
            <a:ext cx="7338061" cy="40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核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心接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口（外部接口）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419475" y="1390650"/>
            <a:ext cx="1219200" cy="2857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3857625" y="2244893"/>
            <a:ext cx="34289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产品配置平台</a:t>
            </a:r>
            <a:endParaRPr lang="zh-CN" altLang="en-US" sz="1000" dirty="0" smtClean="0"/>
          </a:p>
        </p:txBody>
      </p:sp>
      <p:sp>
        <p:nvSpPr>
          <p:cNvPr id="5" name="矩形 4"/>
          <p:cNvSpPr/>
          <p:nvPr/>
        </p:nvSpPr>
        <p:spPr>
          <a:xfrm>
            <a:off x="342900" y="1314450"/>
            <a:ext cx="1790700" cy="3038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650" y="1362075"/>
            <a:ext cx="38504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46992" y="1852871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新增键位</a:t>
            </a:r>
            <a:endParaRPr lang="zh-CN" altLang="en-US" sz="1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46992" y="2135546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修改</a:t>
            </a:r>
            <a:r>
              <a:rPr lang="zh-CN" altLang="en-US" sz="1000" dirty="0" smtClean="0"/>
              <a:t>键位名称</a:t>
            </a:r>
            <a:endParaRPr lang="zh-CN" altLang="en-US" sz="1000" dirty="0" smtClean="0"/>
          </a:p>
        </p:txBody>
      </p:sp>
      <p:sp>
        <p:nvSpPr>
          <p:cNvPr id="9" name="矩形 8"/>
          <p:cNvSpPr/>
          <p:nvPr/>
        </p:nvSpPr>
        <p:spPr>
          <a:xfrm>
            <a:off x="2378069" y="1896199"/>
            <a:ext cx="704850" cy="405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5456" y="197598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Kafka</a:t>
            </a:r>
            <a:endParaRPr lang="zh-CN" altLang="en-US" sz="1000" dirty="0" smtClean="0"/>
          </a:p>
        </p:txBody>
      </p:sp>
      <p:cxnSp>
        <p:nvCxnSpPr>
          <p:cNvPr id="12" name="直接箭头连接符 11"/>
          <p:cNvCxnSpPr>
            <a:stCxn id="7" idx="3"/>
            <a:endCxn id="9" idx="1"/>
          </p:cNvCxnSpPr>
          <p:nvPr/>
        </p:nvCxnSpPr>
        <p:spPr>
          <a:xfrm>
            <a:off x="1444619" y="1975982"/>
            <a:ext cx="933450" cy="123110"/>
          </a:xfrm>
          <a:prstGeom prst="bentConnector3">
            <a:avLst>
              <a:gd name="adj1" fmla="val 6224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1701099" y="2099092"/>
            <a:ext cx="676970" cy="15956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3082919" y="2099092"/>
            <a:ext cx="33655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6991" y="2587466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预计算</a:t>
            </a:r>
            <a:endParaRPr lang="zh-CN" altLang="en-US" sz="10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746990" y="2895164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紧急计算</a:t>
            </a:r>
            <a:endParaRPr lang="zh-CN" altLang="en-US" sz="1000" dirty="0" smtClean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316378" y="2686050"/>
            <a:ext cx="20364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3"/>
          </p:cNvCxnSpPr>
          <p:nvPr/>
        </p:nvCxnSpPr>
        <p:spPr>
          <a:xfrm>
            <a:off x="1444617" y="3018275"/>
            <a:ext cx="1974858" cy="11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6737" y="3752869"/>
            <a:ext cx="1314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全</a:t>
            </a:r>
            <a:r>
              <a:rPr lang="zh-CN" altLang="en-US" sz="1000" dirty="0" smtClean="0"/>
              <a:t>量</a:t>
            </a:r>
            <a:r>
              <a:rPr lang="zh-CN" altLang="en-US" sz="1000" dirty="0"/>
              <a:t>文件</a:t>
            </a:r>
            <a:r>
              <a:rPr lang="en-US" altLang="zh-CN" sz="1000" dirty="0" smtClean="0"/>
              <a:t>basic/store</a:t>
            </a:r>
            <a:endParaRPr lang="zh-CN" altLang="en-US" sz="1000" dirty="0" smtClean="0"/>
          </a:p>
        </p:txBody>
      </p:sp>
      <p:cxnSp>
        <p:nvCxnSpPr>
          <p:cNvPr id="27" name="直接箭头连接符 26"/>
          <p:cNvCxnSpPr>
            <a:stCxn id="25" idx="3"/>
          </p:cNvCxnSpPr>
          <p:nvPr/>
        </p:nvCxnSpPr>
        <p:spPr>
          <a:xfrm>
            <a:off x="2071521" y="3875980"/>
            <a:ext cx="1281279" cy="6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407023" y="24313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 smtClean="0"/>
              <a:t>RestAPI</a:t>
            </a:r>
            <a:endParaRPr lang="zh-CN" altLang="en-US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2407023" y="277274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 smtClean="0"/>
              <a:t>RestAPI</a:t>
            </a:r>
            <a:endParaRPr lang="zh-CN" altLang="en-US" sz="10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450166" y="36000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文件接口</a:t>
            </a:r>
            <a:endParaRPr lang="zh-CN" altLang="en-US" sz="1000" dirty="0" smtClean="0"/>
          </a:p>
        </p:txBody>
      </p:sp>
      <p:sp>
        <p:nvSpPr>
          <p:cNvPr id="31" name="矩形 30"/>
          <p:cNvSpPr/>
          <p:nvPr/>
        </p:nvSpPr>
        <p:spPr>
          <a:xfrm>
            <a:off x="6972300" y="1375926"/>
            <a:ext cx="1790700" cy="3038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82256" y="1390650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产品运营</a:t>
            </a:r>
            <a:endParaRPr lang="zh-CN" altLang="en-US" sz="1000" dirty="0" smtClean="0"/>
          </a:p>
        </p:txBody>
      </p:sp>
      <p:sp>
        <p:nvSpPr>
          <p:cNvPr id="33" name="矩形 32"/>
          <p:cNvSpPr/>
          <p:nvPr/>
        </p:nvSpPr>
        <p:spPr>
          <a:xfrm>
            <a:off x="5481418" y="2710576"/>
            <a:ext cx="866775" cy="1504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11616" y="3968869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文件服务器</a:t>
            </a:r>
            <a:endParaRPr lang="zh-CN" altLang="en-US" sz="1000" dirty="0" smtClean="0"/>
          </a:p>
        </p:txBody>
      </p:sp>
      <p:sp>
        <p:nvSpPr>
          <p:cNvPr id="35" name="流程图: 多文档 34"/>
          <p:cNvSpPr/>
          <p:nvPr/>
        </p:nvSpPr>
        <p:spPr>
          <a:xfrm>
            <a:off x="5600479" y="2777770"/>
            <a:ext cx="628651" cy="33911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流程图: 多文档 37"/>
          <p:cNvSpPr/>
          <p:nvPr/>
        </p:nvSpPr>
        <p:spPr>
          <a:xfrm>
            <a:off x="5593115" y="3373319"/>
            <a:ext cx="628651" cy="33911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93115" y="28519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rgbClr val="FF0000"/>
                </a:solidFill>
              </a:rPr>
              <a:t>版本文件</a:t>
            </a:r>
            <a:endParaRPr lang="zh-CN" altLang="en-US" sz="800" dirty="0" smtClean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71903" y="346283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solidFill>
                  <a:srgbClr val="FF0000"/>
                </a:solidFill>
              </a:rPr>
              <a:t>全量</a:t>
            </a:r>
            <a:r>
              <a:rPr lang="zh-CN" altLang="en-US" sz="800" dirty="0" smtClean="0">
                <a:solidFill>
                  <a:srgbClr val="FF0000"/>
                </a:solidFill>
              </a:rPr>
              <a:t>文件</a:t>
            </a:r>
            <a:endParaRPr lang="zh-CN" altLang="en-US" sz="800" dirty="0" smtClean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>
            <a:endCxn id="39" idx="1"/>
          </p:cNvCxnSpPr>
          <p:nvPr/>
        </p:nvCxnSpPr>
        <p:spPr>
          <a:xfrm>
            <a:off x="4705350" y="2959646"/>
            <a:ext cx="88776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0" idx="1"/>
          </p:cNvCxnSpPr>
          <p:nvPr/>
        </p:nvCxnSpPr>
        <p:spPr>
          <a:xfrm>
            <a:off x="4614645" y="3570555"/>
            <a:ext cx="95725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11482" y="1852871"/>
            <a:ext cx="914400" cy="313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00479" y="1896199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50" name="文本框 49"/>
          <p:cNvSpPr txBox="1"/>
          <p:nvPr/>
        </p:nvSpPr>
        <p:spPr>
          <a:xfrm>
            <a:off x="7001909" y="192131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rgbClr val="FF0000"/>
                </a:solidFill>
              </a:rPr>
              <a:t>版本通知接口</a:t>
            </a:r>
            <a:endParaRPr lang="zh-CN" altLang="en-US" sz="800" dirty="0" smtClean="0">
              <a:solidFill>
                <a:srgbClr val="FF0000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705350" y="2009592"/>
            <a:ext cx="2266950" cy="194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257705" y="2923738"/>
            <a:ext cx="71459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257705" y="3529082"/>
            <a:ext cx="714595" cy="64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系统架构设计（部署架构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08137" y="2830882"/>
            <a:ext cx="713984" cy="425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7"/>
            <a:ext cx="9068844" cy="4061497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550" y="265176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66521" y="285496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20"/>
          <p:cNvGrpSpPr/>
          <p:nvPr/>
        </p:nvGrpSpPr>
        <p:grpSpPr>
          <a:xfrm>
            <a:off x="6372050" y="3075724"/>
            <a:ext cx="1675443" cy="371469"/>
            <a:chOff x="5150900" y="1526584"/>
            <a:chExt cx="1675443" cy="371469"/>
          </a:xfrm>
        </p:grpSpPr>
        <p:sp>
          <p:nvSpPr>
            <p:cNvPr id="9" name="矩形 8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105"/>
          <p:cNvSpPr txBox="1"/>
          <p:nvPr/>
        </p:nvSpPr>
        <p:spPr>
          <a:xfrm>
            <a:off x="6623773" y="2392090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Minio</a:t>
            </a:r>
            <a:r>
              <a:rPr lang="zh-CN" altLang="en-US" sz="1000" smtClean="0"/>
              <a:t>文件服务器</a:t>
            </a:r>
            <a:endParaRPr lang="zh-CN" altLang="en-US" sz="1000" dirty="0" smtClean="0"/>
          </a:p>
        </p:txBody>
      </p:sp>
      <p:sp>
        <p:nvSpPr>
          <p:cNvPr id="31" name="文本框 105"/>
          <p:cNvSpPr txBox="1"/>
          <p:nvPr/>
        </p:nvSpPr>
        <p:spPr>
          <a:xfrm>
            <a:off x="643162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32" name="文本框 105"/>
          <p:cNvSpPr txBox="1"/>
          <p:nvPr/>
        </p:nvSpPr>
        <p:spPr>
          <a:xfrm>
            <a:off x="7010746" y="28797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33" name="文本框 105"/>
          <p:cNvSpPr txBox="1"/>
          <p:nvPr/>
        </p:nvSpPr>
        <p:spPr>
          <a:xfrm>
            <a:off x="761018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34" name="文本框 105"/>
          <p:cNvSpPr txBox="1"/>
          <p:nvPr/>
        </p:nvSpPr>
        <p:spPr>
          <a:xfrm>
            <a:off x="6827866" y="2615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6118270" y="2418080"/>
            <a:ext cx="2105067" cy="125204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09538" y="13309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69"/>
          <p:cNvSpPr/>
          <p:nvPr/>
        </p:nvSpPr>
        <p:spPr>
          <a:xfrm>
            <a:off x="3321762" y="1412240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apollo</a:t>
            </a:r>
            <a:endParaRPr lang="zh-CN" altLang="en-US" sz="900" smtClean="0"/>
          </a:p>
        </p:txBody>
      </p:sp>
      <p:sp>
        <p:nvSpPr>
          <p:cNvPr id="38" name="Rounded Rectangle 69"/>
          <p:cNvSpPr/>
          <p:nvPr/>
        </p:nvSpPr>
        <p:spPr>
          <a:xfrm>
            <a:off x="3301442" y="1785514"/>
            <a:ext cx="1006397" cy="2972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eureka</a:t>
            </a:r>
            <a:endParaRPr lang="zh-CN" altLang="en-US" sz="900" smtClean="0"/>
          </a:p>
        </p:txBody>
      </p:sp>
      <p:sp>
        <p:nvSpPr>
          <p:cNvPr id="39" name="矩形 38"/>
          <p:cNvSpPr/>
          <p:nvPr/>
        </p:nvSpPr>
        <p:spPr>
          <a:xfrm>
            <a:off x="0" y="893135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69"/>
          <p:cNvSpPr/>
          <p:nvPr/>
        </p:nvSpPr>
        <p:spPr>
          <a:xfrm>
            <a:off x="944034" y="2907725"/>
            <a:ext cx="653033" cy="2926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Vue</a:t>
            </a:r>
            <a:r>
              <a:rPr lang="zh-CN" altLang="en-US" sz="900" smtClean="0"/>
              <a:t>应用</a:t>
            </a:r>
          </a:p>
        </p:txBody>
      </p:sp>
      <p:sp>
        <p:nvSpPr>
          <p:cNvPr id="41" name="矩形 40"/>
          <p:cNvSpPr/>
          <p:nvPr/>
        </p:nvSpPr>
        <p:spPr>
          <a:xfrm>
            <a:off x="1970018" y="2798732"/>
            <a:ext cx="929757" cy="489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69"/>
          <p:cNvSpPr/>
          <p:nvPr/>
        </p:nvSpPr>
        <p:spPr>
          <a:xfrm>
            <a:off x="2082242" y="2880011"/>
            <a:ext cx="698536" cy="3015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Nginx</a:t>
            </a:r>
            <a:endParaRPr lang="zh-CN" altLang="en-US" sz="900" smtClean="0"/>
          </a:p>
        </p:txBody>
      </p:sp>
      <p:cxnSp>
        <p:nvCxnSpPr>
          <p:cNvPr id="43" name="直接箭头连接符 42"/>
          <p:cNvCxnSpPr>
            <a:stCxn id="44" idx="0"/>
            <a:endCxn id="36" idx="2"/>
          </p:cNvCxnSpPr>
          <p:nvPr/>
        </p:nvCxnSpPr>
        <p:spPr>
          <a:xfrm flipH="1" flipV="1">
            <a:off x="3809489" y="2143760"/>
            <a:ext cx="1469513" cy="6299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6051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69"/>
          <p:cNvSpPr/>
          <p:nvPr/>
        </p:nvSpPr>
        <p:spPr>
          <a:xfrm>
            <a:off x="4918275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46" name="矩形 45"/>
          <p:cNvSpPr/>
          <p:nvPr/>
        </p:nvSpPr>
        <p:spPr>
          <a:xfrm>
            <a:off x="3379336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491560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应用服务</a:t>
            </a:r>
          </a:p>
        </p:txBody>
      </p:sp>
      <p:sp>
        <p:nvSpPr>
          <p:cNvPr id="48" name="矩形 47"/>
          <p:cNvSpPr/>
          <p:nvPr/>
        </p:nvSpPr>
        <p:spPr>
          <a:xfrm>
            <a:off x="393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404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mysql</a:t>
            </a:r>
            <a:endParaRPr lang="zh-CN" altLang="en-US" sz="900" smtClean="0"/>
          </a:p>
        </p:txBody>
      </p:sp>
      <p:cxnSp>
        <p:nvCxnSpPr>
          <p:cNvPr id="50" name="直接箭头连接符 49"/>
          <p:cNvCxnSpPr>
            <a:stCxn id="46" idx="0"/>
            <a:endCxn id="36" idx="2"/>
          </p:cNvCxnSpPr>
          <p:nvPr/>
        </p:nvCxnSpPr>
        <p:spPr>
          <a:xfrm flipH="1" flipV="1">
            <a:off x="3809489" y="2143760"/>
            <a:ext cx="42798" cy="6299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66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69"/>
          <p:cNvSpPr/>
          <p:nvPr/>
        </p:nvSpPr>
        <p:spPr>
          <a:xfrm>
            <a:off x="277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redis</a:t>
            </a:r>
            <a:endParaRPr lang="zh-CN" altLang="en-US" sz="900" smtClean="0"/>
          </a:p>
        </p:txBody>
      </p:sp>
      <p:cxnSp>
        <p:nvCxnSpPr>
          <p:cNvPr id="53" name="直接箭头连接符 52"/>
          <p:cNvCxnSpPr>
            <a:stCxn id="44" idx="3"/>
            <a:endCxn id="35" idx="1"/>
          </p:cNvCxnSpPr>
          <p:nvPr/>
        </p:nvCxnSpPr>
        <p:spPr>
          <a:xfrm>
            <a:off x="5751953" y="3037840"/>
            <a:ext cx="366317" cy="62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2"/>
            <a:endCxn id="51" idx="0"/>
          </p:cNvCxnSpPr>
          <p:nvPr/>
        </p:nvCxnSpPr>
        <p:spPr>
          <a:xfrm flipH="1">
            <a:off x="3206291" y="3302000"/>
            <a:ext cx="645996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3"/>
            <a:endCxn id="46" idx="1"/>
          </p:cNvCxnSpPr>
          <p:nvPr/>
        </p:nvCxnSpPr>
        <p:spPr>
          <a:xfrm flipV="1">
            <a:off x="2899775" y="3037840"/>
            <a:ext cx="479561" cy="55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" idx="3"/>
            <a:endCxn id="41" idx="1"/>
          </p:cNvCxnSpPr>
          <p:nvPr/>
        </p:nvCxnSpPr>
        <p:spPr>
          <a:xfrm flipV="1">
            <a:off x="1622121" y="3043407"/>
            <a:ext cx="347897" cy="4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6" idx="2"/>
            <a:endCxn id="48" idx="0"/>
          </p:cNvCxnSpPr>
          <p:nvPr/>
        </p:nvCxnSpPr>
        <p:spPr>
          <a:xfrm>
            <a:off x="3852287" y="3302000"/>
            <a:ext cx="624004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6" idx="3"/>
            <a:endCxn id="44" idx="1"/>
          </p:cNvCxnSpPr>
          <p:nvPr/>
        </p:nvCxnSpPr>
        <p:spPr>
          <a:xfrm>
            <a:off x="4325238" y="3037840"/>
            <a:ext cx="48081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63"/>
          <p:cNvSpPr txBox="1"/>
          <p:nvPr/>
        </p:nvSpPr>
        <p:spPr>
          <a:xfrm>
            <a:off x="81419" y="227347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部署</a:t>
            </a:r>
            <a:endParaRPr lang="zh-CN" altLang="en-US" sz="2800" dirty="0" smtClean="0"/>
          </a:p>
        </p:txBody>
      </p:sp>
      <p:sp>
        <p:nvSpPr>
          <p:cNvPr id="60" name="矩形 59"/>
          <p:cNvSpPr/>
          <p:nvPr/>
        </p:nvSpPr>
        <p:spPr>
          <a:xfrm>
            <a:off x="8263003" y="939064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165"/>
          <p:cNvSpPr txBox="1"/>
          <p:nvPr/>
        </p:nvSpPr>
        <p:spPr>
          <a:xfrm>
            <a:off x="8331896" y="236324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监控</a:t>
            </a:r>
            <a:endParaRPr lang="zh-CN" altLang="en-US" sz="2800" dirty="0" smtClean="0"/>
          </a:p>
        </p:txBody>
      </p:sp>
      <p:sp>
        <p:nvSpPr>
          <p:cNvPr id="62" name="矩形 61"/>
          <p:cNvSpPr/>
          <p:nvPr/>
        </p:nvSpPr>
        <p:spPr>
          <a:xfrm>
            <a:off x="6651321" y="141669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9"/>
          <p:cNvSpPr/>
          <p:nvPr/>
        </p:nvSpPr>
        <p:spPr>
          <a:xfrm>
            <a:off x="6726477" y="149797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prometheus</a:t>
            </a:r>
            <a:endParaRPr lang="zh-CN" altLang="en-US" sz="900" smtClean="0"/>
          </a:p>
        </p:txBody>
      </p:sp>
      <p:sp>
        <p:nvSpPr>
          <p:cNvPr id="64" name="矩形 63"/>
          <p:cNvSpPr/>
          <p:nvPr/>
        </p:nvSpPr>
        <p:spPr>
          <a:xfrm>
            <a:off x="6678461" y="393651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6753617" y="401779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ELK</a:t>
            </a:r>
            <a:endParaRPr lang="zh-CN" altLang="en-US" sz="900" smtClean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716033" y="1659699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730647" y="4217096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（高可用性方案）</a:t>
            </a:r>
            <a:endParaRPr lang="en-US" sz="2400" dirty="0"/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82160" y="136144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649131" y="156464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1" name="组合 20"/>
          <p:cNvGrpSpPr/>
          <p:nvPr/>
        </p:nvGrpSpPr>
        <p:grpSpPr>
          <a:xfrm>
            <a:off x="4754660" y="1785404"/>
            <a:ext cx="1675443" cy="371469"/>
            <a:chOff x="5150900" y="1526584"/>
            <a:chExt cx="1675443" cy="371469"/>
          </a:xfrm>
        </p:grpSpPr>
        <p:sp>
          <p:nvSpPr>
            <p:cNvPr id="72" name="矩形 7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105"/>
          <p:cNvSpPr txBox="1"/>
          <p:nvPr/>
        </p:nvSpPr>
        <p:spPr>
          <a:xfrm>
            <a:off x="5031230" y="110177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腾讯文件服务器</a:t>
            </a:r>
          </a:p>
        </p:txBody>
      </p:sp>
      <p:sp>
        <p:nvSpPr>
          <p:cNvPr id="94" name="文本框 105"/>
          <p:cNvSpPr txBox="1"/>
          <p:nvPr/>
        </p:nvSpPr>
        <p:spPr>
          <a:xfrm>
            <a:off x="481423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95" name="文本框 105"/>
          <p:cNvSpPr txBox="1"/>
          <p:nvPr/>
        </p:nvSpPr>
        <p:spPr>
          <a:xfrm>
            <a:off x="5393356" y="15894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96" name="文本框 105"/>
          <p:cNvSpPr txBox="1"/>
          <p:nvPr/>
        </p:nvSpPr>
        <p:spPr>
          <a:xfrm>
            <a:off x="599279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97" name="文本框 105"/>
          <p:cNvSpPr txBox="1"/>
          <p:nvPr/>
        </p:nvSpPr>
        <p:spPr>
          <a:xfrm>
            <a:off x="5210476" y="1325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500880" y="1127760"/>
            <a:ext cx="2123440" cy="12293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"/>
          <p:cNvSpPr txBox="1"/>
          <p:nvPr/>
        </p:nvSpPr>
        <p:spPr>
          <a:xfrm>
            <a:off x="6888481" y="985523"/>
            <a:ext cx="2052320" cy="14414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腾讯文件服务实时同步文件到金山服务器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产品运营平台通过</a:t>
            </a:r>
            <a:r>
              <a:rPr lang="en-US" altLang="zh-CN" sz="1200" dirty="0" err="1"/>
              <a:t>nginx</a:t>
            </a:r>
            <a:r>
              <a:rPr lang="zh-CN" altLang="en-US" sz="1200" dirty="0"/>
              <a:t>，可以从金山和腾讯拉取文件</a:t>
            </a:r>
            <a:endParaRPr lang="en-US" altLang="zh-CN" sz="1200" dirty="0"/>
          </a:p>
        </p:txBody>
      </p:sp>
      <p:sp>
        <p:nvSpPr>
          <p:cNvPr id="100" name="矩形 99"/>
          <p:cNvSpPr/>
          <p:nvPr/>
        </p:nvSpPr>
        <p:spPr>
          <a:xfrm>
            <a:off x="4582160" y="3393440"/>
            <a:ext cx="1960880" cy="934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649131" y="360680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2" name="组合 20"/>
          <p:cNvGrpSpPr/>
          <p:nvPr/>
        </p:nvGrpSpPr>
        <p:grpSpPr>
          <a:xfrm>
            <a:off x="4754660" y="3827564"/>
            <a:ext cx="1675443" cy="371469"/>
            <a:chOff x="5150900" y="1526584"/>
            <a:chExt cx="1675443" cy="371469"/>
          </a:xfrm>
        </p:grpSpPr>
        <p:sp>
          <p:nvSpPr>
            <p:cNvPr id="103" name="矩形 102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文本框 105"/>
          <p:cNvSpPr txBox="1"/>
          <p:nvPr/>
        </p:nvSpPr>
        <p:spPr>
          <a:xfrm>
            <a:off x="5031231" y="31439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金山文件服务器</a:t>
            </a:r>
          </a:p>
        </p:txBody>
      </p:sp>
      <p:sp>
        <p:nvSpPr>
          <p:cNvPr id="125" name="文本框 105"/>
          <p:cNvSpPr txBox="1"/>
          <p:nvPr/>
        </p:nvSpPr>
        <p:spPr>
          <a:xfrm>
            <a:off x="481423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126" name="文本框 105"/>
          <p:cNvSpPr txBox="1"/>
          <p:nvPr/>
        </p:nvSpPr>
        <p:spPr>
          <a:xfrm>
            <a:off x="5393356" y="36316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127" name="文本框 105"/>
          <p:cNvSpPr txBox="1"/>
          <p:nvPr/>
        </p:nvSpPr>
        <p:spPr>
          <a:xfrm>
            <a:off x="599279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128" name="文本框 105"/>
          <p:cNvSpPr txBox="1"/>
          <p:nvPr/>
        </p:nvSpPr>
        <p:spPr>
          <a:xfrm>
            <a:off x="5210476" y="33674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</a:p>
        </p:txBody>
      </p:sp>
      <p:sp>
        <p:nvSpPr>
          <p:cNvPr id="129" name="圆角矩形 128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490720" y="3169920"/>
            <a:ext cx="2133600" cy="12192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552704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585216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5181600" y="237744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2813298" y="147320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925522" y="1735351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</a:p>
        </p:txBody>
      </p: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743200" y="115824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867150" y="11830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腾讯应用服务器</a:t>
            </a:r>
          </a:p>
        </p:txBody>
      </p:sp>
      <p:sp>
        <p:nvSpPr>
          <p:cNvPr id="137" name="矩形 136"/>
          <p:cNvSpPr/>
          <p:nvPr/>
        </p:nvSpPr>
        <p:spPr>
          <a:xfrm>
            <a:off x="2813298" y="35153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Rounded Rectangle 69"/>
          <p:cNvSpPr/>
          <p:nvPr/>
        </p:nvSpPr>
        <p:spPr>
          <a:xfrm>
            <a:off x="2925522" y="3737312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</a:p>
        </p:txBody>
      </p:sp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743200" y="320040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867151" y="322521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金山应用服务器</a:t>
            </a:r>
          </a:p>
        </p:txBody>
      </p:sp>
      <p:cxnSp>
        <p:nvCxnSpPr>
          <p:cNvPr id="141" name="直接箭头连接符 140"/>
          <p:cNvCxnSpPr>
            <a:stCxn id="135" idx="3"/>
            <a:endCxn id="98" idx="1"/>
          </p:cNvCxnSpPr>
          <p:nvPr/>
        </p:nvCxnSpPr>
        <p:spPr>
          <a:xfrm>
            <a:off x="4155440" y="1742440"/>
            <a:ext cx="3454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3"/>
            <a:endCxn id="129" idx="1"/>
          </p:cNvCxnSpPr>
          <p:nvPr/>
        </p:nvCxnSpPr>
        <p:spPr>
          <a:xfrm flipV="1">
            <a:off x="4155440" y="3779520"/>
            <a:ext cx="33528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70098" y="2387600"/>
            <a:ext cx="1027182" cy="782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Rounded Rectangle 69"/>
          <p:cNvSpPr/>
          <p:nvPr/>
        </p:nvSpPr>
        <p:spPr>
          <a:xfrm>
            <a:off x="246712" y="2590800"/>
            <a:ext cx="70159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产品运营平台</a:t>
            </a:r>
          </a:p>
        </p:txBody>
      </p: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2184400"/>
            <a:ext cx="1168400" cy="11074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文本框 105"/>
          <p:cNvSpPr txBox="1"/>
          <p:nvPr/>
        </p:nvSpPr>
        <p:spPr>
          <a:xfrm>
            <a:off x="254830" y="215841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/>
              <a:t>client</a:t>
            </a:r>
            <a:r>
              <a:rPr lang="zh-CN" altLang="en-US" sz="1000"/>
              <a:t>应用</a:t>
            </a:r>
            <a:endParaRPr lang="zh-CN" altLang="en-US" sz="1000" dirty="0"/>
          </a:p>
        </p:txBody>
      </p:sp>
      <p:sp>
        <p:nvSpPr>
          <p:cNvPr id="147" name="矩形 146"/>
          <p:cNvSpPr/>
          <p:nvPr/>
        </p:nvSpPr>
        <p:spPr>
          <a:xfrm>
            <a:off x="1533138" y="24688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Rounded Rectangle 69"/>
          <p:cNvSpPr/>
          <p:nvPr/>
        </p:nvSpPr>
        <p:spPr>
          <a:xfrm>
            <a:off x="1645362" y="25501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Nginx</a:t>
            </a:r>
            <a:endParaRPr lang="zh-CN" altLang="en-US" sz="900" dirty="0"/>
          </a:p>
        </p:txBody>
      </p:sp>
      <p:cxnSp>
        <p:nvCxnSpPr>
          <p:cNvPr id="149" name="肘形连接符 148"/>
          <p:cNvCxnSpPr>
            <a:stCxn id="147" idx="0"/>
            <a:endCxn id="135" idx="1"/>
          </p:cNvCxnSpPr>
          <p:nvPr/>
        </p:nvCxnSpPr>
        <p:spPr>
          <a:xfrm rot="5400000" flipH="1" flipV="1">
            <a:off x="2011424" y="1737105"/>
            <a:ext cx="72644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5" idx="3"/>
            <a:endCxn id="147" idx="1"/>
          </p:cNvCxnSpPr>
          <p:nvPr/>
        </p:nvCxnSpPr>
        <p:spPr>
          <a:xfrm flipV="1">
            <a:off x="1168400" y="2733040"/>
            <a:ext cx="364738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225">
            <a:extLst>
              <a:ext uri="{FF2B5EF4-FFF2-40B4-BE49-F238E27FC236}">
                <a16:creationId xmlns:a16="http://schemas.microsoft.com/office/drawing/2014/main" id="{C517B6CD-6D06-41F4-81CB-0FFF99ABC361}"/>
              </a:ext>
            </a:extLst>
          </p:cNvPr>
          <p:cNvCxnSpPr>
            <a:cxnSpLocks/>
            <a:stCxn id="147" idx="2"/>
            <a:endCxn id="139" idx="1"/>
          </p:cNvCxnSpPr>
          <p:nvPr/>
        </p:nvCxnSpPr>
        <p:spPr>
          <a:xfrm rot="16200000" flipH="1">
            <a:off x="1980944" y="3022344"/>
            <a:ext cx="78740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（版本整体接口场景）</a:t>
            </a:r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89577" y="1485900"/>
            <a:ext cx="2654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规则说明：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rgbClr val="FF0000"/>
                </a:solidFill>
              </a:rPr>
              <a:t>克隆版本时拷贝除 </a:t>
            </a:r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r>
              <a:rPr lang="zh-CN" altLang="en-US" sz="1000" dirty="0" smtClean="0">
                <a:solidFill>
                  <a:srgbClr val="FF0000"/>
                </a:solidFill>
              </a:rPr>
              <a:t>外的全部文件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中包括键位、产品配置定义的产品组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键位信息包括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基础属性、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扩展属性、自定义属性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Store </a:t>
            </a:r>
            <a:r>
              <a:rPr lang="zh-CN" altLang="en-US" sz="1000" dirty="0" smtClean="0">
                <a:solidFill>
                  <a:srgbClr val="FF0000"/>
                </a:solidFill>
              </a:rPr>
              <a:t>文件 以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预计算的覆盖版本内的，版本内不存在的新写入版本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rgbClr val="FF0000"/>
                </a:solidFill>
              </a:rPr>
              <a:t>字典：以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预计算的覆盖版本内的，版本不存在的新写入版本内；添加产品配置平台的产品组、分类、字典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235"/>
            <a:ext cx="6781800" cy="36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（版本存储接口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普通版本）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7827"/>
          <a:stretch/>
        </p:blipFill>
        <p:spPr>
          <a:xfrm>
            <a:off x="336212" y="1399972"/>
            <a:ext cx="1428750" cy="11584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2765" y="13505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根目录</a:t>
            </a:r>
          </a:p>
        </p:txBody>
      </p:sp>
      <p:sp>
        <p:nvSpPr>
          <p:cNvPr id="9" name="左大括号 8"/>
          <p:cNvSpPr/>
          <p:nvPr/>
        </p:nvSpPr>
        <p:spPr>
          <a:xfrm flipH="1">
            <a:off x="942384" y="1717582"/>
            <a:ext cx="216406" cy="493580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13967" y="18338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品牌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48842" y="2317229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全量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每日定时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87" y="1399972"/>
            <a:ext cx="1571625" cy="2505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99199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99199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24526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普通版本目录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07958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增量版本目录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391390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键位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产品组图片目录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99838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分类图片目录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30" y="2737933"/>
            <a:ext cx="1609725" cy="714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6212" y="1596744"/>
            <a:ext cx="3233839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2769" y="2716061"/>
            <a:ext cx="2741260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5891095" y="2862783"/>
            <a:ext cx="163041" cy="41068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186" y="2716272"/>
            <a:ext cx="971550" cy="1028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162433" y="289656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29664" y="3329197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29664" y="273793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27" name="右大括号 26"/>
          <p:cNvSpPr/>
          <p:nvPr/>
        </p:nvSpPr>
        <p:spPr>
          <a:xfrm>
            <a:off x="6867728" y="3218232"/>
            <a:ext cx="155642" cy="526740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（版本存储接口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增量版本）</a:t>
            </a:r>
            <a:endParaRPr 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402586" y="1480491"/>
            <a:ext cx="2648343" cy="2224195"/>
            <a:chOff x="6402586" y="1889052"/>
            <a:chExt cx="2648343" cy="2224195"/>
          </a:xfrm>
        </p:grpSpPr>
        <p:sp>
          <p:nvSpPr>
            <p:cNvPr id="29" name="文本框 28"/>
            <p:cNvSpPr txBox="1"/>
            <p:nvPr/>
          </p:nvSpPr>
          <p:spPr>
            <a:xfrm>
              <a:off x="6402586" y="1889052"/>
              <a:ext cx="2648343" cy="2169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增量版本一般是紧急版本发布，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基于当前生效的版本基础上发布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同时生成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2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个同名的文件夹：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58615" y="2635919"/>
              <a:ext cx="2468149" cy="1477328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1000" dirty="0" err="1" smtClean="0">
                  <a:solidFill>
                    <a:srgbClr val="FF0000"/>
                  </a:solidFill>
                </a:rPr>
                <a:t>Inc_ver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下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basic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是只包含增量发布的键位，和 增量的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文件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buFont typeface="+mj-ea"/>
                <a:buAutoNum type="circleNumDbPlain"/>
              </a:pPr>
              <a:r>
                <a:rPr lang="en-US" altLang="zh-CN" sz="1000" dirty="0" smtClean="0">
                  <a:solidFill>
                    <a:srgbClr val="FF0000"/>
                  </a:solidFill>
                </a:rPr>
                <a:t>Version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下同名的文件夹包下：</a:t>
              </a:r>
              <a:r>
                <a:rPr lang="en-US" altLang="zh-CN" sz="1000" dirty="0">
                  <a:solidFill>
                    <a:srgbClr val="FF0000"/>
                  </a:solidFill>
                </a:rPr>
                <a:t>basic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括新增发布的键位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+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当前生效版本的键位；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文件是从当前生效版本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2020071501 copy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过来，不与 增量预计算的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进行合并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8" y="1399972"/>
            <a:ext cx="1571625" cy="250507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98020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98020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323347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普通</a:t>
            </a:r>
            <a:r>
              <a:rPr lang="zh-CN" altLang="en-US" sz="1000" dirty="0" smtClean="0">
                <a:solidFill>
                  <a:srgbClr val="FF0000"/>
                </a:solidFill>
              </a:rPr>
              <a:t>版本目录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306779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增量版本目录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90211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键位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产品组图片目录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498659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分类图片目录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/>
          <a:srcRect t="39023"/>
          <a:stretch/>
        </p:blipFill>
        <p:spPr>
          <a:xfrm>
            <a:off x="2841683" y="2740695"/>
            <a:ext cx="1819275" cy="749245"/>
          </a:xfrm>
          <a:prstGeom prst="rect">
            <a:avLst/>
          </a:prstGeom>
        </p:spPr>
      </p:pic>
      <p:cxnSp>
        <p:nvCxnSpPr>
          <p:cNvPr id="40" name="直接箭头连接符 39"/>
          <p:cNvCxnSpPr/>
          <p:nvPr/>
        </p:nvCxnSpPr>
        <p:spPr>
          <a:xfrm>
            <a:off x="2148481" y="2848899"/>
            <a:ext cx="974098" cy="47254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86" y="1889052"/>
            <a:ext cx="1771650" cy="485775"/>
          </a:xfrm>
          <a:prstGeom prst="rect">
            <a:avLst/>
          </a:prstGeom>
        </p:spPr>
      </p:pic>
      <p:cxnSp>
        <p:nvCxnSpPr>
          <p:cNvPr id="42" name="直接箭头连接符 41"/>
          <p:cNvCxnSpPr>
            <a:stCxn id="36" idx="3"/>
          </p:cNvCxnSpPr>
          <p:nvPr/>
        </p:nvCxnSpPr>
        <p:spPr>
          <a:xfrm flipV="1">
            <a:off x="2260886" y="2249024"/>
            <a:ext cx="757549" cy="3880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90544" y="13414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根目录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09834" y="15997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品牌目录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353970" y="3652135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全量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每日定时</a:t>
            </a:r>
          </a:p>
        </p:txBody>
      </p:sp>
      <p:sp>
        <p:nvSpPr>
          <p:cNvPr id="46" name="左大括号 45"/>
          <p:cNvSpPr/>
          <p:nvPr/>
        </p:nvSpPr>
        <p:spPr>
          <a:xfrm>
            <a:off x="4175810" y="1599707"/>
            <a:ext cx="212329" cy="797491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4164554" y="2848899"/>
            <a:ext cx="193613" cy="984538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028894" y="2101593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19369" y="3207591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349" y="2827108"/>
            <a:ext cx="971550" cy="10287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5405596" y="30074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72827" y="344003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28489" y="28488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54" name="右大括号 53"/>
          <p:cNvSpPr/>
          <p:nvPr/>
        </p:nvSpPr>
        <p:spPr>
          <a:xfrm>
            <a:off x="5079798" y="3341458"/>
            <a:ext cx="164027" cy="433787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5"/>
          <a:srcRect r="3026" b="38221"/>
          <a:stretch/>
        </p:blipFill>
        <p:spPr>
          <a:xfrm>
            <a:off x="4406896" y="1638449"/>
            <a:ext cx="942158" cy="635517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5154562" y="1834210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增量键位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143648" y="16427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122501" y="2056808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增量预计算</a:t>
            </a:r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新增键位）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4513989" y="1276201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自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定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义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属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性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写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入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7167" y="2803332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添加</a:t>
            </a:r>
            <a:endParaRPr lang="en-US" altLang="zh-CN" sz="1000" dirty="0" smtClean="0"/>
          </a:p>
          <a:p>
            <a:pPr algn="r"/>
            <a:r>
              <a:rPr lang="en-US" altLang="zh-CN" sz="1000" dirty="0" smtClean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16" name="左大括号 15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23413" y="3685114"/>
            <a:ext cx="417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</a:t>
            </a:r>
            <a:endParaRPr lang="en-US" altLang="zh-CN" sz="1000" dirty="0" smtClean="0"/>
          </a:p>
          <a:p>
            <a:pPr algn="l"/>
            <a:r>
              <a:rPr lang="zh-CN" altLang="en-US" sz="1000" dirty="0"/>
              <a:t>完全</a:t>
            </a:r>
            <a:r>
              <a:rPr lang="zh-CN" altLang="en-US" sz="1000" dirty="0" smtClean="0"/>
              <a:t>添加</a:t>
            </a:r>
          </a:p>
        </p:txBody>
      </p:sp>
      <p:cxnSp>
        <p:nvCxnSpPr>
          <p:cNvPr id="29" name="直接箭头连接符 28"/>
          <p:cNvCxnSpPr>
            <a:endCxn id="28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37" name="左大括号 36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39" name="矩形 38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4978" y="1178588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1</a:t>
            </a:r>
            <a:endParaRPr lang="zh-CN" altLang="en-US" sz="10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4325780" y="2557111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2</a:t>
            </a:r>
            <a:endParaRPr lang="zh-CN" altLang="en-US" sz="1000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277150" y="3665106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3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834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新增产品组）</a:t>
            </a:r>
            <a:endParaRPr lang="en-US" sz="24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2" y="1013702"/>
            <a:ext cx="4498840" cy="12648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2" y="2388951"/>
            <a:ext cx="2465759" cy="88553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2" y="3384886"/>
            <a:ext cx="2582744" cy="133302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90" y="1013702"/>
            <a:ext cx="2053419" cy="1564128"/>
          </a:xfrm>
          <a:prstGeom prst="rect">
            <a:avLst/>
          </a:prstGeom>
        </p:spPr>
      </p:pic>
      <p:sp>
        <p:nvSpPr>
          <p:cNvPr id="45" name="左大括号 44"/>
          <p:cNvSpPr/>
          <p:nvPr/>
        </p:nvSpPr>
        <p:spPr>
          <a:xfrm>
            <a:off x="366503" y="1040004"/>
            <a:ext cx="154129" cy="119447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366502" y="2388952"/>
            <a:ext cx="154130" cy="88553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366502" y="3432770"/>
            <a:ext cx="154130" cy="1207324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/>
          <p:cNvSpPr/>
          <p:nvPr/>
        </p:nvSpPr>
        <p:spPr>
          <a:xfrm>
            <a:off x="6047456" y="1071228"/>
            <a:ext cx="168518" cy="1506602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39679" y="971501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产品组基本信息</a:t>
            </a:r>
            <a:endParaRPr lang="en-US" altLang="zh-CN" sz="1000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1670712" y="179576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渠道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图片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5210" y="2488931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规格信息</a:t>
            </a:r>
            <a:endParaRPr lang="en-US" altLang="zh-CN" sz="1000" dirty="0" smtClean="0"/>
          </a:p>
        </p:txBody>
      </p:sp>
      <p:sp>
        <p:nvSpPr>
          <p:cNvPr id="55" name="文本框 54"/>
          <p:cNvSpPr txBox="1"/>
          <p:nvPr/>
        </p:nvSpPr>
        <p:spPr>
          <a:xfrm>
            <a:off x="70362" y="3746314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辅料</a:t>
            </a:r>
            <a:r>
              <a:rPr lang="zh-CN" altLang="en-US" sz="1000" dirty="0" smtClean="0"/>
              <a:t>信息</a:t>
            </a:r>
            <a:endParaRPr lang="en-US" altLang="zh-CN" sz="1000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5753639" y="1319380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产品</a:t>
            </a:r>
            <a:r>
              <a:rPr lang="zh-CN" altLang="en-US" sz="1000" dirty="0" smtClean="0"/>
              <a:t>组键位信息</a:t>
            </a:r>
            <a:endParaRPr lang="en-US" altLang="zh-CN" sz="10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65885" y="8780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1</a:t>
            </a:r>
            <a:endParaRPr lang="zh-CN" altLang="en-US" sz="1000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92384" y="23153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2</a:t>
            </a:r>
            <a:endParaRPr lang="zh-CN" altLang="en-US" sz="1000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27536" y="351152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3</a:t>
            </a:r>
            <a:endParaRPr lang="zh-CN" altLang="en-US" sz="1000" dirty="0" smtClean="0"/>
          </a:p>
        </p:txBody>
      </p:sp>
      <p:sp>
        <p:nvSpPr>
          <p:cNvPr id="64" name="文本框 63"/>
          <p:cNvSpPr txBox="1"/>
          <p:nvPr/>
        </p:nvSpPr>
        <p:spPr>
          <a:xfrm>
            <a:off x="5645350" y="10337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4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05721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修改键位）</a:t>
            </a:r>
            <a:endParaRPr lang="en-US" sz="2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21" name="左大括号 20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4480519" y="1232448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自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定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义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属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性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修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改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覆盖</a:t>
            </a:r>
            <a:endParaRPr lang="en-US" altLang="zh-CN" sz="1000" dirty="0" smtClean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29" name="左大括号 28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接点 38"/>
          <p:cNvSpPr/>
          <p:nvPr/>
        </p:nvSpPr>
        <p:spPr>
          <a:xfrm rot="16200000">
            <a:off x="4308479" y="1182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流程图: 接点 39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流程图: 接点 57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基本属性覆盖</a:t>
            </a:r>
          </a:p>
        </p:txBody>
      </p:sp>
      <p:cxnSp>
        <p:nvCxnSpPr>
          <p:cNvPr id="60" name="直接箭头连接符 59"/>
          <p:cNvCxnSpPr>
            <a:endCxn id="59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左大括号 62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67" name="左大括号 66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69" name="矩形 68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23B7130-9AF0-364C-8454-91F0B83237EE}"/>
              </a:ext>
            </a:extLst>
          </p:cNvPr>
          <p:cNvSpPr txBox="1"/>
          <p:nvPr/>
        </p:nvSpPr>
        <p:spPr>
          <a:xfrm>
            <a:off x="4939480" y="1602559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1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需</a:t>
            </a:r>
            <a:r>
              <a:rPr kumimoji="1" lang="zh-CN" altLang="en-US" sz="2200" dirty="0" smtClean="0"/>
              <a:t>求和业务场景</a:t>
            </a:r>
            <a:endParaRPr kumimoji="1" lang="zh-CN" altLang="en-US" sz="2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21B6F0-4ED6-1842-B731-2A52F4E0B98E}"/>
              </a:ext>
            </a:extLst>
          </p:cNvPr>
          <p:cNvSpPr txBox="1"/>
          <p:nvPr/>
        </p:nvSpPr>
        <p:spPr>
          <a:xfrm>
            <a:off x="4939480" y="2249866"/>
            <a:ext cx="242726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2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系</a:t>
            </a:r>
            <a:r>
              <a:rPr kumimoji="1" lang="zh-CN" altLang="en-US" sz="2200" dirty="0" smtClean="0"/>
              <a:t>统架构设计</a:t>
            </a:r>
            <a:endParaRPr kumimoji="1" lang="zh-CN" altLang="en-US" sz="2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4D8E414-38E5-4447-BA58-55499D326400}"/>
              </a:ext>
            </a:extLst>
          </p:cNvPr>
          <p:cNvSpPr txBox="1"/>
          <p:nvPr/>
        </p:nvSpPr>
        <p:spPr>
          <a:xfrm>
            <a:off x="4939480" y="2897173"/>
            <a:ext cx="186301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3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功</a:t>
            </a:r>
            <a:r>
              <a:rPr kumimoji="1" lang="zh-CN" altLang="en-US" sz="2200" dirty="0" smtClean="0"/>
              <a:t>能设计</a:t>
            </a:r>
            <a:endParaRPr kumimoji="1" lang="zh-CN" altLang="en-US" sz="2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1ECEE8-0A34-BD4B-BA54-8DFF5C0B4C27}"/>
              </a:ext>
            </a:extLst>
          </p:cNvPr>
          <p:cNvSpPr txBox="1"/>
          <p:nvPr/>
        </p:nvSpPr>
        <p:spPr>
          <a:xfrm>
            <a:off x="4939480" y="3544481"/>
            <a:ext cx="32736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4</a:t>
            </a:r>
            <a:r>
              <a:rPr kumimoji="1" lang="zh-Hans" altLang="en-US" sz="2200" dirty="0"/>
              <a:t>   </a:t>
            </a:r>
            <a:r>
              <a:rPr kumimoji="1" lang="zh-CN" altLang="en-US" sz="2200" dirty="0" smtClean="0"/>
              <a:t>非功能设计（可选）</a:t>
            </a:r>
            <a:endParaRPr kumimoji="1" lang="zh-CN" altLang="en-US" sz="2200" dirty="0"/>
          </a:p>
        </p:txBody>
      </p:sp>
      <p:pic>
        <p:nvPicPr>
          <p:cNvPr id="12" name="图片 160">
            <a:extLst>
              <a:ext uri="{FF2B5EF4-FFF2-40B4-BE49-F238E27FC236}">
                <a16:creationId xmlns:a16="http://schemas.microsoft.com/office/drawing/2014/main" id="{8E9E7C24-DCF2-F04F-B74B-E1CF06AA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>
            <a:extLst>
              <a:ext uri="{FF2B5EF4-FFF2-40B4-BE49-F238E27FC236}">
                <a16:creationId xmlns:a16="http://schemas.microsoft.com/office/drawing/2014/main" id="{3AE3D360-F197-D24F-9CA7-55FD6C706F4E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>
            <a:extLst>
              <a:ext uri="{FF2B5EF4-FFF2-40B4-BE49-F238E27FC236}">
                <a16:creationId xmlns:a16="http://schemas.microsoft.com/office/drawing/2014/main" id="{F2CAB27E-D95B-D04B-8D02-56FA0A8B516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>
            <a:extLst>
              <a:ext uri="{FF2B5EF4-FFF2-40B4-BE49-F238E27FC236}">
                <a16:creationId xmlns:a16="http://schemas.microsoft.com/office/drawing/2014/main" id="{84E2CBA6-6D6C-1D46-A902-841F82F85643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0AE2387F-D3AD-BA4C-B58F-EB65F0F8F2EA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520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修改键位赋权）</a:t>
            </a:r>
            <a:endParaRPr lang="en-US" sz="24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42" name="左大括号 41"/>
          <p:cNvSpPr/>
          <p:nvPr/>
        </p:nvSpPr>
        <p:spPr>
          <a:xfrm>
            <a:off x="4768950" y="1290859"/>
            <a:ext cx="187529" cy="51776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4221367" y="1182787"/>
            <a:ext cx="57205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自定义属性修改</a:t>
            </a:r>
          </a:p>
        </p:txBody>
      </p:sp>
      <p:sp>
        <p:nvSpPr>
          <p:cNvPr id="48" name="左大括号 47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覆盖</a:t>
            </a:r>
            <a:endParaRPr lang="en-US" altLang="zh-CN" sz="1000" dirty="0" smtClean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50" name="左大括号 49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流程图: 接点 71"/>
          <p:cNvSpPr/>
          <p:nvPr/>
        </p:nvSpPr>
        <p:spPr>
          <a:xfrm rot="16200000">
            <a:off x="4081114" y="1142452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流程图: 接点 72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流程图: 接点 73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基本属性覆盖</a:t>
            </a:r>
          </a:p>
        </p:txBody>
      </p:sp>
      <p:cxnSp>
        <p:nvCxnSpPr>
          <p:cNvPr id="76" name="直接箭头连接符 75"/>
          <p:cNvCxnSpPr>
            <a:endCxn id="75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大括号 79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83" name="左大括号 82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85" name="矩形 84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流程图: 接点 86"/>
          <p:cNvSpPr/>
          <p:nvPr/>
        </p:nvSpPr>
        <p:spPr>
          <a:xfrm rot="16200000">
            <a:off x="4081114" y="1786845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左大括号 87"/>
          <p:cNvSpPr/>
          <p:nvPr/>
        </p:nvSpPr>
        <p:spPr>
          <a:xfrm>
            <a:off x="4768950" y="1895452"/>
            <a:ext cx="187529" cy="51776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4308371" y="1730233"/>
            <a:ext cx="57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属性赋权取消</a:t>
            </a:r>
            <a:endParaRPr lang="en-US" altLang="zh-CN" sz="1000" dirty="0" smtClean="0"/>
          </a:p>
          <a:p>
            <a:pPr algn="l"/>
            <a:r>
              <a:rPr lang="zh-CN" altLang="en-US" sz="1000" dirty="0"/>
              <a:t>移</a:t>
            </a:r>
            <a:r>
              <a:rPr lang="zh-CN" altLang="en-US" sz="1000" dirty="0" smtClean="0"/>
              <a:t>除这个属性</a:t>
            </a:r>
          </a:p>
        </p:txBody>
      </p:sp>
    </p:spTree>
    <p:extLst>
      <p:ext uri="{BB962C8B-B14F-4D97-AF65-F5344CB8AC3E}">
        <p14:creationId xmlns:p14="http://schemas.microsoft.com/office/powerpoint/2010/main" val="32699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删除键位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产品组）</a:t>
            </a:r>
            <a:endParaRPr lang="en-US" sz="2400" dirty="0"/>
          </a:p>
        </p:txBody>
      </p:sp>
      <p:sp>
        <p:nvSpPr>
          <p:cNvPr id="39" name="矩形 38"/>
          <p:cNvSpPr/>
          <p:nvPr/>
        </p:nvSpPr>
        <p:spPr>
          <a:xfrm rot="16200000">
            <a:off x="2809854" y="-922772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流程图: 终止 39"/>
          <p:cNvSpPr/>
          <p:nvPr/>
        </p:nvSpPr>
        <p:spPr>
          <a:xfrm>
            <a:off x="1884863" y="1455492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21490" y="14909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开始</a:t>
            </a:r>
          </a:p>
        </p:txBody>
      </p:sp>
      <p:sp>
        <p:nvSpPr>
          <p:cNvPr id="59" name="流程图: 过程 58"/>
          <p:cNvSpPr/>
          <p:nvPr/>
        </p:nvSpPr>
        <p:spPr>
          <a:xfrm rot="16200000">
            <a:off x="2077227" y="1838542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LinkId(</a:t>
            </a:r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keyCode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找到键位所属的整个 结构体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流程图: 过程 59"/>
          <p:cNvSpPr/>
          <p:nvPr/>
        </p:nvSpPr>
        <p:spPr>
          <a:xfrm rot="16200000">
            <a:off x="2077226" y="2906763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将整个结构体内容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从文件中删除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流程图: 终止 60"/>
          <p:cNvSpPr/>
          <p:nvPr/>
        </p:nvSpPr>
        <p:spPr>
          <a:xfrm>
            <a:off x="1884863" y="4091237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21490" y="412668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结束</a:t>
            </a:r>
            <a:endParaRPr lang="zh-CN" altLang="en-US" sz="1000" dirty="0" smtClean="0"/>
          </a:p>
        </p:txBody>
      </p:sp>
      <p:cxnSp>
        <p:nvCxnSpPr>
          <p:cNvPr id="63" name="直接箭头连接符 62"/>
          <p:cNvCxnSpPr>
            <a:stCxn id="58" idx="2"/>
            <a:endCxn id="59" idx="3"/>
          </p:cNvCxnSpPr>
          <p:nvPr/>
        </p:nvCxnSpPr>
        <p:spPr>
          <a:xfrm>
            <a:off x="2342063" y="1737160"/>
            <a:ext cx="0" cy="3685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1"/>
            <a:endCxn id="60" idx="3"/>
          </p:cNvCxnSpPr>
          <p:nvPr/>
        </p:nvCxnSpPr>
        <p:spPr>
          <a:xfrm flipH="1">
            <a:off x="2342062" y="2635343"/>
            <a:ext cx="1" cy="5385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0" idx="1"/>
            <a:endCxn id="61" idx="0"/>
          </p:cNvCxnSpPr>
          <p:nvPr/>
        </p:nvCxnSpPr>
        <p:spPr>
          <a:xfrm>
            <a:off x="2342062" y="3703564"/>
            <a:ext cx="1" cy="38767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菜单分类）</a:t>
            </a:r>
            <a:endParaRPr 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78" y="986781"/>
            <a:ext cx="6002929" cy="3954870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1430778" y="1587434"/>
            <a:ext cx="301704" cy="10293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430778" y="1157313"/>
            <a:ext cx="150852" cy="3295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430778" y="2765999"/>
            <a:ext cx="301704" cy="2026393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95896" y="2765999"/>
            <a:ext cx="4103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分类中键位</a:t>
            </a:r>
            <a:r>
              <a:rPr lang="en-US" altLang="zh-CN" sz="1000" dirty="0" smtClean="0"/>
              <a:t>/</a:t>
            </a:r>
            <a:r>
              <a:rPr lang="zh-CN" altLang="en-US" sz="1000" dirty="0"/>
              <a:t>产品</a:t>
            </a:r>
            <a:r>
              <a:rPr lang="zh-CN" altLang="en-US" sz="1000" dirty="0" smtClean="0"/>
              <a:t>组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及顺序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95896" y="1711214"/>
            <a:ext cx="41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渠道和图片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02277" y="1113463"/>
            <a:ext cx="67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分类名称和顺序</a:t>
            </a:r>
          </a:p>
        </p:txBody>
      </p:sp>
    </p:spTree>
    <p:extLst>
      <p:ext uri="{BB962C8B-B14F-4D97-AF65-F5344CB8AC3E}">
        <p14:creationId xmlns:p14="http://schemas.microsoft.com/office/powerpoint/2010/main" val="9809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版本文件设计（版本通知接口）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28701"/>
            <a:ext cx="8718550" cy="3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键位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产品组 图片上传设计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914400"/>
            <a:ext cx="8767624" cy="40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4" y="966484"/>
            <a:ext cx="5743575" cy="3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49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  </a:t>
            </a:r>
            <a:r>
              <a:rPr lang="zh-CN" altLang="en-US" dirty="0" smtClean="0"/>
              <a:t>服务器</a:t>
            </a:r>
            <a:r>
              <a:rPr lang="zh-CN" altLang="en-US" dirty="0"/>
              <a:t>列表 </a:t>
            </a:r>
            <a:endParaRPr 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58258"/>
              </p:ext>
            </p:extLst>
          </p:nvPr>
        </p:nvGraphicFramePr>
        <p:xfrm>
          <a:off x="264160" y="967800"/>
          <a:ext cx="8519383" cy="3832799"/>
        </p:xfrm>
        <a:graphic>
          <a:graphicData uri="http://schemas.openxmlformats.org/drawingml/2006/table">
            <a:tbl>
              <a:tblPr firstRow="1" bandRow="1"/>
              <a:tblGrid>
                <a:gridCol w="115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56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4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zh-CN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7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  </a:t>
            </a:r>
            <a:r>
              <a:rPr lang="zh-CN" altLang="en-US" dirty="0" smtClean="0"/>
              <a:t>监控</a:t>
            </a:r>
            <a:endParaRPr 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Straight Connector 41"/>
          <p:cNvCxnSpPr>
            <a:stCxn id="10" idx="1"/>
            <a:endCxn id="9" idx="3"/>
          </p:cNvCxnSpPr>
          <p:nvPr/>
        </p:nvCxnSpPr>
        <p:spPr>
          <a:xfrm flipH="1">
            <a:off x="1583690" y="2256024"/>
            <a:ext cx="635" cy="45148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圆角矩形 6"/>
          <p:cNvSpPr/>
          <p:nvPr/>
        </p:nvSpPr>
        <p:spPr>
          <a:xfrm>
            <a:off x="3464878" y="1739712"/>
            <a:ext cx="2046223" cy="2105009"/>
          </a:xfrm>
          <a:prstGeom prst="roundRect">
            <a:avLst>
              <a:gd name="adj" fmla="val 4753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63"/>
          <p:cNvSpPr txBox="1"/>
          <p:nvPr/>
        </p:nvSpPr>
        <p:spPr>
          <a:xfrm>
            <a:off x="1612795" y="2265948"/>
            <a:ext cx="1325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获取采集服务的信息</a:t>
            </a:r>
          </a:p>
        </p:txBody>
      </p:sp>
      <p:sp>
        <p:nvSpPr>
          <p:cNvPr id="9" name="Rounded Rectangle 106"/>
          <p:cNvSpPr/>
          <p:nvPr/>
        </p:nvSpPr>
        <p:spPr>
          <a:xfrm rot="16200000">
            <a:off x="1325245" y="2351274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监控采集服务器</a:t>
            </a:r>
          </a:p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sp>
        <p:nvSpPr>
          <p:cNvPr id="10" name="圆角矩形 9"/>
          <p:cNvSpPr/>
          <p:nvPr/>
        </p:nvSpPr>
        <p:spPr>
          <a:xfrm rot="16200000">
            <a:off x="1397635" y="1489579"/>
            <a:ext cx="372745" cy="1160145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</a:p>
        </p:txBody>
      </p:sp>
      <p:sp>
        <p:nvSpPr>
          <p:cNvPr id="11" name="文本框 16"/>
          <p:cNvSpPr txBox="1"/>
          <p:nvPr/>
        </p:nvSpPr>
        <p:spPr>
          <a:xfrm>
            <a:off x="1100350" y="1538238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采集服务注册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013932" y="2060526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4174748" y="218609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文件服务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Straight Connector 41"/>
          <p:cNvCxnSpPr>
            <a:stCxn id="9" idx="2"/>
            <a:endCxn id="12" idx="1"/>
          </p:cNvCxnSpPr>
          <p:nvPr/>
        </p:nvCxnSpPr>
        <p:spPr>
          <a:xfrm flipV="1">
            <a:off x="2198370" y="2286586"/>
            <a:ext cx="1815562" cy="67936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41"/>
          <p:cNvCxnSpPr>
            <a:stCxn id="9" idx="2"/>
            <a:endCxn id="18" idx="1"/>
          </p:cNvCxnSpPr>
          <p:nvPr/>
        </p:nvCxnSpPr>
        <p:spPr>
          <a:xfrm flipV="1">
            <a:off x="2198370" y="2871421"/>
            <a:ext cx="1804132" cy="9453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41"/>
          <p:cNvCxnSpPr>
            <a:stCxn id="20" idx="0"/>
            <a:endCxn id="7" idx="3"/>
          </p:cNvCxnSpPr>
          <p:nvPr/>
        </p:nvCxnSpPr>
        <p:spPr>
          <a:xfrm flipH="1" flipV="1">
            <a:off x="5511101" y="2792217"/>
            <a:ext cx="1136335" cy="208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ounded Rectangle 69"/>
          <p:cNvSpPr/>
          <p:nvPr/>
        </p:nvSpPr>
        <p:spPr>
          <a:xfrm>
            <a:off x="5580924" y="2521920"/>
            <a:ext cx="900000" cy="2880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900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/filebeat</a:t>
            </a:r>
            <a:endParaRPr lang="en-US" altLang="zh-CN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02502" y="2645361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ounded Rectangle 69"/>
          <p:cNvSpPr/>
          <p:nvPr/>
        </p:nvSpPr>
        <p:spPr>
          <a:xfrm>
            <a:off x="4174748" y="274743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06"/>
          <p:cNvSpPr/>
          <p:nvPr/>
        </p:nvSpPr>
        <p:spPr>
          <a:xfrm rot="16200000">
            <a:off x="6847094" y="2378788"/>
            <a:ext cx="469320" cy="86863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ELK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51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04-5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非功能设计（安全设计）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可选</a:t>
            </a:r>
            <a:endParaRPr lang="en-US" sz="240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D21EE6E-4903-694D-BF5D-891817375351}"/>
              </a:ext>
            </a:extLst>
          </p:cNvPr>
          <p:cNvSpPr txBox="1">
            <a:spLocks/>
          </p:cNvSpPr>
          <p:nvPr/>
        </p:nvSpPr>
        <p:spPr>
          <a:xfrm>
            <a:off x="264160" y="1099338"/>
            <a:ext cx="3478405" cy="465885"/>
          </a:xfrm>
          <a:prstGeom prst="rect">
            <a:avLst/>
          </a:prstGeom>
        </p:spPr>
        <p:txBody>
          <a:bodyPr vert="horz" lIns="91440" tIns="0" rIns="91440" bIns="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安全</a:t>
            </a:r>
            <a:r>
              <a:rPr lang="zh-CN" altLang="en-US" dirty="0" smtClean="0">
                <a:solidFill>
                  <a:srgbClr val="C00000"/>
                </a:solidFill>
              </a:rPr>
              <a:t>设计：</a:t>
            </a: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64BE6B4-37B4-E345-AD2D-2DFB48F2C47C}"/>
              </a:ext>
            </a:extLst>
          </p:cNvPr>
          <p:cNvSpPr txBox="1"/>
          <p:nvPr/>
        </p:nvSpPr>
        <p:spPr>
          <a:xfrm>
            <a:off x="257715" y="1431077"/>
            <a:ext cx="3674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权限控制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验签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0" lvl="1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敏感信息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0" lvl="1" indent="-17145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线连接符 6">
            <a:extLst>
              <a:ext uri="{FF2B5EF4-FFF2-40B4-BE49-F238E27FC236}">
                <a16:creationId xmlns:a16="http://schemas.microsoft.com/office/drawing/2014/main" id="{42E053B3-B967-D14A-B5D8-B1BB61BA5E1D}"/>
              </a:ext>
            </a:extLst>
          </p:cNvPr>
          <p:cNvCxnSpPr/>
          <p:nvPr/>
        </p:nvCxnSpPr>
        <p:spPr>
          <a:xfrm flipH="1">
            <a:off x="4486064" y="1002891"/>
            <a:ext cx="3222" cy="338016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问题列表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31724"/>
              </p:ext>
            </p:extLst>
          </p:nvPr>
        </p:nvGraphicFramePr>
        <p:xfrm>
          <a:off x="536512" y="1159510"/>
          <a:ext cx="8115875" cy="314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696">
                  <a:extLst>
                    <a:ext uri="{9D8B030D-6E8A-4147-A177-3AD203B41FA5}">
                      <a16:colId xmlns:a16="http://schemas.microsoft.com/office/drawing/2014/main" val="61568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问题描述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待办事项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建议解决方案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建议解决日期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内容描述</a:t>
                      </a:r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XXXXXXXXXXXXXXX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887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GothicNeo" panose="020B05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0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01-1 </a:t>
            </a:r>
            <a:r>
              <a:rPr kumimoji="1" lang="zh-CN" altLang="en-US" dirty="0" smtClean="0"/>
              <a:t>原始需求描述  用户系统架构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4" y="974488"/>
            <a:ext cx="7501093" cy="3933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0119" y="4143983"/>
            <a:ext cx="7412477" cy="369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6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/>
          <p:cNvSpPr/>
          <p:nvPr/>
        </p:nvSpPr>
        <p:spPr>
          <a:xfrm>
            <a:off x="4963142" y="2701845"/>
            <a:ext cx="1221120" cy="17082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5125" y="1866899"/>
            <a:ext cx="1752600" cy="18288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系统关系</a:t>
            </a:r>
            <a:endParaRPr lang="en-US" sz="2400" dirty="0"/>
          </a:p>
        </p:txBody>
      </p:sp>
      <p:sp>
        <p:nvSpPr>
          <p:cNvPr id="109" name="矩形 108"/>
          <p:cNvSpPr/>
          <p:nvPr/>
        </p:nvSpPr>
        <p:spPr>
          <a:xfrm rot="16200000">
            <a:off x="3356623" y="2503209"/>
            <a:ext cx="914400" cy="1081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1766995" y="3464969"/>
            <a:ext cx="447675" cy="1081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统一认证平台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1" name="直接箭头连接符 5"/>
          <p:cNvCxnSpPr>
            <a:stCxn id="110" idx="2"/>
            <a:endCxn id="109" idx="1"/>
          </p:cNvCxnSpPr>
          <p:nvPr/>
        </p:nvCxnSpPr>
        <p:spPr>
          <a:xfrm flipV="1">
            <a:off x="2531600" y="3501175"/>
            <a:ext cx="1282224" cy="50456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 rot="16200000">
            <a:off x="1140447" y="844327"/>
            <a:ext cx="447675" cy="108153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</a:p>
        </p:txBody>
      </p:sp>
      <p:sp>
        <p:nvSpPr>
          <p:cNvPr id="113" name="矩形 112"/>
          <p:cNvSpPr/>
          <p:nvPr/>
        </p:nvSpPr>
        <p:spPr>
          <a:xfrm rot="16200000">
            <a:off x="1102147" y="2687320"/>
            <a:ext cx="447675" cy="675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</a:p>
        </p:txBody>
      </p:sp>
      <p:cxnSp>
        <p:nvCxnSpPr>
          <p:cNvPr id="114" name="直接箭头连接符 113"/>
          <p:cNvCxnSpPr>
            <a:stCxn id="113" idx="2"/>
            <a:endCxn id="109" idx="0"/>
          </p:cNvCxnSpPr>
          <p:nvPr/>
        </p:nvCxnSpPr>
        <p:spPr>
          <a:xfrm>
            <a:off x="1663964" y="3025299"/>
            <a:ext cx="1608780" cy="190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 rot="16200000">
            <a:off x="7132869" y="2061919"/>
            <a:ext cx="970766" cy="95599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运营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7409178" y="2767013"/>
            <a:ext cx="418148" cy="95599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ysClr val="windowText" lastClr="000000"/>
                </a:solidFill>
              </a:rPr>
              <a:t>EC</a:t>
            </a:r>
            <a:r>
              <a:rPr lang="zh-CN" altLang="en-US" sz="900" dirty="0" smtClean="0">
                <a:solidFill>
                  <a:sysClr val="windowText" lastClr="000000"/>
                </a:solidFill>
              </a:rPr>
              <a:t>菜单</a:t>
            </a:r>
            <a:endParaRPr lang="zh-CN" altLang="en-US" sz="9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ysClr val="windowText" lastClr="000000"/>
                </a:solidFill>
              </a:rPr>
              <a:t>系统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879239" y="3145430"/>
            <a:ext cx="15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/>
              <a:t>版本</a:t>
            </a:r>
            <a:r>
              <a:rPr lang="zh-CN" altLang="en-US" sz="800" dirty="0" smtClean="0"/>
              <a:t>文件（</a:t>
            </a:r>
            <a:r>
              <a:rPr lang="en-US" altLang="zh-CN" sz="800" dirty="0" smtClean="0"/>
              <a:t>basic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Store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  <a:p>
            <a:r>
              <a:rPr lang="zh-CN" altLang="en-US" sz="800" dirty="0"/>
              <a:t>图片</a:t>
            </a:r>
            <a:endParaRPr lang="zh-CN" altLang="en-US" sz="800" dirty="0"/>
          </a:p>
          <a:p>
            <a:pPr algn="l"/>
            <a:endParaRPr lang="zh-CN" altLang="en-US" sz="800" dirty="0" smtClean="0"/>
          </a:p>
        </p:txBody>
      </p:sp>
      <p:sp>
        <p:nvSpPr>
          <p:cNvPr id="118" name="流程图: 多文档 117"/>
          <p:cNvSpPr/>
          <p:nvPr/>
        </p:nvSpPr>
        <p:spPr>
          <a:xfrm>
            <a:off x="5375352" y="2935256"/>
            <a:ext cx="396510" cy="221986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流程图: 多文档 118"/>
          <p:cNvSpPr/>
          <p:nvPr/>
        </p:nvSpPr>
        <p:spPr>
          <a:xfrm>
            <a:off x="3057387" y="1228634"/>
            <a:ext cx="503879" cy="312987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711706" y="1541935"/>
            <a:ext cx="957929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增量紧急计算</a:t>
            </a:r>
          </a:p>
        </p:txBody>
      </p:sp>
      <p:cxnSp>
        <p:nvCxnSpPr>
          <p:cNvPr id="121" name="直接箭头连接符 120"/>
          <p:cNvCxnSpPr>
            <a:stCxn id="112" idx="2"/>
            <a:endCxn id="119" idx="1"/>
          </p:cNvCxnSpPr>
          <p:nvPr/>
        </p:nvCxnSpPr>
        <p:spPr>
          <a:xfrm>
            <a:off x="1905052" y="1385093"/>
            <a:ext cx="1152347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93"/>
          <p:cNvCxnSpPr>
            <a:stCxn id="119" idx="3"/>
            <a:endCxn id="109" idx="3"/>
          </p:cNvCxnSpPr>
          <p:nvPr/>
        </p:nvCxnSpPr>
        <p:spPr>
          <a:xfrm>
            <a:off x="3561266" y="1385128"/>
            <a:ext cx="252557" cy="120164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95"/>
          <p:cNvCxnSpPr>
            <a:stCxn id="109" idx="2"/>
          </p:cNvCxnSpPr>
          <p:nvPr/>
        </p:nvCxnSpPr>
        <p:spPr>
          <a:xfrm>
            <a:off x="4354590" y="3043976"/>
            <a:ext cx="602616" cy="83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3121288" y="4023924"/>
            <a:ext cx="1032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内部用户</a:t>
            </a:r>
            <a:r>
              <a:rPr lang="en-US" altLang="zh-CN" sz="800" dirty="0" smtClean="0"/>
              <a:t>SSO</a:t>
            </a:r>
            <a:r>
              <a:rPr lang="zh-CN" altLang="en-US" sz="800" dirty="0" smtClean="0"/>
              <a:t>登录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1815562" y="3052369"/>
            <a:ext cx="81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新增键位</a:t>
            </a:r>
            <a:endParaRPr lang="en-US" altLang="zh-CN" sz="800" dirty="0" smtClean="0"/>
          </a:p>
          <a:p>
            <a:pPr algn="l"/>
            <a:r>
              <a:rPr lang="zh-CN" altLang="en-US" sz="800" dirty="0" smtClean="0"/>
              <a:t>修改键位名称</a:t>
            </a:r>
            <a:endParaRPr lang="zh-CN" altLang="en-US" sz="800" dirty="0" smtClean="0"/>
          </a:p>
        </p:txBody>
      </p:sp>
      <p:sp>
        <p:nvSpPr>
          <p:cNvPr id="128" name="文本框 127"/>
          <p:cNvSpPr txBox="1"/>
          <p:nvPr/>
        </p:nvSpPr>
        <p:spPr>
          <a:xfrm>
            <a:off x="2358822" y="2054534"/>
            <a:ext cx="1150416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预计算</a:t>
            </a:r>
            <a:r>
              <a:rPr lang="en-US" altLang="zh-CN" sz="1000" dirty="0" smtClean="0"/>
              <a:t>RestApi</a:t>
            </a:r>
          </a:p>
          <a:p>
            <a:pPr algn="l"/>
            <a:r>
              <a:rPr lang="zh-CN" altLang="en-US" sz="1000" dirty="0" smtClean="0"/>
              <a:t>紧急计算</a:t>
            </a:r>
            <a:r>
              <a:rPr lang="en-US" altLang="zh-CN" sz="1000" dirty="0" smtClean="0"/>
              <a:t>RestApi</a:t>
            </a:r>
          </a:p>
        </p:txBody>
      </p:sp>
      <p:cxnSp>
        <p:nvCxnSpPr>
          <p:cNvPr id="130" name="直接箭头连接符 129"/>
          <p:cNvCxnSpPr>
            <a:stCxn id="112" idx="1"/>
            <a:endCxn id="113" idx="3"/>
          </p:cNvCxnSpPr>
          <p:nvPr/>
        </p:nvCxnSpPr>
        <p:spPr>
          <a:xfrm flipH="1">
            <a:off x="1325985" y="1608931"/>
            <a:ext cx="38300" cy="119253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2833076" y="983299"/>
            <a:ext cx="690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sz="1000" dirty="0" smtClean="0"/>
              <a:t>全量计算</a:t>
            </a:r>
          </a:p>
        </p:txBody>
      </p:sp>
      <p:cxnSp>
        <p:nvCxnSpPr>
          <p:cNvPr id="132" name="直接箭头连接符 5"/>
          <p:cNvCxnSpPr>
            <a:stCxn id="112" idx="2"/>
          </p:cNvCxnSpPr>
          <p:nvPr/>
        </p:nvCxnSpPr>
        <p:spPr>
          <a:xfrm>
            <a:off x="1905051" y="1385093"/>
            <a:ext cx="1335746" cy="131675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 rot="16200000">
            <a:off x="7254397" y="1973269"/>
            <a:ext cx="447675" cy="675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通知接口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endCxn id="134" idx="0"/>
          </p:cNvCxnSpPr>
          <p:nvPr/>
        </p:nvCxnSpPr>
        <p:spPr>
          <a:xfrm flipV="1">
            <a:off x="4354590" y="2311248"/>
            <a:ext cx="2785665" cy="390596"/>
          </a:xfrm>
          <a:prstGeom prst="bentConnector3">
            <a:avLst>
              <a:gd name="adj1" fmla="val 1273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6196992" y="3157242"/>
            <a:ext cx="518133" cy="571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879238" y="42219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文件服务器</a:t>
            </a:r>
            <a:endParaRPr lang="zh-CN" altLang="en-US" sz="1000" dirty="0" smtClean="0"/>
          </a:p>
        </p:txBody>
      </p:sp>
      <p:sp>
        <p:nvSpPr>
          <p:cNvPr id="142" name="流程图: 多文档 141"/>
          <p:cNvSpPr/>
          <p:nvPr/>
        </p:nvSpPr>
        <p:spPr>
          <a:xfrm>
            <a:off x="5364089" y="3600827"/>
            <a:ext cx="396510" cy="221986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206940" y="3817269"/>
            <a:ext cx="856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全量文件图片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536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</a:t>
            </a:r>
            <a:r>
              <a:rPr kumimoji="1" lang="zh-CN" altLang="en-US" dirty="0" smtClean="0"/>
              <a:t>功能架构</a:t>
            </a:r>
            <a:endParaRPr lang="en-US" sz="2400" dirty="0"/>
          </a:p>
        </p:txBody>
      </p:sp>
      <p:grpSp>
        <p:nvGrpSpPr>
          <p:cNvPr id="63" name="组合 69"/>
          <p:cNvGrpSpPr/>
          <p:nvPr/>
        </p:nvGrpSpPr>
        <p:grpSpPr>
          <a:xfrm>
            <a:off x="1030237" y="1242345"/>
            <a:ext cx="6576788" cy="3154557"/>
            <a:chOff x="1030237" y="1242345"/>
            <a:chExt cx="6576788" cy="3154557"/>
          </a:xfrm>
        </p:grpSpPr>
        <p:sp>
          <p:nvSpPr>
            <p:cNvPr id="64" name="矩形 63"/>
            <p:cNvSpPr/>
            <p:nvPr/>
          </p:nvSpPr>
          <p:spPr>
            <a:xfrm>
              <a:off x="1092253" y="1776830"/>
              <a:ext cx="6514772" cy="2620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304311" y="2003627"/>
              <a:ext cx="1436697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417094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05808" y="220850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417094" y="266923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639454" y="2745332"/>
              <a:ext cx="851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属性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1417094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587365" y="3207762"/>
              <a:ext cx="1020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属性</a:t>
              </a:r>
              <a:r>
                <a:rPr lang="zh-CN" altLang="en-US" sz="1000" dirty="0"/>
                <a:t>赋权</a:t>
              </a:r>
              <a:endParaRPr lang="zh-CN" altLang="en-US" sz="1000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53322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157859" y="3204460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渠道管理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244941" y="215354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81016" y="2222610"/>
              <a:ext cx="949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分组管理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738674" y="215354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38674" y="266923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968588" y="2146661"/>
              <a:ext cx="11846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同步数据</a:t>
              </a:r>
              <a:endParaRPr lang="en-US" altLang="zh-CN" sz="1000" dirty="0" smtClean="0"/>
            </a:p>
            <a:p>
              <a:pPr algn="ctr"/>
              <a:r>
                <a:rPr lang="zh-CN" altLang="en-US" sz="1000" dirty="0" smtClean="0"/>
                <a:t>（</a:t>
              </a:r>
              <a:r>
                <a:rPr lang="zh-CN" altLang="en-US" sz="1000" dirty="0"/>
                <a:t>预计算</a:t>
              </a:r>
              <a:r>
                <a:rPr lang="zh-CN" altLang="en-US" sz="1000" dirty="0" smtClean="0"/>
                <a:t>）</a:t>
              </a:r>
              <a:endParaRPr lang="en-US" altLang="zh-CN" sz="1000" dirty="0" smtClean="0"/>
            </a:p>
            <a:p>
              <a:pPr algn="l"/>
              <a:endParaRPr lang="zh-CN" altLang="en-US" sz="1000" dirty="0" smtClean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244941" y="266923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385219" y="2731238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图片批量上传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5738674" y="3174672"/>
              <a:ext cx="1523455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140618" y="3245111"/>
              <a:ext cx="1137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版本下发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2953322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043738" y="2221817"/>
              <a:ext cx="1022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smtClean="0"/>
                <a:t>键位管理</a:t>
              </a: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861926" y="2003627"/>
              <a:ext cx="4618638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30237" y="1748264"/>
              <a:ext cx="13383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产品配置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1458233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72113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系统菜单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941957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243770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角色管理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44508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1100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用户管理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59746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6208346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日志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322941" y="3705659"/>
              <a:ext cx="6157623" cy="61913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348821" y="1254872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超级管理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113552" y="1242346"/>
              <a:ext cx="12934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787885" y="1242346"/>
              <a:ext cx="1622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2943504" y="2648236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148041" y="2697271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产品</a:t>
              </a:r>
              <a:r>
                <a:rPr lang="zh-CN" altLang="en-US" sz="1000" dirty="0" smtClean="0"/>
                <a:t>组管理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257479" y="1242346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32269" y="2654445"/>
              <a:ext cx="1121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r>
                <a:rPr lang="en-US" altLang="zh-CN" sz="1000" dirty="0" smtClean="0"/>
                <a:t> </a:t>
              </a:r>
            </a:p>
            <a:p>
              <a:pPr algn="l"/>
              <a:r>
                <a:rPr lang="zh-CN" altLang="en-US" sz="1000" dirty="0" smtClean="0"/>
                <a:t>键位名称同步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244941" y="3165031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585244" y="3227032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版本管理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265264" y="124234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只读用户</a:t>
              </a:r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1102290" y="1152395"/>
            <a:ext cx="6450905" cy="501040"/>
          </a:xfrm>
          <a:prstGeom prst="round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文本框 59"/>
          <p:cNvSpPr txBox="1"/>
          <p:nvPr/>
        </p:nvSpPr>
        <p:spPr>
          <a:xfrm>
            <a:off x="4117721" y="1000177"/>
            <a:ext cx="629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smtClean="0"/>
              <a:t>角色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973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01-1 </a:t>
            </a:r>
            <a:r>
              <a:rPr kumimoji="1" lang="zh-CN" altLang="en-US" dirty="0" smtClean="0"/>
              <a:t>原始需求描述  租户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角色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929230"/>
            <a:ext cx="4495800" cy="245743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17119"/>
              </p:ext>
            </p:extLst>
          </p:nvPr>
        </p:nvGraphicFramePr>
        <p:xfrm>
          <a:off x="4829175" y="1104899"/>
          <a:ext cx="4048125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56">
                  <a:extLst>
                    <a:ext uri="{9D8B030D-6E8A-4147-A177-3AD203B41FA5}">
                      <a16:colId xmlns:a16="http://schemas.microsoft.com/office/drawing/2014/main" val="2219912202"/>
                    </a:ext>
                  </a:extLst>
                </a:gridCol>
                <a:gridCol w="2532269">
                  <a:extLst>
                    <a:ext uri="{9D8B030D-6E8A-4147-A177-3AD203B41FA5}">
                      <a16:colId xmlns:a16="http://schemas.microsoft.com/office/drawing/2014/main" val="415917321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归属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6089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 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产品中台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4473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品牌 </a:t>
                      </a:r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品牌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9881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</a:t>
                      </a:r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6143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73846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3595944"/>
            <a:ext cx="8879840" cy="9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443524" y="3736899"/>
            <a:ext cx="623835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整体业务场景</a:t>
            </a:r>
            <a:endParaRPr lang="en-US" sz="2400" dirty="0"/>
          </a:p>
        </p:txBody>
      </p:sp>
      <p:grpSp>
        <p:nvGrpSpPr>
          <p:cNvPr id="52" name="组合 154"/>
          <p:cNvGrpSpPr/>
          <p:nvPr/>
        </p:nvGrpSpPr>
        <p:grpSpPr>
          <a:xfrm>
            <a:off x="73287" y="916526"/>
            <a:ext cx="8936925" cy="4008325"/>
            <a:chOff x="226595" y="924146"/>
            <a:chExt cx="8936925" cy="4008325"/>
          </a:xfrm>
        </p:grpSpPr>
        <p:sp>
          <p:nvSpPr>
            <p:cNvPr id="53" name="矩形 52"/>
            <p:cNvSpPr/>
            <p:nvPr/>
          </p:nvSpPr>
          <p:spPr>
            <a:xfrm>
              <a:off x="267102" y="1370885"/>
              <a:ext cx="2049716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0664" y="1433958"/>
              <a:ext cx="1484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键位配置管理员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4084284" y="1370885"/>
              <a:ext cx="4086951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530438" y="1425193"/>
              <a:ext cx="3499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 </a:t>
              </a:r>
              <a:r>
                <a:rPr lang="en-US" altLang="zh-CN" sz="1000" dirty="0" smtClean="0"/>
                <a:t>/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271055" y="1370360"/>
              <a:ext cx="1818294" cy="373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736233" y="1433798"/>
              <a:ext cx="807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</a:p>
          </p:txBody>
        </p:sp>
        <p:grpSp>
          <p:nvGrpSpPr>
            <p:cNvPr id="59" name="组合 4"/>
            <p:cNvGrpSpPr/>
            <p:nvPr/>
          </p:nvGrpSpPr>
          <p:grpSpPr>
            <a:xfrm>
              <a:off x="804263" y="1825183"/>
              <a:ext cx="756994" cy="273986"/>
              <a:chOff x="826080" y="1674468"/>
              <a:chExt cx="654299" cy="273986"/>
            </a:xfrm>
            <a:noFill/>
          </p:grpSpPr>
          <p:sp>
            <p:nvSpPr>
              <p:cNvPr id="156" name="流程图: 终止 155"/>
              <p:cNvSpPr/>
              <p:nvPr/>
            </p:nvSpPr>
            <p:spPr>
              <a:xfrm>
                <a:off x="826080" y="1674468"/>
                <a:ext cx="654299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7" name="文本框 156"/>
              <p:cNvSpPr txBox="1"/>
              <p:nvPr/>
            </p:nvSpPr>
            <p:spPr>
              <a:xfrm>
                <a:off x="932583" y="1702233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 smtClean="0"/>
                  <a:t>开始</a:t>
                </a: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16200000">
              <a:off x="1051251" y="1805042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申请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新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修改键位名称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6200000">
              <a:off x="4732944" y="196955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4732944" y="242949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产品组添加到分类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 rot="16200000">
              <a:off x="6640829" y="1619484"/>
              <a:ext cx="933792" cy="162158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 rot="16200000">
              <a:off x="6932479" y="2703931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发布版本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 rot="16200000">
              <a:off x="1083127" y="3943124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每日全量计算</a:t>
              </a:r>
            </a:p>
          </p:txBody>
        </p:sp>
        <p:cxnSp>
          <p:nvCxnSpPr>
            <p:cNvPr id="115" name="直接箭头连接符 114"/>
            <p:cNvCxnSpPr>
              <a:stCxn id="156" idx="2"/>
              <a:endCxn id="60" idx="3"/>
            </p:cNvCxnSpPr>
            <p:nvPr/>
          </p:nvCxnSpPr>
          <p:spPr>
            <a:xfrm>
              <a:off x="1182760" y="2078216"/>
              <a:ext cx="2261" cy="2274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 rot="16200000">
              <a:off x="6910439" y="1666980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入键位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 rot="16200000">
              <a:off x="6910439" y="2021248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8" name="直接箭头连接符 117"/>
            <p:cNvCxnSpPr>
              <a:stCxn id="61" idx="1"/>
              <a:endCxn id="62" idx="3"/>
            </p:cNvCxnSpPr>
            <p:nvPr/>
          </p:nvCxnSpPr>
          <p:spPr>
            <a:xfrm>
              <a:off x="4884959" y="2755926"/>
              <a:ext cx="0" cy="1559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44"/>
            <p:cNvCxnSpPr>
              <a:stCxn id="62" idx="2"/>
              <a:endCxn id="116" idx="0"/>
            </p:cNvCxnSpPr>
            <p:nvPr/>
          </p:nvCxnSpPr>
          <p:spPr>
            <a:xfrm flipV="1">
              <a:off x="5519314" y="2301337"/>
              <a:ext cx="908784" cy="762515"/>
            </a:xfrm>
            <a:prstGeom prst="bentConnector3">
              <a:avLst>
                <a:gd name="adj1" fmla="val 29386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 rot="16200000">
              <a:off x="3126005" y="2158586"/>
              <a:ext cx="304165" cy="9067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公共值设置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 rot="16200000">
              <a:off x="2982714" y="1491371"/>
              <a:ext cx="267540" cy="1268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待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领取键位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22" name="直接箭头连接符 101"/>
            <p:cNvCxnSpPr>
              <a:stCxn id="60" idx="2"/>
              <a:endCxn id="121" idx="0"/>
            </p:cNvCxnSpPr>
            <p:nvPr/>
          </p:nvCxnSpPr>
          <p:spPr>
            <a:xfrm flipV="1">
              <a:off x="1819377" y="2125727"/>
              <a:ext cx="662751" cy="3136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04"/>
            <p:cNvCxnSpPr>
              <a:stCxn id="121" idx="2"/>
              <a:endCxn id="61" idx="3"/>
            </p:cNvCxnSpPr>
            <p:nvPr/>
          </p:nvCxnSpPr>
          <p:spPr>
            <a:xfrm>
              <a:off x="3750840" y="2125727"/>
              <a:ext cx="1134118" cy="326170"/>
            </a:xfrm>
            <a:prstGeom prst="bentConnector4">
              <a:avLst>
                <a:gd name="adj1" fmla="val 65368"/>
                <a:gd name="adj2" fmla="val -2122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endCxn id="120" idx="3"/>
            </p:cNvCxnSpPr>
            <p:nvPr/>
          </p:nvCxnSpPr>
          <p:spPr>
            <a:xfrm>
              <a:off x="3274695" y="2240280"/>
              <a:ext cx="3175" cy="21971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20" idx="2"/>
              <a:endCxn id="61" idx="0"/>
            </p:cNvCxnSpPr>
            <p:nvPr/>
          </p:nvCxnSpPr>
          <p:spPr>
            <a:xfrm flipV="1">
              <a:off x="3731386" y="2603553"/>
              <a:ext cx="519430" cy="82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15"/>
            <p:cNvCxnSpPr>
              <a:stCxn id="151" idx="2"/>
              <a:endCxn id="117" idx="0"/>
            </p:cNvCxnSpPr>
            <p:nvPr/>
          </p:nvCxnSpPr>
          <p:spPr>
            <a:xfrm flipV="1">
              <a:off x="1607704" y="2655604"/>
              <a:ext cx="4820393" cy="1012694"/>
            </a:xfrm>
            <a:prstGeom prst="bentConnector3">
              <a:avLst>
                <a:gd name="adj1" fmla="val 93387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1"/>
              <a:endCxn id="113" idx="3"/>
            </p:cNvCxnSpPr>
            <p:nvPr/>
          </p:nvCxnSpPr>
          <p:spPr>
            <a:xfrm flipH="1">
              <a:off x="7084493" y="2897172"/>
              <a:ext cx="23232" cy="2891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1"/>
            <p:cNvGrpSpPr/>
            <p:nvPr/>
          </p:nvGrpSpPr>
          <p:grpSpPr>
            <a:xfrm>
              <a:off x="6731875" y="3690545"/>
              <a:ext cx="719846" cy="253033"/>
              <a:chOff x="991458" y="1199750"/>
              <a:chExt cx="622191" cy="253033"/>
            </a:xfrm>
            <a:noFill/>
          </p:grpSpPr>
          <p:sp>
            <p:nvSpPr>
              <p:cNvPr id="154" name="流程图: 终止 153"/>
              <p:cNvSpPr/>
              <p:nvPr/>
            </p:nvSpPr>
            <p:spPr>
              <a:xfrm>
                <a:off x="991458" y="1199750"/>
                <a:ext cx="622191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1144685" y="1206248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/>
                  <a:t>结束</a:t>
                </a:r>
                <a:endParaRPr lang="zh-CN" altLang="en-US" sz="1000" dirty="0" smtClean="0"/>
              </a:p>
            </p:txBody>
          </p:sp>
        </p:grpSp>
        <p:sp>
          <p:nvSpPr>
            <p:cNvPr id="129" name="流程图: 多文档 128"/>
            <p:cNvSpPr/>
            <p:nvPr/>
          </p:nvSpPr>
          <p:spPr>
            <a:xfrm>
              <a:off x="7665328" y="3862879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64163" y="1739110"/>
              <a:ext cx="2006890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264638" y="1738387"/>
              <a:ext cx="1822096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093952" y="1744126"/>
              <a:ext cx="4077282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2262733" y="1143485"/>
              <a:ext cx="5908499" cy="2344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64695" y="1108896"/>
              <a:ext cx="2006358" cy="27267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26073" y="1135141"/>
              <a:ext cx="783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 </a:t>
              </a:r>
              <a:r>
                <a:rPr lang="zh-CN" altLang="en-US" sz="1000" dirty="0" smtClean="0"/>
                <a:t>系统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641044" y="1140627"/>
              <a:ext cx="1103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产品配置平台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64160" y="934054"/>
              <a:ext cx="7907072" cy="2081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226595" y="924146"/>
              <a:ext cx="2669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整体业务场景   前提条件  租户已经创建完毕</a:t>
              </a:r>
            </a:p>
          </p:txBody>
        </p:sp>
        <p:cxnSp>
          <p:nvCxnSpPr>
            <p:cNvPr id="139" name="直接箭头连接符 138"/>
            <p:cNvCxnSpPr>
              <a:stCxn id="113" idx="1"/>
              <a:endCxn id="154" idx="0"/>
            </p:cNvCxnSpPr>
            <p:nvPr/>
          </p:nvCxnSpPr>
          <p:spPr>
            <a:xfrm>
              <a:off x="7084493" y="3490301"/>
              <a:ext cx="7305" cy="20024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113" idx="2"/>
              <a:endCxn id="129" idx="0"/>
            </p:cNvCxnSpPr>
            <p:nvPr/>
          </p:nvCxnSpPr>
          <p:spPr>
            <a:xfrm>
              <a:off x="7718849" y="3338287"/>
              <a:ext cx="199668" cy="524592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6593999" y="1921486"/>
              <a:ext cx="8059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版本管理</a:t>
              </a:r>
            </a:p>
          </p:txBody>
        </p:sp>
        <p:sp>
          <p:nvSpPr>
            <p:cNvPr id="142" name="矩形 141"/>
            <p:cNvSpPr/>
            <p:nvPr/>
          </p:nvSpPr>
          <p:spPr>
            <a:xfrm rot="16200000">
              <a:off x="8703803" y="3741916"/>
              <a:ext cx="414605" cy="50482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43" name="直接箭头连接符 142"/>
            <p:cNvCxnSpPr>
              <a:stCxn id="129" idx="3"/>
            </p:cNvCxnSpPr>
            <p:nvPr/>
          </p:nvCxnSpPr>
          <p:spPr>
            <a:xfrm flipV="1">
              <a:off x="8110460" y="3989070"/>
              <a:ext cx="486372" cy="167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6968841" y="3948619"/>
              <a:ext cx="80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878498" y="3302587"/>
              <a:ext cx="100393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798839" y="2467099"/>
              <a:ext cx="8059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键位名称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/>
                <a:t>品牌</a:t>
              </a:r>
              <a:endParaRPr lang="zh-CN" altLang="en-US" sz="1000" dirty="0" smtClean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829961" y="1854512"/>
              <a:ext cx="6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/>
                <a:t>Kafka</a:t>
              </a:r>
              <a:endParaRPr lang="zh-CN" altLang="en-US" sz="1000" dirty="0" smtClean="0"/>
            </a:p>
          </p:txBody>
        </p:sp>
        <p:sp>
          <p:nvSpPr>
            <p:cNvPr id="148" name="矩形 147"/>
            <p:cNvSpPr/>
            <p:nvPr/>
          </p:nvSpPr>
          <p:spPr>
            <a:xfrm rot="16200000">
              <a:off x="8723182" y="4137142"/>
              <a:ext cx="375850" cy="50482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</a:t>
              </a:r>
              <a:endParaRPr lang="zh-CN" altLang="en-US" sz="9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 rot="16200000">
              <a:off x="1050463" y="2263235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 rot="16200000">
              <a:off x="1513105" y="3017106"/>
              <a:ext cx="267335" cy="63690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紧急计算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 rot="16200000">
              <a:off x="1060969" y="3255231"/>
              <a:ext cx="267335" cy="826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预计算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3" name="直接箭头连接符 115"/>
            <p:cNvCxnSpPr>
              <a:stCxn id="114" idx="2"/>
              <a:endCxn id="165" idx="1"/>
            </p:cNvCxnSpPr>
            <p:nvPr/>
          </p:nvCxnSpPr>
          <p:spPr>
            <a:xfrm flipV="1">
              <a:off x="1851253" y="4550107"/>
              <a:ext cx="5779280" cy="2737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流程图: 多文档 164"/>
            <p:cNvSpPr/>
            <p:nvPr/>
          </p:nvSpPr>
          <p:spPr>
            <a:xfrm>
              <a:off x="7630533" y="4422244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010059" y="4532361"/>
              <a:ext cx="80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V="1">
              <a:off x="8110460" y="4530689"/>
              <a:ext cx="486372" cy="167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>
            <a:stCxn id="60" idx="1"/>
            <a:endCxn id="149" idx="3"/>
          </p:cNvCxnSpPr>
          <p:nvPr/>
        </p:nvCxnSpPr>
        <p:spPr>
          <a:xfrm flipH="1">
            <a:off x="1030925" y="2565548"/>
            <a:ext cx="788" cy="19065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1503003" y="3031638"/>
            <a:ext cx="788" cy="19065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>
            <a:off x="998553" y="3032125"/>
            <a:ext cx="1270" cy="4953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15"/>
          <p:cNvCxnSpPr>
            <a:stCxn id="150" idx="2"/>
            <a:endCxn id="117" idx="0"/>
          </p:cNvCxnSpPr>
          <p:nvPr/>
        </p:nvCxnSpPr>
        <p:spPr>
          <a:xfrm flipV="1">
            <a:off x="1811917" y="2647984"/>
            <a:ext cx="4462872" cy="679954"/>
          </a:xfrm>
          <a:prstGeom prst="bentConnector3">
            <a:avLst>
              <a:gd name="adj1" fmla="val 8863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 非功能性需求</a:t>
            </a:r>
            <a:endParaRPr 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86328"/>
              </p:ext>
            </p:extLst>
          </p:nvPr>
        </p:nvGraphicFramePr>
        <p:xfrm>
          <a:off x="161991" y="951572"/>
          <a:ext cx="8553315" cy="382873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56405">
                  <a:extLst>
                    <a:ext uri="{9D8B030D-6E8A-4147-A177-3AD203B41FA5}">
                      <a16:colId xmlns:a16="http://schemas.microsoft.com/office/drawing/2014/main" val="3127120779"/>
                    </a:ext>
                  </a:extLst>
                </a:gridCol>
                <a:gridCol w="2869660">
                  <a:extLst>
                    <a:ext uri="{9D8B030D-6E8A-4147-A177-3AD203B41FA5}">
                      <a16:colId xmlns:a16="http://schemas.microsoft.com/office/drawing/2014/main" val="2727083633"/>
                    </a:ext>
                  </a:extLst>
                </a:gridCol>
                <a:gridCol w="2519464">
                  <a:extLst>
                    <a:ext uri="{9D8B030D-6E8A-4147-A177-3AD203B41FA5}">
                      <a16:colId xmlns:a16="http://schemas.microsoft.com/office/drawing/2014/main" val="2731811201"/>
                    </a:ext>
                  </a:extLst>
                </a:gridCol>
                <a:gridCol w="1507786">
                  <a:extLst>
                    <a:ext uri="{9D8B030D-6E8A-4147-A177-3AD203B41FA5}">
                      <a16:colId xmlns:a16="http://schemas.microsoft.com/office/drawing/2014/main" val="3677988891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需求项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指标值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538261738"/>
                  </a:ext>
                </a:extLst>
              </a:tr>
              <a:tr h="87292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zh-CN" sz="1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容量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单品牌键位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30000</a:t>
                      </a: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租户数量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单个租户每天平均发版本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个，版本内键位数量为：品牌*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80%=24000</a:t>
                      </a: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版本保留时间期限（待定）</a:t>
                      </a:r>
                      <a:endParaRPr lang="en-US" altLang="zh-CN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、键位属性采用文件存储，动态可扩展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、版本文件文件方式存储，每个版本保留快照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89810223"/>
                  </a:ext>
                </a:extLst>
              </a:tr>
              <a:tr h="4085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用户数</a:t>
                      </a:r>
                      <a:r>
                        <a:rPr lang="en-US" altLang="zh-C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并发量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登录系统用户数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以内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最大在线用户数 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以内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782326694"/>
                  </a:ext>
                </a:extLst>
              </a:tr>
              <a:tr h="4766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可伸缩性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支持未来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年内租户正在到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键位增长率每年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增长速度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属性增长率每年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增长速度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569726759"/>
                  </a:ext>
                </a:extLst>
              </a:tr>
              <a:tr h="2876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相应速度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页面正确向系统提交后的相应速度不超过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82191889"/>
                  </a:ext>
                </a:extLst>
              </a:tr>
              <a:tr h="326610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+mj-ea"/>
                        <a:buNone/>
                      </a:pPr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可维护性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代码注释量不低于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严格按照统一的规范编写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提供远程维护方便性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116151937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安全性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内部用户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SSO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外部通话提供用户名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密码登录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用户账号统一管理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511981825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日志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日志监控到按钮级，记录用户操作轨迹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异常日志统计，统计系统异常情况及异常占比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01956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技术架构</a:t>
            </a:r>
            <a:endParaRPr 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3513550" y="3928999"/>
            <a:ext cx="970768" cy="855944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00646" y="3071693"/>
            <a:ext cx="3952357" cy="70490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4282" y="3926910"/>
            <a:ext cx="2411756" cy="89561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9680" y="1043505"/>
            <a:ext cx="3996771" cy="6104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前端使用</a:t>
            </a:r>
            <a:r>
              <a:rPr lang="en-US" altLang="zh-CN" sz="1200" dirty="0" err="1" smtClean="0"/>
              <a:t>vue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后台服务使用</a:t>
            </a:r>
            <a:r>
              <a:rPr lang="en-US" altLang="zh-CN" sz="1200" dirty="0" smtClean="0"/>
              <a:t>Spring cloud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81420" y="914399"/>
            <a:ext cx="4578130" cy="397192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07304" y="939978"/>
            <a:ext cx="3920647" cy="68214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9"/>
          <p:cNvSpPr/>
          <p:nvPr/>
        </p:nvSpPr>
        <p:spPr>
          <a:xfrm>
            <a:off x="642237" y="1034041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69"/>
          <p:cNvSpPr/>
          <p:nvPr/>
        </p:nvSpPr>
        <p:spPr>
          <a:xfrm>
            <a:off x="640544" y="1324065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2631622" y="1336591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535" y="41684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文件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存储</a:t>
            </a:r>
            <a:endParaRPr lang="zh-CN" altLang="en-US" sz="1000" dirty="0" smtClean="0"/>
          </a:p>
        </p:txBody>
      </p:sp>
      <p:sp>
        <p:nvSpPr>
          <p:cNvPr id="14" name="文本框 9"/>
          <p:cNvSpPr txBox="1"/>
          <p:nvPr/>
        </p:nvSpPr>
        <p:spPr>
          <a:xfrm>
            <a:off x="5054341" y="2107564"/>
            <a:ext cx="4002110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布局配置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提供业务配置的界面布局配置</a:t>
            </a:r>
            <a:endParaRPr lang="en-US" altLang="zh-CN" sz="1200" dirty="0" smtClean="0"/>
          </a:p>
        </p:txBody>
      </p:sp>
      <p:sp>
        <p:nvSpPr>
          <p:cNvPr id="15" name="文本框 9"/>
          <p:cNvSpPr txBox="1"/>
          <p:nvPr/>
        </p:nvSpPr>
        <p:spPr>
          <a:xfrm>
            <a:off x="5020691" y="3115133"/>
            <a:ext cx="4002110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文件采用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mmap</a:t>
            </a:r>
            <a:r>
              <a:rPr lang="zh-CN" altLang="en-US" sz="1200" dirty="0" smtClean="0"/>
              <a:t>共享内核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000" dirty="0" smtClean="0"/>
              <a:t>      对</a:t>
            </a:r>
            <a:r>
              <a:rPr lang="en-US" altLang="zh-CN" sz="1000" dirty="0" err="1" smtClean="0"/>
              <a:t>mmap</a:t>
            </a:r>
            <a:r>
              <a:rPr lang="zh-CN" altLang="en-US" sz="1000" dirty="0" smtClean="0"/>
              <a:t>的读性能和原生的</a:t>
            </a:r>
            <a:r>
              <a:rPr lang="en-US" altLang="zh-CN" sz="1000" dirty="0" err="1" smtClean="0"/>
              <a:t>RandomAccessFile</a:t>
            </a:r>
            <a:r>
              <a:rPr lang="zh-CN" altLang="en-US" sz="1000" dirty="0" smtClean="0"/>
              <a:t>的读性能做了一下对比，从时间上比较，耗时不足之前的</a:t>
            </a:r>
            <a:r>
              <a:rPr lang="en-US" altLang="zh-CN" sz="1000" dirty="0" smtClean="0"/>
              <a:t>400</a:t>
            </a:r>
            <a:r>
              <a:rPr lang="zh-CN" altLang="en-US" sz="1000" dirty="0" smtClean="0"/>
              <a:t>分之一。直接读</a:t>
            </a:r>
            <a:r>
              <a:rPr lang="en-US" altLang="zh-CN" sz="1000" dirty="0" smtClean="0"/>
              <a:t>536870910</a:t>
            </a:r>
            <a:r>
              <a:rPr lang="zh-CN" altLang="en-US" sz="1000" dirty="0" smtClean="0"/>
              <a:t>大小的物理文件，耗时</a:t>
            </a:r>
            <a:r>
              <a:rPr lang="en-US" altLang="zh-CN" sz="1000" dirty="0" smtClean="0"/>
              <a:t>199532</a:t>
            </a:r>
            <a:r>
              <a:rPr lang="zh-CN" altLang="en-US" sz="1000" dirty="0" smtClean="0"/>
              <a:t>毫秒。</a:t>
            </a:r>
            <a:r>
              <a:rPr lang="en-US" altLang="zh-CN" sz="1000" dirty="0" err="1" smtClean="0"/>
              <a:t>mmap</a:t>
            </a:r>
            <a:r>
              <a:rPr lang="zh-CN" altLang="en-US" sz="1000" dirty="0" smtClean="0"/>
              <a:t>之后，再按再同的频度读相同的数据，耗时</a:t>
            </a:r>
            <a:r>
              <a:rPr lang="en-US" altLang="zh-CN" sz="1000" dirty="0" smtClean="0"/>
              <a:t>484</a:t>
            </a:r>
            <a:r>
              <a:rPr lang="zh-CN" altLang="en-US" sz="1000" dirty="0" smtClean="0"/>
              <a:t>毫秒。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11085" y="1729321"/>
            <a:ext cx="3941917" cy="125813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104"/>
          <p:cNvSpPr/>
          <p:nvPr/>
        </p:nvSpPr>
        <p:spPr>
          <a:xfrm rot="16200000">
            <a:off x="1116460" y="2911739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ounded Rectangle 104"/>
          <p:cNvSpPr/>
          <p:nvPr/>
        </p:nvSpPr>
        <p:spPr>
          <a:xfrm rot="16200000">
            <a:off x="2254052" y="1721767"/>
            <a:ext cx="223519" cy="1013163"/>
          </a:xfrm>
          <a:prstGeom prst="roundRect">
            <a:avLst>
              <a:gd name="adj" fmla="val 6243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ounded Rectangle 104"/>
          <p:cNvSpPr/>
          <p:nvPr/>
        </p:nvSpPr>
        <p:spPr>
          <a:xfrm rot="16200000">
            <a:off x="1085145" y="1724362"/>
            <a:ext cx="223519" cy="1013163"/>
          </a:xfrm>
          <a:prstGeom prst="roundRect">
            <a:avLst>
              <a:gd name="adj" fmla="val 6243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04"/>
          <p:cNvSpPr/>
          <p:nvPr/>
        </p:nvSpPr>
        <p:spPr>
          <a:xfrm rot="16200000">
            <a:off x="3393522" y="2030483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 S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ecurity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104"/>
          <p:cNvSpPr/>
          <p:nvPr/>
        </p:nvSpPr>
        <p:spPr>
          <a:xfrm rot="16200000">
            <a:off x="3405963" y="1723815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12"/>
          <p:cNvSpPr txBox="1"/>
          <p:nvPr/>
        </p:nvSpPr>
        <p:spPr>
          <a:xfrm>
            <a:off x="0" y="32716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中间件</a:t>
            </a:r>
            <a:endParaRPr lang="zh-CN" altLang="en-US" sz="1000" dirty="0" smtClean="0"/>
          </a:p>
        </p:txBody>
      </p:sp>
      <p:sp>
        <p:nvSpPr>
          <p:cNvPr id="23" name="Rounded Rectangle 69"/>
          <p:cNvSpPr/>
          <p:nvPr/>
        </p:nvSpPr>
        <p:spPr>
          <a:xfrm>
            <a:off x="690323" y="1800546"/>
            <a:ext cx="3357336" cy="214655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1639470" y="1034041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-loader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69"/>
          <p:cNvSpPr/>
          <p:nvPr/>
        </p:nvSpPr>
        <p:spPr>
          <a:xfrm>
            <a:off x="1636083" y="1324065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EventBus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69"/>
          <p:cNvSpPr/>
          <p:nvPr/>
        </p:nvSpPr>
        <p:spPr>
          <a:xfrm>
            <a:off x="2623601" y="1023528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3518540" y="1027778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69"/>
          <p:cNvSpPr/>
          <p:nvPr/>
        </p:nvSpPr>
        <p:spPr>
          <a:xfrm>
            <a:off x="876822" y="4045906"/>
            <a:ext cx="770351" cy="2880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mmap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69"/>
          <p:cNvSpPr/>
          <p:nvPr/>
        </p:nvSpPr>
        <p:spPr>
          <a:xfrm>
            <a:off x="886478" y="4431296"/>
            <a:ext cx="766957" cy="32233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samba</a:t>
            </a:r>
          </a:p>
        </p:txBody>
      </p:sp>
      <p:sp>
        <p:nvSpPr>
          <p:cNvPr id="30" name="Rounded Rectangle 69"/>
          <p:cNvSpPr/>
          <p:nvPr/>
        </p:nvSpPr>
        <p:spPr>
          <a:xfrm>
            <a:off x="1865598" y="4433384"/>
            <a:ext cx="746079" cy="28892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rsync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69"/>
          <p:cNvSpPr/>
          <p:nvPr/>
        </p:nvSpPr>
        <p:spPr>
          <a:xfrm>
            <a:off x="1854143" y="4050110"/>
            <a:ext cx="745008" cy="29015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mount</a:t>
            </a:r>
          </a:p>
        </p:txBody>
      </p:sp>
      <p:sp>
        <p:nvSpPr>
          <p:cNvPr id="32" name="文本框 12"/>
          <p:cNvSpPr txBox="1"/>
          <p:nvPr/>
        </p:nvSpPr>
        <p:spPr>
          <a:xfrm>
            <a:off x="80235" y="11332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前端</a:t>
            </a:r>
          </a:p>
        </p:txBody>
      </p:sp>
      <p:sp>
        <p:nvSpPr>
          <p:cNvPr id="33" name="Rounded Rectangle 69"/>
          <p:cNvSpPr/>
          <p:nvPr/>
        </p:nvSpPr>
        <p:spPr>
          <a:xfrm>
            <a:off x="3687878" y="4202482"/>
            <a:ext cx="683706" cy="2880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ounded Rectangle 104"/>
          <p:cNvSpPr/>
          <p:nvPr/>
        </p:nvSpPr>
        <p:spPr>
          <a:xfrm rot="16200000">
            <a:off x="2374258" y="2903796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ounded Rectangle 104"/>
          <p:cNvSpPr/>
          <p:nvPr/>
        </p:nvSpPr>
        <p:spPr>
          <a:xfrm rot="16200000">
            <a:off x="2252532" y="2045357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Xxl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-job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104"/>
          <p:cNvSpPr/>
          <p:nvPr/>
        </p:nvSpPr>
        <p:spPr>
          <a:xfrm rot="16200000">
            <a:off x="1089699" y="2028655"/>
            <a:ext cx="223519" cy="1013163"/>
          </a:xfrm>
          <a:prstGeom prst="roundRect">
            <a:avLst>
              <a:gd name="adj" fmla="val 6243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Feign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12"/>
          <p:cNvSpPr txBox="1"/>
          <p:nvPr/>
        </p:nvSpPr>
        <p:spPr>
          <a:xfrm>
            <a:off x="0" y="21714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服务端</a:t>
            </a:r>
            <a:endParaRPr lang="zh-CN" altLang="en-US" sz="1000" dirty="0" smtClean="0"/>
          </a:p>
        </p:txBody>
      </p:sp>
      <p:sp>
        <p:nvSpPr>
          <p:cNvPr id="38" name="Rounded Rectangle 104"/>
          <p:cNvSpPr/>
          <p:nvPr/>
        </p:nvSpPr>
        <p:spPr>
          <a:xfrm rot="16200000">
            <a:off x="1085523" y="2318841"/>
            <a:ext cx="223519" cy="1013163"/>
          </a:xfrm>
          <a:prstGeom prst="roundRect">
            <a:avLst>
              <a:gd name="adj" fmla="val 6243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Ribbon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12"/>
          <p:cNvSpPr txBox="1"/>
          <p:nvPr/>
        </p:nvSpPr>
        <p:spPr>
          <a:xfrm>
            <a:off x="3001450" y="412039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数据库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存储</a:t>
            </a:r>
            <a:endParaRPr lang="zh-CN" altLang="en-US" sz="1000" dirty="0" smtClean="0"/>
          </a:p>
        </p:txBody>
      </p:sp>
      <p:sp>
        <p:nvSpPr>
          <p:cNvPr id="40" name="Rounded Rectangle 104"/>
          <p:cNvSpPr/>
          <p:nvPr/>
        </p:nvSpPr>
        <p:spPr>
          <a:xfrm rot="16200000">
            <a:off x="3628949" y="2899620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4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Props1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0186DF-3801-42AB-913E-B89324C0BDD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44663</TotalTime>
  <Words>1602</Words>
  <Application>Microsoft Office PowerPoint</Application>
  <PresentationFormat>全屏显示(16:9)</PresentationFormat>
  <Paragraphs>485</Paragraphs>
  <Slides>30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HelveticaNeueLT Std</vt:lpstr>
      <vt:lpstr>Microsoft GothicNeo</vt:lpstr>
      <vt:lpstr>Microsoft YaHei Light</vt:lpstr>
      <vt:lpstr>宋体</vt:lpstr>
      <vt:lpstr>Microsoft YaHei</vt:lpstr>
      <vt:lpstr>Microsoft YaHei</vt:lpstr>
      <vt:lpstr>Arial</vt:lpstr>
      <vt:lpstr>Wingdings</vt:lpstr>
      <vt:lpstr>2016 HDS Corporate</vt:lpstr>
      <vt:lpstr>产品中心-产品配置平台 需求名称</vt:lpstr>
      <vt:lpstr>PowerPoint 演示文稿</vt:lpstr>
      <vt:lpstr>01-1 原始需求描述  用户系统架构</vt:lpstr>
      <vt:lpstr>01-2 需求分析  系统关系</vt:lpstr>
      <vt:lpstr>01-2 需求分析  功能架构</vt:lpstr>
      <vt:lpstr>01-1 原始需求描述  租户-角色</vt:lpstr>
      <vt:lpstr>01-2 需求分析  整体业务场景</vt:lpstr>
      <vt:lpstr>01-2 需求分析   非功能性需求</vt:lpstr>
      <vt:lpstr>02-1 系统架构设计  技术架构</vt:lpstr>
      <vt:lpstr>02-3 系统架构（服务拆分，接口调用）</vt:lpstr>
      <vt:lpstr>02-3 核心接口（外部接口）</vt:lpstr>
      <vt:lpstr>02-2 系统架构设计（部署架构）</vt:lpstr>
      <vt:lpstr>02-2 系统架构设计（高可用性方案）</vt:lpstr>
      <vt:lpstr>03-1 功能设计（版本整体接口场景）</vt:lpstr>
      <vt:lpstr>03-1 功能设计（版本存储接口-普通版本）</vt:lpstr>
      <vt:lpstr>03-1 功能设计（版本存储接口-增量版本）</vt:lpstr>
      <vt:lpstr>03-1 版本文件设计（basic 新增键位）</vt:lpstr>
      <vt:lpstr>03-1 版本文件设计（basic 新增产品组）</vt:lpstr>
      <vt:lpstr>03-1 版本文件设计（basic 修改键位）</vt:lpstr>
      <vt:lpstr>03-1 版本文件设计（basic 修改键位赋权）</vt:lpstr>
      <vt:lpstr>03-1 版本文件设计（basic删除键位/产品组）</vt:lpstr>
      <vt:lpstr>03-1 版本文件设计（basic 菜单分类）</vt:lpstr>
      <vt:lpstr>03-1 版本文件设计（版本通知接口）</vt:lpstr>
      <vt:lpstr>03-1 键位/产品组 图片上传设计</vt:lpstr>
      <vt:lpstr>03-2 功能设计（数据库设计）</vt:lpstr>
      <vt:lpstr>03-2   服务器列表 </vt:lpstr>
      <vt:lpstr>03-2   监控</vt:lpstr>
      <vt:lpstr>04-5 非功能设计（安全设计）-可选</vt:lpstr>
      <vt:lpstr>问题列表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Ma, Xiaoling</cp:lastModifiedBy>
  <cp:revision>4373</cp:revision>
  <cp:lastPrinted>2016-01-12T17:49:27Z</cp:lastPrinted>
  <dcterms:created xsi:type="dcterms:W3CDTF">2011-02-10T00:52:49Z</dcterms:created>
  <dcterms:modified xsi:type="dcterms:W3CDTF">2020-07-24T10:04:18Z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