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40" r:id="rId5"/>
    <p:sldId id="450" r:id="rId6"/>
    <p:sldId id="747" r:id="rId7"/>
    <p:sldId id="722" r:id="rId8"/>
    <p:sldId id="768" r:id="rId9"/>
    <p:sldId id="767" r:id="rId10"/>
    <p:sldId id="761" r:id="rId11"/>
    <p:sldId id="764" r:id="rId12"/>
    <p:sldId id="765" r:id="rId13"/>
    <p:sldId id="783" r:id="rId14"/>
    <p:sldId id="784" r:id="rId15"/>
    <p:sldId id="785" r:id="rId16"/>
    <p:sldId id="786" r:id="rId17"/>
    <p:sldId id="750" r:id="rId18"/>
    <p:sldId id="769" r:id="rId19"/>
    <p:sldId id="748" r:id="rId20"/>
    <p:sldId id="770" r:id="rId21"/>
    <p:sldId id="752" r:id="rId22"/>
    <p:sldId id="771" r:id="rId23"/>
    <p:sldId id="773" r:id="rId24"/>
    <p:sldId id="772" r:id="rId25"/>
    <p:sldId id="774" r:id="rId26"/>
    <p:sldId id="775" r:id="rId27"/>
    <p:sldId id="776" r:id="rId28"/>
    <p:sldId id="777" r:id="rId29"/>
    <p:sldId id="778" r:id="rId30"/>
    <p:sldId id="779" r:id="rId31"/>
    <p:sldId id="780" r:id="rId32"/>
    <p:sldId id="758" r:id="rId33"/>
    <p:sldId id="781" r:id="rId34"/>
    <p:sldId id="782" r:id="rId35"/>
    <p:sldId id="757" r:id="rId36"/>
    <p:sldId id="449" r:id="rId37"/>
  </p:sldIdLst>
  <p:sldSz cx="9144000" cy="5143500" type="screen16x9"/>
  <p:notesSz cx="7077075" cy="9051925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840" y="78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6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6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产品配置平台</a:t>
            </a:r>
            <a:r>
              <a:rPr lang="en-US" altLang="zh-CN" dirty="0" smtClean="0"/>
              <a:t> </a:t>
            </a:r>
            <a:r>
              <a:rPr lang="zh-CN" altLang="en-US" dirty="0"/>
              <a:t>需</a:t>
            </a:r>
            <a:r>
              <a:rPr lang="zh-CN" altLang="en-US" dirty="0" smtClean="0"/>
              <a:t>求名称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Mar, 2020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8A3E8-A3C0-444C-9E95-9B752B050DC8}"/>
              </a:ext>
            </a:extLst>
          </p:cNvPr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 smtClean="0"/>
              <a:t>数据库存储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15199" y="1609594"/>
            <a:ext cx="173485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smtClean="0"/>
              <a:t>1:</a:t>
            </a:r>
            <a:r>
              <a:rPr lang="zh-CN" altLang="en-US" sz="1000" smtClean="0"/>
              <a:t>一个键位</a:t>
            </a:r>
            <a:r>
              <a:rPr lang="en-US" altLang="zh-CN" sz="1000" smtClean="0"/>
              <a:t>500</a:t>
            </a:r>
            <a:r>
              <a:rPr lang="zh-CN" altLang="en-US" sz="1000" smtClean="0"/>
              <a:t>个属性，</a:t>
            </a:r>
            <a:r>
              <a:rPr lang="en-US" altLang="zh-CN" sz="1000" smtClean="0"/>
              <a:t>3000</a:t>
            </a:r>
            <a:r>
              <a:rPr lang="zh-CN" altLang="en-US" sz="1000" smtClean="0"/>
              <a:t>个键位</a:t>
            </a:r>
            <a:endParaRPr lang="en-US" altLang="zh-CN" sz="1000" smtClean="0"/>
          </a:p>
          <a:p>
            <a:r>
              <a:rPr lang="en-US" altLang="zh-CN" sz="1000" smtClean="0"/>
              <a:t>2</a:t>
            </a:r>
            <a:r>
              <a:rPr lang="zh-CN" altLang="en-US" sz="1000" smtClean="0"/>
              <a:t>：单租户：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en-US" altLang="zh-CN" sz="1000" smtClean="0"/>
          </a:p>
          <a:p>
            <a:r>
              <a:rPr lang="en-US" altLang="zh-CN" sz="1000" smtClean="0"/>
              <a:t>3</a:t>
            </a:r>
            <a:r>
              <a:rPr lang="zh-CN" altLang="en-US" sz="1000" smtClean="0"/>
              <a:t>：</a:t>
            </a:r>
            <a:r>
              <a:rPr lang="en-US" altLang="zh-CN" sz="1000" smtClean="0"/>
              <a:t>20</a:t>
            </a:r>
            <a:r>
              <a:rPr lang="zh-CN" altLang="en-US" sz="1000" smtClean="0"/>
              <a:t>个租户</a:t>
            </a:r>
            <a:endParaRPr lang="en-US" altLang="zh-CN" sz="1000" smtClean="0"/>
          </a:p>
          <a:p>
            <a:r>
              <a:rPr lang="en-US" altLang="zh-CN" sz="1000" smtClean="0"/>
              <a:t>  1500</a:t>
            </a:r>
            <a:r>
              <a:rPr lang="zh-CN" altLang="en-US" sz="1000" smtClean="0"/>
              <a:t>万*</a:t>
            </a:r>
            <a:r>
              <a:rPr lang="en-US" altLang="zh-CN" sz="1000" smtClean="0"/>
              <a:t>20= 3</a:t>
            </a:r>
            <a:r>
              <a:rPr lang="zh-CN" altLang="en-US" sz="1000" smtClean="0"/>
              <a:t>亿</a:t>
            </a:r>
          </a:p>
          <a:p>
            <a:pPr algn="l"/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63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/data/B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/data/C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1.5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pic>
        <p:nvPicPr>
          <p:cNvPr id="1026" name="Picture 2" descr="C:\Users\ADMINI~1\AppData\Local\Temp\WeChat Files\1035c754a11c0034e9009bea0b7f77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942" y="3738685"/>
            <a:ext cx="3549645" cy="1202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框架 </a:t>
            </a:r>
            <a:r>
              <a:rPr lang="en-US" altLang="zh-CN" smtClean="0"/>
              <a:t>–</a:t>
            </a:r>
            <a:r>
              <a:rPr lang="zh-CN" altLang="en-US" smtClean="0"/>
              <a:t>增量（增加</a:t>
            </a:r>
            <a:r>
              <a:rPr lang="en-US" altLang="zh-CN" smtClean="0"/>
              <a:t>/</a:t>
            </a:r>
            <a:r>
              <a:rPr lang="zh-CN" altLang="en-US" smtClean="0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增量</a:t>
                      </a:r>
                      <a:r>
                        <a:rPr lang="en-US" altLang="zh-CN" sz="800" smtClean="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1.2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/data/A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1.0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9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2051298" y="1748717"/>
            <a:ext cx="1626622" cy="2234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圆角矩形 141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57200" y="2946400"/>
            <a:ext cx="100584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文件存储</a:t>
            </a:r>
            <a:r>
              <a:rPr lang="zh-CN" altLang="en-US"/>
              <a:t>服务器</a:t>
            </a:r>
            <a:r>
              <a:rPr lang="en-US" altLang="zh-CN" smtClean="0"/>
              <a:t>(</a:t>
            </a:r>
            <a:r>
              <a:rPr lang="zh-CN" altLang="en-US" smtClean="0"/>
              <a:t>键位文件和图片</a:t>
            </a:r>
            <a:r>
              <a:rPr lang="en-US" altLang="zh-CN" smtClean="0"/>
              <a:t>)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163522" y="1836314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84" name="Rounded Rectangle 69"/>
          <p:cNvSpPr/>
          <p:nvPr/>
        </p:nvSpPr>
        <p:spPr>
          <a:xfrm>
            <a:off x="2143202" y="233415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29" name="Rounded Rectangle 69"/>
          <p:cNvSpPr/>
          <p:nvPr/>
        </p:nvSpPr>
        <p:spPr>
          <a:xfrm>
            <a:off x="548083" y="302503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自定义属性</a:t>
            </a:r>
          </a:p>
        </p:txBody>
      </p:sp>
      <p:cxnSp>
        <p:nvCxnSpPr>
          <p:cNvPr id="145" name="直接箭头连接符 144"/>
          <p:cNvCxnSpPr>
            <a:stCxn id="271" idx="3"/>
            <a:endCxn id="268" idx="1"/>
          </p:cNvCxnSpPr>
          <p:nvPr/>
        </p:nvCxnSpPr>
        <p:spPr>
          <a:xfrm>
            <a:off x="3677920" y="2865719"/>
            <a:ext cx="670560" cy="9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49058" y="1443917"/>
            <a:ext cx="2236222" cy="3199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7881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0"/>
          <p:cNvGrpSpPr/>
          <p:nvPr/>
        </p:nvGrpSpPr>
        <p:grpSpPr>
          <a:xfrm>
            <a:off x="4754660" y="20089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976796" y="1010330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图片存储服务器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↓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649131" y="2794000"/>
            <a:ext cx="1924389" cy="72670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227"/>
          <p:cNvGrpSpPr/>
          <p:nvPr/>
        </p:nvGrpSpPr>
        <p:grpSpPr>
          <a:xfrm>
            <a:off x="4757585" y="3039105"/>
            <a:ext cx="1721878" cy="403756"/>
            <a:chOff x="5150900" y="1526584"/>
            <a:chExt cx="1675443" cy="371469"/>
          </a:xfrm>
        </p:grpSpPr>
        <p:sp>
          <p:nvSpPr>
            <p:cNvPr id="92" name="矩形 9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圆角矩形 125"/>
          <p:cNvSpPr/>
          <p:nvPr/>
        </p:nvSpPr>
        <p:spPr>
          <a:xfrm>
            <a:off x="4598331" y="3854096"/>
            <a:ext cx="2025989" cy="65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0034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40034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40034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0034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6173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96173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96173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96173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551217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4779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620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108007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6243618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6203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80090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090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0090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80090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91273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04835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16676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05"/>
          <p:cNvSpPr txBox="1"/>
          <p:nvPr/>
        </p:nvSpPr>
        <p:spPr>
          <a:xfrm>
            <a:off x="481423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812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4" name="文本框 105"/>
          <p:cNvSpPr txBox="1"/>
          <p:nvPr/>
        </p:nvSpPr>
        <p:spPr>
          <a:xfrm>
            <a:off x="485487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5" name="文本框 105"/>
          <p:cNvSpPr txBox="1"/>
          <p:nvPr/>
        </p:nvSpPr>
        <p:spPr>
          <a:xfrm>
            <a:off x="5433996" y="28188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6" name="文本框 105"/>
          <p:cNvSpPr txBox="1"/>
          <p:nvPr/>
        </p:nvSpPr>
        <p:spPr>
          <a:xfrm>
            <a:off x="603343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7" name="文本框 105"/>
          <p:cNvSpPr txBox="1"/>
          <p:nvPr/>
        </p:nvSpPr>
        <p:spPr>
          <a:xfrm>
            <a:off x="484471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8" name="文本框 105"/>
          <p:cNvSpPr txBox="1"/>
          <p:nvPr/>
        </p:nvSpPr>
        <p:spPr>
          <a:xfrm>
            <a:off x="5423836" y="3844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9" name="文本框 105"/>
          <p:cNvSpPr txBox="1"/>
          <p:nvPr/>
        </p:nvSpPr>
        <p:spPr>
          <a:xfrm>
            <a:off x="602327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4753276" y="1508170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键位文件</a:t>
            </a:r>
          </a:p>
        </p:txBody>
      </p:sp>
      <p:sp>
        <p:nvSpPr>
          <p:cNvPr id="182" name="文本框 105"/>
          <p:cNvSpPr txBox="1"/>
          <p:nvPr/>
        </p:nvSpPr>
        <p:spPr>
          <a:xfrm>
            <a:off x="4763436" y="24936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PH</a:t>
            </a:r>
            <a:endParaRPr lang="zh-CN" altLang="en-US" sz="1000" smtClean="0"/>
          </a:p>
        </p:txBody>
      </p:sp>
      <p:sp>
        <p:nvSpPr>
          <p:cNvPr id="183" name="文本框 105"/>
          <p:cNvSpPr txBox="1"/>
          <p:nvPr/>
        </p:nvSpPr>
        <p:spPr>
          <a:xfrm>
            <a:off x="4722796" y="357065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....</a:t>
            </a:r>
            <a:endParaRPr lang="zh-CN" altLang="en-US" sz="1000" smtClean="0"/>
          </a:p>
        </p:txBody>
      </p:sp>
      <p:sp>
        <p:nvSpPr>
          <p:cNvPr id="268" name="圆角矩形 26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348480" y="1005840"/>
            <a:ext cx="2468880" cy="37388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77440" y="147320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应用服务器</a:t>
            </a:r>
            <a:endParaRPr lang="zh-CN" altLang="en-US" sz="1000" dirty="0" smtClean="0"/>
          </a:p>
        </p:txBody>
      </p:sp>
      <p:sp>
        <p:nvSpPr>
          <p:cNvPr id="274" name="Rounded Rectangle 69"/>
          <p:cNvSpPr/>
          <p:nvPr/>
        </p:nvSpPr>
        <p:spPr>
          <a:xfrm>
            <a:off x="2133042" y="287263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75" name="Rounded Rectangle 69"/>
          <p:cNvSpPr/>
          <p:nvPr/>
        </p:nvSpPr>
        <p:spPr>
          <a:xfrm>
            <a:off x="2143202" y="342127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952240" y="2529840"/>
            <a:ext cx="5389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mount</a:t>
            </a:r>
            <a:endParaRPr lang="zh-CN" altLang="en-US" sz="1000" dirty="0" smtClean="0"/>
          </a:p>
        </p:txBody>
      </p:sp>
      <p:sp>
        <p:nvSpPr>
          <p:cNvPr id="289" name="圆角矩形 288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77520" y="2174240"/>
            <a:ext cx="97536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0" name="Rounded Rectangle 69"/>
          <p:cNvSpPr/>
          <p:nvPr/>
        </p:nvSpPr>
        <p:spPr>
          <a:xfrm>
            <a:off x="538480" y="2252875"/>
            <a:ext cx="812799" cy="4192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endParaRPr lang="zh-CN" altLang="en-US" sz="900" smtClean="0"/>
          </a:p>
        </p:txBody>
      </p:sp>
      <p:cxnSp>
        <p:nvCxnSpPr>
          <p:cNvPr id="291" name="直接箭头连接符 290"/>
          <p:cNvCxnSpPr>
            <a:stCxn id="289" idx="3"/>
            <a:endCxn id="271" idx="1"/>
          </p:cNvCxnSpPr>
          <p:nvPr/>
        </p:nvCxnSpPr>
        <p:spPr>
          <a:xfrm>
            <a:off x="1452880" y="2458720"/>
            <a:ext cx="598418" cy="4069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142" idx="3"/>
            <a:endCxn id="271" idx="1"/>
          </p:cNvCxnSpPr>
          <p:nvPr/>
        </p:nvCxnSpPr>
        <p:spPr>
          <a:xfrm flipV="1">
            <a:off x="1463040" y="2865719"/>
            <a:ext cx="588258" cy="365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271" idx="3"/>
          </p:cNvCxnSpPr>
          <p:nvPr/>
        </p:nvCxnSpPr>
        <p:spPr>
          <a:xfrm flipV="1">
            <a:off x="3677920" y="2042161"/>
            <a:ext cx="812800" cy="8235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71" idx="3"/>
          </p:cNvCxnSpPr>
          <p:nvPr/>
        </p:nvCxnSpPr>
        <p:spPr>
          <a:xfrm>
            <a:off x="3677920" y="2865719"/>
            <a:ext cx="670560" cy="1025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前端发起版本保存，文件服务会从</a:t>
            </a:r>
            <a:r>
              <a:rPr lang="en-US" altLang="zh-CN" sz="1200" smtClean="0"/>
              <a:t>MC</a:t>
            </a:r>
            <a:r>
              <a:rPr lang="zh-CN" altLang="en-US" sz="1200" smtClean="0"/>
              <a:t>拉取键位文件保存到文件服务器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拉取自定义属性与</a:t>
            </a:r>
            <a:r>
              <a:rPr lang="en-US" altLang="zh-CN" sz="1200" smtClean="0"/>
              <a:t>MC</a:t>
            </a:r>
            <a:r>
              <a:rPr lang="zh-CN" altLang="en-US" sz="1200" smtClean="0"/>
              <a:t>的键位属性合并成一个新文件，并把新文件路径保存到数据库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图片文件同时会全量拷贝一份目录，保存路径到数据库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增量文件</a:t>
            </a:r>
            <a:r>
              <a:rPr lang="en-US" altLang="zh-CN" sz="1200" smtClean="0"/>
              <a:t>/</a:t>
            </a:r>
            <a:r>
              <a:rPr lang="zh-CN" altLang="en-US" sz="1200" smtClean="0"/>
              <a:t>图片会单独保存。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9014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 </a:t>
            </a:r>
            <a:r>
              <a:rPr lang="zh-CN" altLang="en-US" dirty="0" smtClean="0"/>
              <a:t>系统</a:t>
            </a:r>
            <a:r>
              <a:rPr lang="zh-CN" altLang="en-US" dirty="0"/>
              <a:t>架构（服务拆分</a:t>
            </a:r>
            <a:r>
              <a:rPr lang="zh-CN" altLang="en-US" dirty="0" smtClean="0"/>
              <a:t>，接口调用）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09" y="888424"/>
            <a:ext cx="7338061" cy="4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心接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口（外部接口）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419475" y="1390650"/>
            <a:ext cx="1219200" cy="2857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3857625" y="2244893"/>
            <a:ext cx="34289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产品配置平台</a:t>
            </a:r>
          </a:p>
        </p:txBody>
      </p:sp>
      <p:sp>
        <p:nvSpPr>
          <p:cNvPr id="5" name="矩形 4"/>
          <p:cNvSpPr/>
          <p:nvPr/>
        </p:nvSpPr>
        <p:spPr>
          <a:xfrm>
            <a:off x="342900" y="1314450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650" y="1362075"/>
            <a:ext cx="38504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endParaRPr lang="zh-CN" altLang="en-US" sz="1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6992" y="185287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新增键位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6992" y="2135546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修改</a:t>
            </a:r>
            <a:r>
              <a:rPr lang="zh-CN" altLang="en-US" sz="1000" dirty="0" smtClean="0"/>
              <a:t>键位名称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2378069" y="1896199"/>
            <a:ext cx="704850" cy="4057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5456" y="197598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Kafka</a:t>
            </a:r>
            <a:endParaRPr lang="zh-CN" altLang="en-US" sz="1000" dirty="0" smtClean="0"/>
          </a:p>
        </p:txBody>
      </p: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1444619" y="1975982"/>
            <a:ext cx="933450" cy="123110"/>
          </a:xfrm>
          <a:prstGeom prst="bentConnector3">
            <a:avLst>
              <a:gd name="adj1" fmla="val 622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1701099" y="2099092"/>
            <a:ext cx="676970" cy="15956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3082919" y="2099092"/>
            <a:ext cx="33655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6991" y="2587466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6990" y="2895164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增量</a:t>
            </a:r>
            <a:r>
              <a:rPr lang="zh-CN" altLang="en-US" sz="1000" dirty="0" smtClean="0"/>
              <a:t>计算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316378" y="2686050"/>
            <a:ext cx="20364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3"/>
          </p:cNvCxnSpPr>
          <p:nvPr/>
        </p:nvCxnSpPr>
        <p:spPr>
          <a:xfrm>
            <a:off x="1444617" y="3018275"/>
            <a:ext cx="1974858" cy="11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737" y="3752869"/>
            <a:ext cx="1314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全</a:t>
            </a:r>
            <a:r>
              <a:rPr lang="zh-CN" altLang="en-US" sz="1000" dirty="0" smtClean="0"/>
              <a:t>量</a:t>
            </a:r>
            <a:r>
              <a:rPr lang="zh-CN" altLang="en-US" sz="1000" dirty="0"/>
              <a:t>文件</a:t>
            </a:r>
            <a:r>
              <a:rPr lang="en-US" altLang="zh-CN" sz="1000" dirty="0" smtClean="0"/>
              <a:t>basic/store</a:t>
            </a:r>
            <a:endParaRPr lang="zh-CN" altLang="en-US" sz="1000" dirty="0" smtClean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2071521" y="3875980"/>
            <a:ext cx="1281279" cy="69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50166" y="36000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  <p:sp>
        <p:nvSpPr>
          <p:cNvPr id="31" name="矩形 30"/>
          <p:cNvSpPr/>
          <p:nvPr/>
        </p:nvSpPr>
        <p:spPr>
          <a:xfrm>
            <a:off x="6972300" y="1375926"/>
            <a:ext cx="1790700" cy="3038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256" y="139065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产品运营</a:t>
            </a:r>
          </a:p>
        </p:txBody>
      </p:sp>
      <p:sp>
        <p:nvSpPr>
          <p:cNvPr id="33" name="矩形 32"/>
          <p:cNvSpPr/>
          <p:nvPr/>
        </p:nvSpPr>
        <p:spPr>
          <a:xfrm>
            <a:off x="5481418" y="2710576"/>
            <a:ext cx="866775" cy="1504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11616" y="3968869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</a:p>
        </p:txBody>
      </p:sp>
      <p:sp>
        <p:nvSpPr>
          <p:cNvPr id="35" name="流程图: 多文档 34"/>
          <p:cNvSpPr/>
          <p:nvPr/>
        </p:nvSpPr>
        <p:spPr>
          <a:xfrm>
            <a:off x="5600479" y="2777770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流程图: 多文档 37"/>
          <p:cNvSpPr/>
          <p:nvPr/>
        </p:nvSpPr>
        <p:spPr>
          <a:xfrm>
            <a:off x="5593115" y="3373319"/>
            <a:ext cx="628651" cy="339110"/>
          </a:xfrm>
          <a:prstGeom prst="flowChartMultidocumen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93115" y="28519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版本文件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571903" y="3462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>
                <a:solidFill>
                  <a:srgbClr val="FF0000"/>
                </a:solidFill>
              </a:rPr>
              <a:t>全量</a:t>
            </a:r>
            <a:r>
              <a:rPr lang="zh-CN" altLang="en-US" sz="800" dirty="0" smtClean="0">
                <a:solidFill>
                  <a:srgbClr val="FF0000"/>
                </a:solidFill>
              </a:rPr>
              <a:t>文件</a:t>
            </a:r>
          </a:p>
        </p:txBody>
      </p:sp>
      <p:cxnSp>
        <p:nvCxnSpPr>
          <p:cNvPr id="42" name="直接箭头连接符 41"/>
          <p:cNvCxnSpPr>
            <a:endCxn id="39" idx="1"/>
          </p:cNvCxnSpPr>
          <p:nvPr/>
        </p:nvCxnSpPr>
        <p:spPr>
          <a:xfrm>
            <a:off x="4705350" y="2959646"/>
            <a:ext cx="88776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1"/>
          </p:cNvCxnSpPr>
          <p:nvPr/>
        </p:nvCxnSpPr>
        <p:spPr>
          <a:xfrm>
            <a:off x="4614645" y="3570555"/>
            <a:ext cx="95725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11482" y="1852871"/>
            <a:ext cx="914400" cy="313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00479" y="1896199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7001909" y="192131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solidFill>
                  <a:srgbClr val="FF0000"/>
                </a:solidFill>
              </a:rPr>
              <a:t>版本通知接口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705350" y="2009592"/>
            <a:ext cx="2266950" cy="1944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257705" y="2923738"/>
            <a:ext cx="714595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257705" y="3529082"/>
            <a:ext cx="714595" cy="64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381678" y="27846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04439" y="2396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文件接口</a:t>
            </a:r>
          </a:p>
        </p:txBody>
      </p:sp>
    </p:spTree>
    <p:extLst>
      <p:ext uri="{BB962C8B-B14F-4D97-AF65-F5344CB8AC3E}">
        <p14:creationId xmlns:p14="http://schemas.microsoft.com/office/powerpoint/2010/main" val="418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系统架构设计（部署架构）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9" name="矩形 8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105"/>
          <p:cNvSpPr txBox="1"/>
          <p:nvPr/>
        </p:nvSpPr>
        <p:spPr>
          <a:xfrm>
            <a:off x="6624574" y="239209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/>
              <a:t>nginx</a:t>
            </a:r>
            <a:r>
              <a:rPr lang="zh-CN" altLang="en-US" sz="1000" dirty="0" smtClean="0"/>
              <a:t>文件服务器</a:t>
            </a:r>
            <a:endParaRPr lang="zh-CN" altLang="en-US" sz="1000" dirty="0" smtClean="0"/>
          </a:p>
        </p:txBody>
      </p:sp>
      <p:sp>
        <p:nvSpPr>
          <p:cNvPr id="3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3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3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34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09538" y="1659698"/>
            <a:ext cx="1197092" cy="484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3321762" y="1742983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39" name="矩形 38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41" name="矩形 40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43" name="直接箭头连接符 42"/>
          <p:cNvCxnSpPr>
            <a:stCxn id="44" idx="0"/>
            <a:endCxn id="36" idx="2"/>
          </p:cNvCxnSpPr>
          <p:nvPr/>
        </p:nvCxnSpPr>
        <p:spPr>
          <a:xfrm flipH="1" flipV="1">
            <a:off x="3808084" y="2143759"/>
            <a:ext cx="1470918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</a:p>
        </p:txBody>
      </p:sp>
      <p:sp>
        <p:nvSpPr>
          <p:cNvPr id="48" name="矩形 47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50" name="直接箭头连接符 49"/>
          <p:cNvCxnSpPr>
            <a:stCxn id="46" idx="0"/>
            <a:endCxn id="36" idx="2"/>
          </p:cNvCxnSpPr>
          <p:nvPr/>
        </p:nvCxnSpPr>
        <p:spPr>
          <a:xfrm flipH="1" flipV="1">
            <a:off x="3808084" y="2143759"/>
            <a:ext cx="44203" cy="6299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53" name="直接箭头连接符 52"/>
          <p:cNvCxnSpPr>
            <a:stCxn id="44" idx="3"/>
            <a:endCxn id="35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2"/>
            <a:endCxn id="51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3"/>
            <a:endCxn id="4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  <a:endCxn id="41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2"/>
            <a:endCxn id="48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6" idx="3"/>
            <a:endCxn id="4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60" name="矩形 59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62" name="矩形 61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64" name="矩形 63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系统架构设计（高可用性方案）</a:t>
            </a:r>
            <a:endParaRPr lang="en-US" sz="2400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72" name="矩形 7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105"/>
          <p:cNvSpPr txBox="1"/>
          <p:nvPr/>
        </p:nvSpPr>
        <p:spPr>
          <a:xfrm>
            <a:off x="5031230" y="110177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腾讯文件服务器</a:t>
            </a:r>
          </a:p>
        </p:txBody>
      </p:sp>
      <p:sp>
        <p:nvSpPr>
          <p:cNvPr id="94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95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96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97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"/>
          <p:cNvSpPr txBox="1"/>
          <p:nvPr/>
        </p:nvSpPr>
        <p:spPr>
          <a:xfrm>
            <a:off x="6888481" y="985523"/>
            <a:ext cx="2052320" cy="14414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腾讯文件服务实时同步文件到金山服务器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产品运营平台通过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，可以从金山和腾讯拉取文件</a:t>
            </a:r>
            <a:endParaRPr lang="en-US" altLang="zh-CN" sz="1200" dirty="0"/>
          </a:p>
        </p:txBody>
      </p:sp>
      <p:sp>
        <p:nvSpPr>
          <p:cNvPr id="100" name="矩形 99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03" name="矩形 102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本框 105"/>
          <p:cNvSpPr txBox="1"/>
          <p:nvPr/>
        </p:nvSpPr>
        <p:spPr>
          <a:xfrm>
            <a:off x="5031231" y="31439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金山文件服务器</a:t>
            </a:r>
          </a:p>
        </p:txBody>
      </p:sp>
      <p:sp>
        <p:nvSpPr>
          <p:cNvPr id="125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26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27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28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</a:p>
        </p:txBody>
      </p: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925522" y="1735351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867150" y="11830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腾讯应用服务器</a:t>
            </a:r>
          </a:p>
        </p:txBody>
      </p:sp>
      <p:sp>
        <p:nvSpPr>
          <p:cNvPr id="137" name="矩形 136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Rounded Rectangle 69"/>
          <p:cNvSpPr/>
          <p:nvPr/>
        </p:nvSpPr>
        <p:spPr>
          <a:xfrm>
            <a:off x="2925522" y="3737312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867151" y="322521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金山应用服务器</a:t>
            </a:r>
          </a:p>
        </p:txBody>
      </p:sp>
      <p:cxnSp>
        <p:nvCxnSpPr>
          <p:cNvPr id="141" name="直接箭头连接符 140"/>
          <p:cNvCxnSpPr>
            <a:stCxn id="135" idx="3"/>
            <a:endCxn id="9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3"/>
            <a:endCxn id="129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Rounded Rectangle 69"/>
          <p:cNvSpPr/>
          <p:nvPr/>
        </p:nvSpPr>
        <p:spPr>
          <a:xfrm>
            <a:off x="246712" y="25908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产品运营平台</a:t>
            </a:r>
          </a:p>
        </p:txBody>
      </p: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/>
              <a:t>client</a:t>
            </a:r>
            <a:r>
              <a:rPr lang="zh-CN" altLang="en-US" sz="1000"/>
              <a:t>应用</a:t>
            </a:r>
            <a:endParaRPr lang="zh-CN" altLang="en-US" sz="1000" dirty="0"/>
          </a:p>
        </p:txBody>
      </p:sp>
      <p:sp>
        <p:nvSpPr>
          <p:cNvPr id="147" name="矩形 146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Nginx</a:t>
            </a:r>
            <a:endParaRPr lang="zh-CN" altLang="en-US" sz="900" dirty="0"/>
          </a:p>
        </p:txBody>
      </p:sp>
      <p:cxnSp>
        <p:nvCxnSpPr>
          <p:cNvPr id="149" name="肘形连接符 148"/>
          <p:cNvCxnSpPr>
            <a:stCxn id="147" idx="0"/>
            <a:endCxn id="135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5" idx="3"/>
            <a:endCxn id="147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225">
            <a:extLst>
              <a:ext uri="{FF2B5EF4-FFF2-40B4-BE49-F238E27FC236}">
                <a16:creationId xmlns:a16="http://schemas.microsoft.com/office/drawing/2014/main" id="{C517B6CD-6D06-41F4-81CB-0FFF99ABC361}"/>
              </a:ext>
            </a:extLst>
          </p:cNvPr>
          <p:cNvCxnSpPr>
            <a:cxnSpLocks/>
            <a:stCxn id="147" idx="2"/>
            <a:endCxn id="139" idx="1"/>
          </p:cNvCxnSpPr>
          <p:nvPr/>
        </p:nvCxnSpPr>
        <p:spPr>
          <a:xfrm rot="16200000" flipH="1">
            <a:off x="1980944" y="3022344"/>
            <a:ext cx="78740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（版本整体接口场景）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421483" y="1232980"/>
            <a:ext cx="2654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规则说明：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克隆版本时拷贝除 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r>
              <a:rPr lang="zh-CN" altLang="en-US" sz="1000" dirty="0" smtClean="0">
                <a:solidFill>
                  <a:srgbClr val="FF0000"/>
                </a:solidFill>
              </a:rPr>
              <a:t>外的全部文件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中包括键位、产品配置定义的产品组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键位信息包括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基础属性、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扩展属性、自定义属性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000" dirty="0" smtClean="0">
                <a:solidFill>
                  <a:srgbClr val="FF0000"/>
                </a:solidFill>
              </a:rPr>
              <a:t>Store 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 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预计算的覆盖版本内的，版本内不存在的新写入版本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000" dirty="0" smtClean="0">
                <a:solidFill>
                  <a:srgbClr val="FF0000"/>
                </a:solidFill>
              </a:rPr>
              <a:t>字典：以</a:t>
            </a:r>
            <a:r>
              <a:rPr lang="en-US" altLang="zh-CN" sz="1000" dirty="0" smtClean="0">
                <a:solidFill>
                  <a:srgbClr val="FF0000"/>
                </a:solidFill>
              </a:rPr>
              <a:t>mc</a:t>
            </a:r>
            <a:r>
              <a:rPr lang="zh-CN" altLang="en-US" sz="1000" dirty="0" smtClean="0">
                <a:solidFill>
                  <a:srgbClr val="FF0000"/>
                </a:solidFill>
              </a:rPr>
              <a:t>预计算的覆盖版本内的，版本不存在的新写入版本内；添加产品配置平台的产品组、分类、字典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" y="910854"/>
            <a:ext cx="8196889" cy="40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普通版本）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7827"/>
          <a:stretch/>
        </p:blipFill>
        <p:spPr>
          <a:xfrm>
            <a:off x="336212" y="1399972"/>
            <a:ext cx="1428750" cy="11584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2765" y="13505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9" name="左大括号 8"/>
          <p:cNvSpPr/>
          <p:nvPr/>
        </p:nvSpPr>
        <p:spPr>
          <a:xfrm flipH="1">
            <a:off x="942384" y="1717582"/>
            <a:ext cx="216406" cy="493580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3967" y="1833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48842" y="2317229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87" y="1399972"/>
            <a:ext cx="1571625" cy="2505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99199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99199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24526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普通版本目录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07958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91390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99838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30" y="2737933"/>
            <a:ext cx="1609725" cy="714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6212" y="1596744"/>
            <a:ext cx="3233839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2769" y="2716061"/>
            <a:ext cx="2741260" cy="2371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5891095" y="2862783"/>
            <a:ext cx="163041" cy="41068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86" y="2716272"/>
            <a:ext cx="971550" cy="10287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162433" y="289656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9664" y="3329197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29664" y="273793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6867728" y="3218232"/>
            <a:ext cx="155642" cy="526740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23B7130-9AF0-364C-8454-91F0B83237EE}"/>
              </a:ext>
            </a:extLst>
          </p:cNvPr>
          <p:cNvSpPr txBox="1"/>
          <p:nvPr/>
        </p:nvSpPr>
        <p:spPr>
          <a:xfrm>
            <a:off x="4939480" y="1602559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1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需</a:t>
            </a:r>
            <a:r>
              <a:rPr kumimoji="1" lang="zh-CN" altLang="en-US" sz="2200" dirty="0" smtClean="0"/>
              <a:t>求和业务场景</a:t>
            </a:r>
            <a:endParaRPr kumimoji="1" lang="zh-CN" altLang="en-US" sz="2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1B6F0-4ED6-1842-B731-2A52F4E0B98E}"/>
              </a:ext>
            </a:extLst>
          </p:cNvPr>
          <p:cNvSpPr txBox="1"/>
          <p:nvPr/>
        </p:nvSpPr>
        <p:spPr>
          <a:xfrm>
            <a:off x="4939480" y="2249866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系</a:t>
            </a:r>
            <a:r>
              <a:rPr kumimoji="1" lang="zh-CN" altLang="en-US" sz="2200" dirty="0" smtClean="0"/>
              <a:t>统架构设计</a:t>
            </a:r>
            <a:endParaRPr kumimoji="1" lang="zh-CN" altLang="en-US" sz="2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D8E414-38E5-4447-BA58-55499D326400}"/>
              </a:ext>
            </a:extLst>
          </p:cNvPr>
          <p:cNvSpPr txBox="1"/>
          <p:nvPr/>
        </p:nvSpPr>
        <p:spPr>
          <a:xfrm>
            <a:off x="4939480" y="2897173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3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功</a:t>
            </a:r>
            <a:r>
              <a:rPr kumimoji="1" lang="zh-CN" altLang="en-US" sz="2200" dirty="0" smtClean="0"/>
              <a:t>能设计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3544481"/>
            <a:ext cx="32736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4</a:t>
            </a:r>
            <a:r>
              <a:rPr kumimoji="1" lang="zh-Hans" altLang="en-US" sz="2200" dirty="0"/>
              <a:t>   </a:t>
            </a:r>
            <a:r>
              <a:rPr kumimoji="1" lang="zh-CN" altLang="en-US" sz="2200" dirty="0" smtClean="0"/>
              <a:t>非功能设计（可选）</a:t>
            </a:r>
            <a:endParaRPr kumimoji="1" lang="zh-CN" altLang="en-US" sz="2200" dirty="0"/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（版本存储接口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增量版本）</a:t>
            </a:r>
            <a:endParaRPr 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402586" y="1480491"/>
            <a:ext cx="2648343" cy="2224195"/>
            <a:chOff x="6402586" y="1889052"/>
            <a:chExt cx="2648343" cy="2224195"/>
          </a:xfrm>
        </p:grpSpPr>
        <p:sp>
          <p:nvSpPr>
            <p:cNvPr id="29" name="文本框 28"/>
            <p:cNvSpPr txBox="1"/>
            <p:nvPr/>
          </p:nvSpPr>
          <p:spPr>
            <a:xfrm>
              <a:off x="6402586" y="1889052"/>
              <a:ext cx="2648343" cy="2169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增量版本一般是紧急版本发布，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基于当前生效的版本基础上发布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000" dirty="0" smtClean="0">
                  <a:solidFill>
                    <a:srgbClr val="FF0000"/>
                  </a:solidFill>
                </a:rPr>
                <a:t>同时生成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个同名的文件夹：</a:t>
              </a:r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58615" y="2635919"/>
              <a:ext cx="2468149" cy="1477328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marL="228600" indent="-228600" algn="l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1000" dirty="0" err="1" smtClean="0">
                  <a:solidFill>
                    <a:srgbClr val="FF0000"/>
                  </a:solidFill>
                </a:rPr>
                <a:t>Inc_ver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basic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是只包含增量发布的键位，和 增量的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marL="228600" indent="-228600" algn="l">
                <a:buFont typeface="+mj-ea"/>
                <a:buAutoNum type="circleNumDbPlain"/>
              </a:pPr>
              <a:r>
                <a:rPr lang="en-US" altLang="zh-CN" sz="1000" dirty="0" smtClean="0">
                  <a:solidFill>
                    <a:srgbClr val="FF0000"/>
                  </a:solidFill>
                </a:rPr>
                <a:t>Version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下同名的文件夹包下：</a:t>
              </a:r>
              <a:r>
                <a:rPr lang="en-US" altLang="zh-CN" sz="1000" dirty="0">
                  <a:solidFill>
                    <a:srgbClr val="FF0000"/>
                  </a:solidFill>
                </a:rPr>
                <a:t>basic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括新增发布的键位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+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当前生效版本的键位； 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文件是从当前生效版本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2020071501 copy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过来，不与 增量预计算的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store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进行合并</a:t>
              </a:r>
              <a:endParaRPr lang="en-US" altLang="zh-CN" sz="1000" dirty="0" smtClean="0">
                <a:solidFill>
                  <a:srgbClr val="FF0000"/>
                </a:solidFill>
              </a:endParaRPr>
            </a:p>
            <a:p>
              <a:pPr algn="l"/>
              <a:endParaRPr lang="en-US" altLang="zh-CN" sz="1000" dirty="0" smtClean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8" y="1399972"/>
            <a:ext cx="1571625" cy="25050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998020" y="18338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8020" y="29720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租户目录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323347" y="272579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solidFill>
                  <a:srgbClr val="FF0000"/>
                </a:solidFill>
              </a:rPr>
              <a:t>普通</a:t>
            </a:r>
            <a:r>
              <a:rPr lang="zh-CN" altLang="en-US" sz="1000" dirty="0" smtClean="0">
                <a:solidFill>
                  <a:srgbClr val="FF0000"/>
                </a:solidFill>
              </a:rPr>
              <a:t>版本目录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306779" y="251399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增量版本目录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90211" y="2279832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键位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产品组图片目录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98659" y="20336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分类图片目录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/>
          <a:srcRect t="39023"/>
          <a:stretch/>
        </p:blipFill>
        <p:spPr>
          <a:xfrm>
            <a:off x="2841683" y="2740695"/>
            <a:ext cx="1819275" cy="74924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>
            <a:off x="2148481" y="2848899"/>
            <a:ext cx="974098" cy="4725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86" y="1889052"/>
            <a:ext cx="1771650" cy="485775"/>
          </a:xfrm>
          <a:prstGeom prst="rect">
            <a:avLst/>
          </a:prstGeom>
        </p:spPr>
      </p:pic>
      <p:cxnSp>
        <p:nvCxnSpPr>
          <p:cNvPr id="42" name="直接箭头连接符 41"/>
          <p:cNvCxnSpPr>
            <a:stCxn id="36" idx="3"/>
          </p:cNvCxnSpPr>
          <p:nvPr/>
        </p:nvCxnSpPr>
        <p:spPr>
          <a:xfrm flipV="1">
            <a:off x="2260886" y="2249024"/>
            <a:ext cx="757549" cy="38808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90544" y="13414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根目录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09834" y="15997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品牌目录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53970" y="365213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全量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 smtClean="0">
                <a:solidFill>
                  <a:srgbClr val="FF0000"/>
                </a:solidFill>
              </a:rPr>
              <a:t>每日定时</a:t>
            </a:r>
          </a:p>
        </p:txBody>
      </p:sp>
      <p:sp>
        <p:nvSpPr>
          <p:cNvPr id="46" name="左大括号 45"/>
          <p:cNvSpPr/>
          <p:nvPr/>
        </p:nvSpPr>
        <p:spPr>
          <a:xfrm>
            <a:off x="4175810" y="1599707"/>
            <a:ext cx="212329" cy="797491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4164554" y="2848899"/>
            <a:ext cx="193613" cy="984538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28894" y="2101593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19369" y="3207591"/>
            <a:ext cx="1173244" cy="21715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349" y="2827108"/>
            <a:ext cx="971550" cy="10287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405596" y="30074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72827" y="344003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8489" y="284889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4" name="右大括号 53"/>
          <p:cNvSpPr/>
          <p:nvPr/>
        </p:nvSpPr>
        <p:spPr>
          <a:xfrm>
            <a:off x="5079798" y="3341458"/>
            <a:ext cx="164027" cy="433787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/>
          <a:srcRect r="3026" b="38221"/>
          <a:stretch/>
        </p:blipFill>
        <p:spPr>
          <a:xfrm>
            <a:off x="4406896" y="1638449"/>
            <a:ext cx="942158" cy="63551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154562" y="18342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>
                <a:solidFill>
                  <a:srgbClr val="FF0000"/>
                </a:solidFill>
              </a:rPr>
              <a:t>Basic </a:t>
            </a:r>
            <a:r>
              <a:rPr lang="zh-CN" altLang="en-US" sz="1000" dirty="0" smtClean="0">
                <a:solidFill>
                  <a:srgbClr val="FF0000"/>
                </a:solidFill>
              </a:rPr>
              <a:t>增量键位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143648" y="164273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索引文件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122501" y="205680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增量预计算</a:t>
            </a:r>
            <a:r>
              <a:rPr lang="en-US" altLang="zh-CN" sz="1000" dirty="0" smtClean="0">
                <a:solidFill>
                  <a:srgbClr val="FF0000"/>
                </a:solidFill>
              </a:rPr>
              <a:t>store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新增键位）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513989" y="1276201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写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入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7167" y="2803332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添加</a:t>
            </a:r>
            <a:endParaRPr lang="en-US" altLang="zh-CN" sz="1000" dirty="0" smtClean="0"/>
          </a:p>
          <a:p>
            <a:pPr algn="r"/>
            <a:r>
              <a:rPr lang="en-US" altLang="zh-CN" sz="1000" dirty="0" smtClean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16" name="左大括号 15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23413" y="3685114"/>
            <a:ext cx="417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完全</a:t>
            </a:r>
            <a:r>
              <a:rPr lang="zh-CN" altLang="en-US" sz="1000" dirty="0" smtClean="0"/>
              <a:t>添加</a:t>
            </a:r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37" name="左大括号 3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39" name="矩形 3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4978" y="1178588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4325780" y="2557111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277150" y="3665106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834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新增产品组）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2" y="1013702"/>
            <a:ext cx="4498840" cy="12648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2" y="2388951"/>
            <a:ext cx="2465759" cy="88553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2" y="3384886"/>
            <a:ext cx="2582744" cy="133302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90" y="1013702"/>
            <a:ext cx="2053419" cy="1564128"/>
          </a:xfrm>
          <a:prstGeom prst="rect">
            <a:avLst/>
          </a:prstGeom>
        </p:spPr>
      </p:pic>
      <p:sp>
        <p:nvSpPr>
          <p:cNvPr id="45" name="左大括号 44"/>
          <p:cNvSpPr/>
          <p:nvPr/>
        </p:nvSpPr>
        <p:spPr>
          <a:xfrm>
            <a:off x="366503" y="1040004"/>
            <a:ext cx="154129" cy="119447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大括号 45"/>
          <p:cNvSpPr/>
          <p:nvPr/>
        </p:nvSpPr>
        <p:spPr>
          <a:xfrm>
            <a:off x="366502" y="2388952"/>
            <a:ext cx="154130" cy="88553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/>
          <p:cNvSpPr/>
          <p:nvPr/>
        </p:nvSpPr>
        <p:spPr>
          <a:xfrm>
            <a:off x="366502" y="3432770"/>
            <a:ext cx="154130" cy="1207324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/>
          <p:cNvSpPr/>
          <p:nvPr/>
        </p:nvSpPr>
        <p:spPr>
          <a:xfrm>
            <a:off x="6047456" y="1071228"/>
            <a:ext cx="168518" cy="1506602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39679" y="971501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产品组基本信息</a:t>
            </a:r>
            <a:endParaRPr lang="en-US" altLang="zh-CN" sz="10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1670712" y="179576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渠道</a:t>
            </a:r>
            <a:r>
              <a:rPr lang="en-US" altLang="zh-CN" sz="1000" dirty="0" smtClean="0">
                <a:solidFill>
                  <a:srgbClr val="FF0000"/>
                </a:solidFill>
              </a:rPr>
              <a:t>/</a:t>
            </a:r>
            <a:r>
              <a:rPr lang="zh-CN" altLang="en-US" sz="1000" dirty="0">
                <a:solidFill>
                  <a:srgbClr val="FF0000"/>
                </a:solidFill>
              </a:rPr>
              <a:t>图片</a:t>
            </a:r>
            <a:endParaRPr lang="zh-CN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5210" y="2488931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规格信息</a:t>
            </a:r>
            <a:endParaRPr lang="en-US" altLang="zh-CN" sz="1000" dirty="0" smtClean="0"/>
          </a:p>
        </p:txBody>
      </p:sp>
      <p:sp>
        <p:nvSpPr>
          <p:cNvPr id="55" name="文本框 54"/>
          <p:cNvSpPr txBox="1"/>
          <p:nvPr/>
        </p:nvSpPr>
        <p:spPr>
          <a:xfrm>
            <a:off x="70362" y="3746314"/>
            <a:ext cx="366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辅料</a:t>
            </a:r>
            <a:r>
              <a:rPr lang="zh-CN" altLang="en-US" sz="1000" dirty="0" smtClean="0"/>
              <a:t>信息</a:t>
            </a:r>
            <a:endParaRPr lang="en-US" altLang="zh-CN" sz="1000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5753639" y="1319380"/>
            <a:ext cx="3665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产品</a:t>
            </a:r>
            <a:r>
              <a:rPr lang="zh-CN" altLang="en-US" sz="1000" dirty="0" smtClean="0"/>
              <a:t>组键位信息</a:t>
            </a:r>
            <a:endParaRPr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65885" y="87807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1</a:t>
            </a:r>
            <a:endParaRPr lang="zh-CN" altLang="en-US" sz="1000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92384" y="23153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2</a:t>
            </a:r>
            <a:endParaRPr lang="zh-CN" altLang="en-US" sz="10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27536" y="35115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3</a:t>
            </a:r>
            <a:endParaRPr lang="zh-CN" altLang="en-US" sz="1000" dirty="0" smtClean="0"/>
          </a:p>
        </p:txBody>
      </p:sp>
      <p:sp>
        <p:nvSpPr>
          <p:cNvPr id="64" name="文本框 63"/>
          <p:cNvSpPr txBox="1"/>
          <p:nvPr/>
        </p:nvSpPr>
        <p:spPr>
          <a:xfrm>
            <a:off x="5645350" y="10337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4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0572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修改键位）</a:t>
            </a:r>
            <a:endParaRPr 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21" name="左大括号 20"/>
          <p:cNvSpPr/>
          <p:nvPr/>
        </p:nvSpPr>
        <p:spPr>
          <a:xfrm>
            <a:off x="4768951" y="1290859"/>
            <a:ext cx="183518" cy="1169551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4480519" y="1232448"/>
            <a:ext cx="31290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自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定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义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属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性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修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改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29" name="左大括号 28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 rot="16200000">
            <a:off x="4308479" y="1182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接点 39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流程图: 接点 57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60" name="直接箭头连接符 59"/>
          <p:cNvCxnSpPr>
            <a:endCxn id="59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左大括号 62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67" name="左大括号 66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69" name="矩形 68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修改键位赋权）</a:t>
            </a:r>
            <a:endParaRPr lang="en-US" sz="24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7" y="3556226"/>
            <a:ext cx="2634363" cy="1196830"/>
          </a:xfrm>
          <a:prstGeom prst="rect">
            <a:avLst/>
          </a:prstGeom>
        </p:spPr>
      </p:pic>
      <p:sp>
        <p:nvSpPr>
          <p:cNvPr id="42" name="左大括号 41"/>
          <p:cNvSpPr/>
          <p:nvPr/>
        </p:nvSpPr>
        <p:spPr>
          <a:xfrm>
            <a:off x="4768950" y="1290859"/>
            <a:ext cx="187529" cy="51776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821" y="125669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71" y="1199542"/>
            <a:ext cx="3127662" cy="262522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064026" y="1445763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743986" y="1199542"/>
            <a:ext cx="338554" cy="92398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4221367" y="1182787"/>
            <a:ext cx="57205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自定义属性修改</a:t>
            </a:r>
          </a:p>
        </p:txBody>
      </p:sp>
      <p:sp>
        <p:nvSpPr>
          <p:cNvPr id="48" name="左大括号 47"/>
          <p:cNvSpPr/>
          <p:nvPr/>
        </p:nvSpPr>
        <p:spPr>
          <a:xfrm>
            <a:off x="4801720" y="2566732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24766" y="2731750"/>
            <a:ext cx="6559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dirty="0" smtClean="0"/>
              <a:t>MC</a:t>
            </a:r>
          </a:p>
          <a:p>
            <a:pPr algn="r"/>
            <a:r>
              <a:rPr lang="zh-CN" altLang="en-US" sz="1000" dirty="0" smtClean="0"/>
              <a:t>扩展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属性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覆盖</a:t>
            </a:r>
            <a:endParaRPr lang="en-US" altLang="zh-CN" sz="1000" dirty="0" smtClean="0"/>
          </a:p>
          <a:p>
            <a:pPr algn="r"/>
            <a:r>
              <a:rPr lang="en-US" altLang="zh-CN" sz="1000" dirty="0"/>
              <a:t>(</a:t>
            </a:r>
            <a:r>
              <a:rPr lang="zh-CN" altLang="en-US" sz="1000" dirty="0" smtClean="0"/>
              <a:t>赋权的</a:t>
            </a:r>
            <a:r>
              <a:rPr lang="en-US" altLang="zh-CN" sz="1000" dirty="0" smtClean="0"/>
              <a:t>)</a:t>
            </a:r>
            <a:endParaRPr lang="zh-CN" altLang="en-US" sz="1000" dirty="0" smtClean="0"/>
          </a:p>
        </p:txBody>
      </p:sp>
      <p:sp>
        <p:nvSpPr>
          <p:cNvPr id="50" name="左大括号 49"/>
          <p:cNvSpPr/>
          <p:nvPr/>
        </p:nvSpPr>
        <p:spPr>
          <a:xfrm>
            <a:off x="330594" y="1256693"/>
            <a:ext cx="126672" cy="220817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0" y="1128922"/>
            <a:ext cx="2823370" cy="230007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26" y="3811723"/>
            <a:ext cx="2634363" cy="11968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698389" y="144576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网上中文显示名称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965045" y="2009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rgbClr val="FF0000"/>
                </a:solidFill>
              </a:rPr>
              <a:t>口味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70429" y="1749134"/>
            <a:ext cx="1510748" cy="8895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29484" y="1256692"/>
            <a:ext cx="2640473" cy="10557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58391" y="2492197"/>
            <a:ext cx="3347800" cy="124541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29484" y="2360064"/>
            <a:ext cx="2640473" cy="1104801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流程图: 接点 71"/>
          <p:cNvSpPr/>
          <p:nvPr/>
        </p:nvSpPr>
        <p:spPr>
          <a:xfrm rot="16200000">
            <a:off x="4081114" y="1142452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流程图: 接点 72"/>
          <p:cNvSpPr/>
          <p:nvPr/>
        </p:nvSpPr>
        <p:spPr>
          <a:xfrm rot="16200000">
            <a:off x="4399782" y="2665750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流程图: 接点 73"/>
          <p:cNvSpPr/>
          <p:nvPr/>
        </p:nvSpPr>
        <p:spPr>
          <a:xfrm rot="16200000">
            <a:off x="4597914" y="3738676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524259" y="3950289"/>
            <a:ext cx="3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基本属性覆盖</a:t>
            </a:r>
          </a:p>
        </p:txBody>
      </p:sp>
      <p:cxnSp>
        <p:nvCxnSpPr>
          <p:cNvPr id="76" name="直接箭头连接符 75"/>
          <p:cNvCxnSpPr>
            <a:endCxn id="75" idx="1"/>
          </p:cNvCxnSpPr>
          <p:nvPr/>
        </p:nvCxnSpPr>
        <p:spPr>
          <a:xfrm>
            <a:off x="3301110" y="4189638"/>
            <a:ext cx="1223149" cy="26848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29484" y="3520361"/>
            <a:ext cx="2640473" cy="1379147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58391" y="3833454"/>
            <a:ext cx="3347800" cy="1175099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4785901" y="3806036"/>
            <a:ext cx="124651" cy="1083716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大括号 79"/>
          <p:cNvSpPr/>
          <p:nvPr/>
        </p:nvSpPr>
        <p:spPr>
          <a:xfrm>
            <a:off x="321160" y="3523630"/>
            <a:ext cx="136105" cy="1366122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59430" y="1673438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预计算扩展属性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8215" y="3438731"/>
            <a:ext cx="41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MC</a:t>
            </a:r>
            <a:r>
              <a:rPr lang="zh-CN" altLang="en-US" sz="1000" dirty="0" smtClean="0"/>
              <a:t>预计算基本属性</a:t>
            </a:r>
          </a:p>
        </p:txBody>
      </p:sp>
      <p:sp>
        <p:nvSpPr>
          <p:cNvPr id="83" name="左大括号 82"/>
          <p:cNvSpPr/>
          <p:nvPr/>
        </p:nvSpPr>
        <p:spPr>
          <a:xfrm flipH="1">
            <a:off x="3326154" y="2365478"/>
            <a:ext cx="166223" cy="1092097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454863" y="2361596"/>
            <a:ext cx="905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这</a:t>
            </a:r>
            <a:r>
              <a:rPr lang="en-US" altLang="zh-CN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个扩展属性由于在产品配置平台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没有赋权给当前租户</a:t>
            </a:r>
            <a:endParaRPr lang="en-US" altLang="zh-CN" sz="1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因此不写入版本文件</a:t>
            </a:r>
          </a:p>
        </p:txBody>
      </p:sp>
      <p:sp>
        <p:nvSpPr>
          <p:cNvPr id="85" name="矩形 84"/>
          <p:cNvSpPr/>
          <p:nvPr/>
        </p:nvSpPr>
        <p:spPr>
          <a:xfrm rot="16200000">
            <a:off x="1792665" y="-410201"/>
            <a:ext cx="228630" cy="283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预计算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 rot="16200000">
            <a:off x="6618376" y="-946345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流程图: 接点 86"/>
          <p:cNvSpPr/>
          <p:nvPr/>
        </p:nvSpPr>
        <p:spPr>
          <a:xfrm rot="16200000">
            <a:off x="4081114" y="1786845"/>
            <a:ext cx="151047" cy="172183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左大括号 87"/>
          <p:cNvSpPr/>
          <p:nvPr/>
        </p:nvSpPr>
        <p:spPr>
          <a:xfrm>
            <a:off x="4768950" y="1895452"/>
            <a:ext cx="187529" cy="51776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4308371" y="1730233"/>
            <a:ext cx="57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属性赋权取消</a:t>
            </a:r>
            <a:endParaRPr lang="en-US" altLang="zh-CN" sz="1000" dirty="0" smtClean="0"/>
          </a:p>
          <a:p>
            <a:pPr algn="l"/>
            <a:r>
              <a:rPr lang="zh-CN" altLang="en-US" sz="1000" dirty="0"/>
              <a:t>移</a:t>
            </a:r>
            <a:r>
              <a:rPr lang="zh-CN" altLang="en-US" sz="1000" dirty="0" smtClean="0"/>
              <a:t>除这个属性</a:t>
            </a:r>
          </a:p>
        </p:txBody>
      </p:sp>
    </p:spTree>
    <p:extLst>
      <p:ext uri="{BB962C8B-B14F-4D97-AF65-F5344CB8AC3E}">
        <p14:creationId xmlns:p14="http://schemas.microsoft.com/office/powerpoint/2010/main" val="32699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产品组）</a:t>
            </a:r>
            <a:endParaRPr lang="en-US" sz="2400" dirty="0"/>
          </a:p>
        </p:txBody>
      </p:sp>
      <p:sp>
        <p:nvSpPr>
          <p:cNvPr id="39" name="矩形 38"/>
          <p:cNvSpPr/>
          <p:nvPr/>
        </p:nvSpPr>
        <p:spPr>
          <a:xfrm rot="16200000">
            <a:off x="2809854" y="-922772"/>
            <a:ext cx="228630" cy="3946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产品配置平台版本文件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流程图: 终止 39"/>
          <p:cNvSpPr/>
          <p:nvPr/>
        </p:nvSpPr>
        <p:spPr>
          <a:xfrm>
            <a:off x="1884863" y="1455492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121490" y="14909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开始</a:t>
            </a:r>
          </a:p>
        </p:txBody>
      </p:sp>
      <p:sp>
        <p:nvSpPr>
          <p:cNvPr id="59" name="流程图: 过程 58"/>
          <p:cNvSpPr/>
          <p:nvPr/>
        </p:nvSpPr>
        <p:spPr>
          <a:xfrm rot="16200000">
            <a:off x="2077227" y="1838542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LinkId(</a:t>
            </a:r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keyCode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找到键位所属的整个 结构体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流程图: 过程 59"/>
          <p:cNvSpPr/>
          <p:nvPr/>
        </p:nvSpPr>
        <p:spPr>
          <a:xfrm rot="16200000">
            <a:off x="2077226" y="2906763"/>
            <a:ext cx="529671" cy="1063931"/>
          </a:xfrm>
          <a:prstGeom prst="flowChart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将整个结构体内容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从文件中删除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流程图: 终止 60"/>
          <p:cNvSpPr/>
          <p:nvPr/>
        </p:nvSpPr>
        <p:spPr>
          <a:xfrm>
            <a:off x="1884863" y="4091237"/>
            <a:ext cx="914400" cy="301752"/>
          </a:xfrm>
          <a:prstGeom prst="flowChartTermina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21490" y="41266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结束</a:t>
            </a:r>
            <a:endParaRPr lang="zh-CN" altLang="en-US" sz="1000" dirty="0" smtClean="0"/>
          </a:p>
        </p:txBody>
      </p:sp>
      <p:cxnSp>
        <p:nvCxnSpPr>
          <p:cNvPr id="63" name="直接箭头连接符 62"/>
          <p:cNvCxnSpPr>
            <a:stCxn id="58" idx="2"/>
            <a:endCxn id="59" idx="3"/>
          </p:cNvCxnSpPr>
          <p:nvPr/>
        </p:nvCxnSpPr>
        <p:spPr>
          <a:xfrm>
            <a:off x="2342063" y="1737160"/>
            <a:ext cx="0" cy="3685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1"/>
            <a:endCxn id="60" idx="3"/>
          </p:cNvCxnSpPr>
          <p:nvPr/>
        </p:nvCxnSpPr>
        <p:spPr>
          <a:xfrm flipH="1">
            <a:off x="2342062" y="2635343"/>
            <a:ext cx="1" cy="5385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1"/>
            <a:endCxn id="61" idx="0"/>
          </p:cNvCxnSpPr>
          <p:nvPr/>
        </p:nvCxnSpPr>
        <p:spPr>
          <a:xfrm>
            <a:off x="2342062" y="3703564"/>
            <a:ext cx="1" cy="38767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菜单分类）</a:t>
            </a:r>
            <a:endParaRPr 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78" y="986781"/>
            <a:ext cx="6002929" cy="395487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430778" y="1587434"/>
            <a:ext cx="301704" cy="10293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430778" y="1157313"/>
            <a:ext cx="150852" cy="329507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430778" y="2765999"/>
            <a:ext cx="301704" cy="2026393"/>
          </a:xfrm>
          <a:prstGeom prst="leftBrac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896" y="2765999"/>
            <a:ext cx="4103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分类中键位</a:t>
            </a:r>
            <a:r>
              <a:rPr lang="en-US" altLang="zh-CN" sz="1000" dirty="0" smtClean="0"/>
              <a:t>/</a:t>
            </a:r>
            <a:r>
              <a:rPr lang="zh-CN" altLang="en-US" sz="1000" dirty="0"/>
              <a:t>产品</a:t>
            </a:r>
            <a:r>
              <a:rPr lang="zh-CN" altLang="en-US" sz="1000" dirty="0" smtClean="0"/>
              <a:t>组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及顺序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95896" y="1711214"/>
            <a:ext cx="41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渠道和图片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02277" y="1113463"/>
            <a:ext cx="6793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分类名称和顺序</a:t>
            </a:r>
          </a:p>
        </p:txBody>
      </p:sp>
    </p:spTree>
    <p:extLst>
      <p:ext uri="{BB962C8B-B14F-4D97-AF65-F5344CB8AC3E}">
        <p14:creationId xmlns:p14="http://schemas.microsoft.com/office/powerpoint/2010/main" val="9809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版本文件设计（版本通知接口）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28701"/>
            <a:ext cx="8718550" cy="3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键位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产品组 图片上传设计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914400"/>
            <a:ext cx="8767624" cy="40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4" y="966484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9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用户系统架构</a:t>
            </a:r>
            <a:endParaRPr 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4" y="974488"/>
            <a:ext cx="7501093" cy="3933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0119" y="4143983"/>
            <a:ext cx="7412477" cy="369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服务器</a:t>
            </a:r>
            <a:r>
              <a:rPr lang="zh-CN" altLang="en-US" dirty="0"/>
              <a:t>列表 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58258"/>
              </p:ext>
            </p:extLst>
          </p:nvPr>
        </p:nvGraphicFramePr>
        <p:xfrm>
          <a:off x="264160" y="967800"/>
          <a:ext cx="8519383" cy="3832799"/>
        </p:xfrm>
        <a:graphic>
          <a:graphicData uri="http://schemas.openxmlformats.org/drawingml/2006/table">
            <a:tbl>
              <a:tblPr firstRow="1" bandRow="1"/>
              <a:tblGrid>
                <a:gridCol w="115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56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4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9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9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  </a:t>
            </a:r>
            <a:r>
              <a:rPr lang="zh-CN" altLang="en-US" dirty="0" smtClean="0"/>
              <a:t>监控</a:t>
            </a:r>
            <a:endParaRPr 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Straight Connector 41"/>
          <p:cNvCxnSpPr>
            <a:stCxn id="10" idx="1"/>
            <a:endCxn id="9" idx="3"/>
          </p:cNvCxnSpPr>
          <p:nvPr/>
        </p:nvCxnSpPr>
        <p:spPr>
          <a:xfrm flipH="1">
            <a:off x="1583690" y="22560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" name="圆角矩形 6"/>
          <p:cNvSpPr/>
          <p:nvPr/>
        </p:nvSpPr>
        <p:spPr>
          <a:xfrm>
            <a:off x="3464878" y="17397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63"/>
          <p:cNvSpPr txBox="1"/>
          <p:nvPr/>
        </p:nvSpPr>
        <p:spPr>
          <a:xfrm>
            <a:off x="1612795" y="22659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sp>
        <p:nvSpPr>
          <p:cNvPr id="9" name="Rounded Rectangle 106"/>
          <p:cNvSpPr/>
          <p:nvPr/>
        </p:nvSpPr>
        <p:spPr>
          <a:xfrm rot="16200000">
            <a:off x="1325245" y="23512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0" name="圆角矩形 9"/>
          <p:cNvSpPr/>
          <p:nvPr/>
        </p:nvSpPr>
        <p:spPr>
          <a:xfrm rot="16200000">
            <a:off x="1397635" y="14895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1100350" y="15382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013932" y="20605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4174748" y="21860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Connector 41"/>
          <p:cNvCxnSpPr>
            <a:stCxn id="9" idx="2"/>
            <a:endCxn id="12" idx="1"/>
          </p:cNvCxnSpPr>
          <p:nvPr/>
        </p:nvCxnSpPr>
        <p:spPr>
          <a:xfrm flipV="1">
            <a:off x="2198370" y="22865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41"/>
          <p:cNvCxnSpPr>
            <a:stCxn id="9" idx="2"/>
            <a:endCxn id="18" idx="1"/>
          </p:cNvCxnSpPr>
          <p:nvPr/>
        </p:nvCxnSpPr>
        <p:spPr>
          <a:xfrm flipV="1">
            <a:off x="2198370" y="28714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41"/>
          <p:cNvCxnSpPr>
            <a:stCxn id="20" idx="0"/>
            <a:endCxn id="7" idx="3"/>
          </p:cNvCxnSpPr>
          <p:nvPr/>
        </p:nvCxnSpPr>
        <p:spPr>
          <a:xfrm flipH="1" flipV="1">
            <a:off x="5511101" y="27922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ounded Rectangle 69"/>
          <p:cNvSpPr/>
          <p:nvPr/>
        </p:nvSpPr>
        <p:spPr>
          <a:xfrm>
            <a:off x="5580924" y="25219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900" kern="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02502" y="26453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ounded Rectangle 69"/>
          <p:cNvSpPr/>
          <p:nvPr/>
        </p:nvSpPr>
        <p:spPr>
          <a:xfrm>
            <a:off x="4174748" y="27474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6"/>
          <p:cNvSpPr/>
          <p:nvPr/>
        </p:nvSpPr>
        <p:spPr>
          <a:xfrm rot="16200000">
            <a:off x="6847094" y="23787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51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04-5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非功能设计（安全设计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sz="2400" dirty="0"/>
          </a:p>
        </p:txBody>
      </p:sp>
      <p:sp>
        <p:nvSpPr>
          <p:cNvPr id="10" name="Rectangle 95"/>
          <p:cNvSpPr/>
          <p:nvPr/>
        </p:nvSpPr>
        <p:spPr>
          <a:xfrm>
            <a:off x="3454972" y="1030013"/>
            <a:ext cx="1836000" cy="1080000"/>
          </a:xfrm>
          <a:prstGeom prst="rect">
            <a:avLst/>
          </a:prstGeom>
          <a:solidFill>
            <a:srgbClr val="B3D7FF">
              <a:alpha val="51373"/>
            </a:srgbClr>
          </a:solidFill>
          <a:ln w="12700">
            <a:solidFill>
              <a:srgbClr val="B3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2"/>
          <p:cNvSpPr/>
          <p:nvPr/>
        </p:nvSpPr>
        <p:spPr>
          <a:xfrm>
            <a:off x="571606" y="1030013"/>
            <a:ext cx="2772000" cy="1080000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extBox 22"/>
          <p:cNvSpPr txBox="1"/>
          <p:nvPr/>
        </p:nvSpPr>
        <p:spPr>
          <a:xfrm>
            <a:off x="592371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47"/>
          <p:cNvSpPr/>
          <p:nvPr/>
        </p:nvSpPr>
        <p:spPr>
          <a:xfrm>
            <a:off x="571606" y="2164689"/>
            <a:ext cx="2772000" cy="1440000"/>
          </a:xfrm>
          <a:prstGeom prst="rect">
            <a:avLst/>
          </a:prstGeom>
          <a:solidFill>
            <a:srgbClr val="FFC2C2">
              <a:alpha val="31765"/>
            </a:srgbClr>
          </a:solidFill>
          <a:ln w="12700">
            <a:solidFill>
              <a:srgbClr val="C19293">
                <a:alpha val="3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45"/>
          <p:cNvSpPr txBox="1"/>
          <p:nvPr/>
        </p:nvSpPr>
        <p:spPr>
          <a:xfrm>
            <a:off x="3559230" y="1008494"/>
            <a:ext cx="945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容灾备份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59"/>
          <p:cNvSpPr txBox="1"/>
          <p:nvPr/>
        </p:nvSpPr>
        <p:spPr>
          <a:xfrm>
            <a:off x="710334" y="1251466"/>
            <a:ext cx="274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统一安全规范：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XSS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漏洞，注入漏洞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9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传漏洞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，身份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统一安全配置规范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Jenkins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 </a:t>
            </a:r>
            <a:r>
              <a:rPr lang="en-US" altLang="zh-CN" sz="900" dirty="0"/>
              <a:t>Alibaba Java Coding Guidelines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61"/>
          <p:cNvSpPr txBox="1"/>
          <p:nvPr/>
        </p:nvSpPr>
        <p:spPr>
          <a:xfrm>
            <a:off x="3649414" y="1251466"/>
            <a:ext cx="1529365" cy="69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备份策略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异地备份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恢复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2"/>
          <p:cNvSpPr txBox="1"/>
          <p:nvPr/>
        </p:nvSpPr>
        <p:spPr>
          <a:xfrm>
            <a:off x="592371" y="2238322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63"/>
          <p:cNvSpPr txBox="1"/>
          <p:nvPr/>
        </p:nvSpPr>
        <p:spPr>
          <a:xfrm>
            <a:off x="720063" y="2501755"/>
            <a:ext cx="2518672" cy="110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数据隔离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秘钥保护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数字签名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敏感信息脱敏</a:t>
            </a:r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47"/>
          <p:cNvSpPr/>
          <p:nvPr/>
        </p:nvSpPr>
        <p:spPr>
          <a:xfrm>
            <a:off x="3454972" y="2164554"/>
            <a:ext cx="1836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65"/>
          <p:cNvSpPr txBox="1"/>
          <p:nvPr/>
        </p:nvSpPr>
        <p:spPr>
          <a:xfrm>
            <a:off x="3559230" y="225408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166"/>
          <p:cNvSpPr txBox="1"/>
          <p:nvPr/>
        </p:nvSpPr>
        <p:spPr>
          <a:xfrm>
            <a:off x="3649414" y="2501755"/>
            <a:ext cx="164155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单点登录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 </a:t>
            </a:r>
          </a:p>
          <a:p>
            <a:pPr>
              <a:lnSpc>
                <a:spcPct val="150000"/>
              </a:lnSpc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Security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147"/>
          <p:cNvSpPr/>
          <p:nvPr/>
        </p:nvSpPr>
        <p:spPr>
          <a:xfrm>
            <a:off x="5393828" y="1030013"/>
            <a:ext cx="3024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66AE84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extBox 168"/>
          <p:cNvSpPr txBox="1"/>
          <p:nvPr/>
        </p:nvSpPr>
        <p:spPr>
          <a:xfrm>
            <a:off x="5542572" y="1008494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169"/>
          <p:cNvSpPr txBox="1"/>
          <p:nvPr/>
        </p:nvSpPr>
        <p:spPr>
          <a:xfrm>
            <a:off x="5591608" y="1251466"/>
            <a:ext cx="24184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可追溯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确保业务数据的安全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接口调用监控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日志保护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147"/>
          <p:cNvSpPr/>
          <p:nvPr/>
        </p:nvSpPr>
        <p:spPr>
          <a:xfrm>
            <a:off x="5393828" y="2164554"/>
            <a:ext cx="3024000" cy="1440000"/>
          </a:xfrm>
          <a:prstGeom prst="rect">
            <a:avLst/>
          </a:prstGeom>
          <a:solidFill>
            <a:srgbClr val="BBF4FF">
              <a:alpha val="41176"/>
            </a:srgbClr>
          </a:solidFill>
          <a:ln w="12700">
            <a:solidFill>
              <a:srgbClr val="7EA4AD">
                <a:alpha val="3451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5516296" y="2285618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172"/>
          <p:cNvSpPr txBox="1"/>
          <p:nvPr/>
        </p:nvSpPr>
        <p:spPr>
          <a:xfrm>
            <a:off x="5591608" y="2501755"/>
            <a:ext cx="227619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防止</a:t>
            </a:r>
            <a:r>
              <a:rPr lang="en-US" altLang="zh-CN" sz="9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注入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防止内存泄漏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二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开工程不含源码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147"/>
          <p:cNvSpPr/>
          <p:nvPr/>
        </p:nvSpPr>
        <p:spPr>
          <a:xfrm>
            <a:off x="571606" y="3655095"/>
            <a:ext cx="2772000" cy="1080000"/>
          </a:xfrm>
          <a:prstGeom prst="rect">
            <a:avLst/>
          </a:prstGeom>
          <a:solidFill>
            <a:srgbClr val="755A91">
              <a:alpha val="12157"/>
            </a:srgbClr>
          </a:solidFill>
          <a:ln w="12700">
            <a:solidFill>
              <a:srgbClr val="755A91">
                <a:alpha val="26275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TextBox 174"/>
          <p:cNvSpPr txBox="1"/>
          <p:nvPr/>
        </p:nvSpPr>
        <p:spPr>
          <a:xfrm>
            <a:off x="592371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安全措施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TextBox 175"/>
          <p:cNvSpPr txBox="1"/>
          <p:nvPr/>
        </p:nvSpPr>
        <p:spPr>
          <a:xfrm>
            <a:off x="720063" y="3836424"/>
            <a:ext cx="2518672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网络安全：防火墙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传输安全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HTTP,SSL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存储安全：主从，灾备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会话安全：</a:t>
            </a: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auth2.0</a:t>
            </a:r>
          </a:p>
        </p:txBody>
      </p:sp>
      <p:sp>
        <p:nvSpPr>
          <p:cNvPr id="31" name="Rectangle 147"/>
          <p:cNvSpPr/>
          <p:nvPr/>
        </p:nvSpPr>
        <p:spPr>
          <a:xfrm>
            <a:off x="3454972" y="3655095"/>
            <a:ext cx="1836000" cy="1080000"/>
          </a:xfrm>
          <a:prstGeom prst="rect">
            <a:avLst/>
          </a:prstGeom>
          <a:solidFill>
            <a:srgbClr val="E2AA42">
              <a:alpha val="10588"/>
            </a:srgbClr>
          </a:solidFill>
          <a:ln w="12700">
            <a:solidFill>
              <a:srgbClr val="B878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3559230" y="3655095"/>
            <a:ext cx="969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管理安全</a:t>
            </a:r>
            <a:endParaRPr lang="en-US" sz="1000" b="1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172"/>
          <p:cNvSpPr txBox="1"/>
          <p:nvPr/>
        </p:nvSpPr>
        <p:spPr>
          <a:xfrm>
            <a:off x="3649414" y="3836424"/>
            <a:ext cx="14276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运维人员操作规范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中间件的安装规范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提交规范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9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定期</a:t>
            </a:r>
            <a:r>
              <a:rPr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培训</a:t>
            </a:r>
            <a:endParaRPr lang="en-US" altLang="zh-CN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7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/>
          <p:cNvSpPr/>
          <p:nvPr/>
        </p:nvSpPr>
        <p:spPr>
          <a:xfrm>
            <a:off x="4963142" y="2701845"/>
            <a:ext cx="1221120" cy="17082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5125" y="1866899"/>
            <a:ext cx="1752600" cy="18288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系统关系</a:t>
            </a:r>
            <a:endParaRPr lang="en-US" sz="2400" dirty="0"/>
          </a:p>
        </p:txBody>
      </p:sp>
      <p:sp>
        <p:nvSpPr>
          <p:cNvPr id="109" name="矩形 108"/>
          <p:cNvSpPr/>
          <p:nvPr/>
        </p:nvSpPr>
        <p:spPr>
          <a:xfrm rot="16200000">
            <a:off x="3356623" y="2503209"/>
            <a:ext cx="914400" cy="10815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/>
        </p:nvSpPr>
        <p:spPr>
          <a:xfrm rot="16200000">
            <a:off x="1766995" y="3464969"/>
            <a:ext cx="447675" cy="1081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统一认证平台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1" name="直接箭头连接符 5"/>
          <p:cNvCxnSpPr>
            <a:stCxn id="110" idx="2"/>
            <a:endCxn id="109" idx="1"/>
          </p:cNvCxnSpPr>
          <p:nvPr/>
        </p:nvCxnSpPr>
        <p:spPr>
          <a:xfrm flipV="1">
            <a:off x="2531600" y="3501175"/>
            <a:ext cx="1282224" cy="50456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 rot="16200000">
            <a:off x="1140447" y="844327"/>
            <a:ext cx="447675" cy="108153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</a:p>
        </p:txBody>
      </p:sp>
      <p:sp>
        <p:nvSpPr>
          <p:cNvPr id="113" name="矩形 112"/>
          <p:cNvSpPr/>
          <p:nvPr/>
        </p:nvSpPr>
        <p:spPr>
          <a:xfrm rot="16200000">
            <a:off x="1102147" y="2687320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</a:p>
        </p:txBody>
      </p:sp>
      <p:cxnSp>
        <p:nvCxnSpPr>
          <p:cNvPr id="114" name="直接箭头连接符 113"/>
          <p:cNvCxnSpPr>
            <a:stCxn id="113" idx="2"/>
            <a:endCxn id="109" idx="0"/>
          </p:cNvCxnSpPr>
          <p:nvPr/>
        </p:nvCxnSpPr>
        <p:spPr>
          <a:xfrm>
            <a:off x="1663964" y="3025299"/>
            <a:ext cx="1608780" cy="19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 rot="16200000">
            <a:off x="7132869" y="2061919"/>
            <a:ext cx="970766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/>
        </p:nvSpPr>
        <p:spPr>
          <a:xfrm rot="16200000">
            <a:off x="7409178" y="2767013"/>
            <a:ext cx="418148" cy="95599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ysClr val="windowText" lastClr="000000"/>
                </a:solidFill>
              </a:rPr>
              <a:t>EC</a:t>
            </a:r>
            <a:r>
              <a:rPr lang="zh-CN" altLang="en-US" sz="900" dirty="0" smtClean="0">
                <a:solidFill>
                  <a:sysClr val="windowText" lastClr="000000"/>
                </a:solidFill>
              </a:rPr>
              <a:t>菜单</a:t>
            </a:r>
            <a:endParaRPr lang="zh-CN" altLang="en-US" sz="900" dirty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ysClr val="windowText" lastClr="000000"/>
                </a:solidFill>
              </a:rPr>
              <a:t>系统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879239" y="3145430"/>
            <a:ext cx="15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 smtClean="0"/>
              <a:t>版本文件（</a:t>
            </a:r>
            <a:r>
              <a:rPr lang="en-US" altLang="zh-CN" sz="800" dirty="0" smtClean="0"/>
              <a:t>basic</a:t>
            </a:r>
            <a:r>
              <a:rPr lang="zh-CN" altLang="en-US" sz="800" dirty="0" smtClean="0"/>
              <a:t>，</a:t>
            </a:r>
            <a:r>
              <a:rPr lang="en-US" altLang="zh-CN" sz="800" dirty="0" smtClean="0"/>
              <a:t>Store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  <a:p>
            <a:r>
              <a:rPr lang="zh-CN" altLang="en-US" sz="800" dirty="0"/>
              <a:t>图片</a:t>
            </a:r>
          </a:p>
          <a:p>
            <a:pPr algn="l"/>
            <a:endParaRPr lang="zh-CN" altLang="en-US" sz="800" dirty="0" smtClean="0"/>
          </a:p>
        </p:txBody>
      </p:sp>
      <p:sp>
        <p:nvSpPr>
          <p:cNvPr id="118" name="流程图: 多文档 117"/>
          <p:cNvSpPr/>
          <p:nvPr/>
        </p:nvSpPr>
        <p:spPr>
          <a:xfrm>
            <a:off x="5375352" y="2935256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流程图: 多文档 118"/>
          <p:cNvSpPr/>
          <p:nvPr/>
        </p:nvSpPr>
        <p:spPr>
          <a:xfrm>
            <a:off x="3057387" y="1228634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711706" y="1541935"/>
            <a:ext cx="957929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增量紧急计算</a:t>
            </a:r>
          </a:p>
        </p:txBody>
      </p:sp>
      <p:cxnSp>
        <p:nvCxnSpPr>
          <p:cNvPr id="121" name="直接箭头连接符 120"/>
          <p:cNvCxnSpPr>
            <a:stCxn id="112" idx="2"/>
            <a:endCxn id="119" idx="1"/>
          </p:cNvCxnSpPr>
          <p:nvPr/>
        </p:nvCxnSpPr>
        <p:spPr>
          <a:xfrm>
            <a:off x="1905052" y="1385093"/>
            <a:ext cx="1152347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93"/>
          <p:cNvCxnSpPr>
            <a:stCxn id="119" idx="3"/>
            <a:endCxn id="109" idx="3"/>
          </p:cNvCxnSpPr>
          <p:nvPr/>
        </p:nvCxnSpPr>
        <p:spPr>
          <a:xfrm>
            <a:off x="3561266" y="1385128"/>
            <a:ext cx="252557" cy="120164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95"/>
          <p:cNvCxnSpPr>
            <a:stCxn id="109" idx="2"/>
          </p:cNvCxnSpPr>
          <p:nvPr/>
        </p:nvCxnSpPr>
        <p:spPr>
          <a:xfrm>
            <a:off x="4354590" y="3043976"/>
            <a:ext cx="602616" cy="83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3121288" y="4023924"/>
            <a:ext cx="103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内部用户</a:t>
            </a:r>
            <a:r>
              <a:rPr lang="en-US" altLang="zh-CN" sz="800" dirty="0" smtClean="0"/>
              <a:t>SSO</a:t>
            </a:r>
            <a:r>
              <a:rPr lang="zh-CN" altLang="en-US" sz="800" dirty="0" smtClean="0"/>
              <a:t>登录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815562" y="3052369"/>
            <a:ext cx="81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新增键位</a:t>
            </a:r>
            <a:endParaRPr lang="en-US" altLang="zh-CN" sz="800" dirty="0" smtClean="0"/>
          </a:p>
          <a:p>
            <a:pPr algn="l"/>
            <a:r>
              <a:rPr lang="zh-CN" altLang="en-US" sz="800" dirty="0" smtClean="0"/>
              <a:t>修改键位名称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2358583" y="220786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预计</a:t>
            </a:r>
            <a:r>
              <a:rPr lang="zh-CN" altLang="en-US" sz="1000" dirty="0" smtClean="0"/>
              <a:t>算文件接口</a:t>
            </a:r>
            <a:endParaRPr lang="en-US" altLang="zh-CN" sz="1000" dirty="0" smtClean="0"/>
          </a:p>
          <a:p>
            <a:pPr algn="l"/>
            <a:r>
              <a:rPr lang="zh-CN" altLang="en-US" sz="1000" dirty="0" smtClean="0"/>
              <a:t>紧急计算文件接口</a:t>
            </a:r>
            <a:endParaRPr lang="en-US" altLang="zh-CN" sz="1000" dirty="0" smtClean="0"/>
          </a:p>
        </p:txBody>
      </p:sp>
      <p:cxnSp>
        <p:nvCxnSpPr>
          <p:cNvPr id="130" name="直接箭头连接符 129"/>
          <p:cNvCxnSpPr>
            <a:stCxn id="112" idx="1"/>
            <a:endCxn id="113" idx="3"/>
          </p:cNvCxnSpPr>
          <p:nvPr/>
        </p:nvCxnSpPr>
        <p:spPr>
          <a:xfrm flipH="1">
            <a:off x="1325985" y="1608931"/>
            <a:ext cx="38300" cy="11925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2833076" y="983299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全量计算</a:t>
            </a:r>
          </a:p>
        </p:txBody>
      </p:sp>
      <p:cxnSp>
        <p:nvCxnSpPr>
          <p:cNvPr id="132" name="直接箭头连接符 5"/>
          <p:cNvCxnSpPr>
            <a:stCxn id="112" idx="2"/>
          </p:cNvCxnSpPr>
          <p:nvPr/>
        </p:nvCxnSpPr>
        <p:spPr>
          <a:xfrm>
            <a:off x="1905051" y="1385093"/>
            <a:ext cx="1335746" cy="131675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 rot="16200000">
            <a:off x="7254397" y="1973269"/>
            <a:ext cx="447675" cy="675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通知接口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endCxn id="134" idx="0"/>
          </p:cNvCxnSpPr>
          <p:nvPr/>
        </p:nvCxnSpPr>
        <p:spPr>
          <a:xfrm flipV="1">
            <a:off x="4354590" y="2311248"/>
            <a:ext cx="2785665" cy="390596"/>
          </a:xfrm>
          <a:prstGeom prst="bentConnector3">
            <a:avLst>
              <a:gd name="adj1" fmla="val 127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V="1">
            <a:off x="6196992" y="3157242"/>
            <a:ext cx="518133" cy="57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879238" y="42219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文件服务器</a:t>
            </a:r>
          </a:p>
        </p:txBody>
      </p:sp>
      <p:sp>
        <p:nvSpPr>
          <p:cNvPr id="142" name="流程图: 多文档 141"/>
          <p:cNvSpPr/>
          <p:nvPr/>
        </p:nvSpPr>
        <p:spPr>
          <a:xfrm>
            <a:off x="5364089" y="3600827"/>
            <a:ext cx="396510" cy="22198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206940" y="3817269"/>
            <a:ext cx="8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全量文件图片</a:t>
            </a:r>
            <a:endParaRPr lang="zh-CN" altLang="en-US" sz="800" dirty="0"/>
          </a:p>
        </p:txBody>
      </p:sp>
      <p:sp>
        <p:nvSpPr>
          <p:cNvPr id="35" name="流程图: 多文档 34"/>
          <p:cNvSpPr/>
          <p:nvPr/>
        </p:nvSpPr>
        <p:spPr>
          <a:xfrm>
            <a:off x="2329197" y="1820650"/>
            <a:ext cx="503879" cy="312987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功能架构</a:t>
            </a:r>
            <a:endParaRPr lang="en-US" sz="2400" dirty="0"/>
          </a:p>
        </p:txBody>
      </p:sp>
      <p:grpSp>
        <p:nvGrpSpPr>
          <p:cNvPr id="6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64" name="矩形 63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</a:p>
            <a:p>
              <a:pPr algn="l"/>
              <a:r>
                <a:rPr lang="zh-CN" altLang="en-US" sz="1000" dirty="0" smtClean="0"/>
                <a:t>键位名称同步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4973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租户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角色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929230"/>
            <a:ext cx="4495800" cy="245743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17119"/>
              </p:ext>
            </p:extLst>
          </p:nvPr>
        </p:nvGraphicFramePr>
        <p:xfrm>
          <a:off x="4829175" y="1104899"/>
          <a:ext cx="4048125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56">
                  <a:extLst>
                    <a:ext uri="{9D8B030D-6E8A-4147-A177-3AD203B41FA5}">
                      <a16:colId xmlns:a16="http://schemas.microsoft.com/office/drawing/2014/main" val="2219912202"/>
                    </a:ext>
                  </a:extLst>
                </a:gridCol>
                <a:gridCol w="2532269">
                  <a:extLst>
                    <a:ext uri="{9D8B030D-6E8A-4147-A177-3AD203B41FA5}">
                      <a16:colId xmlns:a16="http://schemas.microsoft.com/office/drawing/2014/main" val="415917321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6089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 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产品中台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4473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 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品牌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9881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r>
                        <a:rPr lang="en-US" altLang="zh-CN" dirty="0" smtClean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6143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租户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73846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3595944"/>
            <a:ext cx="8879840" cy="9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443524" y="3736899"/>
            <a:ext cx="623835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整体业务场景</a:t>
            </a:r>
            <a:endParaRPr lang="en-US" sz="2400" dirty="0"/>
          </a:p>
        </p:txBody>
      </p:sp>
      <p:grpSp>
        <p:nvGrpSpPr>
          <p:cNvPr id="52" name="组合 154"/>
          <p:cNvGrpSpPr/>
          <p:nvPr/>
        </p:nvGrpSpPr>
        <p:grpSpPr>
          <a:xfrm>
            <a:off x="73287" y="916526"/>
            <a:ext cx="8936925" cy="4008325"/>
            <a:chOff x="226595" y="924146"/>
            <a:chExt cx="8936925" cy="4008325"/>
          </a:xfrm>
        </p:grpSpPr>
        <p:sp>
          <p:nvSpPr>
            <p:cNvPr id="53" name="矩形 52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grpSp>
          <p:nvGrpSpPr>
            <p:cNvPr id="59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156" name="流程图: 终止 155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</a:p>
            </p:txBody>
          </p:sp>
        </p:grpSp>
        <p:sp>
          <p:nvSpPr>
            <p:cNvPr id="60" name="矩形 59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新键位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修改键位名称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 rot="16200000">
              <a:off x="6640829" y="1619484"/>
              <a:ext cx="933792" cy="162158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 rot="16200000">
              <a:off x="6932479" y="2703931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 rot="16200000">
              <a:off x="1083127" y="3943124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每日全量计算</a:t>
              </a:r>
            </a:p>
          </p:txBody>
        </p:sp>
        <p:cxnSp>
          <p:nvCxnSpPr>
            <p:cNvPr id="115" name="直接箭头连接符 114"/>
            <p:cNvCxnSpPr>
              <a:stCxn id="156" idx="2"/>
              <a:endCxn id="60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8" name="直接箭头连接符 117"/>
            <p:cNvCxnSpPr>
              <a:stCxn id="61" idx="1"/>
              <a:endCxn id="62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44"/>
            <p:cNvCxnSpPr>
              <a:stCxn id="62" idx="2"/>
              <a:endCxn id="116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 rot="16200000">
              <a:off x="3126005" y="2158586"/>
              <a:ext cx="304165" cy="9067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 rot="16200000">
              <a:off x="2982714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2" name="直接箭头连接符 101"/>
            <p:cNvCxnSpPr>
              <a:stCxn id="60" idx="2"/>
              <a:endCxn id="121" idx="0"/>
            </p:cNvCxnSpPr>
            <p:nvPr/>
          </p:nvCxnSpPr>
          <p:spPr>
            <a:xfrm flipV="1">
              <a:off x="1819377" y="2125727"/>
              <a:ext cx="662751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04"/>
            <p:cNvCxnSpPr>
              <a:stCxn id="121" idx="2"/>
              <a:endCxn id="61" idx="3"/>
            </p:cNvCxnSpPr>
            <p:nvPr/>
          </p:nvCxnSpPr>
          <p:spPr>
            <a:xfrm>
              <a:off x="3750840" y="2125727"/>
              <a:ext cx="1134118" cy="326170"/>
            </a:xfrm>
            <a:prstGeom prst="bentConnector4">
              <a:avLst>
                <a:gd name="adj1" fmla="val 65368"/>
                <a:gd name="adj2" fmla="val -2122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endCxn id="120" idx="3"/>
            </p:cNvCxnSpPr>
            <p:nvPr/>
          </p:nvCxnSpPr>
          <p:spPr>
            <a:xfrm>
              <a:off x="3274695" y="2240280"/>
              <a:ext cx="3175" cy="21971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0" idx="2"/>
              <a:endCxn id="61" idx="0"/>
            </p:cNvCxnSpPr>
            <p:nvPr/>
          </p:nvCxnSpPr>
          <p:spPr>
            <a:xfrm flipV="1">
              <a:off x="3731386" y="2603553"/>
              <a:ext cx="519430" cy="82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15"/>
            <p:cNvCxnSpPr>
              <a:stCxn id="151" idx="2"/>
              <a:endCxn id="117" idx="0"/>
            </p:cNvCxnSpPr>
            <p:nvPr/>
          </p:nvCxnSpPr>
          <p:spPr>
            <a:xfrm flipV="1">
              <a:off x="1607704" y="2655604"/>
              <a:ext cx="4820393" cy="1012694"/>
            </a:xfrm>
            <a:prstGeom prst="bentConnector3">
              <a:avLst>
                <a:gd name="adj1" fmla="val 9338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1"/>
              <a:endCxn id="113" idx="3"/>
            </p:cNvCxnSpPr>
            <p:nvPr/>
          </p:nvCxnSpPr>
          <p:spPr>
            <a:xfrm flipH="1">
              <a:off x="7084493" y="2897172"/>
              <a:ext cx="23232" cy="28910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1"/>
            <p:cNvGrpSpPr/>
            <p:nvPr/>
          </p:nvGrpSpPr>
          <p:grpSpPr>
            <a:xfrm>
              <a:off x="6731875" y="3690545"/>
              <a:ext cx="719846" cy="253033"/>
              <a:chOff x="991458" y="1199750"/>
              <a:chExt cx="622191" cy="253033"/>
            </a:xfrm>
            <a:noFill/>
          </p:grpSpPr>
          <p:sp>
            <p:nvSpPr>
              <p:cNvPr id="154" name="流程图: 终止 153"/>
              <p:cNvSpPr/>
              <p:nvPr/>
            </p:nvSpPr>
            <p:spPr>
              <a:xfrm>
                <a:off x="991458" y="1199750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1144685" y="12062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9" name="流程图: 多文档 128"/>
            <p:cNvSpPr/>
            <p:nvPr/>
          </p:nvSpPr>
          <p:spPr>
            <a:xfrm>
              <a:off x="7665328" y="386287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</a:p>
          </p:txBody>
        </p:sp>
        <p:cxnSp>
          <p:nvCxnSpPr>
            <p:cNvPr id="139" name="直接箭头连接符 138"/>
            <p:cNvCxnSpPr>
              <a:stCxn id="113" idx="1"/>
              <a:endCxn id="154" idx="0"/>
            </p:cNvCxnSpPr>
            <p:nvPr/>
          </p:nvCxnSpPr>
          <p:spPr>
            <a:xfrm>
              <a:off x="7084493" y="3490301"/>
              <a:ext cx="7305" cy="20024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113" idx="2"/>
              <a:endCxn id="129" idx="0"/>
            </p:cNvCxnSpPr>
            <p:nvPr/>
          </p:nvCxnSpPr>
          <p:spPr>
            <a:xfrm>
              <a:off x="7718849" y="3338287"/>
              <a:ext cx="199668" cy="524592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8703803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3" name="直接箭头连接符 142"/>
            <p:cNvCxnSpPr>
              <a:stCxn id="129" idx="3"/>
            </p:cNvCxnSpPr>
            <p:nvPr/>
          </p:nvCxnSpPr>
          <p:spPr>
            <a:xfrm flipV="1">
              <a:off x="8110460" y="3989070"/>
              <a:ext cx="486372" cy="1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/>
          </p:nvSpPr>
          <p:spPr>
            <a:xfrm>
              <a:off x="6968841" y="3948619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878498" y="3302587"/>
              <a:ext cx="1003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798839" y="2467099"/>
              <a:ext cx="805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/>
                <a:t>品牌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829961" y="1854512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/>
                <a:t>Kafka</a:t>
              </a:r>
              <a:endParaRPr lang="zh-CN" altLang="en-US" sz="1000" dirty="0" smtClean="0"/>
            </a:p>
          </p:txBody>
        </p:sp>
        <p:sp>
          <p:nvSpPr>
            <p:cNvPr id="148" name="矩形 147"/>
            <p:cNvSpPr/>
            <p:nvPr/>
          </p:nvSpPr>
          <p:spPr>
            <a:xfrm rot="16200000">
              <a:off x="8723182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 rot="16200000">
              <a:off x="1513105" y="3017106"/>
              <a:ext cx="267335" cy="63690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增量计算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 rot="16200000">
              <a:off x="1060969" y="3255231"/>
              <a:ext cx="267335" cy="826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3" name="直接箭头连接符 115"/>
            <p:cNvCxnSpPr>
              <a:stCxn id="114" idx="2"/>
              <a:endCxn id="165" idx="1"/>
            </p:cNvCxnSpPr>
            <p:nvPr/>
          </p:nvCxnSpPr>
          <p:spPr>
            <a:xfrm flipV="1">
              <a:off x="1851253" y="4550107"/>
              <a:ext cx="5779280" cy="2737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流程图: 多文档 164"/>
            <p:cNvSpPr/>
            <p:nvPr/>
          </p:nvSpPr>
          <p:spPr>
            <a:xfrm>
              <a:off x="7630533" y="4422244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7010059" y="4532361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V="1">
              <a:off x="8110460" y="4530689"/>
              <a:ext cx="486372" cy="167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>
            <a:stCxn id="60" idx="1"/>
            <a:endCxn id="149" idx="3"/>
          </p:cNvCxnSpPr>
          <p:nvPr/>
        </p:nvCxnSpPr>
        <p:spPr>
          <a:xfrm flipH="1">
            <a:off x="1030925" y="256554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1503003" y="303163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>
            <a:off x="998553" y="3032125"/>
            <a:ext cx="1270" cy="4953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15"/>
          <p:cNvCxnSpPr>
            <a:stCxn id="150" idx="2"/>
            <a:endCxn id="117" idx="0"/>
          </p:cNvCxnSpPr>
          <p:nvPr/>
        </p:nvCxnSpPr>
        <p:spPr>
          <a:xfrm flipV="1">
            <a:off x="1811917" y="2647984"/>
            <a:ext cx="4462872" cy="679954"/>
          </a:xfrm>
          <a:prstGeom prst="bentConnector3">
            <a:avLst>
              <a:gd name="adj1" fmla="val 886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  非功能性需求</a:t>
            </a:r>
            <a:endParaRPr 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86328"/>
              </p:ext>
            </p:extLst>
          </p:nvPr>
        </p:nvGraphicFramePr>
        <p:xfrm>
          <a:off x="161991" y="951572"/>
          <a:ext cx="8553315" cy="382873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56405">
                  <a:extLst>
                    <a:ext uri="{9D8B030D-6E8A-4147-A177-3AD203B41FA5}">
                      <a16:colId xmlns:a16="http://schemas.microsoft.com/office/drawing/2014/main" val="3127120779"/>
                    </a:ext>
                  </a:extLst>
                </a:gridCol>
                <a:gridCol w="2869660">
                  <a:extLst>
                    <a:ext uri="{9D8B030D-6E8A-4147-A177-3AD203B41FA5}">
                      <a16:colId xmlns:a16="http://schemas.microsoft.com/office/drawing/2014/main" val="2727083633"/>
                    </a:ext>
                  </a:extLst>
                </a:gridCol>
                <a:gridCol w="2519464">
                  <a:extLst>
                    <a:ext uri="{9D8B030D-6E8A-4147-A177-3AD203B41FA5}">
                      <a16:colId xmlns:a16="http://schemas.microsoft.com/office/drawing/2014/main" val="2731811201"/>
                    </a:ext>
                  </a:extLst>
                </a:gridCol>
                <a:gridCol w="1507786">
                  <a:extLst>
                    <a:ext uri="{9D8B030D-6E8A-4147-A177-3AD203B41FA5}">
                      <a16:colId xmlns:a16="http://schemas.microsoft.com/office/drawing/2014/main" val="3677988891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指标值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38261738"/>
                  </a:ext>
                </a:extLst>
              </a:tr>
              <a:tr h="87292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单品牌键位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租户数量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单个租户每天平均发版本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个，版本内键位数量为：品牌*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80%=24000</a:t>
                      </a:r>
                    </a:p>
                    <a:p>
                      <a:pPr marL="228600" indent="-228600" algn="l" fontAlgn="b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版本保留时间期限（待定）</a:t>
                      </a:r>
                      <a:endParaRPr lang="en-US" altLang="zh-CN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、键位属性采用文件存储，动态可扩展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、版本文件文件方式存储，每个版本保留快照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89810223"/>
                  </a:ext>
                </a:extLst>
              </a:tr>
              <a:tr h="4085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</a:t>
                      </a:r>
                      <a:r>
                        <a:rPr lang="en-US" altLang="zh-CN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并发量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登录系统用户数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最大在线用户数 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以内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782326694"/>
                  </a:ext>
                </a:extLst>
              </a:tr>
              <a:tr h="476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可伸缩性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支持未来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年内租户正在到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键位增长率每年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属性增长率每年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增长速度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569726759"/>
                  </a:ext>
                </a:extLst>
              </a:tr>
              <a:tr h="2876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相应速度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页面正确向系统提交后的相应速度不超过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82191889"/>
                  </a:ext>
                </a:extLst>
              </a:tr>
              <a:tr h="326610"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Font typeface="+mj-ea"/>
                        <a:buNone/>
                      </a:pPr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可维护性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代码注释量不低于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严格按照统一的规范编写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提供远程维护方便性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116151937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安全性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内部用户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SSO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外部通话提供用户名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密码登录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用户账号统一管理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511981825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日志监控到按钮级，记录用户操作轨迹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buFont typeface="+mj-ea"/>
                        <a:buAutoNum type="circleNumDbPlain"/>
                      </a:pP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异常日志统计，统计系统异常情况及异常占比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zh-CN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:a16="http://schemas.microsoft.com/office/drawing/2014/main" val="301956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502550" y="946306"/>
            <a:ext cx="1119156" cy="384840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技术架构</a:t>
            </a:r>
            <a:endParaRPr 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4447402" y="3948455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34498" y="3338765"/>
            <a:ext cx="3927305" cy="504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28134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20647" y="1043505"/>
            <a:ext cx="193580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前端使用</a:t>
            </a:r>
            <a:r>
              <a:rPr lang="en-US" altLang="zh-CN" sz="1200" dirty="0" err="1" smtClean="0"/>
              <a:t>vue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后台服务使用</a:t>
            </a:r>
            <a:r>
              <a:rPr lang="en-US" altLang="zh-CN" sz="1200" dirty="0" err="1" smtClean="0"/>
              <a:t>Springboot</a:t>
            </a:r>
            <a:endParaRPr lang="en-US" altLang="zh-CN" sz="1200" dirty="0" smtClean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64160" y="895795"/>
            <a:ext cx="6659849" cy="402725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41156" y="998346"/>
            <a:ext cx="3920647" cy="84612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1537177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/>
          <p:cNvSpPr/>
          <p:nvPr/>
        </p:nvSpPr>
        <p:spPr>
          <a:xfrm>
            <a:off x="1525756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3565474" y="1492238"/>
            <a:ext cx="832076" cy="277346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0554" y="4284149"/>
            <a:ext cx="715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文件存储</a:t>
            </a:r>
            <a:endParaRPr lang="zh-CN" altLang="en-US" sz="1000" dirty="0" smtClean="0"/>
          </a:p>
        </p:txBody>
      </p:sp>
      <p:sp>
        <p:nvSpPr>
          <p:cNvPr id="14" name="文本框 9"/>
          <p:cNvSpPr txBox="1"/>
          <p:nvPr/>
        </p:nvSpPr>
        <p:spPr>
          <a:xfrm>
            <a:off x="7120647" y="2107564"/>
            <a:ext cx="1935804" cy="11079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版本以文件形式存储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接入现</a:t>
            </a:r>
            <a:r>
              <a:rPr lang="zh-CN" altLang="en-US" sz="1200" dirty="0" smtClean="0"/>
              <a:t>有的</a:t>
            </a:r>
            <a:r>
              <a:rPr lang="en-US" altLang="zh-CN" sz="1200" dirty="0" smtClean="0"/>
              <a:t>elk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prometheus</a:t>
            </a:r>
            <a:endParaRPr lang="en-US" altLang="zh-CN" sz="1200" dirty="0" smtClean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1444938" y="1983109"/>
            <a:ext cx="3860974" cy="123078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104"/>
          <p:cNvSpPr/>
          <p:nvPr/>
        </p:nvSpPr>
        <p:spPr>
          <a:xfrm rot="16200000">
            <a:off x="2008857" y="3085336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04"/>
          <p:cNvSpPr/>
          <p:nvPr/>
        </p:nvSpPr>
        <p:spPr>
          <a:xfrm rot="16200000">
            <a:off x="4390297" y="2087438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12"/>
          <p:cNvSpPr txBox="1"/>
          <p:nvPr/>
        </p:nvSpPr>
        <p:spPr>
          <a:xfrm>
            <a:off x="515681" y="34512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中间件</a:t>
            </a:r>
          </a:p>
        </p:txBody>
      </p:sp>
      <p:sp>
        <p:nvSpPr>
          <p:cNvPr id="23" name="Rounded Rectangle 69"/>
          <p:cNvSpPr/>
          <p:nvPr/>
        </p:nvSpPr>
        <p:spPr>
          <a:xfrm>
            <a:off x="1652384" y="2063200"/>
            <a:ext cx="3406000" cy="326198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2573322" y="1092408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2569935" y="1479712"/>
            <a:ext cx="911226" cy="306043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3557452" y="1101351"/>
            <a:ext cx="840097" cy="306274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470453" y="1086145"/>
            <a:ext cx="842709" cy="32148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ounded Rectangle 69"/>
          <p:cNvSpPr/>
          <p:nvPr/>
        </p:nvSpPr>
        <p:spPr>
          <a:xfrm>
            <a:off x="1652384" y="4431297"/>
            <a:ext cx="1030026" cy="2910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samba</a:t>
            </a:r>
          </a:p>
        </p:txBody>
      </p:sp>
      <p:sp>
        <p:nvSpPr>
          <p:cNvPr id="30" name="Rounded Rectangle 69"/>
          <p:cNvSpPr/>
          <p:nvPr/>
        </p:nvSpPr>
        <p:spPr>
          <a:xfrm>
            <a:off x="2799450" y="4433383"/>
            <a:ext cx="939214" cy="28892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69"/>
          <p:cNvSpPr/>
          <p:nvPr/>
        </p:nvSpPr>
        <p:spPr>
          <a:xfrm>
            <a:off x="1652384" y="4050110"/>
            <a:ext cx="2086280" cy="2806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</a:p>
        </p:txBody>
      </p:sp>
      <p:sp>
        <p:nvSpPr>
          <p:cNvPr id="32" name="文本框 12"/>
          <p:cNvSpPr txBox="1"/>
          <p:nvPr/>
        </p:nvSpPr>
        <p:spPr>
          <a:xfrm>
            <a:off x="729713" y="13512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</a:p>
        </p:txBody>
      </p:sp>
      <p:sp>
        <p:nvSpPr>
          <p:cNvPr id="33" name="Rounded Rectangle 69"/>
          <p:cNvSpPr/>
          <p:nvPr/>
        </p:nvSpPr>
        <p:spPr>
          <a:xfrm>
            <a:off x="4573089" y="4183244"/>
            <a:ext cx="740073" cy="42538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104"/>
          <p:cNvSpPr/>
          <p:nvPr/>
        </p:nvSpPr>
        <p:spPr>
          <a:xfrm rot="16200000">
            <a:off x="3266655" y="3077393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104"/>
          <p:cNvSpPr/>
          <p:nvPr/>
        </p:nvSpPr>
        <p:spPr>
          <a:xfrm rot="16200000">
            <a:off x="2039969" y="2094483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12"/>
          <p:cNvSpPr txBox="1"/>
          <p:nvPr/>
        </p:nvSpPr>
        <p:spPr>
          <a:xfrm>
            <a:off x="5734905" y="1139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运</a:t>
            </a:r>
            <a:r>
              <a:rPr lang="zh-CN" altLang="en-US" sz="1000" dirty="0" smtClean="0"/>
              <a:t>维监控</a:t>
            </a:r>
            <a:endParaRPr lang="zh-CN" altLang="en-US" sz="1000" dirty="0" smtClean="0"/>
          </a:p>
        </p:txBody>
      </p:sp>
      <p:sp>
        <p:nvSpPr>
          <p:cNvPr id="39" name="文本框 12"/>
          <p:cNvSpPr txBox="1"/>
          <p:nvPr/>
        </p:nvSpPr>
        <p:spPr>
          <a:xfrm>
            <a:off x="3906118" y="43052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数据库</a:t>
            </a:r>
            <a:endParaRPr lang="en-US" altLang="zh-CN" sz="1000" dirty="0" smtClean="0"/>
          </a:p>
        </p:txBody>
      </p:sp>
      <p:sp>
        <p:nvSpPr>
          <p:cNvPr id="40" name="Rounded Rectangle 104"/>
          <p:cNvSpPr/>
          <p:nvPr/>
        </p:nvSpPr>
        <p:spPr>
          <a:xfrm rot="16200000">
            <a:off x="4521346" y="3073217"/>
            <a:ext cx="322427" cy="1035374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104"/>
          <p:cNvSpPr/>
          <p:nvPr/>
        </p:nvSpPr>
        <p:spPr>
          <a:xfrm rot="16200000">
            <a:off x="3213943" y="2094482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3180048" y="2454884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Jpa</a:t>
            </a:r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2039970" y="2461927"/>
            <a:ext cx="280505" cy="1055671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</a:t>
            </a:r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batis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4481086" y="1480595"/>
            <a:ext cx="824826" cy="282121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104"/>
          <p:cNvSpPr/>
          <p:nvPr/>
        </p:nvSpPr>
        <p:spPr>
          <a:xfrm rot="16200000">
            <a:off x="5857064" y="1513548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104"/>
          <p:cNvSpPr/>
          <p:nvPr/>
        </p:nvSpPr>
        <p:spPr>
          <a:xfrm rot="16200000">
            <a:off x="5857064" y="2158858"/>
            <a:ext cx="440600" cy="89222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enkins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12"/>
          <p:cNvSpPr txBox="1"/>
          <p:nvPr/>
        </p:nvSpPr>
        <p:spPr>
          <a:xfrm>
            <a:off x="634179" y="2358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服务端</a:t>
            </a:r>
          </a:p>
        </p:txBody>
      </p:sp>
      <p:sp>
        <p:nvSpPr>
          <p:cNvPr id="50" name="Rounded Rectangle 104"/>
          <p:cNvSpPr/>
          <p:nvPr/>
        </p:nvSpPr>
        <p:spPr>
          <a:xfrm rot="16200000">
            <a:off x="5854022" y="2812859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lk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ounded Rectangle 104"/>
          <p:cNvSpPr/>
          <p:nvPr/>
        </p:nvSpPr>
        <p:spPr>
          <a:xfrm rot="16200000">
            <a:off x="5863418" y="3516830"/>
            <a:ext cx="440600" cy="892228"/>
          </a:xfrm>
          <a:prstGeom prst="roundRect">
            <a:avLst>
              <a:gd name="adj" fmla="val 6243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104"/>
          <p:cNvSpPr/>
          <p:nvPr/>
        </p:nvSpPr>
        <p:spPr>
          <a:xfrm rot="16200000">
            <a:off x="4367938" y="2441849"/>
            <a:ext cx="280505" cy="1055668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4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44750</TotalTime>
  <Words>2054</Words>
  <Application>Microsoft Office PowerPoint</Application>
  <PresentationFormat>全屏显示(16:9)</PresentationFormat>
  <Paragraphs>757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HelveticaNeueLT Std</vt:lpstr>
      <vt:lpstr>宋体</vt:lpstr>
      <vt:lpstr>Microsoft YaHei</vt:lpstr>
      <vt:lpstr>Microsoft YaHei</vt:lpstr>
      <vt:lpstr>Arial</vt:lpstr>
      <vt:lpstr>Wingdings</vt:lpstr>
      <vt:lpstr>2016 HDS Corporate</vt:lpstr>
      <vt:lpstr>产品中心-产品配置平台 需求名称</vt:lpstr>
      <vt:lpstr>PowerPoint 演示文稿</vt:lpstr>
      <vt:lpstr>01-1 原始需求描述  用户系统架构</vt:lpstr>
      <vt:lpstr>01-2 需求分析  系统关系</vt:lpstr>
      <vt:lpstr>01-2 需求分析  功能架构</vt:lpstr>
      <vt:lpstr>01-1 原始需求描述  租户-角色</vt:lpstr>
      <vt:lpstr>01-2 需求分析  整体业务场景</vt:lpstr>
      <vt:lpstr>01-2 需求分析   非功能性需求</vt:lpstr>
      <vt:lpstr>02-1 系统架构设计  技术架构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02-3 系统架构（服务拆分，接口调用）</vt:lpstr>
      <vt:lpstr>02-3 核心接口（外部接口）</vt:lpstr>
      <vt:lpstr>02-2 系统架构设计（部署架构）</vt:lpstr>
      <vt:lpstr>02-2 系统架构设计（高可用性方案）</vt:lpstr>
      <vt:lpstr>03-1 功能设计（版本整体接口场景）</vt:lpstr>
      <vt:lpstr>03-1 功能设计（版本存储接口-普通版本）</vt:lpstr>
      <vt:lpstr>03-1 功能设计（版本存储接口-增量版本）</vt:lpstr>
      <vt:lpstr>03-1 版本文件设计（basic 新增键位）</vt:lpstr>
      <vt:lpstr>03-1 版本文件设计（basic 新增产品组）</vt:lpstr>
      <vt:lpstr>03-1 版本文件设计（basic 修改键位）</vt:lpstr>
      <vt:lpstr>03-1 版本文件设计（basic 修改键位赋权）</vt:lpstr>
      <vt:lpstr>03-1 版本文件设计（basic删除键位/产品组）</vt:lpstr>
      <vt:lpstr>03-1 版本文件设计（basic 菜单分类）</vt:lpstr>
      <vt:lpstr>03-1 版本文件设计（版本通知接口）</vt:lpstr>
      <vt:lpstr>03-1 键位/产品组 图片上传设计</vt:lpstr>
      <vt:lpstr>03-2 功能设计（数据库设计）</vt:lpstr>
      <vt:lpstr>03-2   服务器列表 </vt:lpstr>
      <vt:lpstr>03-2   监控</vt:lpstr>
      <vt:lpstr>04-5 非功能设计（安全设计）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Ma, Xiaoling</cp:lastModifiedBy>
  <cp:revision>4397</cp:revision>
  <cp:lastPrinted>2016-01-12T17:49:27Z</cp:lastPrinted>
  <dcterms:created xsi:type="dcterms:W3CDTF">2011-02-10T00:52:49Z</dcterms:created>
  <dcterms:modified xsi:type="dcterms:W3CDTF">2020-07-28T09:57:21Z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