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40" r:id="rId3"/>
    <p:sldId id="784" r:id="rId5"/>
    <p:sldId id="785" r:id="rId6"/>
    <p:sldId id="786" r:id="rId7"/>
    <p:sldId id="787" r:id="rId8"/>
    <p:sldId id="788" r:id="rId9"/>
    <p:sldId id="350" r:id="rId10"/>
    <p:sldId id="348" r:id="rId11"/>
    <p:sldId id="789" r:id="rId12"/>
    <p:sldId id="790" r:id="rId13"/>
    <p:sldId id="798" r:id="rId14"/>
    <p:sldId id="791" r:id="rId15"/>
    <p:sldId id="792" r:id="rId16"/>
    <p:sldId id="342" r:id="rId17"/>
    <p:sldId id="799" r:id="rId18"/>
    <p:sldId id="800" r:id="rId19"/>
    <p:sldId id="796" r:id="rId20"/>
    <p:sldId id="797" r:id="rId21"/>
    <p:sldId id="449" r:id="rId2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DA6B6B"/>
    <a:srgbClr val="ECCBCB"/>
    <a:srgbClr val="F6E7E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5388" autoAdjust="0"/>
  </p:normalViewPr>
  <p:slideViewPr>
    <p:cSldViewPr snapToGrid="0" showGuides="1">
      <p:cViewPr varScale="1">
        <p:scale>
          <a:sx n="88" d="100"/>
          <a:sy n="88" d="100"/>
        </p:scale>
        <p:origin x="840" y="60"/>
      </p:cViewPr>
      <p:guideLst>
        <p:guide orient="horz" pos="107"/>
        <p:guide pos="136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14"/>
        <p:guide pos="2211"/>
        <p:guide pos="188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架构改造</a:t>
            </a:r>
            <a:r>
              <a:rPr lang="en-US" altLang="zh-CN" dirty="0"/>
              <a:t>——</a:t>
            </a:r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/>
              <a:t>扫码点餐项目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6999"/>
          </a:xfrm>
        </p:spPr>
        <p:txBody>
          <a:bodyPr/>
          <a:lstStyle/>
          <a:p>
            <a:r>
              <a:rPr lang="zh-CN" altLang="en-US" sz="1200" dirty="0"/>
              <a:t>日立解决方案  </a:t>
            </a:r>
            <a:r>
              <a:rPr lang="en-US" altLang="zh-CN" sz="1200" b="0" dirty="0"/>
              <a:t>Nov,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错误码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错误信息设计</a:t>
            </a:r>
            <a:endParaRPr lang="en-US" sz="2400" dirty="0"/>
          </a:p>
        </p:txBody>
      </p:sp>
      <p:sp>
        <p:nvSpPr>
          <p:cNvPr id="3" name="Title 6"/>
          <p:cNvSpPr txBox="1"/>
          <p:nvPr/>
        </p:nvSpPr>
        <p:spPr>
          <a:xfrm>
            <a:off x="279530" y="1666298"/>
            <a:ext cx="3434211" cy="465885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错误码管理：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530" y="1980162"/>
            <a:ext cx="8638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外部错误：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透传第三方的错误码和错误提示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必要情况下可以转换错误码</a:t>
            </a:r>
            <a:endParaRPr lang="en-US" altLang="zh-CN" dirty="0"/>
          </a:p>
          <a:p>
            <a:r>
              <a:rPr lang="zh-CN" altLang="en-US" dirty="0"/>
              <a:t>内部错误：</a:t>
            </a:r>
            <a:endParaRPr lang="en-US" altLang="zh-CN" dirty="0"/>
          </a:p>
          <a:p>
            <a:r>
              <a:rPr lang="en-US" altLang="zh-CN" dirty="0"/>
              <a:t>               1.</a:t>
            </a:r>
            <a:r>
              <a:rPr lang="zh-CN" altLang="en-US" dirty="0"/>
              <a:t>使用枚举值管理内部错误码</a:t>
            </a:r>
            <a:r>
              <a:rPr lang="en-US" altLang="zh-CN" dirty="0"/>
              <a:t>,</a:t>
            </a:r>
            <a:r>
              <a:rPr lang="zh-CN" altLang="en-US" dirty="0"/>
              <a:t>展示错误应用模块</a:t>
            </a:r>
            <a:r>
              <a:rPr lang="en-US" altLang="zh-CN" dirty="0"/>
              <a:t>,</a:t>
            </a:r>
            <a:r>
              <a:rPr lang="zh-CN" altLang="en-US" dirty="0"/>
              <a:t>错误</a:t>
            </a:r>
            <a:r>
              <a:rPr lang="en-US" altLang="zh-CN" dirty="0"/>
              <a:t>code</a:t>
            </a:r>
            <a:r>
              <a:rPr lang="zh-CN" altLang="en-US" dirty="0"/>
              <a:t>以及错误描述</a:t>
            </a:r>
            <a:endParaRPr lang="en-US" altLang="zh-CN" dirty="0"/>
          </a:p>
        </p:txBody>
      </p:sp>
      <p:sp>
        <p:nvSpPr>
          <p:cNvPr id="6" name="Title 6"/>
          <p:cNvSpPr txBox="1"/>
          <p:nvPr/>
        </p:nvSpPr>
        <p:spPr>
          <a:xfrm>
            <a:off x="264160" y="3697936"/>
            <a:ext cx="5149669" cy="465885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通过</a:t>
            </a:r>
            <a:r>
              <a:rPr lang="en-US" altLang="zh-CN" dirty="0">
                <a:solidFill>
                  <a:srgbClr val="C00000"/>
                </a:solidFill>
              </a:rPr>
              <a:t>ELK</a:t>
            </a:r>
            <a:r>
              <a:rPr lang="zh-CN" altLang="en-US" dirty="0">
                <a:solidFill>
                  <a:srgbClr val="C00000"/>
                </a:solidFill>
              </a:rPr>
              <a:t>作日志归集在</a:t>
            </a:r>
            <a:r>
              <a:rPr lang="en-US" altLang="zh-CN" dirty="0" err="1">
                <a:solidFill>
                  <a:srgbClr val="C00000"/>
                </a:solidFill>
              </a:rPr>
              <a:t>kibana</a:t>
            </a:r>
            <a:r>
              <a:rPr lang="zh-CN" altLang="en-US" dirty="0">
                <a:solidFill>
                  <a:srgbClr val="C00000"/>
                </a:solidFill>
              </a:rPr>
              <a:t>查看：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279530" y="4011800"/>
            <a:ext cx="839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cs typeface="Times New Roman" panose="02020603050405020304"/>
              </a:rPr>
              <a:t>在</a:t>
            </a:r>
            <a:r>
              <a:rPr lang="en-US" altLang="zh-CN" kern="100" dirty="0" err="1">
                <a:cs typeface="Times New Roman" panose="02020603050405020304"/>
              </a:rPr>
              <a:t>kibana</a:t>
            </a:r>
            <a:r>
              <a:rPr lang="zh-CN" altLang="zh-CN" kern="100" dirty="0">
                <a:cs typeface="Times New Roman" panose="02020603050405020304"/>
              </a:rPr>
              <a:t>中可以对日志进行搜索和过滤。常用的几个维度有：按</a:t>
            </a:r>
            <a:r>
              <a:rPr lang="zh-CN" altLang="en-US" kern="100" dirty="0">
                <a:cs typeface="Times New Roman" panose="02020603050405020304"/>
              </a:rPr>
              <a:t>服务名</a:t>
            </a:r>
            <a:r>
              <a:rPr lang="zh-CN" altLang="zh-CN" kern="100" dirty="0">
                <a:cs typeface="Times New Roman" panose="02020603050405020304"/>
              </a:rPr>
              <a:t>过滤、按日志级别过滤、按</a:t>
            </a:r>
            <a:r>
              <a:rPr lang="zh-CN" altLang="en-US" kern="100" dirty="0">
                <a:cs typeface="Times New Roman" panose="02020603050405020304"/>
              </a:rPr>
              <a:t>主机</a:t>
            </a:r>
            <a:r>
              <a:rPr lang="en-US" altLang="zh-CN" kern="100" dirty="0" err="1">
                <a:cs typeface="Times New Roman" panose="02020603050405020304"/>
              </a:rPr>
              <a:t>ip</a:t>
            </a:r>
            <a:r>
              <a:rPr lang="zh-CN" altLang="zh-CN" kern="100" dirty="0">
                <a:cs typeface="Times New Roman" panose="02020603050405020304"/>
              </a:rPr>
              <a:t>过滤、按</a:t>
            </a:r>
            <a:r>
              <a:rPr lang="zh-CN" altLang="en-US" kern="100" dirty="0">
                <a:cs typeface="Times New Roman" panose="02020603050405020304"/>
              </a:rPr>
              <a:t>调用链</a:t>
            </a:r>
            <a:r>
              <a:rPr lang="zh-CN" altLang="zh-CN" sz="1600" kern="100" dirty="0">
                <a:solidFill>
                  <a:srgbClr val="2D2D2D"/>
                </a:solidFill>
                <a:latin typeface="Lucida Console"/>
                <a:cs typeface="Times New Roman" panose="02020603050405020304"/>
              </a:rPr>
              <a:t>过滤</a:t>
            </a:r>
            <a:endParaRPr lang="en-US" altLang="zh-CN" dirty="0"/>
          </a:p>
        </p:txBody>
      </p:sp>
      <p:sp>
        <p:nvSpPr>
          <p:cNvPr id="8" name="Title 6"/>
          <p:cNvSpPr txBox="1"/>
          <p:nvPr/>
        </p:nvSpPr>
        <p:spPr>
          <a:xfrm>
            <a:off x="279530" y="1080190"/>
            <a:ext cx="3434211" cy="465885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错误管理目标：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2569086" y="1013526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问题描述清晰，容易定位问题，方便数据统计</a:t>
            </a:r>
            <a:endParaRPr lang="en-US" altLang="zh-CN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错误码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错误信息查询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1001486"/>
            <a:ext cx="6162675" cy="37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熔断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Sentinel-features-over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80198"/>
            <a:ext cx="6959600" cy="32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990" y="1030853"/>
            <a:ext cx="8628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采用阿里开源的</a:t>
            </a:r>
            <a:r>
              <a:rPr lang="en-US" altLang="zh-CN" sz="1200" dirty="0"/>
              <a:t>Sentinel</a:t>
            </a:r>
            <a:r>
              <a:rPr lang="zh-CN" altLang="en-US" sz="1200" dirty="0"/>
              <a:t>集成在</a:t>
            </a:r>
            <a:r>
              <a:rPr lang="en-US" altLang="zh-CN" sz="1200" dirty="0"/>
              <a:t>spring cloud</a:t>
            </a:r>
            <a:r>
              <a:rPr lang="zh-CN" altLang="en-US" sz="1200" dirty="0"/>
              <a:t>中</a:t>
            </a:r>
            <a:r>
              <a:rPr lang="en-US" altLang="zh-CN" sz="1200" dirty="0"/>
              <a:t>,</a:t>
            </a:r>
            <a:r>
              <a:rPr lang="zh-CN" altLang="en-US" sz="1200" dirty="0"/>
              <a:t>围绕资源的实时状态设定的规则，可以包括流量控制规则、熔断降级规则以及系统保护规则。所有规则可以动态实时调整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降级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90" y="1030853"/>
            <a:ext cx="8628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当检测到调用链路中某个资源出现不稳定的表现，例如请求响应时间长或异常比例升高的时候，则对这个资源的调用进行限制，让请求快速失败，避免影响到其它的资源而导致级联故障。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2098074"/>
            <a:ext cx="4165600" cy="2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 bwMode="auto">
          <a:xfrm>
            <a:off x="310089" y="1776730"/>
            <a:ext cx="4701933" cy="2829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26" name="标题 1"/>
          <p:cNvSpPr txBox="1">
            <a:spLocks noChangeArrowheads="1"/>
          </p:cNvSpPr>
          <p:nvPr/>
        </p:nvSpPr>
        <p:spPr>
          <a:xfrm>
            <a:off x="68262" y="171997"/>
            <a:ext cx="7616825" cy="4587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DA291C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5"/>
          <p:cNvSpPr>
            <a:spLocks noChangeArrowheads="1"/>
          </p:cNvSpPr>
          <p:nvPr/>
        </p:nvSpPr>
        <p:spPr bwMode="auto">
          <a:xfrm>
            <a:off x="416832" y="1956911"/>
            <a:ext cx="4467868" cy="61483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6">
                <a:lumMod val="25000"/>
                <a:lumOff val="75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圆角矩形 7"/>
          <p:cNvSpPr>
            <a:spLocks noChangeArrowheads="1"/>
          </p:cNvSpPr>
          <p:nvPr/>
        </p:nvSpPr>
        <p:spPr bwMode="auto">
          <a:xfrm>
            <a:off x="453345" y="3356901"/>
            <a:ext cx="4452705" cy="106838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矩形 13"/>
          <p:cNvSpPr>
            <a:spLocks noChangeArrowheads="1"/>
          </p:cNvSpPr>
          <p:nvPr/>
        </p:nvSpPr>
        <p:spPr bwMode="auto">
          <a:xfrm>
            <a:off x="2161816" y="1025741"/>
            <a:ext cx="977900" cy="327009"/>
          </a:xfrm>
          <a:prstGeom prst="rect">
            <a:avLst/>
          </a:prstGeom>
          <a:solidFill>
            <a:srgbClr val="E9E6FE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96256" y="3375951"/>
            <a:ext cx="1353345" cy="10144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913720" y="3539464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913720" y="3828389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…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913720" y="4109376"/>
            <a:ext cx="1095375" cy="2365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文本框 113"/>
          <p:cNvSpPr txBox="1">
            <a:spLocks noChangeArrowheads="1"/>
          </p:cNvSpPr>
          <p:nvPr/>
        </p:nvSpPr>
        <p:spPr bwMode="auto">
          <a:xfrm>
            <a:off x="658473" y="2172254"/>
            <a:ext cx="7217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圆角矩形 6"/>
          <p:cNvSpPr>
            <a:spLocks noChangeArrowheads="1"/>
          </p:cNvSpPr>
          <p:nvPr/>
        </p:nvSpPr>
        <p:spPr bwMode="auto">
          <a:xfrm>
            <a:off x="453345" y="2676576"/>
            <a:ext cx="4452705" cy="48577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914142" y="2800207"/>
            <a:ext cx="1707356" cy="271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*3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文本框 117"/>
          <p:cNvSpPr txBox="1">
            <a:spLocks noChangeArrowheads="1"/>
          </p:cNvSpPr>
          <p:nvPr/>
        </p:nvSpPr>
        <p:spPr bwMode="auto">
          <a:xfrm>
            <a:off x="404160" y="2778103"/>
            <a:ext cx="1176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" name="文本框 118"/>
          <p:cNvSpPr txBox="1">
            <a:spLocks noChangeArrowheads="1"/>
          </p:cNvSpPr>
          <p:nvPr/>
        </p:nvSpPr>
        <p:spPr bwMode="auto">
          <a:xfrm>
            <a:off x="393020" y="3664989"/>
            <a:ext cx="55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7" name="文本框 122"/>
          <p:cNvSpPr txBox="1">
            <a:spLocks noChangeArrowheads="1"/>
          </p:cNvSpPr>
          <p:nvPr/>
        </p:nvSpPr>
        <p:spPr bwMode="auto">
          <a:xfrm>
            <a:off x="1015820" y="3329651"/>
            <a:ext cx="966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1507545" y="2097931"/>
            <a:ext cx="3170639" cy="34616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594857" y="2148731"/>
            <a:ext cx="2911475" cy="220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sential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9" name="直接箭头连接符 188"/>
          <p:cNvCxnSpPr>
            <a:stCxn id="131" idx="2"/>
            <a:endCxn id="127" idx="0"/>
          </p:cNvCxnSpPr>
          <p:nvPr/>
        </p:nvCxnSpPr>
        <p:spPr bwMode="auto">
          <a:xfrm>
            <a:off x="2650766" y="1352750"/>
            <a:ext cx="0" cy="6041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8" name="矩形 67"/>
          <p:cNvSpPr/>
          <p:nvPr/>
        </p:nvSpPr>
        <p:spPr bwMode="auto">
          <a:xfrm>
            <a:off x="2544982" y="3375951"/>
            <a:ext cx="1353345" cy="10144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562446" y="3539464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562446" y="3828389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…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562446" y="4109376"/>
            <a:ext cx="1095375" cy="2365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122"/>
          <p:cNvSpPr txBox="1">
            <a:spLocks noChangeArrowheads="1"/>
          </p:cNvSpPr>
          <p:nvPr/>
        </p:nvSpPr>
        <p:spPr bwMode="auto">
          <a:xfrm>
            <a:off x="2575807" y="3341228"/>
            <a:ext cx="966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3829" y="1255486"/>
            <a:ext cx="30716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集成</a:t>
            </a:r>
            <a:r>
              <a:rPr lang="en-US" altLang="zh-CN" sz="1200" dirty="0" err="1"/>
              <a:t>sential</a:t>
            </a:r>
            <a:r>
              <a:rPr lang="zh-CN" altLang="en-US" sz="1200" dirty="0"/>
              <a:t>用以控制流量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方便作权限控制和验证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</a:t>
            </a:r>
            <a:r>
              <a:rPr lang="en-US" altLang="zh-CN" sz="1200" dirty="0" err="1"/>
              <a:t>url</a:t>
            </a:r>
            <a:r>
              <a:rPr lang="zh-CN" altLang="en-US" sz="1200" dirty="0"/>
              <a:t>映射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方便作黑白名单的控制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方便拦截所有请求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sz="2400" dirty="0"/>
              <a:t>HA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467889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-336613" y="899856"/>
            <a:ext cx="4701933" cy="2829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8490" y="899795"/>
            <a:ext cx="4465320" cy="2748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圆角矩形 5"/>
          <p:cNvSpPr>
            <a:spLocks noChangeArrowheads="1"/>
          </p:cNvSpPr>
          <p:nvPr/>
        </p:nvSpPr>
        <p:spPr bwMode="auto">
          <a:xfrm>
            <a:off x="358775" y="1080135"/>
            <a:ext cx="3867150" cy="6146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6">
                <a:lumMod val="25000"/>
                <a:lumOff val="75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7"/>
          <p:cNvSpPr>
            <a:spLocks noChangeArrowheads="1"/>
          </p:cNvSpPr>
          <p:nvPr/>
        </p:nvSpPr>
        <p:spPr bwMode="auto">
          <a:xfrm>
            <a:off x="396240" y="2393315"/>
            <a:ext cx="2268855" cy="125412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57"/>
          <p:cNvSpPr>
            <a:spLocks noChangeArrowheads="1"/>
          </p:cNvSpPr>
          <p:nvPr/>
        </p:nvSpPr>
        <p:spPr bwMode="auto">
          <a:xfrm>
            <a:off x="358775" y="3764280"/>
            <a:ext cx="8535035" cy="115062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60000"/>
                <a:lumOff val="4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803400" y="170451"/>
            <a:ext cx="977900" cy="327009"/>
          </a:xfrm>
          <a:prstGeom prst="rect">
            <a:avLst/>
          </a:prstGeom>
          <a:solidFill>
            <a:srgbClr val="E9E6FE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38200" y="2499360"/>
            <a:ext cx="1529080" cy="1078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53453" y="2662590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53453" y="2951515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…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53453" y="3232502"/>
            <a:ext cx="1095375" cy="2365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microSer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5363" y="3877477"/>
            <a:ext cx="1393825" cy="1001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92835" y="4273550"/>
            <a:ext cx="1165225" cy="241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Mysql1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92200" y="4598670"/>
            <a:ext cx="1165860" cy="236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Mysql2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05075" y="3877477"/>
            <a:ext cx="1393825" cy="1001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606675" y="4232275"/>
            <a:ext cx="117856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606675" y="4563110"/>
            <a:ext cx="1177925" cy="2305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组合 98"/>
          <p:cNvGrpSpPr/>
          <p:nvPr/>
        </p:nvGrpSpPr>
        <p:grpSpPr bwMode="auto">
          <a:xfrm>
            <a:off x="4006850" y="3876675"/>
            <a:ext cx="1532255" cy="1001395"/>
            <a:chOff x="995458" y="5089465"/>
            <a:chExt cx="1137549" cy="1138708"/>
          </a:xfrm>
        </p:grpSpPr>
        <p:sp>
          <p:nvSpPr>
            <p:cNvPr id="26" name="矩形 25"/>
            <p:cNvSpPr/>
            <p:nvPr/>
          </p:nvSpPr>
          <p:spPr bwMode="auto">
            <a:xfrm>
              <a:off x="995458" y="5089465"/>
              <a:ext cx="1137549" cy="11387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99171" y="5533539"/>
              <a:ext cx="888636" cy="259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  <a:sym typeface="Myriad Pro" pitchFamily="34" charset="0"/>
                </a:rPr>
                <a:t>redis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102000" y="5861360"/>
              <a:ext cx="879208" cy="27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  <a:sym typeface="Myriad Pro" pitchFamily="34" charset="0"/>
                </a:rPr>
                <a:t>redis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5922645" y="3862070"/>
            <a:ext cx="1983105" cy="1016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271895" y="4288155"/>
            <a:ext cx="1426845" cy="220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Conf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Mysql1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71895" y="4570095"/>
            <a:ext cx="1426845" cy="264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Conf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Mysql2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113"/>
          <p:cNvSpPr txBox="1">
            <a:spLocks noChangeArrowheads="1"/>
          </p:cNvSpPr>
          <p:nvPr/>
        </p:nvSpPr>
        <p:spPr bwMode="auto">
          <a:xfrm>
            <a:off x="476250" y="1295400"/>
            <a:ext cx="67881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6"/>
          <p:cNvSpPr>
            <a:spLocks noChangeArrowheads="1"/>
          </p:cNvSpPr>
          <p:nvPr/>
        </p:nvSpPr>
        <p:spPr bwMode="auto">
          <a:xfrm>
            <a:off x="395605" y="1799590"/>
            <a:ext cx="3829685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56085" y="1923333"/>
            <a:ext cx="1707356" cy="271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17"/>
          <p:cNvSpPr txBox="1">
            <a:spLocks noChangeArrowheads="1"/>
          </p:cNvSpPr>
          <p:nvPr/>
        </p:nvSpPr>
        <p:spPr bwMode="auto">
          <a:xfrm>
            <a:off x="346103" y="1901229"/>
            <a:ext cx="1176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118"/>
          <p:cNvSpPr txBox="1">
            <a:spLocks noChangeArrowheads="1"/>
          </p:cNvSpPr>
          <p:nvPr/>
        </p:nvSpPr>
        <p:spPr bwMode="auto">
          <a:xfrm>
            <a:off x="334963" y="2788115"/>
            <a:ext cx="55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22"/>
          <p:cNvSpPr txBox="1">
            <a:spLocks noChangeArrowheads="1"/>
          </p:cNvSpPr>
          <p:nvPr/>
        </p:nvSpPr>
        <p:spPr bwMode="auto">
          <a:xfrm>
            <a:off x="957763" y="2452777"/>
            <a:ext cx="966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*2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126"/>
          <p:cNvSpPr txBox="1">
            <a:spLocks noChangeArrowheads="1"/>
          </p:cNvSpPr>
          <p:nvPr/>
        </p:nvSpPr>
        <p:spPr bwMode="auto">
          <a:xfrm>
            <a:off x="385763" y="4108679"/>
            <a:ext cx="554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底层数据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1"/>
          <p:cNvSpPr txBox="1">
            <a:spLocks noChangeArrowheads="1"/>
          </p:cNvSpPr>
          <p:nvPr/>
        </p:nvSpPr>
        <p:spPr bwMode="auto">
          <a:xfrm>
            <a:off x="1092835" y="3950970"/>
            <a:ext cx="1165225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2" name="文本框 121"/>
          <p:cNvSpPr txBox="1">
            <a:spLocks noChangeArrowheads="1"/>
          </p:cNvSpPr>
          <p:nvPr/>
        </p:nvSpPr>
        <p:spPr bwMode="auto">
          <a:xfrm>
            <a:off x="4131310" y="3950970"/>
            <a:ext cx="1211580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redis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数据库集群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3" name="文本框 121"/>
          <p:cNvSpPr txBox="1">
            <a:spLocks noChangeArrowheads="1"/>
          </p:cNvSpPr>
          <p:nvPr/>
        </p:nvSpPr>
        <p:spPr bwMode="auto">
          <a:xfrm>
            <a:off x="6271260" y="3971290"/>
            <a:ext cx="1427480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新增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配置集群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*2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26845" y="1226185"/>
            <a:ext cx="2628265" cy="3676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36700" y="1271905"/>
            <a:ext cx="2369820" cy="254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sential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63310" y="1668145"/>
            <a:ext cx="967105" cy="1724025"/>
            <a:chOff x="5994868" y="1856070"/>
            <a:chExt cx="864000" cy="1476000"/>
          </a:xfrm>
        </p:grpSpPr>
        <p:sp>
          <p:nvSpPr>
            <p:cNvPr id="48" name="圆角矩形 6"/>
            <p:cNvSpPr>
              <a:spLocks noChangeArrowheads="1"/>
            </p:cNvSpPr>
            <p:nvPr/>
          </p:nvSpPr>
          <p:spPr bwMode="auto">
            <a:xfrm>
              <a:off x="5994868" y="1856070"/>
              <a:ext cx="864000" cy="1476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文本框 117"/>
            <p:cNvSpPr txBox="1">
              <a:spLocks noChangeArrowheads="1"/>
            </p:cNvSpPr>
            <p:nvPr/>
          </p:nvSpPr>
          <p:spPr bwMode="auto">
            <a:xfrm>
              <a:off x="6099903" y="1901143"/>
              <a:ext cx="756000" cy="209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配置中心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091877" y="2167036"/>
              <a:ext cx="655800" cy="9345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Apollo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配置集群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*3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圆角矩形 7"/>
          <p:cNvSpPr>
            <a:spLocks noChangeArrowheads="1"/>
          </p:cNvSpPr>
          <p:nvPr/>
        </p:nvSpPr>
        <p:spPr bwMode="auto">
          <a:xfrm>
            <a:off x="4664710" y="1668780"/>
            <a:ext cx="1325880" cy="172339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44720" y="1934845"/>
            <a:ext cx="1163320" cy="1186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92040" y="2332990"/>
            <a:ext cx="890905" cy="231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904740" y="2670810"/>
            <a:ext cx="877570" cy="222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granfanna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122"/>
          <p:cNvSpPr txBox="1">
            <a:spLocks noChangeArrowheads="1"/>
          </p:cNvSpPr>
          <p:nvPr/>
        </p:nvSpPr>
        <p:spPr bwMode="auto">
          <a:xfrm>
            <a:off x="4869815" y="1990725"/>
            <a:ext cx="96964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微服务监控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圆角矩形 6"/>
          <p:cNvSpPr>
            <a:spLocks noChangeArrowheads="1"/>
          </p:cNvSpPr>
          <p:nvPr/>
        </p:nvSpPr>
        <p:spPr bwMode="auto">
          <a:xfrm>
            <a:off x="4664075" y="1041400"/>
            <a:ext cx="3993515" cy="49911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907152" y="1173741"/>
            <a:ext cx="1707356" cy="271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Jenkins*1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117"/>
          <p:cNvSpPr txBox="1">
            <a:spLocks noChangeArrowheads="1"/>
          </p:cNvSpPr>
          <p:nvPr/>
        </p:nvSpPr>
        <p:spPr bwMode="auto">
          <a:xfrm>
            <a:off x="4813870" y="1173517"/>
            <a:ext cx="1176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服务部署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>
            <a:stCxn id="50" idx="2"/>
            <a:endCxn id="43" idx="0"/>
          </p:cNvCxnSpPr>
          <p:nvPr/>
        </p:nvCxnSpPr>
        <p:spPr bwMode="auto">
          <a:xfrm>
            <a:off x="6638925" y="3122930"/>
            <a:ext cx="346075" cy="848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62" name="直接箭头连接符 61"/>
          <p:cNvCxnSpPr>
            <a:stCxn id="11" idx="2"/>
            <a:endCxn id="8" idx="0"/>
          </p:cNvCxnSpPr>
          <p:nvPr/>
        </p:nvCxnSpPr>
        <p:spPr bwMode="auto">
          <a:xfrm>
            <a:off x="2292350" y="497460"/>
            <a:ext cx="0" cy="582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</p:spPr>
      </p:cxnSp>
      <p:grpSp>
        <p:nvGrpSpPr>
          <p:cNvPr id="63" name="组合 62"/>
          <p:cNvGrpSpPr/>
          <p:nvPr/>
        </p:nvGrpSpPr>
        <p:grpSpPr>
          <a:xfrm>
            <a:off x="7215573" y="1668275"/>
            <a:ext cx="1452880" cy="1723390"/>
            <a:chOff x="7215573" y="1292273"/>
            <a:chExt cx="1452880" cy="1723390"/>
          </a:xfrm>
        </p:grpSpPr>
        <p:sp>
          <p:nvSpPr>
            <p:cNvPr id="64" name="圆角矩形 6"/>
            <p:cNvSpPr>
              <a:spLocks noChangeArrowheads="1"/>
            </p:cNvSpPr>
            <p:nvPr/>
          </p:nvSpPr>
          <p:spPr bwMode="auto">
            <a:xfrm>
              <a:off x="7215573" y="1292273"/>
              <a:ext cx="1452880" cy="17233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文本框 117"/>
            <p:cNvSpPr txBox="1">
              <a:spLocks noChangeArrowheads="1"/>
            </p:cNvSpPr>
            <p:nvPr/>
          </p:nvSpPr>
          <p:spPr bwMode="auto">
            <a:xfrm>
              <a:off x="7287318" y="1374333"/>
              <a:ext cx="11768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日志采集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298758" y="1653588"/>
              <a:ext cx="1303655" cy="12776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399469" y="2072223"/>
              <a:ext cx="1095375" cy="21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Elastic Search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399469" y="2334960"/>
              <a:ext cx="1095375" cy="236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 err="1">
                  <a:latin typeface="微软雅黑" panose="020B0503020204020204" charset="-122"/>
                  <a:ea typeface="微软雅黑" panose="020B0503020204020204" charset="-122"/>
                </a:rPr>
                <a:t>logstash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7399469" y="2631703"/>
              <a:ext cx="1095375" cy="236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 err="1">
                  <a:latin typeface="微软雅黑" panose="020B0503020204020204" charset="-122"/>
                  <a:ea typeface="微软雅黑" panose="020B0503020204020204" charset="-122"/>
                </a:rPr>
                <a:t>kibana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文本框 122"/>
            <p:cNvSpPr txBox="1">
              <a:spLocks noChangeArrowheads="1"/>
            </p:cNvSpPr>
            <p:nvPr/>
          </p:nvSpPr>
          <p:spPr bwMode="auto">
            <a:xfrm>
              <a:off x="7268823" y="1770878"/>
              <a:ext cx="1333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日志采集集群</a:t>
              </a:r>
              <a:r>
                <a:rPr lang="en-US" altLang="zh-CN" sz="1000" dirty="0">
                  <a:latin typeface="微软雅黑" panose="020B0503020204020204" charset="-122"/>
                  <a:ea typeface="微软雅黑" panose="020B0503020204020204" charset="-122"/>
                </a:rPr>
                <a:t>*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21"/>
          <p:cNvSpPr txBox="1">
            <a:spLocks noChangeArrowheads="1"/>
          </p:cNvSpPr>
          <p:nvPr/>
        </p:nvSpPr>
        <p:spPr bwMode="auto">
          <a:xfrm>
            <a:off x="2620010" y="3931920"/>
            <a:ext cx="1165225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sz="2400" dirty="0"/>
              <a:t>HA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467889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所有微服务可横向扩展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通过监控手段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Prometheus exporter</a:t>
            </a:r>
            <a:r>
              <a:rPr lang="en-US" altLang="zh-CN" sz="1200" dirty="0"/>
              <a:t>)</a:t>
            </a:r>
            <a:r>
              <a:rPr lang="zh-CN" altLang="en-US" sz="1200" dirty="0"/>
              <a:t>可以及时获取服务器状态和应用状态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所有数据库都作集群</a:t>
            </a:r>
            <a:r>
              <a:rPr lang="en-US" altLang="zh-CN" sz="1200" dirty="0"/>
              <a:t>,</a:t>
            </a:r>
            <a:r>
              <a:rPr lang="zh-CN" altLang="en-US" sz="1200" dirty="0"/>
              <a:t>当出现异常时可灵活切换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将来可扩展容器化服务</a:t>
            </a:r>
            <a:r>
              <a:rPr lang="en-US" altLang="zh-CN" sz="1200" dirty="0"/>
              <a:t>(docker,k8s)</a:t>
            </a:r>
            <a:r>
              <a:rPr lang="zh-CN" altLang="en-US" sz="1200" dirty="0"/>
              <a:t>动态调配</a:t>
            </a:r>
            <a:r>
              <a:rPr lang="en-US" altLang="zh-CN" sz="1200" dirty="0"/>
              <a:t>(</a:t>
            </a:r>
            <a:r>
              <a:rPr lang="zh-CN" altLang="en-US" sz="1200" dirty="0"/>
              <a:t>暂时不考虑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将来可考虑多云多活的场景</a:t>
            </a:r>
            <a:r>
              <a:rPr lang="en-US" altLang="zh-CN" sz="1200" dirty="0"/>
              <a:t>(</a:t>
            </a:r>
            <a:r>
              <a:rPr lang="zh-CN" altLang="en-US" sz="1200" dirty="0"/>
              <a:t>暂时不考虑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各业务环节、逻辑梳理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汪志良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160" y="1008743"/>
            <a:ext cx="30716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所有微服务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方便作权限控制和验证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</a:t>
            </a:r>
            <a:r>
              <a:rPr lang="en-US" altLang="zh-CN" sz="1200" dirty="0" err="1"/>
              <a:t>url</a:t>
            </a:r>
            <a:r>
              <a:rPr lang="zh-CN" altLang="en-US" sz="1200" dirty="0"/>
              <a:t>映射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方便作黑白名单的控制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方便拦截所有请求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实施、上线步骤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</a:t>
            </a:r>
            <a:endParaRPr lang="en-US" sz="2400" dirty="0"/>
          </a:p>
        </p:txBody>
      </p:sp>
      <p:sp>
        <p:nvSpPr>
          <p:cNvPr id="7" name="圆角矩形 32"/>
          <p:cNvSpPr/>
          <p:nvPr/>
        </p:nvSpPr>
        <p:spPr>
          <a:xfrm>
            <a:off x="761645" y="964550"/>
            <a:ext cx="1628310" cy="345627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文本框 117"/>
          <p:cNvSpPr txBox="1"/>
          <p:nvPr/>
        </p:nvSpPr>
        <p:spPr>
          <a:xfrm>
            <a:off x="109240" y="1044754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前端渠道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117"/>
          <p:cNvSpPr txBox="1"/>
          <p:nvPr/>
        </p:nvSpPr>
        <p:spPr>
          <a:xfrm>
            <a:off x="742763" y="1038464"/>
            <a:ext cx="566296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000" dirty="0"/>
              <a:t>PH</a:t>
            </a:r>
            <a:endParaRPr lang="zh-CN" altLang="en-US" sz="1000" dirty="0"/>
          </a:p>
        </p:txBody>
      </p:sp>
      <p:sp>
        <p:nvSpPr>
          <p:cNvPr id="10" name="圆角矩形 36"/>
          <p:cNvSpPr/>
          <p:nvPr/>
        </p:nvSpPr>
        <p:spPr>
          <a:xfrm>
            <a:off x="1246944" y="1039358"/>
            <a:ext cx="967055" cy="230005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Supper APP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圆角矩形 32"/>
          <p:cNvSpPr/>
          <p:nvPr/>
        </p:nvSpPr>
        <p:spPr>
          <a:xfrm>
            <a:off x="2619432" y="964549"/>
            <a:ext cx="1171995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" name="文本框 117"/>
          <p:cNvSpPr txBox="1"/>
          <p:nvPr/>
        </p:nvSpPr>
        <p:spPr>
          <a:xfrm>
            <a:off x="2640715" y="1055167"/>
            <a:ext cx="502279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微信</a:t>
            </a:r>
            <a:endParaRPr lang="zh-CN" altLang="en-US" sz="1000" dirty="0"/>
          </a:p>
        </p:txBody>
      </p:sp>
      <p:sp>
        <p:nvSpPr>
          <p:cNvPr id="13" name="圆角矩形 36"/>
          <p:cNvSpPr/>
          <p:nvPr/>
        </p:nvSpPr>
        <p:spPr>
          <a:xfrm>
            <a:off x="3113809" y="1039358"/>
            <a:ext cx="576149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" name="圆角矩形 32"/>
          <p:cNvSpPr/>
          <p:nvPr/>
        </p:nvSpPr>
        <p:spPr>
          <a:xfrm>
            <a:off x="3952973" y="964550"/>
            <a:ext cx="3056584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" name="文本框 117"/>
          <p:cNvSpPr txBox="1"/>
          <p:nvPr/>
        </p:nvSpPr>
        <p:spPr>
          <a:xfrm>
            <a:off x="3961919" y="1045720"/>
            <a:ext cx="614202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支付宝</a:t>
            </a:r>
            <a:endParaRPr lang="zh-CN" altLang="en-US" sz="1000" dirty="0"/>
          </a:p>
        </p:txBody>
      </p:sp>
      <p:sp>
        <p:nvSpPr>
          <p:cNvPr id="16" name="圆角矩形 36"/>
          <p:cNvSpPr/>
          <p:nvPr/>
        </p:nvSpPr>
        <p:spPr>
          <a:xfrm>
            <a:off x="4557017" y="1039358"/>
            <a:ext cx="61420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36"/>
          <p:cNvSpPr/>
          <p:nvPr/>
        </p:nvSpPr>
        <p:spPr>
          <a:xfrm>
            <a:off x="5279014" y="1039358"/>
            <a:ext cx="794115" cy="227868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生活号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H5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文本框 117"/>
          <p:cNvSpPr txBox="1"/>
          <p:nvPr/>
        </p:nvSpPr>
        <p:spPr>
          <a:xfrm>
            <a:off x="109240" y="1554684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前端应用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圆角矩形 36"/>
          <p:cNvSpPr/>
          <p:nvPr/>
        </p:nvSpPr>
        <p:spPr>
          <a:xfrm>
            <a:off x="1817807" y="1545119"/>
            <a:ext cx="720000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36"/>
          <p:cNvSpPr/>
          <p:nvPr/>
        </p:nvSpPr>
        <p:spPr>
          <a:xfrm>
            <a:off x="2743935" y="1545119"/>
            <a:ext cx="1459155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原生、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Taro)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36"/>
          <p:cNvSpPr/>
          <p:nvPr/>
        </p:nvSpPr>
        <p:spPr>
          <a:xfrm>
            <a:off x="6147515" y="1545119"/>
            <a:ext cx="1336571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支付宝小程序（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Straight Connector 2"/>
          <p:cNvCxnSpPr/>
          <p:nvPr/>
        </p:nvCxnSpPr>
        <p:spPr>
          <a:xfrm>
            <a:off x="168983" y="1459015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23" name="Straight Connector 120"/>
          <p:cNvCxnSpPr/>
          <p:nvPr/>
        </p:nvCxnSpPr>
        <p:spPr>
          <a:xfrm>
            <a:off x="168983" y="1971460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24" name="圆角矩形 32"/>
          <p:cNvSpPr/>
          <p:nvPr/>
        </p:nvSpPr>
        <p:spPr>
          <a:xfrm>
            <a:off x="7315200" y="979104"/>
            <a:ext cx="1641175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文本框 117"/>
          <p:cNvSpPr txBox="1"/>
          <p:nvPr/>
        </p:nvSpPr>
        <p:spPr>
          <a:xfrm>
            <a:off x="7307790" y="1053017"/>
            <a:ext cx="486321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其他</a:t>
            </a:r>
            <a:endParaRPr lang="zh-CN" altLang="en-US" sz="1000" dirty="0"/>
          </a:p>
        </p:txBody>
      </p:sp>
      <p:sp>
        <p:nvSpPr>
          <p:cNvPr id="26" name="圆角矩形 36"/>
          <p:cNvSpPr/>
          <p:nvPr/>
        </p:nvSpPr>
        <p:spPr>
          <a:xfrm>
            <a:off x="7777752" y="1039358"/>
            <a:ext cx="72036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KIOSK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Rounded Rectangle 64"/>
          <p:cNvSpPr/>
          <p:nvPr/>
        </p:nvSpPr>
        <p:spPr>
          <a:xfrm>
            <a:off x="1655858" y="2062775"/>
            <a:ext cx="1599594" cy="3030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PHDIDigtal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4"/>
          <p:cNvSpPr/>
          <p:nvPr/>
        </p:nvSpPr>
        <p:spPr>
          <a:xfrm>
            <a:off x="6346177" y="2084740"/>
            <a:ext cx="1769547" cy="2637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外带（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-web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4"/>
          <p:cNvSpPr/>
          <p:nvPr/>
        </p:nvSpPr>
        <p:spPr>
          <a:xfrm>
            <a:off x="6591745" y="2879778"/>
            <a:ext cx="1097280" cy="32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Rounded Rectangle 64"/>
          <p:cNvSpPr/>
          <p:nvPr/>
        </p:nvSpPr>
        <p:spPr>
          <a:xfrm>
            <a:off x="2302933" y="2879778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Rounded Rectangle 64"/>
          <p:cNvSpPr/>
          <p:nvPr/>
        </p:nvSpPr>
        <p:spPr>
          <a:xfrm>
            <a:off x="873329" y="2879778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Promotion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17"/>
          <p:cNvSpPr txBox="1"/>
          <p:nvPr/>
        </p:nvSpPr>
        <p:spPr>
          <a:xfrm>
            <a:off x="109240" y="3063047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Straight Connector 171"/>
          <p:cNvCxnSpPr/>
          <p:nvPr/>
        </p:nvCxnSpPr>
        <p:spPr>
          <a:xfrm>
            <a:off x="178759" y="4165290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34" name="文本框 117"/>
          <p:cNvSpPr txBox="1"/>
          <p:nvPr/>
        </p:nvSpPr>
        <p:spPr>
          <a:xfrm>
            <a:off x="109240" y="4487683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后端服务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圆角矩形 43"/>
          <p:cNvSpPr/>
          <p:nvPr/>
        </p:nvSpPr>
        <p:spPr>
          <a:xfrm>
            <a:off x="948086" y="4467986"/>
            <a:ext cx="1097280" cy="3017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6" name="Straight Connector 93"/>
          <p:cNvCxnSpPr/>
          <p:nvPr/>
        </p:nvCxnSpPr>
        <p:spPr>
          <a:xfrm flipH="1">
            <a:off x="3961920" y="4167676"/>
            <a:ext cx="1" cy="74737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37" name="圆角矩形 43"/>
          <p:cNvSpPr/>
          <p:nvPr/>
        </p:nvSpPr>
        <p:spPr>
          <a:xfrm>
            <a:off x="2675834" y="4467414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断货系统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Rounded Rectangle 64"/>
          <p:cNvSpPr/>
          <p:nvPr/>
        </p:nvSpPr>
        <p:spPr>
          <a:xfrm>
            <a:off x="860044" y="3290392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Prime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64"/>
          <p:cNvSpPr/>
          <p:nvPr/>
        </p:nvSpPr>
        <p:spPr>
          <a:xfrm>
            <a:off x="5162141" y="3709403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Pos_ios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Rounded Rectangle 64"/>
          <p:cNvSpPr/>
          <p:nvPr/>
        </p:nvSpPr>
        <p:spPr>
          <a:xfrm>
            <a:off x="5156827" y="3290392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Posstore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Rounded Rectangle 64"/>
          <p:cNvSpPr/>
          <p:nvPr/>
        </p:nvSpPr>
        <p:spPr>
          <a:xfrm>
            <a:off x="873329" y="3709403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Misc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4"/>
          <p:cNvSpPr/>
          <p:nvPr/>
        </p:nvSpPr>
        <p:spPr>
          <a:xfrm>
            <a:off x="3724566" y="3290392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Rounded Rectangle 64"/>
          <p:cNvSpPr/>
          <p:nvPr/>
        </p:nvSpPr>
        <p:spPr>
          <a:xfrm>
            <a:off x="5162141" y="2879778"/>
            <a:ext cx="1097280" cy="32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Rounded Rectangle 64"/>
          <p:cNvSpPr/>
          <p:nvPr/>
        </p:nvSpPr>
        <p:spPr>
          <a:xfrm>
            <a:off x="3732537" y="2879778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service.web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Rounded Rectangle 64"/>
          <p:cNvSpPr/>
          <p:nvPr/>
        </p:nvSpPr>
        <p:spPr>
          <a:xfrm>
            <a:off x="3995926" y="2333059"/>
            <a:ext cx="1769547" cy="256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MiddleCenter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圆角矩形 36"/>
          <p:cNvSpPr/>
          <p:nvPr/>
        </p:nvSpPr>
        <p:spPr>
          <a:xfrm>
            <a:off x="4409219" y="1545119"/>
            <a:ext cx="1499022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角矩形 36"/>
          <p:cNvSpPr/>
          <p:nvPr/>
        </p:nvSpPr>
        <p:spPr>
          <a:xfrm>
            <a:off x="7670895" y="1545119"/>
            <a:ext cx="1273119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支付宝小程序（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36"/>
          <p:cNvSpPr/>
          <p:nvPr/>
        </p:nvSpPr>
        <p:spPr>
          <a:xfrm>
            <a:off x="963751" y="1545119"/>
            <a:ext cx="720000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4"/>
          <p:cNvSpPr/>
          <p:nvPr/>
        </p:nvSpPr>
        <p:spPr>
          <a:xfrm>
            <a:off x="5486792" y="423049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Rounded Rectangle 64"/>
          <p:cNvSpPr/>
          <p:nvPr/>
        </p:nvSpPr>
        <p:spPr>
          <a:xfrm>
            <a:off x="6658106" y="423049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COUPON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文本框 117"/>
          <p:cNvSpPr txBox="1"/>
          <p:nvPr/>
        </p:nvSpPr>
        <p:spPr>
          <a:xfrm>
            <a:off x="4083443" y="4207167"/>
            <a:ext cx="21644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外围服务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Rounded Rectangle 64"/>
          <p:cNvSpPr/>
          <p:nvPr/>
        </p:nvSpPr>
        <p:spPr>
          <a:xfrm>
            <a:off x="4321637" y="461330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Rounded Rectangle 64"/>
          <p:cNvSpPr/>
          <p:nvPr/>
        </p:nvSpPr>
        <p:spPr>
          <a:xfrm>
            <a:off x="4315478" y="423049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Rounded Rectangle 64"/>
          <p:cNvSpPr/>
          <p:nvPr/>
        </p:nvSpPr>
        <p:spPr>
          <a:xfrm>
            <a:off x="6660159" y="461330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PRIME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Rounded Rectangle 64"/>
          <p:cNvSpPr/>
          <p:nvPr/>
        </p:nvSpPr>
        <p:spPr>
          <a:xfrm>
            <a:off x="7829421" y="423049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Rounded Rectangle 64"/>
          <p:cNvSpPr/>
          <p:nvPr/>
        </p:nvSpPr>
        <p:spPr>
          <a:xfrm>
            <a:off x="7829421" y="461330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VGLOD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圆角矩形 43"/>
          <p:cNvSpPr/>
          <p:nvPr/>
        </p:nvSpPr>
        <p:spPr>
          <a:xfrm>
            <a:off x="8021351" y="2879778"/>
            <a:ext cx="905350" cy="32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二维码生成器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圆角矩形 36"/>
          <p:cNvSpPr/>
          <p:nvPr/>
        </p:nvSpPr>
        <p:spPr>
          <a:xfrm>
            <a:off x="6246394" y="1039358"/>
            <a:ext cx="526928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口碑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Rounded Rectangle 64"/>
          <p:cNvSpPr/>
          <p:nvPr/>
        </p:nvSpPr>
        <p:spPr>
          <a:xfrm>
            <a:off x="2292305" y="3290392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64"/>
          <p:cNvSpPr/>
          <p:nvPr/>
        </p:nvSpPr>
        <p:spPr>
          <a:xfrm>
            <a:off x="2302933" y="3709403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service.pos.task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unded Rectangle 64"/>
          <p:cNvSpPr/>
          <p:nvPr/>
        </p:nvSpPr>
        <p:spPr>
          <a:xfrm>
            <a:off x="3732537" y="3709403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CposOrder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ectangle 1"/>
          <p:cNvSpPr/>
          <p:nvPr/>
        </p:nvSpPr>
        <p:spPr>
          <a:xfrm>
            <a:off x="742763" y="2795023"/>
            <a:ext cx="8291996" cy="128920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Straight Arrow Connector 5"/>
          <p:cNvCxnSpPr>
            <a:stCxn id="45" idx="2"/>
            <a:endCxn id="62" idx="0"/>
          </p:cNvCxnSpPr>
          <p:nvPr/>
        </p:nvCxnSpPr>
        <p:spPr>
          <a:xfrm>
            <a:off x="4880700" y="2589139"/>
            <a:ext cx="8061" cy="20588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18"/>
          <p:cNvCxnSpPr>
            <a:stCxn id="27" idx="2"/>
            <a:endCxn id="45" idx="1"/>
          </p:cNvCxnSpPr>
          <p:nvPr/>
        </p:nvCxnSpPr>
        <p:spPr>
          <a:xfrm rot="16200000" flipH="1">
            <a:off x="3178151" y="1643323"/>
            <a:ext cx="95279" cy="1540271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86"/>
          <p:cNvCxnSpPr>
            <a:stCxn id="28" idx="2"/>
            <a:endCxn id="45" idx="3"/>
          </p:cNvCxnSpPr>
          <p:nvPr/>
        </p:nvCxnSpPr>
        <p:spPr>
          <a:xfrm rot="5400000">
            <a:off x="6441902" y="1672049"/>
            <a:ext cx="112621" cy="1465478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4"/>
          <p:cNvSpPr/>
          <p:nvPr/>
        </p:nvSpPr>
        <p:spPr>
          <a:xfrm>
            <a:off x="5490898" y="4613301"/>
            <a:ext cx="1097280" cy="301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Rounded Rectangle 64"/>
          <p:cNvSpPr/>
          <p:nvPr/>
        </p:nvSpPr>
        <p:spPr>
          <a:xfrm>
            <a:off x="6589088" y="3290392"/>
            <a:ext cx="1097280" cy="32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listener.service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Rounded Rectangle 64"/>
          <p:cNvSpPr/>
          <p:nvPr/>
        </p:nvSpPr>
        <p:spPr>
          <a:xfrm>
            <a:off x="6591745" y="3709403"/>
            <a:ext cx="1097280" cy="32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3" name="Rounded Rectangle 115"/>
          <p:cNvSpPr/>
          <p:nvPr/>
        </p:nvSpPr>
        <p:spPr>
          <a:xfrm>
            <a:off x="162560" y="2382476"/>
            <a:ext cx="5383255" cy="88340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16"/>
          <p:cNvSpPr txBox="1"/>
          <p:nvPr/>
        </p:nvSpPr>
        <p:spPr>
          <a:xfrm>
            <a:off x="164743" y="2490119"/>
            <a:ext cx="32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服务接入层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117"/>
          <p:cNvSpPr/>
          <p:nvPr/>
        </p:nvSpPr>
        <p:spPr>
          <a:xfrm>
            <a:off x="2007638" y="2836251"/>
            <a:ext cx="1311592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风控管理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Interceptor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120"/>
          <p:cNvSpPr/>
          <p:nvPr/>
        </p:nvSpPr>
        <p:spPr>
          <a:xfrm>
            <a:off x="2006014" y="2477038"/>
            <a:ext cx="1307242" cy="31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安全授权及访问控制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(Apache Shiro)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22"/>
          <p:cNvSpPr/>
          <p:nvPr/>
        </p:nvSpPr>
        <p:spPr>
          <a:xfrm>
            <a:off x="456091" y="2477038"/>
            <a:ext cx="145961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智能路由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(Spring Cloud 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25"/>
          <p:cNvSpPr/>
          <p:nvPr/>
        </p:nvSpPr>
        <p:spPr>
          <a:xfrm>
            <a:off x="3411162" y="2836251"/>
            <a:ext cx="1222591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(Log Back)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 rot="16200000">
            <a:off x="3923856" y="2791551"/>
            <a:ext cx="4127596" cy="55960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75"/>
          <p:cNvSpPr/>
          <p:nvPr/>
        </p:nvSpPr>
        <p:spPr>
          <a:xfrm rot="16200000">
            <a:off x="2796246" y="1916768"/>
            <a:ext cx="281609" cy="49272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服务注册及发现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84"/>
          <p:cNvSpPr/>
          <p:nvPr/>
        </p:nvSpPr>
        <p:spPr>
          <a:xfrm rot="16200000">
            <a:off x="929185" y="3398446"/>
            <a:ext cx="292523" cy="1204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流控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断路器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87"/>
          <p:cNvSpPr/>
          <p:nvPr/>
        </p:nvSpPr>
        <p:spPr>
          <a:xfrm rot="16200000">
            <a:off x="4764369" y="3522058"/>
            <a:ext cx="319575" cy="9530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ounded Rectangle 88"/>
          <p:cNvSpPr/>
          <p:nvPr/>
        </p:nvSpPr>
        <p:spPr>
          <a:xfrm rot="16200000">
            <a:off x="3545704" y="3499570"/>
            <a:ext cx="304132" cy="985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(Feign)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ounded Rectangle 97"/>
          <p:cNvSpPr/>
          <p:nvPr/>
        </p:nvSpPr>
        <p:spPr>
          <a:xfrm rot="16200000">
            <a:off x="2343574" y="3441637"/>
            <a:ext cx="296300" cy="1113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负载均衡器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(Ribbon)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00"/>
          <p:cNvSpPr/>
          <p:nvPr/>
        </p:nvSpPr>
        <p:spPr>
          <a:xfrm>
            <a:off x="169343" y="1016241"/>
            <a:ext cx="5407082" cy="127083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02"/>
          <p:cNvSpPr txBox="1"/>
          <p:nvPr/>
        </p:nvSpPr>
        <p:spPr>
          <a:xfrm>
            <a:off x="114089" y="1431594"/>
            <a:ext cx="32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129"/>
          <p:cNvSpPr/>
          <p:nvPr/>
        </p:nvSpPr>
        <p:spPr>
          <a:xfrm>
            <a:off x="192459" y="3356747"/>
            <a:ext cx="5353356" cy="127144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30"/>
          <p:cNvSpPr txBox="1"/>
          <p:nvPr/>
        </p:nvSpPr>
        <p:spPr>
          <a:xfrm>
            <a:off x="153711" y="3522850"/>
            <a:ext cx="34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核心业务层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33"/>
          <p:cNvSpPr/>
          <p:nvPr/>
        </p:nvSpPr>
        <p:spPr>
          <a:xfrm>
            <a:off x="4447637" y="3461260"/>
            <a:ext cx="953407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(quartz)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168"/>
          <p:cNvSpPr/>
          <p:nvPr/>
        </p:nvSpPr>
        <p:spPr>
          <a:xfrm>
            <a:off x="1811114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基础功能组件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169"/>
          <p:cNvSpPr/>
          <p:nvPr/>
        </p:nvSpPr>
        <p:spPr>
          <a:xfrm>
            <a:off x="3120592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170"/>
          <p:cNvSpPr/>
          <p:nvPr/>
        </p:nvSpPr>
        <p:spPr>
          <a:xfrm>
            <a:off x="401375" y="1801768"/>
            <a:ext cx="4999300" cy="1990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多端复用开发框架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172"/>
          <p:cNvSpPr/>
          <p:nvPr/>
        </p:nvSpPr>
        <p:spPr>
          <a:xfrm>
            <a:off x="4430070" y="145459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定制化业务组件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173"/>
          <p:cNvSpPr/>
          <p:nvPr/>
        </p:nvSpPr>
        <p:spPr>
          <a:xfrm>
            <a:off x="401375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174"/>
          <p:cNvSpPr/>
          <p:nvPr/>
        </p:nvSpPr>
        <p:spPr>
          <a:xfrm>
            <a:off x="1255411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选店页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175"/>
          <p:cNvSpPr/>
          <p:nvPr/>
        </p:nvSpPr>
        <p:spPr>
          <a:xfrm>
            <a:off x="2109447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菜单页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176"/>
          <p:cNvSpPr/>
          <p:nvPr/>
        </p:nvSpPr>
        <p:spPr>
          <a:xfrm>
            <a:off x="2963483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结算页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177"/>
          <p:cNvSpPr/>
          <p:nvPr/>
        </p:nvSpPr>
        <p:spPr>
          <a:xfrm>
            <a:off x="3817519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完成页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178"/>
          <p:cNvSpPr/>
          <p:nvPr/>
        </p:nvSpPr>
        <p:spPr>
          <a:xfrm>
            <a:off x="4671556" y="1101746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..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179"/>
          <p:cNvSpPr/>
          <p:nvPr/>
        </p:nvSpPr>
        <p:spPr>
          <a:xfrm>
            <a:off x="401375" y="1450153"/>
            <a:ext cx="107086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平台化架构组件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180"/>
          <p:cNvSpPr/>
          <p:nvPr/>
        </p:nvSpPr>
        <p:spPr>
          <a:xfrm>
            <a:off x="3403564" y="2477038"/>
            <a:ext cx="123018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流量管理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Alibaba Sentinel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181"/>
          <p:cNvSpPr/>
          <p:nvPr/>
        </p:nvSpPr>
        <p:spPr>
          <a:xfrm>
            <a:off x="462091" y="2836251"/>
            <a:ext cx="145361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监控数据采集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Prometheus exporter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87"/>
          <p:cNvSpPr/>
          <p:nvPr/>
        </p:nvSpPr>
        <p:spPr>
          <a:xfrm>
            <a:off x="4705242" y="2836250"/>
            <a:ext cx="739654" cy="2879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监控展示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89"/>
          <p:cNvSpPr/>
          <p:nvPr/>
        </p:nvSpPr>
        <p:spPr>
          <a:xfrm>
            <a:off x="488667" y="3451521"/>
            <a:ext cx="11888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会话管理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session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191"/>
          <p:cNvSpPr/>
          <p:nvPr/>
        </p:nvSpPr>
        <p:spPr>
          <a:xfrm>
            <a:off x="1931624" y="3451521"/>
            <a:ext cx="111704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缓存管理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RedisTemplate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94"/>
          <p:cNvSpPr/>
          <p:nvPr/>
        </p:nvSpPr>
        <p:spPr>
          <a:xfrm>
            <a:off x="3193435" y="3451521"/>
            <a:ext cx="100004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轮询处理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ounded Rectangle 195"/>
          <p:cNvSpPr/>
          <p:nvPr/>
        </p:nvSpPr>
        <p:spPr>
          <a:xfrm>
            <a:off x="5839279" y="1258851"/>
            <a:ext cx="296748" cy="8955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接口标准化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196"/>
          <p:cNvSpPr/>
          <p:nvPr/>
        </p:nvSpPr>
        <p:spPr>
          <a:xfrm>
            <a:off x="5826343" y="2625225"/>
            <a:ext cx="296748" cy="8955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错误处理标准化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197"/>
          <p:cNvSpPr/>
          <p:nvPr/>
        </p:nvSpPr>
        <p:spPr>
          <a:xfrm>
            <a:off x="5839279" y="3991599"/>
            <a:ext cx="296748" cy="8955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标准化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199"/>
          <p:cNvSpPr/>
          <p:nvPr/>
        </p:nvSpPr>
        <p:spPr>
          <a:xfrm rot="16200000">
            <a:off x="4925168" y="2267864"/>
            <a:ext cx="274406" cy="6766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多版本支持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(Ribbon)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255411" y="4757202"/>
            <a:ext cx="1238367" cy="35301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lowchart: Magnetic Disk 45"/>
          <p:cNvSpPr/>
          <p:nvPr/>
        </p:nvSpPr>
        <p:spPr>
          <a:xfrm>
            <a:off x="3308271" y="4759550"/>
            <a:ext cx="1238367" cy="3506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47"/>
          <p:cNvSpPr/>
          <p:nvPr/>
        </p:nvSpPr>
        <p:spPr>
          <a:xfrm>
            <a:off x="192459" y="4709417"/>
            <a:ext cx="5353356" cy="43408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153711" y="4686147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存储层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49"/>
          <p:cNvSpPr/>
          <p:nvPr/>
        </p:nvSpPr>
        <p:spPr>
          <a:xfrm>
            <a:off x="401375" y="2048620"/>
            <a:ext cx="4999300" cy="1990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Java or node.js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060835" y="191406"/>
            <a:ext cx="1631576" cy="816147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参考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待解决主要问题及优先级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97646" y="1099260"/>
            <a:ext cx="768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zh-CN" altLang="en-US" sz="1400" dirty="0">
                <a:latin typeface="+mj-ea"/>
                <a:ea typeface="+mj-ea"/>
              </a:rPr>
              <a:t>现状</a:t>
            </a:r>
            <a:r>
              <a:rPr lang="en-US" altLang="zh-CN" sz="1400" dirty="0" err="1">
                <a:latin typeface="+mj-ea"/>
                <a:ea typeface="+mj-ea"/>
              </a:rPr>
              <a:t>PHDigital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 err="1">
                <a:latin typeface="+mj-ea"/>
                <a:ea typeface="+mj-ea"/>
              </a:rPr>
              <a:t>mp</a:t>
            </a:r>
            <a:r>
              <a:rPr lang="en-US" altLang="zh-CN" sz="1400" dirty="0">
                <a:latin typeface="+mj-ea"/>
                <a:ea typeface="+mj-ea"/>
              </a:rPr>
              <a:t>-web</a:t>
            </a:r>
            <a:r>
              <a:rPr lang="zh-CN" altLang="en-US" sz="1400" dirty="0">
                <a:latin typeface="+mj-ea"/>
                <a:ea typeface="+mj-ea"/>
              </a:rPr>
              <a:t>没有业务逻辑； 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zh-CN" altLang="en-US" sz="1400" dirty="0">
                <a:latin typeface="+mj-ea"/>
                <a:ea typeface="+mj-ea"/>
              </a:rPr>
              <a:t>业务逻辑都在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zh-CN" altLang="en-US" sz="1400" dirty="0">
                <a:latin typeface="+mj-ea"/>
                <a:ea typeface="+mj-ea"/>
              </a:rPr>
              <a:t>有很多超时（已经扩充）。瓶颈。连接数可以接受。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en-US" altLang="zh-CN" sz="1400" dirty="0">
                <a:latin typeface="+mj-ea"/>
                <a:ea typeface="+mj-ea"/>
              </a:rPr>
              <a:t> CPU</a:t>
            </a:r>
            <a:r>
              <a:rPr lang="zh-CN" altLang="en-US" sz="1400" dirty="0">
                <a:latin typeface="+mj-ea"/>
                <a:ea typeface="+mj-ea"/>
              </a:rPr>
              <a:t>高。 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zh-CN" altLang="en-US" sz="1400" dirty="0">
                <a:latin typeface="+mj-ea"/>
                <a:ea typeface="+mj-ea"/>
              </a:rPr>
              <a:t>是否改造为不同的品牌单独，或者公用？ 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zh-CN" altLang="en-US" sz="1400" dirty="0">
                <a:latin typeface="+mj-ea"/>
                <a:ea typeface="+mj-ea"/>
              </a:rPr>
              <a:t>的业务逻辑放在哪里比较合适？ 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业务逻辑很多放在了前端；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整个</a:t>
            </a:r>
            <a:r>
              <a:rPr lang="en-US" altLang="zh-CN" sz="1400" dirty="0">
                <a:latin typeface="+mj-ea"/>
                <a:ea typeface="+mj-ea"/>
              </a:rPr>
              <a:t>Order</a:t>
            </a:r>
            <a:r>
              <a:rPr lang="zh-CN" altLang="en-US" sz="1400" dirty="0">
                <a:latin typeface="+mj-ea"/>
                <a:ea typeface="+mj-ea"/>
              </a:rPr>
              <a:t>对象，前端应用</a:t>
            </a:r>
            <a:r>
              <a:rPr lang="en-US" altLang="zh-CN" sz="1400" dirty="0">
                <a:latin typeface="+mj-ea"/>
                <a:ea typeface="+mj-ea"/>
              </a:rPr>
              <a:t>-&gt;</a:t>
            </a:r>
            <a:r>
              <a:rPr lang="en-US" altLang="zh-CN" sz="1400" dirty="0" err="1">
                <a:latin typeface="+mj-ea"/>
                <a:ea typeface="+mj-ea"/>
              </a:rPr>
              <a:t>PHDigital</a:t>
            </a:r>
            <a:r>
              <a:rPr lang="en-US" altLang="zh-CN" sz="1400" dirty="0">
                <a:latin typeface="+mj-ea"/>
                <a:ea typeface="+mj-ea"/>
              </a:rPr>
              <a:t>-&gt;</a:t>
            </a:r>
            <a:r>
              <a:rPr lang="en-US" altLang="zh-CN" sz="1400" dirty="0" err="1">
                <a:latin typeface="+mj-ea"/>
                <a:ea typeface="+mj-ea"/>
              </a:rPr>
              <a:t>MiddleCenter</a:t>
            </a:r>
            <a:r>
              <a:rPr lang="zh-CN" altLang="en-US" sz="1400" dirty="0">
                <a:latin typeface="+mj-ea"/>
                <a:ea typeface="+mj-ea"/>
              </a:rPr>
              <a:t>；企业订单，订单数据较大，域名风控拦截；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zh-CN" altLang="en-US" sz="1400" dirty="0">
                <a:latin typeface="+mj-ea"/>
                <a:ea typeface="+mj-ea"/>
              </a:rPr>
              <a:t>需要接口标准，出入参标准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有部分服务没有改为微服务；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有部分服务没有被监控，无法知道运行是否正常。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服务端调用没有设置超时优化</a:t>
            </a:r>
            <a:r>
              <a:rPr lang="en-US" altLang="zh-CN" sz="1400" dirty="0">
                <a:latin typeface="+mj-ea"/>
                <a:ea typeface="+mj-ea"/>
              </a:rPr>
              <a:t>(feign</a:t>
            </a:r>
            <a:r>
              <a:rPr lang="zh-CN" altLang="en-US" sz="1400" dirty="0">
                <a:latin typeface="+mj-ea"/>
                <a:ea typeface="+mj-ea"/>
              </a:rPr>
              <a:t>默认配置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  <a:r>
              <a:rPr lang="zh-CN" altLang="en-US" sz="1400" dirty="0">
                <a:latin typeface="+mj-ea"/>
                <a:ea typeface="+mj-ea"/>
              </a:rPr>
              <a:t>；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- </a:t>
            </a:r>
            <a:r>
              <a:rPr lang="zh-CN" altLang="en-US" sz="1400" dirty="0">
                <a:latin typeface="+mj-ea"/>
                <a:ea typeface="+mj-ea"/>
              </a:rPr>
              <a:t>目前的服务不支持多品牌（目前只支持</a:t>
            </a: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个品牌，</a:t>
            </a:r>
            <a:r>
              <a:rPr lang="en-US" altLang="zh-CN" sz="1400" dirty="0">
                <a:latin typeface="+mj-ea"/>
                <a:ea typeface="+mj-ea"/>
              </a:rPr>
              <a:t>2</a:t>
            </a:r>
            <a:r>
              <a:rPr lang="zh-CN" altLang="en-US" sz="1400" dirty="0">
                <a:latin typeface="+mj-ea"/>
                <a:ea typeface="+mj-ea"/>
              </a:rPr>
              <a:t>个业务渠道）；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未来展望、建设目标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51442" y="1604167"/>
            <a:ext cx="4532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支持多品牌、多渠道</a:t>
            </a:r>
            <a:endParaRPr lang="en-US" altLang="zh-CN" dirty="0"/>
          </a:p>
          <a:p>
            <a:r>
              <a:rPr lang="en-US" altLang="zh-CN" dirty="0"/>
              <a:t>Store</a:t>
            </a:r>
            <a:r>
              <a:rPr lang="zh-CN" altLang="en-US" dirty="0"/>
              <a:t>部门内部小中台，支持</a:t>
            </a:r>
            <a:r>
              <a:rPr lang="en-US" altLang="zh-CN" dirty="0"/>
              <a:t>Kiosk</a:t>
            </a:r>
            <a:r>
              <a:rPr lang="zh-CN" altLang="en-US" dirty="0"/>
              <a:t>、黄记煌</a:t>
            </a:r>
            <a:endParaRPr lang="en-US" altLang="zh-CN" dirty="0"/>
          </a:p>
          <a:p>
            <a:r>
              <a:rPr lang="zh-CN" altLang="en-US" dirty="0"/>
              <a:t>高可用：</a:t>
            </a:r>
            <a:r>
              <a:rPr lang="en-US" altLang="zh-CN" dirty="0"/>
              <a:t>99.99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</a:t>
            </a:r>
            <a:endParaRPr lang="en-US" sz="2400" dirty="0"/>
          </a:p>
        </p:txBody>
      </p:sp>
      <p:sp>
        <p:nvSpPr>
          <p:cNvPr id="3" name="Rounded Rectangle 78"/>
          <p:cNvSpPr/>
          <p:nvPr/>
        </p:nvSpPr>
        <p:spPr>
          <a:xfrm>
            <a:off x="1148331" y="3726902"/>
            <a:ext cx="7865028" cy="778423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72"/>
          <p:cNvSpPr/>
          <p:nvPr/>
        </p:nvSpPr>
        <p:spPr>
          <a:xfrm>
            <a:off x="7837196" y="2790025"/>
            <a:ext cx="1176163" cy="826298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71"/>
          <p:cNvSpPr/>
          <p:nvPr/>
        </p:nvSpPr>
        <p:spPr>
          <a:xfrm>
            <a:off x="1176450" y="2793056"/>
            <a:ext cx="6548634" cy="823267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70"/>
          <p:cNvSpPr/>
          <p:nvPr/>
        </p:nvSpPr>
        <p:spPr>
          <a:xfrm>
            <a:off x="7838417" y="1859138"/>
            <a:ext cx="1174942" cy="783408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2"/>
          <p:cNvSpPr/>
          <p:nvPr/>
        </p:nvSpPr>
        <p:spPr>
          <a:xfrm>
            <a:off x="1182697" y="1859137"/>
            <a:ext cx="6548634" cy="783410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208" y="1861762"/>
            <a:ext cx="879145" cy="7807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前端</a:t>
            </a:r>
            <a:endParaRPr lang="zh-CN" altLang="en-US" dirty="0">
              <a:latin typeface="+mj-lt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3208" y="2784581"/>
            <a:ext cx="884259" cy="831743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平台层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139026" y="3754504"/>
            <a:ext cx="884259" cy="750821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服务层</a:t>
            </a:r>
            <a:endParaRPr lang="zh-CN" altLang="en-US" dirty="0">
              <a:latin typeface="+mj-lt"/>
            </a:endParaRPr>
          </a:p>
        </p:txBody>
      </p:sp>
      <p:sp>
        <p:nvSpPr>
          <p:cNvPr id="12" name="圆角矩形 32"/>
          <p:cNvSpPr/>
          <p:nvPr/>
        </p:nvSpPr>
        <p:spPr>
          <a:xfrm>
            <a:off x="1174385" y="1329527"/>
            <a:ext cx="1296000" cy="391323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文本框 117"/>
          <p:cNvSpPr txBox="1"/>
          <p:nvPr/>
        </p:nvSpPr>
        <p:spPr>
          <a:xfrm>
            <a:off x="1155503" y="1404417"/>
            <a:ext cx="566296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000" dirty="0"/>
              <a:t>KFC</a:t>
            </a:r>
            <a:endParaRPr lang="zh-CN" altLang="en-US" sz="1000" dirty="0"/>
          </a:p>
        </p:txBody>
      </p:sp>
      <p:sp>
        <p:nvSpPr>
          <p:cNvPr id="14" name="圆角矩形 36"/>
          <p:cNvSpPr/>
          <p:nvPr/>
        </p:nvSpPr>
        <p:spPr>
          <a:xfrm>
            <a:off x="1647815" y="1383527"/>
            <a:ext cx="687707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Supper APP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" name="圆角矩形 32"/>
          <p:cNvSpPr/>
          <p:nvPr/>
        </p:nvSpPr>
        <p:spPr>
          <a:xfrm>
            <a:off x="2567558" y="1329527"/>
            <a:ext cx="2181074" cy="391323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文本框 117"/>
          <p:cNvSpPr txBox="1"/>
          <p:nvPr/>
        </p:nvSpPr>
        <p:spPr>
          <a:xfrm>
            <a:off x="2570831" y="1404417"/>
            <a:ext cx="502279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微信</a:t>
            </a:r>
            <a:endParaRPr lang="zh-CN" altLang="en-US" sz="1000" dirty="0"/>
          </a:p>
        </p:txBody>
      </p:sp>
      <p:sp>
        <p:nvSpPr>
          <p:cNvPr id="17" name="圆角矩形 36"/>
          <p:cNvSpPr/>
          <p:nvPr/>
        </p:nvSpPr>
        <p:spPr>
          <a:xfrm>
            <a:off x="2993209" y="1383527"/>
            <a:ext cx="970817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微信小程序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圆角矩形 36"/>
          <p:cNvSpPr/>
          <p:nvPr/>
        </p:nvSpPr>
        <p:spPr>
          <a:xfrm>
            <a:off x="4010977" y="1383527"/>
            <a:ext cx="686162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公众号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" name="圆角矩形 32"/>
          <p:cNvSpPr/>
          <p:nvPr/>
        </p:nvSpPr>
        <p:spPr>
          <a:xfrm>
            <a:off x="4809785" y="1329527"/>
            <a:ext cx="2485874" cy="391323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" name="文本框 117"/>
          <p:cNvSpPr txBox="1"/>
          <p:nvPr/>
        </p:nvSpPr>
        <p:spPr>
          <a:xfrm>
            <a:off x="4818731" y="1404417"/>
            <a:ext cx="614202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支付宝</a:t>
            </a:r>
            <a:endParaRPr lang="zh-CN" altLang="en-US" sz="1000" dirty="0"/>
          </a:p>
        </p:txBody>
      </p:sp>
      <p:sp>
        <p:nvSpPr>
          <p:cNvPr id="21" name="圆角矩形 36"/>
          <p:cNvSpPr/>
          <p:nvPr/>
        </p:nvSpPr>
        <p:spPr>
          <a:xfrm>
            <a:off x="5413829" y="1383527"/>
            <a:ext cx="1034762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36"/>
          <p:cNvSpPr/>
          <p:nvPr/>
        </p:nvSpPr>
        <p:spPr>
          <a:xfrm>
            <a:off x="6523037" y="1383527"/>
            <a:ext cx="686162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生活号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圆角矩形 32"/>
          <p:cNvSpPr/>
          <p:nvPr/>
        </p:nvSpPr>
        <p:spPr>
          <a:xfrm>
            <a:off x="7374821" y="1329527"/>
            <a:ext cx="1769179" cy="391323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" name="文本框 117"/>
          <p:cNvSpPr txBox="1"/>
          <p:nvPr/>
        </p:nvSpPr>
        <p:spPr>
          <a:xfrm>
            <a:off x="7367411" y="1404417"/>
            <a:ext cx="492282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其他</a:t>
            </a:r>
            <a:endParaRPr lang="zh-CN" altLang="en-US" sz="1000" dirty="0"/>
          </a:p>
        </p:txBody>
      </p:sp>
      <p:sp>
        <p:nvSpPr>
          <p:cNvPr id="25" name="圆角矩形 36"/>
          <p:cNvSpPr/>
          <p:nvPr/>
        </p:nvSpPr>
        <p:spPr>
          <a:xfrm>
            <a:off x="7804394" y="1383527"/>
            <a:ext cx="661416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浏览器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6" name="圆角矩形 36"/>
          <p:cNvSpPr/>
          <p:nvPr/>
        </p:nvSpPr>
        <p:spPr>
          <a:xfrm>
            <a:off x="8545620" y="1383527"/>
            <a:ext cx="526928" cy="284599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口碑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矩形 30"/>
          <p:cNvSpPr/>
          <p:nvPr/>
        </p:nvSpPr>
        <p:spPr>
          <a:xfrm>
            <a:off x="139026" y="1329527"/>
            <a:ext cx="881614" cy="3901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渠道</a:t>
            </a:r>
            <a:endParaRPr lang="zh-CN" altLang="en-US" dirty="0">
              <a:latin typeface="+mj-lt"/>
            </a:endParaRPr>
          </a:p>
        </p:txBody>
      </p:sp>
      <p:sp>
        <p:nvSpPr>
          <p:cNvPr id="28" name="圆角矩形 36"/>
          <p:cNvSpPr/>
          <p:nvPr/>
        </p:nvSpPr>
        <p:spPr>
          <a:xfrm>
            <a:off x="1288562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路由管理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36"/>
          <p:cNvSpPr/>
          <p:nvPr/>
        </p:nvSpPr>
        <p:spPr>
          <a:xfrm>
            <a:off x="2590916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权限控制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圆角矩形 36"/>
          <p:cNvSpPr/>
          <p:nvPr/>
        </p:nvSpPr>
        <p:spPr>
          <a:xfrm>
            <a:off x="3893270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36"/>
          <p:cNvSpPr/>
          <p:nvPr/>
        </p:nvSpPr>
        <p:spPr>
          <a:xfrm>
            <a:off x="5195624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流量管理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圆角矩形 36"/>
          <p:cNvSpPr/>
          <p:nvPr/>
        </p:nvSpPr>
        <p:spPr>
          <a:xfrm>
            <a:off x="7914909" y="2874380"/>
            <a:ext cx="1000524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管理控制台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圆角矩形 36"/>
          <p:cNvSpPr/>
          <p:nvPr/>
        </p:nvSpPr>
        <p:spPr>
          <a:xfrm>
            <a:off x="6497977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风控管理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圆角矩形 36"/>
          <p:cNvSpPr/>
          <p:nvPr/>
        </p:nvSpPr>
        <p:spPr>
          <a:xfrm>
            <a:off x="1297791" y="1938593"/>
            <a:ext cx="628326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Pre RN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" name="圆角矩形 36"/>
          <p:cNvSpPr/>
          <p:nvPr/>
        </p:nvSpPr>
        <p:spPr>
          <a:xfrm>
            <a:off x="2126142" y="1938593"/>
            <a:ext cx="811229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Pre 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6" name="圆角矩形 36"/>
          <p:cNvSpPr/>
          <p:nvPr/>
        </p:nvSpPr>
        <p:spPr>
          <a:xfrm>
            <a:off x="3137396" y="1938593"/>
            <a:ext cx="669914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Pre 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H5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07335" y="1938593"/>
            <a:ext cx="701338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早餐 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圆角矩形 36"/>
          <p:cNvSpPr/>
          <p:nvPr/>
        </p:nvSpPr>
        <p:spPr>
          <a:xfrm>
            <a:off x="4908698" y="1938593"/>
            <a:ext cx="662623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预售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9" name="圆角矩形 36"/>
          <p:cNvSpPr/>
          <p:nvPr/>
        </p:nvSpPr>
        <p:spPr>
          <a:xfrm>
            <a:off x="5771346" y="1938593"/>
            <a:ext cx="814452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甜品站 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圆角矩形 36"/>
          <p:cNvSpPr/>
          <p:nvPr/>
        </p:nvSpPr>
        <p:spPr>
          <a:xfrm>
            <a:off x="6785822" y="1938593"/>
            <a:ext cx="814452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甜品站 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圆角矩形 36"/>
          <p:cNvSpPr/>
          <p:nvPr/>
        </p:nvSpPr>
        <p:spPr>
          <a:xfrm>
            <a:off x="1297790" y="2325422"/>
            <a:ext cx="2509519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Pre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2" name="圆角矩形 36"/>
          <p:cNvSpPr/>
          <p:nvPr/>
        </p:nvSpPr>
        <p:spPr>
          <a:xfrm>
            <a:off x="4007336" y="2325422"/>
            <a:ext cx="1563986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早餐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3" name="圆角矩形 36"/>
          <p:cNvSpPr/>
          <p:nvPr/>
        </p:nvSpPr>
        <p:spPr>
          <a:xfrm>
            <a:off x="5771290" y="2325422"/>
            <a:ext cx="1828984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甜品站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Portal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圆角矩形 36"/>
          <p:cNvSpPr/>
          <p:nvPr/>
        </p:nvSpPr>
        <p:spPr>
          <a:xfrm>
            <a:off x="7931299" y="2325422"/>
            <a:ext cx="1000524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 Platform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5" name="圆角矩形 36"/>
          <p:cNvSpPr/>
          <p:nvPr/>
        </p:nvSpPr>
        <p:spPr>
          <a:xfrm>
            <a:off x="1323989" y="3961869"/>
            <a:ext cx="770363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customer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圆角矩形 36"/>
          <p:cNvSpPr/>
          <p:nvPr/>
        </p:nvSpPr>
        <p:spPr>
          <a:xfrm>
            <a:off x="1297790" y="3243704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餐厅接口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圆角矩形 36"/>
          <p:cNvSpPr/>
          <p:nvPr/>
        </p:nvSpPr>
        <p:spPr>
          <a:xfrm>
            <a:off x="7931299" y="1938593"/>
            <a:ext cx="1000524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OpenAPI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8" name="圆角矩形 36"/>
          <p:cNvSpPr/>
          <p:nvPr/>
        </p:nvSpPr>
        <p:spPr>
          <a:xfrm>
            <a:off x="2590916" y="3236524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圆角矩形 36"/>
          <p:cNvSpPr/>
          <p:nvPr/>
        </p:nvSpPr>
        <p:spPr>
          <a:xfrm>
            <a:off x="3893270" y="3251897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圆角矩形 36"/>
          <p:cNvSpPr/>
          <p:nvPr/>
        </p:nvSpPr>
        <p:spPr>
          <a:xfrm>
            <a:off x="5195624" y="3247525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活动接口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36"/>
          <p:cNvSpPr/>
          <p:nvPr/>
        </p:nvSpPr>
        <p:spPr>
          <a:xfrm>
            <a:off x="6497977" y="3243704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库存接口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圆角矩形 36"/>
          <p:cNvSpPr/>
          <p:nvPr/>
        </p:nvSpPr>
        <p:spPr>
          <a:xfrm>
            <a:off x="2211514" y="3961889"/>
            <a:ext cx="790757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FCM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圆角矩形 36"/>
          <p:cNvSpPr/>
          <p:nvPr/>
        </p:nvSpPr>
        <p:spPr>
          <a:xfrm>
            <a:off x="3087171" y="3961868"/>
            <a:ext cx="770363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stock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4" name="圆角矩形 36"/>
          <p:cNvSpPr/>
          <p:nvPr/>
        </p:nvSpPr>
        <p:spPr>
          <a:xfrm>
            <a:off x="5979610" y="3968097"/>
            <a:ext cx="683656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order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5" name="圆角矩形 36"/>
          <p:cNvSpPr/>
          <p:nvPr/>
        </p:nvSpPr>
        <p:spPr>
          <a:xfrm>
            <a:off x="6790976" y="3968097"/>
            <a:ext cx="740202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6" name="圆角矩形 36"/>
          <p:cNvSpPr/>
          <p:nvPr/>
        </p:nvSpPr>
        <p:spPr>
          <a:xfrm>
            <a:off x="4997633" y="3968097"/>
            <a:ext cx="854267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promotion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7" name="圆角矩形 48"/>
          <p:cNvSpPr/>
          <p:nvPr/>
        </p:nvSpPr>
        <p:spPr>
          <a:xfrm>
            <a:off x="1287369" y="3825001"/>
            <a:ext cx="3522416" cy="537449"/>
          </a:xfrm>
          <a:prstGeom prst="roundRect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圆角矩形 48"/>
          <p:cNvSpPr/>
          <p:nvPr/>
        </p:nvSpPr>
        <p:spPr>
          <a:xfrm>
            <a:off x="4941963" y="3818701"/>
            <a:ext cx="2658311" cy="543750"/>
          </a:xfrm>
          <a:prstGeom prst="roundRect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90"/>
          <p:cNvSpPr txBox="1"/>
          <p:nvPr/>
        </p:nvSpPr>
        <p:spPr>
          <a:xfrm>
            <a:off x="1178496" y="3720184"/>
            <a:ext cx="138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Preorder</a:t>
            </a:r>
            <a:r>
              <a:rPr lang="zh-CN" altLang="en-US" dirty="0"/>
              <a:t>后端服务</a:t>
            </a:r>
            <a:endParaRPr lang="en-US" altLang="zh-CN" dirty="0"/>
          </a:p>
        </p:txBody>
      </p:sp>
      <p:sp>
        <p:nvSpPr>
          <p:cNvPr id="60" name="TextBox 90"/>
          <p:cNvSpPr txBox="1"/>
          <p:nvPr/>
        </p:nvSpPr>
        <p:spPr>
          <a:xfrm>
            <a:off x="4621923" y="3711618"/>
            <a:ext cx="138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EC</a:t>
            </a:r>
            <a:r>
              <a:rPr lang="zh-CN" altLang="en-US" dirty="0"/>
              <a:t>中台服务</a:t>
            </a:r>
            <a:endParaRPr lang="en-US" altLang="zh-CN" dirty="0"/>
          </a:p>
        </p:txBody>
      </p:sp>
      <p:sp>
        <p:nvSpPr>
          <p:cNvPr id="61" name="圆角矩形 36"/>
          <p:cNvSpPr/>
          <p:nvPr/>
        </p:nvSpPr>
        <p:spPr>
          <a:xfrm>
            <a:off x="3942434" y="3953161"/>
            <a:ext cx="770363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store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2" name="圆角矩形 48"/>
          <p:cNvSpPr/>
          <p:nvPr/>
        </p:nvSpPr>
        <p:spPr>
          <a:xfrm>
            <a:off x="7742786" y="3811906"/>
            <a:ext cx="1172648" cy="543750"/>
          </a:xfrm>
          <a:prstGeom prst="roundRect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90"/>
          <p:cNvSpPr txBox="1"/>
          <p:nvPr/>
        </p:nvSpPr>
        <p:spPr>
          <a:xfrm>
            <a:off x="7391856" y="3718517"/>
            <a:ext cx="138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其他服务</a:t>
            </a:r>
            <a:endParaRPr lang="en-US" altLang="zh-CN" dirty="0"/>
          </a:p>
        </p:txBody>
      </p:sp>
      <p:sp>
        <p:nvSpPr>
          <p:cNvPr id="64" name="圆角矩形 36"/>
          <p:cNvSpPr/>
          <p:nvPr/>
        </p:nvSpPr>
        <p:spPr>
          <a:xfrm>
            <a:off x="7882108" y="3968097"/>
            <a:ext cx="683656" cy="261241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7060835" y="191406"/>
            <a:ext cx="1631576" cy="816147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参考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>
            <a:off x="186592" y="1030424"/>
            <a:ext cx="8726700" cy="3900679"/>
            <a:chOff x="170786" y="1452940"/>
            <a:chExt cx="8726700" cy="4478834"/>
          </a:xfrm>
        </p:grpSpPr>
        <p:grpSp>
          <p:nvGrpSpPr>
            <p:cNvPr id="3" name="Group 48"/>
            <p:cNvGrpSpPr/>
            <p:nvPr/>
          </p:nvGrpSpPr>
          <p:grpSpPr>
            <a:xfrm>
              <a:off x="170786" y="1452940"/>
              <a:ext cx="8726700" cy="4478834"/>
              <a:chOff x="447886" y="1452940"/>
              <a:chExt cx="8726700" cy="4478834"/>
            </a:xfrm>
          </p:grpSpPr>
          <p:grpSp>
            <p:nvGrpSpPr>
              <p:cNvPr id="5" name="Gruppieren 24"/>
              <p:cNvGrpSpPr/>
              <p:nvPr/>
            </p:nvGrpSpPr>
            <p:grpSpPr>
              <a:xfrm>
                <a:off x="3358714" y="1452940"/>
                <a:ext cx="5014063" cy="4318537"/>
                <a:chOff x="3145523" y="1952625"/>
                <a:chExt cx="3854053" cy="3310664"/>
              </a:xfrm>
            </p:grpSpPr>
            <p:sp>
              <p:nvSpPr>
                <p:cNvPr id="14" name="Trapezoid 5"/>
                <p:cNvSpPr/>
                <p:nvPr/>
              </p:nvSpPr>
              <p:spPr>
                <a:xfrm>
                  <a:off x="4326217" y="1952625"/>
                  <a:ext cx="1489657" cy="1078783"/>
                </a:xfrm>
                <a:prstGeom prst="trapezoid">
                  <a:avLst>
                    <a:gd name="adj" fmla="val 5801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36000" tIns="72000" rIns="36000" bIns="72000" anchor="ctr" anchorCtr="0"/>
                <a:lstStyle>
                  <a:defPPr>
                    <a:defRPr lang="zh-CN"/>
                  </a:defPPr>
                  <a:lvl1pPr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平台微服务</a:t>
                  </a:r>
                  <a:endParaRPr lang="de-DE" sz="16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5" name="Trapezoid 6"/>
                <p:cNvSpPr/>
                <p:nvPr/>
              </p:nvSpPr>
              <p:spPr>
                <a:xfrm>
                  <a:off x="3743436" y="3059915"/>
                  <a:ext cx="2653268" cy="1059779"/>
                </a:xfrm>
                <a:prstGeom prst="trapezoid">
                  <a:avLst>
                    <a:gd name="adj" fmla="val 580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36000" tIns="72000" rIns="36000" bIns="72000" anchor="ctr" anchorCtr="0"/>
                <a:lstStyle>
                  <a:defPPr>
                    <a:defRPr lang="zh-CN"/>
                  </a:defPPr>
                  <a:lvl1pPr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领域微服务</a:t>
                  </a:r>
                  <a:endParaRPr lang="de-DE" sz="16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Trapezoid 7"/>
                <p:cNvSpPr/>
                <p:nvPr/>
              </p:nvSpPr>
              <p:spPr>
                <a:xfrm>
                  <a:off x="3145523" y="4156008"/>
                  <a:ext cx="3854053" cy="1107281"/>
                </a:xfrm>
                <a:prstGeom prst="trapezoid">
                  <a:avLst>
                    <a:gd name="adj" fmla="val 5801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36000" tIns="72000" rIns="36000" bIns="72000" anchor="ctr" anchorCtr="0"/>
                <a:lstStyle>
                  <a:defPPr>
                    <a:defRPr lang="zh-CN"/>
                  </a:defPPr>
                  <a:lvl1pPr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ctr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基础微服务</a:t>
                  </a:r>
                  <a:endParaRPr lang="en-US" altLang="zh-CN" sz="16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" name="Up Arrow 8"/>
              <p:cNvSpPr/>
              <p:nvPr/>
            </p:nvSpPr>
            <p:spPr bwMode="auto">
              <a:xfrm>
                <a:off x="8368076" y="1452940"/>
                <a:ext cx="406400" cy="4333118"/>
              </a:xfrm>
              <a:prstGeom prst="upArrow">
                <a:avLst>
                  <a:gd name="adj1" fmla="val 50000"/>
                  <a:gd name="adj2" fmla="val 64063"/>
                </a:avLst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  <a:lvl1pPr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9pPr>
              </a:lstStyle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7" name="Straight Connector 10"/>
              <p:cNvCxnSpPr/>
              <p:nvPr/>
            </p:nvCxnSpPr>
            <p:spPr bwMode="auto">
              <a:xfrm flipV="1">
                <a:off x="522521" y="2861140"/>
                <a:ext cx="4507547" cy="71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13"/>
              <p:cNvCxnSpPr/>
              <p:nvPr/>
            </p:nvCxnSpPr>
            <p:spPr bwMode="auto">
              <a:xfrm>
                <a:off x="522521" y="4327172"/>
                <a:ext cx="3671870" cy="1451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TextBox 28"/>
              <p:cNvSpPr txBox="1"/>
              <p:nvPr/>
            </p:nvSpPr>
            <p:spPr>
              <a:xfrm>
                <a:off x="447886" y="4385230"/>
                <a:ext cx="2137225" cy="15465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>
                <a:defPPr>
                  <a:defRPr lang="zh-CN"/>
                </a:defPPr>
                <a:lvl1pPr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9pPr>
              </a:lstStyle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邮件</a:t>
                </a:r>
                <a:endParaRPr lang="en-US" altLang="zh-CN" sz="1400" dirty="0"/>
              </a:p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签名</a:t>
                </a:r>
                <a:endParaRPr lang="en-US" altLang="zh-CN" sz="1400" dirty="0"/>
              </a:p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EC3</a:t>
                </a:r>
                <a:endParaRPr lang="en-US" altLang="zh-CN" sz="1400" dirty="0"/>
              </a:p>
              <a:p>
                <a:pPr algn="l">
                  <a:lnSpc>
                    <a:spcPct val="150000"/>
                  </a:lnSpc>
                </a:pPr>
                <a:endParaRPr lang="zh-CN" altLang="en-US" sz="1400" dirty="0"/>
              </a:p>
            </p:txBody>
          </p:sp>
          <p:sp>
            <p:nvSpPr>
              <p:cNvPr id="11" name="TextBox 40"/>
              <p:cNvSpPr txBox="1"/>
              <p:nvPr/>
            </p:nvSpPr>
            <p:spPr>
              <a:xfrm>
                <a:off x="536786" y="1646157"/>
                <a:ext cx="1301115" cy="105868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>
                <a:defPPr>
                  <a:defRPr lang="zh-CN"/>
                </a:defPPr>
                <a:lvl1pPr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9pPr>
              </a:lstStyle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dirty="0">
                    <a:ea typeface="宋体" charset="0"/>
                    <a:sym typeface="+mn-ea"/>
                  </a:rPr>
                  <a:t>order</a:t>
                </a:r>
                <a:r>
                  <a:rPr lang="zh-CN" altLang="en-US" sz="900" dirty="0">
                    <a:ea typeface="宋体" charset="0"/>
                  </a:rPr>
                  <a:t> </a:t>
                </a:r>
                <a:endParaRPr lang="en-US" altLang="zh-CN" sz="900" dirty="0"/>
              </a:p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menu</a:t>
                </a:r>
                <a:endParaRPr lang="zh-CN" altLang="en-US" sz="900" dirty="0">
                  <a:ea typeface="宋体" charset="0"/>
                  <a:sym typeface="+mn-ea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dirty="0">
                    <a:ea typeface="宋体" charset="0"/>
                    <a:sym typeface="+mn-ea"/>
                  </a:rPr>
                  <a:t>promotion</a:t>
                </a:r>
                <a:endParaRPr lang="en-US" altLang="zh-CN" sz="900" dirty="0"/>
              </a:p>
              <a:p>
                <a:pPr marL="171450" indent="-1714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900" dirty="0"/>
              </a:p>
            </p:txBody>
          </p:sp>
          <p:sp>
            <p:nvSpPr>
              <p:cNvPr id="12" name="TextBox 43"/>
              <p:cNvSpPr txBox="1"/>
              <p:nvPr/>
            </p:nvSpPr>
            <p:spPr>
              <a:xfrm>
                <a:off x="8774476" y="1452940"/>
                <a:ext cx="400110" cy="43331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  <a:lvl1pPr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14131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9pPr>
              </a:lstStyle>
              <a:p>
                <a:r>
                  <a:rPr lang="zh-CN" altLang="en-US" sz="1400" b="1" dirty="0"/>
                  <a:t>服务调用层次</a:t>
                </a:r>
                <a:endParaRPr lang="zh-CN" altLang="en-US" sz="1400" b="1" dirty="0"/>
              </a:p>
            </p:txBody>
          </p:sp>
          <p:cxnSp>
            <p:nvCxnSpPr>
              <p:cNvPr id="13" name="Straight Connector 46"/>
              <p:cNvCxnSpPr/>
              <p:nvPr/>
            </p:nvCxnSpPr>
            <p:spPr bwMode="auto">
              <a:xfrm>
                <a:off x="537035" y="5757030"/>
                <a:ext cx="28216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" name="Rectangle 49"/>
            <p:cNvSpPr/>
            <p:nvPr/>
          </p:nvSpPr>
          <p:spPr>
            <a:xfrm>
              <a:off x="2034662" y="4385229"/>
              <a:ext cx="1717964" cy="106182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zh-CN"/>
              </a:defPPr>
              <a:lvl1pPr algn="ctr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457200" algn="ctr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914400" algn="ctr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371600" algn="ctr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1828800" algn="ctr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9pPr>
            </a:lstStyle>
            <a:p>
              <a:pPr marL="171450" indent="-171450" algn="l">
                <a:lnSpc>
                  <a:spcPct val="150000"/>
                </a:lnSpc>
                <a:buChar char="•"/>
              </a:pPr>
              <a:r>
                <a:rPr lang="zh-CN" altLang="en-US" sz="1400" dirty="0"/>
                <a:t>短信</a:t>
              </a:r>
              <a:endParaRPr lang="en-US" altLang="zh-CN" sz="1400" dirty="0"/>
            </a:p>
            <a:p>
              <a:pPr marL="171450" indent="-171450" algn="l">
                <a:lnSpc>
                  <a:spcPct val="150000"/>
                </a:lnSpc>
                <a:buChar char="•"/>
              </a:pPr>
              <a:r>
                <a:rPr lang="zh-CN" altLang="en-US" sz="1400" dirty="0"/>
                <a:t>取号</a:t>
              </a:r>
              <a:endParaRPr lang="en-US" altLang="zh-CN" sz="1400" dirty="0"/>
            </a:p>
            <a:p>
              <a:pPr marL="171450" indent="-171450" algn="l">
                <a:lnSpc>
                  <a:spcPct val="150000"/>
                </a:lnSpc>
                <a:buChar char="•"/>
              </a:pPr>
              <a:r>
                <a:rPr lang="zh-CN" altLang="en-US" sz="1400" dirty="0"/>
                <a:t>文件组件</a:t>
              </a:r>
              <a:endParaRPr lang="zh-CN" altLang="en-US" sz="1400" dirty="0"/>
            </a:p>
          </p:txBody>
        </p:sp>
      </p:grpSp>
      <p:sp>
        <p:nvSpPr>
          <p:cNvPr id="18" name="TextBox 40"/>
          <p:cNvSpPr txBox="1"/>
          <p:nvPr/>
        </p:nvSpPr>
        <p:spPr>
          <a:xfrm>
            <a:off x="275793" y="2471625"/>
            <a:ext cx="2553874" cy="9220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ea typeface="宋体" charset="0"/>
                <a:sym typeface="+mn-ea"/>
              </a:rPr>
              <a:t>order</a:t>
            </a:r>
            <a:r>
              <a:rPr lang="zh-CN" altLang="en-US" sz="900" dirty="0">
                <a:ea typeface="宋体" charset="0"/>
                <a:sym typeface="+mn-ea"/>
              </a:rPr>
              <a:t>：</a:t>
            </a:r>
            <a:r>
              <a:rPr lang="zh-CN" altLang="en-US" sz="900" dirty="0">
                <a:ea typeface="宋体" charset="0"/>
              </a:rPr>
              <a:t> </a:t>
            </a:r>
            <a:endParaRPr lang="en-US" altLang="zh-CN" sz="9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menu</a:t>
            </a:r>
            <a:r>
              <a:rPr lang="zh-CN" altLang="en-US" sz="900" dirty="0">
                <a:ea typeface="宋体" charset="0"/>
              </a:rPr>
              <a:t>：</a:t>
            </a:r>
            <a:r>
              <a:rPr lang="en-US" altLang="zh-CN" sz="900" dirty="0">
                <a:sym typeface="+mn-ea"/>
              </a:rPr>
              <a:t>kiosk</a:t>
            </a:r>
            <a:r>
              <a:rPr lang="zh-CN" altLang="en-US" sz="900" dirty="0">
                <a:ea typeface="宋体" charset="0"/>
                <a:sym typeface="+mn-ea"/>
              </a:rPr>
              <a:t>、扫码点餐、 小肥羊、东方</a:t>
            </a:r>
            <a:endParaRPr lang="zh-CN" altLang="en-US" sz="900" dirty="0">
              <a:ea typeface="宋体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ea typeface="宋体" charset="0"/>
                <a:sym typeface="+mn-ea"/>
              </a:rPr>
              <a:t>promotion</a:t>
            </a:r>
            <a:r>
              <a:rPr lang="zh-CN" altLang="en-US" sz="900" dirty="0">
                <a:ea typeface="宋体" charset="0"/>
                <a:sym typeface="+mn-ea"/>
              </a:rPr>
              <a:t>：</a:t>
            </a:r>
            <a:r>
              <a:rPr lang="en-US" altLang="zh-CN" sz="900" dirty="0">
                <a:sym typeface="+mn-ea"/>
              </a:rPr>
              <a:t>kiosk</a:t>
            </a:r>
            <a:r>
              <a:rPr lang="zh-CN" altLang="en-US" sz="900" dirty="0">
                <a:ea typeface="宋体" charset="0"/>
                <a:sym typeface="+mn-ea"/>
              </a:rPr>
              <a:t>、扫码点餐</a:t>
            </a:r>
            <a:endParaRPr lang="en-US" altLang="zh-CN" sz="9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3535" y="1045210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提供统一接口</a:t>
            </a:r>
            <a:endParaRPr lang="zh-CN" altLang="en-US" sz="1000" dirty="0" smtClean="0"/>
          </a:p>
        </p:txBody>
      </p:sp>
      <p:sp>
        <p:nvSpPr>
          <p:cNvPr id="20" name="TextBox 40"/>
          <p:cNvSpPr txBox="1"/>
          <p:nvPr/>
        </p:nvSpPr>
        <p:spPr>
          <a:xfrm>
            <a:off x="1796317" y="1290139"/>
            <a:ext cx="1301115" cy="9220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ea typeface="宋体" charset="0"/>
                <a:sym typeface="+mn-ea"/>
              </a:rPr>
              <a:t>pay</a:t>
            </a:r>
            <a:endParaRPr lang="en-US" altLang="zh-CN" sz="9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prime</a:t>
            </a:r>
            <a:endParaRPr lang="zh-CN" altLang="en-US" sz="900" dirty="0">
              <a:ea typeface="宋体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191605" y="1252571"/>
            <a:ext cx="7621270" cy="2119279"/>
          </a:xfrm>
          <a:prstGeom prst="roundRect">
            <a:avLst>
              <a:gd name="adj" fmla="val 752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71705" y="2020087"/>
            <a:ext cx="6970373" cy="5473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/>
            <a:r>
              <a:rPr lang="zh-CN" altLang="en-US" sz="900" b="1" dirty="0">
                <a:solidFill>
                  <a:schemeClr val="tx1"/>
                </a:solidFill>
              </a:rPr>
              <a:t>领域层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900" b="1" dirty="0">
                <a:solidFill>
                  <a:schemeClr val="tx1"/>
                </a:solidFill>
              </a:rPr>
              <a:t>微服务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75" name="文本框 131"/>
          <p:cNvSpPr txBox="1"/>
          <p:nvPr/>
        </p:nvSpPr>
        <p:spPr>
          <a:xfrm>
            <a:off x="2288692" y="1708386"/>
            <a:ext cx="45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800" dirty="0">
                <a:solidFill>
                  <a:srgbClr val="000000"/>
                </a:solidFill>
              </a:rPr>
              <a:t>发票服务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71705" y="1380041"/>
            <a:ext cx="6970373" cy="5844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/>
            <a:r>
              <a:rPr lang="zh-CN" altLang="en-US" sz="900" b="1" dirty="0"/>
              <a:t>平台</a:t>
            </a:r>
            <a:r>
              <a:rPr lang="zh-CN" altLang="en-US" sz="900" b="1" dirty="0">
                <a:solidFill>
                  <a:schemeClr val="tx1"/>
                </a:solidFill>
              </a:rPr>
              <a:t>层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900" b="1" dirty="0">
                <a:solidFill>
                  <a:schemeClr val="tx1"/>
                </a:solidFill>
              </a:rPr>
              <a:t>微服务</a:t>
            </a:r>
            <a:r>
              <a:rPr lang="en-US" altLang="zh-CN" sz="900" b="1" dirty="0">
                <a:solidFill>
                  <a:schemeClr val="tx1"/>
                </a:solidFill>
              </a:rPr>
              <a:t>..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129" name="Oval 6"/>
          <p:cNvSpPr>
            <a:spLocks noChangeArrowheads="1"/>
          </p:cNvSpPr>
          <p:nvPr/>
        </p:nvSpPr>
        <p:spPr bwMode="auto">
          <a:xfrm>
            <a:off x="720880" y="1452455"/>
            <a:ext cx="1491273" cy="451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Oval 263"/>
          <p:cNvSpPr>
            <a:spLocks noChangeArrowheads="1"/>
          </p:cNvSpPr>
          <p:nvPr/>
        </p:nvSpPr>
        <p:spPr bwMode="auto">
          <a:xfrm rot="5400000">
            <a:off x="1105978" y="1550114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1" name="Oval 263"/>
          <p:cNvSpPr>
            <a:spLocks noChangeArrowheads="1"/>
          </p:cNvSpPr>
          <p:nvPr/>
        </p:nvSpPr>
        <p:spPr bwMode="auto">
          <a:xfrm rot="5400000">
            <a:off x="1449622" y="1520195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" name="Oval 263"/>
          <p:cNvSpPr>
            <a:spLocks noChangeArrowheads="1"/>
          </p:cNvSpPr>
          <p:nvPr/>
        </p:nvSpPr>
        <p:spPr bwMode="auto">
          <a:xfrm rot="5400000">
            <a:off x="1913032" y="1598011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" name="Oval 263"/>
          <p:cNvSpPr>
            <a:spLocks noChangeArrowheads="1"/>
          </p:cNvSpPr>
          <p:nvPr/>
        </p:nvSpPr>
        <p:spPr bwMode="auto">
          <a:xfrm rot="5400000">
            <a:off x="1616606" y="1709130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4" name="AutoShape 348"/>
          <p:cNvCxnSpPr>
            <a:cxnSpLocks noChangeShapeType="1"/>
            <a:stCxn id="130" idx="0"/>
            <a:endCxn id="131" idx="4"/>
          </p:cNvCxnSpPr>
          <p:nvPr/>
        </p:nvCxnSpPr>
        <p:spPr bwMode="auto">
          <a:xfrm flipV="1">
            <a:off x="1249978" y="1592195"/>
            <a:ext cx="199644" cy="2991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AutoShape 348"/>
          <p:cNvCxnSpPr>
            <a:cxnSpLocks noChangeShapeType="1"/>
            <a:stCxn id="131" idx="0"/>
            <a:endCxn id="132" idx="4"/>
          </p:cNvCxnSpPr>
          <p:nvPr/>
        </p:nvCxnSpPr>
        <p:spPr bwMode="auto">
          <a:xfrm>
            <a:off x="1593622" y="1592195"/>
            <a:ext cx="319410" cy="7781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AutoShape 348"/>
          <p:cNvCxnSpPr>
            <a:cxnSpLocks noChangeShapeType="1"/>
            <a:stCxn id="130" idx="0"/>
            <a:endCxn id="133" idx="4"/>
          </p:cNvCxnSpPr>
          <p:nvPr/>
        </p:nvCxnSpPr>
        <p:spPr bwMode="auto">
          <a:xfrm>
            <a:off x="1249978" y="1622114"/>
            <a:ext cx="366628" cy="15901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7" name="AutoShape 348"/>
          <p:cNvCxnSpPr>
            <a:cxnSpLocks noChangeShapeType="1"/>
            <a:stCxn id="133" idx="0"/>
            <a:endCxn id="132" idx="5"/>
          </p:cNvCxnSpPr>
          <p:nvPr/>
        </p:nvCxnSpPr>
        <p:spPr bwMode="auto">
          <a:xfrm flipV="1">
            <a:off x="1760606" y="1720923"/>
            <a:ext cx="173514" cy="6020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文本框 245"/>
          <p:cNvSpPr txBox="1"/>
          <p:nvPr/>
        </p:nvSpPr>
        <p:spPr>
          <a:xfrm>
            <a:off x="953552" y="1688067"/>
            <a:ext cx="662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order</a:t>
            </a:r>
            <a:r>
              <a:rPr lang="zh-CN" altLang="en-US" sz="800" dirty="0">
                <a:solidFill>
                  <a:srgbClr val="000000"/>
                </a:solidFill>
              </a:rPr>
              <a:t>流程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>
            <a:off x="4212436" y="1457613"/>
            <a:ext cx="1628102" cy="4550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Oval 263"/>
          <p:cNvSpPr>
            <a:spLocks noChangeArrowheads="1"/>
          </p:cNvSpPr>
          <p:nvPr/>
        </p:nvSpPr>
        <p:spPr bwMode="auto">
          <a:xfrm rot="5400000">
            <a:off x="4295410" y="1625500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" name="Oval 263"/>
          <p:cNvSpPr>
            <a:spLocks noChangeArrowheads="1"/>
          </p:cNvSpPr>
          <p:nvPr/>
        </p:nvSpPr>
        <p:spPr bwMode="auto">
          <a:xfrm rot="5400000">
            <a:off x="4621199" y="1562967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Oval 263"/>
          <p:cNvSpPr>
            <a:spLocks noChangeArrowheads="1"/>
          </p:cNvSpPr>
          <p:nvPr/>
        </p:nvSpPr>
        <p:spPr bwMode="auto">
          <a:xfrm rot="5400000">
            <a:off x="5154599" y="1514367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" name="Oval 263"/>
          <p:cNvSpPr>
            <a:spLocks noChangeArrowheads="1"/>
          </p:cNvSpPr>
          <p:nvPr/>
        </p:nvSpPr>
        <p:spPr bwMode="auto">
          <a:xfrm rot="5400000">
            <a:off x="4835130" y="1682957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4" name="AutoShape 348"/>
          <p:cNvCxnSpPr>
            <a:cxnSpLocks noChangeShapeType="1"/>
            <a:stCxn id="140" idx="1"/>
            <a:endCxn id="141" idx="4"/>
          </p:cNvCxnSpPr>
          <p:nvPr/>
        </p:nvCxnSpPr>
        <p:spPr bwMode="auto">
          <a:xfrm flipV="1">
            <a:off x="4418322" y="1634967"/>
            <a:ext cx="202877" cy="116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AutoShape 348"/>
          <p:cNvCxnSpPr>
            <a:cxnSpLocks noChangeShapeType="1"/>
            <a:stCxn id="141" idx="0"/>
            <a:endCxn id="142" idx="4"/>
          </p:cNvCxnSpPr>
          <p:nvPr/>
        </p:nvCxnSpPr>
        <p:spPr bwMode="auto">
          <a:xfrm flipV="1">
            <a:off x="4765199" y="1586367"/>
            <a:ext cx="389400" cy="486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AutoShape 348"/>
          <p:cNvCxnSpPr>
            <a:cxnSpLocks noChangeShapeType="1"/>
            <a:stCxn id="140" idx="0"/>
            <a:endCxn id="143" idx="5"/>
          </p:cNvCxnSpPr>
          <p:nvPr/>
        </p:nvCxnSpPr>
        <p:spPr bwMode="auto">
          <a:xfrm>
            <a:off x="4439410" y="1697500"/>
            <a:ext cx="416808" cy="10836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AutoShape 348"/>
          <p:cNvCxnSpPr>
            <a:cxnSpLocks noChangeShapeType="1"/>
            <a:stCxn id="143" idx="0"/>
            <a:endCxn id="142" idx="5"/>
          </p:cNvCxnSpPr>
          <p:nvPr/>
        </p:nvCxnSpPr>
        <p:spPr bwMode="auto">
          <a:xfrm flipV="1">
            <a:off x="4979130" y="1637279"/>
            <a:ext cx="196557" cy="11767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9" name="Oval 263"/>
          <p:cNvSpPr>
            <a:spLocks noChangeArrowheads="1"/>
          </p:cNvSpPr>
          <p:nvPr/>
        </p:nvSpPr>
        <p:spPr bwMode="auto">
          <a:xfrm rot="5400000">
            <a:off x="5564379" y="1638015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0" name="AutoShape 348"/>
          <p:cNvCxnSpPr>
            <a:cxnSpLocks noChangeShapeType="1"/>
            <a:stCxn id="142" idx="0"/>
            <a:endCxn id="149" idx="4"/>
          </p:cNvCxnSpPr>
          <p:nvPr/>
        </p:nvCxnSpPr>
        <p:spPr bwMode="auto">
          <a:xfrm>
            <a:off x="5298599" y="1586367"/>
            <a:ext cx="265780" cy="12364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1" name="Oval 6"/>
          <p:cNvSpPr>
            <a:spLocks noChangeArrowheads="1"/>
          </p:cNvSpPr>
          <p:nvPr/>
        </p:nvSpPr>
        <p:spPr bwMode="auto">
          <a:xfrm>
            <a:off x="2439127" y="1451648"/>
            <a:ext cx="1458386" cy="464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Oval 263"/>
          <p:cNvSpPr>
            <a:spLocks noChangeArrowheads="1"/>
          </p:cNvSpPr>
          <p:nvPr/>
        </p:nvSpPr>
        <p:spPr bwMode="auto">
          <a:xfrm rot="5400000">
            <a:off x="2684676" y="1557002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Oval 263"/>
          <p:cNvSpPr>
            <a:spLocks noChangeArrowheads="1"/>
          </p:cNvSpPr>
          <p:nvPr/>
        </p:nvSpPr>
        <p:spPr bwMode="auto">
          <a:xfrm rot="5400000">
            <a:off x="3591467" y="1663004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Oval 263"/>
          <p:cNvSpPr>
            <a:spLocks noChangeArrowheads="1"/>
          </p:cNvSpPr>
          <p:nvPr/>
        </p:nvSpPr>
        <p:spPr bwMode="auto">
          <a:xfrm rot="5400000">
            <a:off x="3218076" y="1508402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5" name="AutoShape 348"/>
          <p:cNvCxnSpPr>
            <a:cxnSpLocks noChangeShapeType="1"/>
            <a:stCxn id="152" idx="0"/>
            <a:endCxn id="154" idx="4"/>
          </p:cNvCxnSpPr>
          <p:nvPr/>
        </p:nvCxnSpPr>
        <p:spPr bwMode="auto">
          <a:xfrm flipV="1">
            <a:off x="2828676" y="1580402"/>
            <a:ext cx="389400" cy="486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" name="AutoShape 348"/>
          <p:cNvCxnSpPr>
            <a:cxnSpLocks noChangeShapeType="1"/>
            <a:stCxn id="154" idx="0"/>
            <a:endCxn id="153" idx="3"/>
          </p:cNvCxnSpPr>
          <p:nvPr/>
        </p:nvCxnSpPr>
        <p:spPr bwMode="auto">
          <a:xfrm>
            <a:off x="3362076" y="1580402"/>
            <a:ext cx="250479" cy="10369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本框 251"/>
          <p:cNvSpPr txBox="1"/>
          <p:nvPr/>
        </p:nvSpPr>
        <p:spPr>
          <a:xfrm>
            <a:off x="2964674" y="1673490"/>
            <a:ext cx="698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menu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58" name="Oval 263"/>
          <p:cNvSpPr>
            <a:spLocks noChangeArrowheads="1"/>
          </p:cNvSpPr>
          <p:nvPr/>
        </p:nvSpPr>
        <p:spPr bwMode="auto">
          <a:xfrm rot="5400000">
            <a:off x="2870346" y="1652402"/>
            <a:ext cx="144000" cy="144000"/>
          </a:xfrm>
          <a:prstGeom prst="ellipse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706332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72000" tIns="0" rIns="72000" bIns="0" anchor="ctr"/>
          <a:lstStyle/>
          <a:p>
            <a:pPr defTabSz="914400">
              <a:buFont typeface="Wingdings" panose="05000000000000000000" pitchFamily="2" charset="2"/>
              <a:buNone/>
            </a:pPr>
            <a:endParaRPr lang="zh-CN" altLang="en-US" sz="1800" kern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9" name="AutoShape 348"/>
          <p:cNvCxnSpPr>
            <a:cxnSpLocks noChangeShapeType="1"/>
            <a:stCxn id="158" idx="0"/>
            <a:endCxn id="154" idx="5"/>
          </p:cNvCxnSpPr>
          <p:nvPr/>
        </p:nvCxnSpPr>
        <p:spPr bwMode="auto">
          <a:xfrm flipV="1">
            <a:off x="3014346" y="1631314"/>
            <a:ext cx="224818" cy="930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0" name="Oval 6"/>
          <p:cNvSpPr>
            <a:spLocks noChangeArrowheads="1"/>
          </p:cNvSpPr>
          <p:nvPr/>
        </p:nvSpPr>
        <p:spPr bwMode="auto">
          <a:xfrm>
            <a:off x="6091766" y="1455576"/>
            <a:ext cx="1104007" cy="44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AutoShape 48"/>
          <p:cNvSpPr>
            <a:spLocks noChangeArrowheads="1"/>
          </p:cNvSpPr>
          <p:nvPr/>
        </p:nvSpPr>
        <p:spPr bwMode="auto">
          <a:xfrm>
            <a:off x="6447894" y="1527965"/>
            <a:ext cx="415132" cy="2482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…</a:t>
            </a:r>
            <a:endParaRPr lang="en-GB" sz="1400" kern="0" dirty="0">
              <a:solidFill>
                <a:srgbClr val="000000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289136" y="1380041"/>
            <a:ext cx="393170" cy="18463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900" b="1" dirty="0">
                <a:solidFill>
                  <a:schemeClr val="tx1"/>
                </a:solidFill>
              </a:rPr>
              <a:t>API</a:t>
            </a:r>
            <a:r>
              <a:rPr lang="zh-CN" altLang="en-US" sz="900" b="1" dirty="0">
                <a:solidFill>
                  <a:schemeClr val="tx1"/>
                </a:solidFill>
              </a:rPr>
              <a:t>开放服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r>
              <a:rPr lang="zh-CN" altLang="en-US" sz="900" b="1" dirty="0">
                <a:solidFill>
                  <a:schemeClr val="tx1"/>
                </a:solidFill>
              </a:rPr>
              <a:t>务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62180" y="2658262"/>
            <a:ext cx="6970373" cy="5473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/>
            <a:r>
              <a:rPr lang="zh-CN" altLang="en-US" sz="900" b="1" dirty="0">
                <a:solidFill>
                  <a:schemeClr val="tx1"/>
                </a:solidFill>
              </a:rPr>
              <a:t>基础层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900" b="1" dirty="0">
                <a:solidFill>
                  <a:schemeClr val="tx1"/>
                </a:solidFill>
              </a:rPr>
              <a:t>微服务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228" name="Rectangle 17"/>
          <p:cNvSpPr>
            <a:spLocks noChangeArrowheads="1"/>
          </p:cNvSpPr>
          <p:nvPr/>
        </p:nvSpPr>
        <p:spPr bwMode="auto">
          <a:xfrm>
            <a:off x="209551" y="4046768"/>
            <a:ext cx="7554817" cy="891745"/>
          </a:xfrm>
          <a:prstGeom prst="rect">
            <a:avLst/>
          </a:prstGeom>
          <a:solidFill>
            <a:srgbClr val="FFFFFF"/>
          </a:solidFill>
          <a:ln w="9525">
            <a:solidFill>
              <a:srgbClr val="444444"/>
            </a:solidFill>
            <a:miter lim="800000"/>
          </a:ln>
        </p:spPr>
        <p:txBody>
          <a:bodyPr wrap="none" anchor="t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1" lang="da-DK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9" name="Line 3"/>
          <p:cNvSpPr>
            <a:spLocks noChangeShapeType="1"/>
          </p:cNvSpPr>
          <p:nvPr/>
        </p:nvSpPr>
        <p:spPr bwMode="auto">
          <a:xfrm>
            <a:off x="3310274" y="4379837"/>
            <a:ext cx="76504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0" name="Rectangle 31"/>
          <p:cNvSpPr>
            <a:spLocks noChangeArrowheads="1"/>
          </p:cNvSpPr>
          <p:nvPr/>
        </p:nvSpPr>
        <p:spPr bwMode="auto">
          <a:xfrm>
            <a:off x="639762" y="4122662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lvl="0"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统一配置管理</a:t>
            </a:r>
            <a:endParaRPr kumimoji="1" lang="en-US" altLang="zh-CN" sz="1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1" name="Rectangle 33"/>
          <p:cNvSpPr>
            <a:spLocks noChangeArrowheads="1"/>
          </p:cNvSpPr>
          <p:nvPr/>
        </p:nvSpPr>
        <p:spPr bwMode="auto">
          <a:xfrm>
            <a:off x="4144962" y="46655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kern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2" name="Rectangle 35"/>
          <p:cNvSpPr>
            <a:spLocks noChangeArrowheads="1"/>
          </p:cNvSpPr>
          <p:nvPr/>
        </p:nvSpPr>
        <p:spPr bwMode="auto">
          <a:xfrm>
            <a:off x="639762" y="4398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en-US" altLang="zh-CN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3" name="Rectangle 36"/>
          <p:cNvSpPr>
            <a:spLocks noChangeArrowheads="1"/>
          </p:cNvSpPr>
          <p:nvPr/>
        </p:nvSpPr>
        <p:spPr bwMode="auto">
          <a:xfrm>
            <a:off x="2376825" y="4665587"/>
            <a:ext cx="1755437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4" name="Rectangle 37"/>
          <p:cNvSpPr>
            <a:spLocks noChangeArrowheads="1"/>
          </p:cNvSpPr>
          <p:nvPr/>
        </p:nvSpPr>
        <p:spPr bwMode="auto">
          <a:xfrm>
            <a:off x="639762" y="4665587"/>
            <a:ext cx="1737063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资源池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" name="Rectangle 40"/>
          <p:cNvSpPr>
            <a:spLocks noChangeArrowheads="1"/>
          </p:cNvSpPr>
          <p:nvPr/>
        </p:nvSpPr>
        <p:spPr bwMode="auto">
          <a:xfrm>
            <a:off x="2376825" y="4398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定时服务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6" name="Rectangle 41"/>
          <p:cNvSpPr>
            <a:spLocks noChangeArrowheads="1"/>
          </p:cNvSpPr>
          <p:nvPr/>
        </p:nvSpPr>
        <p:spPr bwMode="auto">
          <a:xfrm>
            <a:off x="4144962" y="4398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日志管理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7" name="Rectangle 70"/>
          <p:cNvSpPr>
            <a:spLocks noChangeArrowheads="1"/>
          </p:cNvSpPr>
          <p:nvPr/>
        </p:nvSpPr>
        <p:spPr bwMode="auto">
          <a:xfrm>
            <a:off x="2376825" y="4122662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en-US" altLang="zh-CN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" name="Rectangle 71"/>
          <p:cNvSpPr>
            <a:spLocks noChangeArrowheads="1"/>
          </p:cNvSpPr>
          <p:nvPr/>
        </p:nvSpPr>
        <p:spPr bwMode="auto">
          <a:xfrm>
            <a:off x="4132262" y="4122662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会话管理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9" name="文本框 49"/>
          <p:cNvSpPr txBox="1"/>
          <p:nvPr/>
        </p:nvSpPr>
        <p:spPr>
          <a:xfrm>
            <a:off x="285751" y="4236325"/>
            <a:ext cx="191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0" name="Text Box 7"/>
          <p:cNvSpPr txBox="1">
            <a:spLocks noChangeArrowheads="1"/>
          </p:cNvSpPr>
          <p:nvPr/>
        </p:nvSpPr>
        <p:spPr bwMode="auto">
          <a:xfrm>
            <a:off x="4242263" y="4029659"/>
            <a:ext cx="5763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Rectangle 17"/>
          <p:cNvSpPr>
            <a:spLocks noChangeArrowheads="1"/>
          </p:cNvSpPr>
          <p:nvPr/>
        </p:nvSpPr>
        <p:spPr bwMode="auto">
          <a:xfrm>
            <a:off x="209551" y="3446387"/>
            <a:ext cx="7554817" cy="558676"/>
          </a:xfrm>
          <a:prstGeom prst="rect">
            <a:avLst/>
          </a:prstGeom>
          <a:solidFill>
            <a:srgbClr val="FFFFFF"/>
          </a:solidFill>
          <a:ln w="9525">
            <a:solidFill>
              <a:srgbClr val="444444"/>
            </a:solidFill>
            <a:miter lim="800000"/>
          </a:ln>
        </p:spPr>
        <p:txBody>
          <a:bodyPr wrap="none" anchor="t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1" lang="da-DK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Line 3"/>
          <p:cNvSpPr>
            <a:spLocks noChangeShapeType="1"/>
          </p:cNvSpPr>
          <p:nvPr/>
        </p:nvSpPr>
        <p:spPr bwMode="auto">
          <a:xfrm>
            <a:off x="3310274" y="3446387"/>
            <a:ext cx="76504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Rectangle 31"/>
          <p:cNvSpPr>
            <a:spLocks noChangeArrowheads="1"/>
          </p:cNvSpPr>
          <p:nvPr/>
        </p:nvSpPr>
        <p:spPr bwMode="auto">
          <a:xfrm>
            <a:off x="639762" y="3636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lvl="0"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  <a:endParaRPr kumimoji="1" lang="en-US" altLang="zh-CN" sz="1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Rectangle 70"/>
          <p:cNvSpPr>
            <a:spLocks noChangeArrowheads="1"/>
          </p:cNvSpPr>
          <p:nvPr/>
        </p:nvSpPr>
        <p:spPr bwMode="auto">
          <a:xfrm>
            <a:off x="2376825" y="3636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en-US" sz="1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….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Rectangle 71"/>
          <p:cNvSpPr>
            <a:spLocks noChangeArrowheads="1"/>
          </p:cNvSpPr>
          <p:nvPr/>
        </p:nvSpPr>
        <p:spPr bwMode="auto">
          <a:xfrm>
            <a:off x="4132262" y="3636887"/>
            <a:ext cx="1946482" cy="200025"/>
          </a:xfrm>
          <a:prstGeom prst="rect">
            <a:avLst/>
          </a:prstGeom>
          <a:solidFill>
            <a:srgbClr val="FFFFCC"/>
          </a:solidFill>
          <a:ln w="9525">
            <a:solidFill>
              <a:srgbClr val="444444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3" name="文本框 49"/>
          <p:cNvSpPr txBox="1"/>
          <p:nvPr/>
        </p:nvSpPr>
        <p:spPr>
          <a:xfrm>
            <a:off x="209551" y="3502930"/>
            <a:ext cx="4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1" kern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后台应用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1" name="Rectangle 5"/>
          <p:cNvSpPr>
            <a:spLocks noChangeArrowheads="1"/>
          </p:cNvSpPr>
          <p:nvPr/>
        </p:nvSpPr>
        <p:spPr bwMode="auto">
          <a:xfrm>
            <a:off x="250889" y="362302"/>
            <a:ext cx="7561986" cy="852332"/>
          </a:xfrm>
          <a:prstGeom prst="rect">
            <a:avLst/>
          </a:prstGeom>
          <a:solidFill>
            <a:srgbClr val="0085C3">
              <a:lumMod val="20000"/>
              <a:lumOff val="80000"/>
            </a:srgbClr>
          </a:solidFill>
          <a:ln w="19050">
            <a:solidFill>
              <a:srgbClr val="4D4D4D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2" name="Rectangle 102"/>
          <p:cNvSpPr/>
          <p:nvPr/>
        </p:nvSpPr>
        <p:spPr>
          <a:xfrm>
            <a:off x="680802" y="570025"/>
            <a:ext cx="3862829" cy="40828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85C3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3" name="TextBox 90"/>
          <p:cNvSpPr txBox="1"/>
          <p:nvPr/>
        </p:nvSpPr>
        <p:spPr>
          <a:xfrm rot="5400000">
            <a:off x="206994" y="605822"/>
            <a:ext cx="492443" cy="4592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企业应用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4" name="AutoShape 17"/>
          <p:cNvSpPr>
            <a:spLocks noChangeArrowheads="1"/>
          </p:cNvSpPr>
          <p:nvPr/>
        </p:nvSpPr>
        <p:spPr bwMode="auto">
          <a:xfrm>
            <a:off x="3235677" y="637389"/>
            <a:ext cx="729076" cy="246698"/>
          </a:xfrm>
          <a:prstGeom prst="bevel">
            <a:avLst>
              <a:gd name="adj" fmla="val 7292"/>
            </a:avLst>
          </a:prstGeom>
          <a:solidFill>
            <a:srgbClr val="0085C3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lIns="72000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微信端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5" name="TextBox 90"/>
          <p:cNvSpPr txBox="1"/>
          <p:nvPr/>
        </p:nvSpPr>
        <p:spPr>
          <a:xfrm rot="5400000">
            <a:off x="4105598" y="516876"/>
            <a:ext cx="492443" cy="4776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企业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内部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" name="AutoShape 17"/>
          <p:cNvSpPr>
            <a:spLocks noChangeArrowheads="1"/>
          </p:cNvSpPr>
          <p:nvPr/>
        </p:nvSpPr>
        <p:spPr bwMode="auto">
          <a:xfrm>
            <a:off x="791593" y="638387"/>
            <a:ext cx="897013" cy="245700"/>
          </a:xfrm>
          <a:prstGeom prst="bevel">
            <a:avLst>
              <a:gd name="adj" fmla="val 7292"/>
            </a:avLst>
          </a:prstGeom>
          <a:solidFill>
            <a:srgbClr val="0085C3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lIns="72000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kumimoji="1" lang="zh-CN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kumimoji="1" lang="en-US" altLang="ko-KR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7" name="Rectangle 102"/>
          <p:cNvSpPr/>
          <p:nvPr/>
        </p:nvSpPr>
        <p:spPr>
          <a:xfrm>
            <a:off x="4900379" y="427149"/>
            <a:ext cx="2793655" cy="69292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85C3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 rot="5400000">
            <a:off x="7129549" y="653092"/>
            <a:ext cx="800219" cy="2651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合作伙伴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9" name="AutoShape 17"/>
          <p:cNvSpPr>
            <a:spLocks noChangeArrowheads="1"/>
          </p:cNvSpPr>
          <p:nvPr/>
        </p:nvSpPr>
        <p:spPr bwMode="auto">
          <a:xfrm>
            <a:off x="4978910" y="650260"/>
            <a:ext cx="1062000" cy="246698"/>
          </a:xfrm>
          <a:prstGeom prst="bevel">
            <a:avLst>
              <a:gd name="adj" fmla="val 7292"/>
            </a:avLst>
          </a:prstGeom>
          <a:solidFill>
            <a:srgbClr val="0085C3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lIns="72000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第三方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合作伙伴</a:t>
            </a:r>
            <a:endParaRPr kumimoji="1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2" name="AutoShape 17"/>
          <p:cNvSpPr>
            <a:spLocks noChangeArrowheads="1"/>
          </p:cNvSpPr>
          <p:nvPr/>
        </p:nvSpPr>
        <p:spPr bwMode="auto">
          <a:xfrm>
            <a:off x="1987552" y="629545"/>
            <a:ext cx="841123" cy="246698"/>
          </a:xfrm>
          <a:prstGeom prst="bevel">
            <a:avLst>
              <a:gd name="adj" fmla="val 7292"/>
            </a:avLst>
          </a:prstGeom>
          <a:solidFill>
            <a:srgbClr val="0085C3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lIns="72000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手机端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9" name="组合 288"/>
          <p:cNvGrpSpPr/>
          <p:nvPr/>
        </p:nvGrpSpPr>
        <p:grpSpPr>
          <a:xfrm>
            <a:off x="1078250" y="2158481"/>
            <a:ext cx="789104" cy="290883"/>
            <a:chOff x="4187144" y="1298331"/>
            <a:chExt cx="872219" cy="387843"/>
          </a:xfrm>
        </p:grpSpPr>
        <p:sp>
          <p:nvSpPr>
            <p:cNvPr id="290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1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2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3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574432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order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2011700" y="2158481"/>
            <a:ext cx="789104" cy="290883"/>
            <a:chOff x="4187144" y="1298331"/>
            <a:chExt cx="872219" cy="387843"/>
          </a:xfrm>
        </p:grpSpPr>
        <p:sp>
          <p:nvSpPr>
            <p:cNvPr id="296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7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8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299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590379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menu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2964196" y="2158481"/>
            <a:ext cx="984767" cy="290883"/>
            <a:chOff x="4187144" y="1298331"/>
            <a:chExt cx="1088492" cy="387843"/>
          </a:xfrm>
        </p:grpSpPr>
        <p:sp>
          <p:nvSpPr>
            <p:cNvPr id="301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2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3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4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930574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promotion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3998062" y="2158481"/>
            <a:ext cx="893879" cy="281358"/>
            <a:chOff x="4187144" y="1311031"/>
            <a:chExt cx="988030" cy="375143"/>
          </a:xfrm>
        </p:grpSpPr>
        <p:sp>
          <p:nvSpPr>
            <p:cNvPr id="306" name="Rectangle 24"/>
            <p:cNvSpPr>
              <a:spLocks noChangeArrowheads="1"/>
            </p:cNvSpPr>
            <p:nvPr/>
          </p:nvSpPr>
          <p:spPr bwMode="auto">
            <a:xfrm>
              <a:off x="4391365" y="13110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7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8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09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59923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prime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5122709" y="2158481"/>
            <a:ext cx="789103" cy="290883"/>
            <a:chOff x="4187144" y="1298331"/>
            <a:chExt cx="872219" cy="387843"/>
          </a:xfrm>
        </p:grpSpPr>
        <p:sp>
          <p:nvSpPr>
            <p:cNvPr id="311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2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3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4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547856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store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825256" y="2802794"/>
            <a:ext cx="840497" cy="290883"/>
            <a:chOff x="4187144" y="1298331"/>
            <a:chExt cx="929026" cy="387843"/>
          </a:xfrm>
        </p:grpSpPr>
        <p:sp>
          <p:nvSpPr>
            <p:cNvPr id="316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7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8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19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邮件</a:t>
              </a: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1714078" y="2808591"/>
            <a:ext cx="840497" cy="290883"/>
            <a:chOff x="4187144" y="1298331"/>
            <a:chExt cx="929026" cy="387843"/>
          </a:xfrm>
        </p:grpSpPr>
        <p:sp>
          <p:nvSpPr>
            <p:cNvPr id="321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2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3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4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短信组件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2593199" y="2815880"/>
            <a:ext cx="840497" cy="290883"/>
            <a:chOff x="4187144" y="1298331"/>
            <a:chExt cx="929026" cy="387843"/>
          </a:xfrm>
        </p:grpSpPr>
        <p:sp>
          <p:nvSpPr>
            <p:cNvPr id="326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7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8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29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签名</a:t>
              </a: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3520234" y="2806374"/>
            <a:ext cx="840497" cy="290883"/>
            <a:chOff x="4187144" y="1298331"/>
            <a:chExt cx="929026" cy="387843"/>
          </a:xfrm>
        </p:grpSpPr>
        <p:sp>
          <p:nvSpPr>
            <p:cNvPr id="357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58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59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0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4409097" y="2816750"/>
            <a:ext cx="840497" cy="290883"/>
            <a:chOff x="4187144" y="1298331"/>
            <a:chExt cx="929026" cy="387843"/>
          </a:xfrm>
        </p:grpSpPr>
        <p:sp>
          <p:nvSpPr>
            <p:cNvPr id="362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3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4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5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5260347" y="2783910"/>
            <a:ext cx="840497" cy="290883"/>
            <a:chOff x="4187144" y="1298331"/>
            <a:chExt cx="929026" cy="387843"/>
          </a:xfrm>
        </p:grpSpPr>
        <p:sp>
          <p:nvSpPr>
            <p:cNvPr id="367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8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69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0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取号</a:t>
              </a: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72698" y="2781930"/>
            <a:ext cx="840497" cy="290883"/>
            <a:chOff x="4187144" y="1298331"/>
            <a:chExt cx="929026" cy="387843"/>
          </a:xfrm>
        </p:grpSpPr>
        <p:sp>
          <p:nvSpPr>
            <p:cNvPr id="372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3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4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5" name="TextBox 19"/>
            <p:cNvSpPr txBox="1">
              <a:spLocks noChangeArrowheads="1"/>
            </p:cNvSpPr>
            <p:nvPr/>
          </p:nvSpPr>
          <p:spPr bwMode="auto">
            <a:xfrm>
              <a:off x="4345062" y="1357880"/>
              <a:ext cx="771108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规则组件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132354" y="2148956"/>
            <a:ext cx="789102" cy="290883"/>
            <a:chOff x="4187144" y="1298331"/>
            <a:chExt cx="872219" cy="387843"/>
          </a:xfrm>
        </p:grpSpPr>
        <p:sp>
          <p:nvSpPr>
            <p:cNvPr id="377" name="Rectangle 24"/>
            <p:cNvSpPr>
              <a:spLocks noChangeArrowheads="1"/>
            </p:cNvSpPr>
            <p:nvPr/>
          </p:nvSpPr>
          <p:spPr bwMode="auto">
            <a:xfrm>
              <a:off x="4275554" y="1298331"/>
              <a:ext cx="783809" cy="371942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8" name="Rectangle 25"/>
            <p:cNvSpPr>
              <a:spLocks noChangeArrowheads="1"/>
            </p:cNvSpPr>
            <p:nvPr/>
          </p:nvSpPr>
          <p:spPr bwMode="auto">
            <a:xfrm>
              <a:off x="4187144" y="1342260"/>
              <a:ext cx="23883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79" name="Rectangle 27"/>
            <p:cNvSpPr>
              <a:spLocks noChangeArrowheads="1"/>
            </p:cNvSpPr>
            <p:nvPr/>
          </p:nvSpPr>
          <p:spPr bwMode="auto">
            <a:xfrm>
              <a:off x="4187144" y="1475027"/>
              <a:ext cx="237518" cy="88837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rgbClr val="000000"/>
              </a:solidFill>
              <a:miter lim="800000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/>
              </a:endParaRPr>
            </a:p>
          </p:txBody>
        </p:sp>
        <p:sp>
          <p:nvSpPr>
            <p:cNvPr id="380" name="TextBox 19"/>
            <p:cNvSpPr txBox="1">
              <a:spLocks noChangeArrowheads="1"/>
            </p:cNvSpPr>
            <p:nvPr/>
          </p:nvSpPr>
          <p:spPr bwMode="auto">
            <a:xfrm>
              <a:off x="4345063" y="1357880"/>
              <a:ext cx="446861" cy="328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kern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pay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2" name="文本框 251"/>
          <p:cNvSpPr txBox="1"/>
          <p:nvPr/>
        </p:nvSpPr>
        <p:spPr>
          <a:xfrm>
            <a:off x="4931357" y="1658979"/>
            <a:ext cx="698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promotion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3" name="Rounded Rectangle 115"/>
          <p:cNvSpPr/>
          <p:nvPr/>
        </p:nvSpPr>
        <p:spPr>
          <a:xfrm>
            <a:off x="162560" y="2382476"/>
            <a:ext cx="5383255" cy="88340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16"/>
          <p:cNvSpPr txBox="1"/>
          <p:nvPr/>
        </p:nvSpPr>
        <p:spPr>
          <a:xfrm>
            <a:off x="164743" y="2490119"/>
            <a:ext cx="32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服务接入层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117"/>
          <p:cNvSpPr/>
          <p:nvPr/>
        </p:nvSpPr>
        <p:spPr>
          <a:xfrm>
            <a:off x="6092593" y="2901021"/>
            <a:ext cx="1311592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风控管理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Interceptor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120"/>
          <p:cNvSpPr/>
          <p:nvPr/>
        </p:nvSpPr>
        <p:spPr>
          <a:xfrm>
            <a:off x="2006014" y="2679603"/>
            <a:ext cx="1307242" cy="31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安全授权及访问控制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(Apache Shiro)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22"/>
          <p:cNvSpPr/>
          <p:nvPr/>
        </p:nvSpPr>
        <p:spPr>
          <a:xfrm>
            <a:off x="456091" y="2679603"/>
            <a:ext cx="145961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智能路由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25"/>
          <p:cNvSpPr/>
          <p:nvPr/>
        </p:nvSpPr>
        <p:spPr>
          <a:xfrm>
            <a:off x="6092767" y="1454491"/>
            <a:ext cx="1222591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(Log Back)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 rot="16200000">
            <a:off x="4607560" y="2108200"/>
            <a:ext cx="4042410" cy="18415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75"/>
          <p:cNvSpPr/>
          <p:nvPr/>
        </p:nvSpPr>
        <p:spPr>
          <a:xfrm rot="16200000">
            <a:off x="2796246" y="1916768"/>
            <a:ext cx="281609" cy="49272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服务注册及发现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87"/>
          <p:cNvSpPr/>
          <p:nvPr/>
        </p:nvSpPr>
        <p:spPr>
          <a:xfrm rot="16200000">
            <a:off x="2354580" y="3484245"/>
            <a:ext cx="307975" cy="10483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ounded Rectangle 88"/>
          <p:cNvSpPr/>
          <p:nvPr/>
        </p:nvSpPr>
        <p:spPr>
          <a:xfrm rot="16200000">
            <a:off x="942975" y="3408680"/>
            <a:ext cx="288925" cy="1180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(Feign)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00"/>
          <p:cNvSpPr/>
          <p:nvPr/>
        </p:nvSpPr>
        <p:spPr>
          <a:xfrm>
            <a:off x="169343" y="1016241"/>
            <a:ext cx="5407082" cy="127083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02"/>
          <p:cNvSpPr txBox="1"/>
          <p:nvPr/>
        </p:nvSpPr>
        <p:spPr>
          <a:xfrm>
            <a:off x="114089" y="1431594"/>
            <a:ext cx="32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129"/>
          <p:cNvSpPr/>
          <p:nvPr/>
        </p:nvSpPr>
        <p:spPr>
          <a:xfrm>
            <a:off x="192459" y="3356747"/>
            <a:ext cx="5353356" cy="127144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30"/>
          <p:cNvSpPr txBox="1"/>
          <p:nvPr/>
        </p:nvSpPr>
        <p:spPr>
          <a:xfrm>
            <a:off x="153711" y="3522850"/>
            <a:ext cx="34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核心业务层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33"/>
          <p:cNvSpPr/>
          <p:nvPr/>
        </p:nvSpPr>
        <p:spPr>
          <a:xfrm>
            <a:off x="3193415" y="3865245"/>
            <a:ext cx="1000760" cy="2978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(xxl-job)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168"/>
          <p:cNvSpPr/>
          <p:nvPr/>
        </p:nvSpPr>
        <p:spPr>
          <a:xfrm>
            <a:off x="1811114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基础功能组件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169"/>
          <p:cNvSpPr/>
          <p:nvPr/>
        </p:nvSpPr>
        <p:spPr>
          <a:xfrm>
            <a:off x="3120592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170"/>
          <p:cNvSpPr/>
          <p:nvPr/>
        </p:nvSpPr>
        <p:spPr>
          <a:xfrm>
            <a:off x="373435" y="1770018"/>
            <a:ext cx="4999300" cy="1990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多端复用开发框架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172"/>
          <p:cNvSpPr/>
          <p:nvPr/>
        </p:nvSpPr>
        <p:spPr>
          <a:xfrm>
            <a:off x="4430070" y="145459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定制化业务组件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173"/>
          <p:cNvSpPr/>
          <p:nvPr/>
        </p:nvSpPr>
        <p:spPr>
          <a:xfrm>
            <a:off x="401375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174"/>
          <p:cNvSpPr/>
          <p:nvPr/>
        </p:nvSpPr>
        <p:spPr>
          <a:xfrm>
            <a:off x="1255411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选店页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175"/>
          <p:cNvSpPr/>
          <p:nvPr/>
        </p:nvSpPr>
        <p:spPr>
          <a:xfrm>
            <a:off x="2109447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菜单页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176"/>
          <p:cNvSpPr/>
          <p:nvPr/>
        </p:nvSpPr>
        <p:spPr>
          <a:xfrm>
            <a:off x="2963483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结算页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177"/>
          <p:cNvSpPr/>
          <p:nvPr/>
        </p:nvSpPr>
        <p:spPr>
          <a:xfrm>
            <a:off x="3817519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完成页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178"/>
          <p:cNvSpPr/>
          <p:nvPr/>
        </p:nvSpPr>
        <p:spPr>
          <a:xfrm>
            <a:off x="4671556" y="1101746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..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179"/>
          <p:cNvSpPr/>
          <p:nvPr/>
        </p:nvSpPr>
        <p:spPr>
          <a:xfrm>
            <a:off x="401375" y="1450153"/>
            <a:ext cx="107086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平台化架构组件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180"/>
          <p:cNvSpPr/>
          <p:nvPr/>
        </p:nvSpPr>
        <p:spPr>
          <a:xfrm>
            <a:off x="3403564" y="2679603"/>
            <a:ext cx="123018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流量管理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Alibaba Sentinel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181"/>
          <p:cNvSpPr/>
          <p:nvPr/>
        </p:nvSpPr>
        <p:spPr>
          <a:xfrm>
            <a:off x="6092825" y="2230755"/>
            <a:ext cx="130429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监控数据采集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Prometheus exporter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87"/>
          <p:cNvSpPr/>
          <p:nvPr/>
        </p:nvSpPr>
        <p:spPr>
          <a:xfrm>
            <a:off x="6099810" y="3747770"/>
            <a:ext cx="1304290" cy="29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监控展示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89"/>
          <p:cNvSpPr/>
          <p:nvPr/>
        </p:nvSpPr>
        <p:spPr>
          <a:xfrm>
            <a:off x="488667" y="3451521"/>
            <a:ext cx="11888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会话管理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session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191"/>
          <p:cNvSpPr/>
          <p:nvPr/>
        </p:nvSpPr>
        <p:spPr>
          <a:xfrm>
            <a:off x="1915749" y="3451521"/>
            <a:ext cx="111704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缓存管理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RedisTemplate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94"/>
          <p:cNvSpPr/>
          <p:nvPr/>
        </p:nvSpPr>
        <p:spPr>
          <a:xfrm>
            <a:off x="3193435" y="3451521"/>
            <a:ext cx="100004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</a:rPr>
              <a:t>消息中间件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255411" y="4757202"/>
            <a:ext cx="1238367" cy="35301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lowchart: Magnetic Disk 45"/>
          <p:cNvSpPr/>
          <p:nvPr/>
        </p:nvSpPr>
        <p:spPr>
          <a:xfrm>
            <a:off x="3308271" y="4759550"/>
            <a:ext cx="1238367" cy="3506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47"/>
          <p:cNvSpPr/>
          <p:nvPr/>
        </p:nvSpPr>
        <p:spPr>
          <a:xfrm>
            <a:off x="192459" y="4709417"/>
            <a:ext cx="5353356" cy="43408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153711" y="4686147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存储层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49"/>
          <p:cNvSpPr/>
          <p:nvPr/>
        </p:nvSpPr>
        <p:spPr>
          <a:xfrm>
            <a:off x="401375" y="2032110"/>
            <a:ext cx="4999300" cy="199068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Java or node.js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张正超、牟大、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3397</Words>
  <Application>WPS 演示</Application>
  <PresentationFormat>全屏显示(16:9)</PresentationFormat>
  <Paragraphs>732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Microsoft YaHei</vt:lpstr>
      <vt:lpstr>Gulim</vt:lpstr>
      <vt:lpstr>Noto Sans CJK HK</vt:lpstr>
      <vt:lpstr>Verdana</vt:lpstr>
      <vt:lpstr>MS PGothic</vt:lpstr>
      <vt:lpstr>Museo Sans For Dell</vt:lpstr>
      <vt:lpstr>Times New Roman</vt:lpstr>
      <vt:lpstr>Lucida Console</vt:lpstr>
      <vt:lpstr>Myriad Pro</vt:lpstr>
      <vt:lpstr>Arial Black</vt:lpstr>
      <vt:lpstr>黑体</vt:lpstr>
      <vt:lpstr>Droid Sans Fallback</vt:lpstr>
      <vt:lpstr>宋体</vt:lpstr>
      <vt:lpstr>Arial Unicode MS</vt:lpstr>
      <vt:lpstr>Abyssinica SIL</vt:lpstr>
      <vt:lpstr>Gubbi</vt:lpstr>
      <vt:lpstr>Times New Roman</vt:lpstr>
      <vt:lpstr>2016 HDS Corporate</vt:lpstr>
      <vt:lpstr>扫码点餐项目</vt:lpstr>
      <vt:lpstr>现状 – 逻辑架构</vt:lpstr>
      <vt:lpstr>现状 – 技术架构</vt:lpstr>
      <vt:lpstr>现状 – 待解决主要问题及优先级</vt:lpstr>
      <vt:lpstr>未来展望、建设目标</vt:lpstr>
      <vt:lpstr>未来 – 逻辑架构</vt:lpstr>
      <vt:lpstr>PowerPoint 演示文稿</vt:lpstr>
      <vt:lpstr>PowerPoint 演示文稿</vt:lpstr>
      <vt:lpstr>未来 – 技术架构</vt:lpstr>
      <vt:lpstr>架构优化 – 错误码/错误信息设计</vt:lpstr>
      <vt:lpstr>架构优化 – 错误码/错误信息查询</vt:lpstr>
      <vt:lpstr>架构优化 – 熔断</vt:lpstr>
      <vt:lpstr>架构优化 – 降级</vt:lpstr>
      <vt:lpstr>PowerPoint 演示文稿</vt:lpstr>
      <vt:lpstr>HA</vt:lpstr>
      <vt:lpstr>HA</vt:lpstr>
      <vt:lpstr>各业务环节、逻辑梳理</vt:lpstr>
      <vt:lpstr>实施、上线步骤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5758</cp:revision>
  <cp:lastPrinted>2020-11-06T03:11:03Z</cp:lastPrinted>
  <dcterms:created xsi:type="dcterms:W3CDTF">2020-11-06T03:11:03Z</dcterms:created>
  <dcterms:modified xsi:type="dcterms:W3CDTF">2020-11-06T03:11:03Z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