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0" r:id="rId5"/>
    <p:sldId id="450" r:id="rId6"/>
    <p:sldId id="747" r:id="rId7"/>
    <p:sldId id="722" r:id="rId8"/>
    <p:sldId id="765" r:id="rId9"/>
    <p:sldId id="733" r:id="rId10"/>
    <p:sldId id="764" r:id="rId11"/>
    <p:sldId id="730" r:id="rId12"/>
    <p:sldId id="748" r:id="rId13"/>
    <p:sldId id="750" r:id="rId14"/>
    <p:sldId id="751" r:id="rId15"/>
    <p:sldId id="752" r:id="rId16"/>
    <p:sldId id="758" r:id="rId17"/>
    <p:sldId id="759" r:id="rId18"/>
    <p:sldId id="763" r:id="rId19"/>
    <p:sldId id="744" r:id="rId20"/>
    <p:sldId id="701" r:id="rId21"/>
    <p:sldId id="449" r:id="rId22"/>
  </p:sldIdLst>
  <p:sldSz cx="9144000" cy="5143500" type="screen16x9"/>
  <p:notesSz cx="7077075" cy="905192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4A3"/>
    <a:srgbClr val="011739"/>
    <a:srgbClr val="133361"/>
    <a:srgbClr val="C90007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 autoAdjust="0"/>
    <p:restoredTop sz="94394" autoAdjust="0"/>
  </p:normalViewPr>
  <p:slideViewPr>
    <p:cSldViewPr snapToGrid="0" showGuides="1">
      <p:cViewPr varScale="1">
        <p:scale>
          <a:sx n="98" d="100"/>
          <a:sy n="98" d="100"/>
        </p:scale>
        <p:origin x="258" y="72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8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3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5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2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6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支付中心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Oct </a:t>
            </a:r>
            <a:r>
              <a:rPr lang="en-US" altLang="zh-CN" dirty="0" smtClean="0"/>
              <a:t>2020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C8A3E8-A3C0-444C-9E95-9B752B050DC8}"/>
              </a:ext>
            </a:extLst>
          </p:cNvPr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核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心接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口（内部接口）</a:t>
            </a:r>
            <a:endParaRPr lang="en-US" sz="24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1D62EA-EA90-4D1B-8584-A3E1345079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175" y="911541"/>
          <a:ext cx="8375650" cy="408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22">
                  <a:extLst>
                    <a:ext uri="{9D8B030D-6E8A-4147-A177-3AD203B41FA5}">
                      <a16:colId xmlns:a16="http://schemas.microsoft.com/office/drawing/2014/main" val="2286713451"/>
                    </a:ext>
                  </a:extLst>
                </a:gridCol>
                <a:gridCol w="1129652">
                  <a:extLst>
                    <a:ext uri="{9D8B030D-6E8A-4147-A177-3AD203B41FA5}">
                      <a16:colId xmlns:a16="http://schemas.microsoft.com/office/drawing/2014/main" val="675525096"/>
                    </a:ext>
                  </a:extLst>
                </a:gridCol>
                <a:gridCol w="1798450">
                  <a:extLst>
                    <a:ext uri="{9D8B030D-6E8A-4147-A177-3AD203B41FA5}">
                      <a16:colId xmlns:a16="http://schemas.microsoft.com/office/drawing/2014/main" val="3124910413"/>
                    </a:ext>
                  </a:extLst>
                </a:gridCol>
                <a:gridCol w="2107559">
                  <a:extLst>
                    <a:ext uri="{9D8B030D-6E8A-4147-A177-3AD203B41FA5}">
                      <a16:colId xmlns:a16="http://schemas.microsoft.com/office/drawing/2014/main" val="4092376471"/>
                    </a:ext>
                  </a:extLst>
                </a:gridCol>
                <a:gridCol w="990343">
                  <a:extLst>
                    <a:ext uri="{9D8B030D-6E8A-4147-A177-3AD203B41FA5}">
                      <a16:colId xmlns:a16="http://schemas.microsoft.com/office/drawing/2014/main" val="1368258743"/>
                    </a:ext>
                  </a:extLst>
                </a:gridCol>
                <a:gridCol w="962662">
                  <a:extLst>
                    <a:ext uri="{9D8B030D-6E8A-4147-A177-3AD203B41FA5}">
                      <a16:colId xmlns:a16="http://schemas.microsoft.com/office/drawing/2014/main" val="781571504"/>
                    </a:ext>
                  </a:extLst>
                </a:gridCol>
                <a:gridCol w="962662">
                  <a:extLst>
                    <a:ext uri="{9D8B030D-6E8A-4147-A177-3AD203B41FA5}">
                      <a16:colId xmlns:a16="http://schemas.microsoft.com/office/drawing/2014/main" val="2120748412"/>
                    </a:ext>
                  </a:extLst>
                </a:gridCol>
              </a:tblGrid>
              <a:tr h="337156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</a:pPr>
                      <a:r>
                        <a:rPr lang="zh-CN" altLang="en-US" sz="900" dirty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接口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pPr algn="l">
                        <a:spcBef>
                          <a:spcPts val="500"/>
                        </a:spcBef>
                      </a:pPr>
                      <a:r>
                        <a:rPr lang="zh-CN" altLang="en-US" sz="900" dirty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编号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接口名称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关键入参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关键出参</a:t>
                      </a:r>
                      <a:endParaRPr lang="en-US" altLang="zh-CN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pPr algn="ctr"/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提供方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调用方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备注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06967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登录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用户名、密码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用户信息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312887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1.2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登出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登出状态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15770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1.3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活动列表查询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活动列表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80629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1.4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活动查看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ID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活动详情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69161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1.5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活动创建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新建活动信息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49728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1.6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活动创建保存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活动保存结果、活动信息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778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1.7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活动更新保存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活动更新结果、活动信息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67046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1.8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列表查询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列表信息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05735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1.9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创建保存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新建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保存结果、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33068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1.10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删除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 ID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删除结果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03883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1.11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上传图片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en-US" altLang="zh-CN" sz="900" baseline="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ID</a:t>
                      </a:r>
                      <a:r>
                        <a:rPr lang="zh-CN" altLang="en-US" sz="900" baseline="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、图片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上传结果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44289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1.12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更新保存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更新结果、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128397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1.13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餐厅导入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Excel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导入模板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导入状态、错误信息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511644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1.14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餐厅导出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活动餐厅信息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46423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1.15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餐厅列表查询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活动餐厅列表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542473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1.16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餐厅删除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ID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餐厅删除状态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3639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747098" y="79106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</a:t>
            </a:r>
          </a:p>
        </p:txBody>
      </p:sp>
    </p:spTree>
    <p:extLst>
      <p:ext uri="{BB962C8B-B14F-4D97-AF65-F5344CB8AC3E}">
        <p14:creationId xmlns:p14="http://schemas.microsoft.com/office/powerpoint/2010/main" val="15438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02-3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核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心接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口（外部接口）</a:t>
            </a:r>
            <a:endParaRPr lang="en-US" sz="24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C1D62EA-EA90-4D1B-8584-A3E1345079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175" y="911541"/>
          <a:ext cx="8375650" cy="408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22">
                  <a:extLst>
                    <a:ext uri="{9D8B030D-6E8A-4147-A177-3AD203B41FA5}">
                      <a16:colId xmlns:a16="http://schemas.microsoft.com/office/drawing/2014/main" val="2286713451"/>
                    </a:ext>
                  </a:extLst>
                </a:gridCol>
                <a:gridCol w="1129652">
                  <a:extLst>
                    <a:ext uri="{9D8B030D-6E8A-4147-A177-3AD203B41FA5}">
                      <a16:colId xmlns:a16="http://schemas.microsoft.com/office/drawing/2014/main" val="675525096"/>
                    </a:ext>
                  </a:extLst>
                </a:gridCol>
                <a:gridCol w="1798450">
                  <a:extLst>
                    <a:ext uri="{9D8B030D-6E8A-4147-A177-3AD203B41FA5}">
                      <a16:colId xmlns:a16="http://schemas.microsoft.com/office/drawing/2014/main" val="3124910413"/>
                    </a:ext>
                  </a:extLst>
                </a:gridCol>
                <a:gridCol w="2107559">
                  <a:extLst>
                    <a:ext uri="{9D8B030D-6E8A-4147-A177-3AD203B41FA5}">
                      <a16:colId xmlns:a16="http://schemas.microsoft.com/office/drawing/2014/main" val="4092376471"/>
                    </a:ext>
                  </a:extLst>
                </a:gridCol>
                <a:gridCol w="990343">
                  <a:extLst>
                    <a:ext uri="{9D8B030D-6E8A-4147-A177-3AD203B41FA5}">
                      <a16:colId xmlns:a16="http://schemas.microsoft.com/office/drawing/2014/main" val="1368258743"/>
                    </a:ext>
                  </a:extLst>
                </a:gridCol>
                <a:gridCol w="962662">
                  <a:extLst>
                    <a:ext uri="{9D8B030D-6E8A-4147-A177-3AD203B41FA5}">
                      <a16:colId xmlns:a16="http://schemas.microsoft.com/office/drawing/2014/main" val="781571504"/>
                    </a:ext>
                  </a:extLst>
                </a:gridCol>
                <a:gridCol w="962662">
                  <a:extLst>
                    <a:ext uri="{9D8B030D-6E8A-4147-A177-3AD203B41FA5}">
                      <a16:colId xmlns:a16="http://schemas.microsoft.com/office/drawing/2014/main" val="2120748412"/>
                    </a:ext>
                  </a:extLst>
                </a:gridCol>
              </a:tblGrid>
              <a:tr h="337156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</a:pPr>
                      <a:r>
                        <a:rPr lang="zh-CN" altLang="en-US" sz="900" dirty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接口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pPr algn="l">
                        <a:spcBef>
                          <a:spcPts val="500"/>
                        </a:spcBef>
                      </a:pPr>
                      <a:r>
                        <a:rPr lang="zh-CN" altLang="en-US" sz="900" dirty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编号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接口名称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关键入参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关键出参</a:t>
                      </a:r>
                      <a:endParaRPr lang="en-US" altLang="zh-CN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  <a:p>
                      <a:pPr algn="ctr"/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提供方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调用方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备注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06967"/>
                  </a:ext>
                </a:extLst>
              </a:tr>
              <a:tr h="2086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登录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用户名、密码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用户信息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312887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1.2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登出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登出状态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015770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1.3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活动列表查询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en-US" altLang="zh-CN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活动列表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80629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1.4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活动查看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ID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活动详情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69161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1.5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活动创建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新建活动信息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49728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1.6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活动创建保存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活动保存结果、活动信息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75778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1.7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活动更新保存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活动更新结果、活动信息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767046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1.8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列表查询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列表信息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05735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1.9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创建保存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新建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保存结果、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33068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1.10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删除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 ID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删除结果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303883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1.11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上传图片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en-US" altLang="zh-CN" sz="900" baseline="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 ID</a:t>
                      </a:r>
                      <a:r>
                        <a:rPr lang="zh-CN" altLang="en-US" sz="900" baseline="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、图片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上传结果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144289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1.12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更新保存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更新结果、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banner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128397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1.13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餐厅导入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Excel</a:t>
                      </a: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导入模板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导入状态、错误信息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511644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1.14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餐厅导出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活动餐厅信息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46423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1.15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餐厅列表查询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无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活动餐厅列表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542473"/>
                  </a:ext>
                </a:extLst>
              </a:tr>
              <a:tr h="2245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1.16</a:t>
                      </a:r>
                      <a:endParaRPr lang="zh-CN" altLang="en-US" sz="9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餐厅删除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</a:t>
                      </a:r>
                      <a:r>
                        <a:rPr lang="en-US" altLang="zh-CN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ID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>
                          <a:solidFill>
                            <a:srgbClr val="41414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餐厅删除状态</a:t>
                      </a:r>
                      <a:endParaRPr lang="zh-CN" altLang="en-US" sz="900" dirty="0">
                        <a:solidFill>
                          <a:srgbClr val="41414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管理平台后端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 smtClean="0"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管理平台前端</a:t>
                      </a:r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83639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0" y="0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</a:t>
            </a:r>
          </a:p>
        </p:txBody>
      </p:sp>
    </p:spTree>
    <p:extLst>
      <p:ext uri="{BB962C8B-B14F-4D97-AF65-F5344CB8AC3E}">
        <p14:creationId xmlns:p14="http://schemas.microsoft.com/office/powerpoint/2010/main" val="29138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核心功能设计  缓存结构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27643" y="69330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</a:t>
            </a:r>
          </a:p>
        </p:txBody>
      </p:sp>
    </p:spTree>
    <p:extLst>
      <p:ext uri="{BB962C8B-B14F-4D97-AF65-F5344CB8AC3E}">
        <p14:creationId xmlns:p14="http://schemas.microsoft.com/office/powerpoint/2010/main" val="4990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核心功能设计 数据库设计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sz="240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DD21EE6E-4903-694D-BF5D-891817375351}"/>
              </a:ext>
            </a:extLst>
          </p:cNvPr>
          <p:cNvSpPr txBox="1">
            <a:spLocks/>
          </p:cNvSpPr>
          <p:nvPr/>
        </p:nvSpPr>
        <p:spPr>
          <a:xfrm>
            <a:off x="264160" y="1099338"/>
            <a:ext cx="3478405" cy="465885"/>
          </a:xfrm>
          <a:prstGeom prst="rect">
            <a:avLst/>
          </a:prstGeom>
        </p:spPr>
        <p:txBody>
          <a:bodyPr vert="horz" lIns="91440" tIns="0" rIns="91440" bIns="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数据库设计：</a:t>
            </a:r>
            <a:endParaRPr lang="en" dirty="0">
              <a:solidFill>
                <a:srgbClr val="C00000"/>
              </a:solidFill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64BE6B4-37B4-E345-AD2D-2DFB48F2C47C}"/>
              </a:ext>
            </a:extLst>
          </p:cNvPr>
          <p:cNvSpPr txBox="1"/>
          <p:nvPr/>
        </p:nvSpPr>
        <p:spPr>
          <a:xfrm>
            <a:off x="257715" y="1431077"/>
            <a:ext cx="367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表设计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-17145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索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引设计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3830" y="83750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</a:t>
            </a:r>
          </a:p>
        </p:txBody>
      </p:sp>
    </p:spTree>
    <p:extLst>
      <p:ext uri="{BB962C8B-B14F-4D97-AF65-F5344CB8AC3E}">
        <p14:creationId xmlns:p14="http://schemas.microsoft.com/office/powerpoint/2010/main" val="19049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03-3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功能设计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风险管控</a:t>
            </a:r>
            <a:endParaRPr 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85617" y="69330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</a:t>
            </a:r>
          </a:p>
        </p:txBody>
      </p:sp>
    </p:spTree>
    <p:extLst>
      <p:ext uri="{BB962C8B-B14F-4D97-AF65-F5344CB8AC3E}">
        <p14:creationId xmlns:p14="http://schemas.microsoft.com/office/powerpoint/2010/main" val="17241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03-4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核心功能设计 数据迁移方案</a:t>
            </a:r>
            <a:endParaRPr 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63069" y="891989"/>
            <a:ext cx="8880931" cy="3804364"/>
            <a:chOff x="169850" y="699542"/>
            <a:chExt cx="8880931" cy="4258343"/>
          </a:xfrm>
        </p:grpSpPr>
        <p:sp>
          <p:nvSpPr>
            <p:cNvPr id="6" name="Pentagon 46">
              <a:extLst>
                <a:ext uri="{FF2B5EF4-FFF2-40B4-BE49-F238E27FC236}">
                  <a16:creationId xmlns:a16="http://schemas.microsoft.com/office/drawing/2014/main" id="{A414A856-CAF3-9C45-866A-61A9565F7EF4}"/>
                </a:ext>
              </a:extLst>
            </p:cNvPr>
            <p:cNvSpPr/>
            <p:nvPr/>
          </p:nvSpPr>
          <p:spPr>
            <a:xfrm>
              <a:off x="169850" y="1050422"/>
              <a:ext cx="2961261" cy="347472"/>
            </a:xfrm>
            <a:prstGeom prst="homePlat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7" name="Chevron 50">
              <a:extLst>
                <a:ext uri="{FF2B5EF4-FFF2-40B4-BE49-F238E27FC236}">
                  <a16:creationId xmlns:a16="http://schemas.microsoft.com/office/drawing/2014/main" id="{68FF9B76-C4F9-964A-A2F3-68CD6C168025}"/>
                </a:ext>
              </a:extLst>
            </p:cNvPr>
            <p:cNvSpPr/>
            <p:nvPr/>
          </p:nvSpPr>
          <p:spPr>
            <a:xfrm>
              <a:off x="2987824" y="1050422"/>
              <a:ext cx="2950634" cy="347472"/>
            </a:xfrm>
            <a:prstGeom prst="chevron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8" name="Chevron 49">
              <a:extLst>
                <a:ext uri="{FF2B5EF4-FFF2-40B4-BE49-F238E27FC236}">
                  <a16:creationId xmlns:a16="http://schemas.microsoft.com/office/drawing/2014/main" id="{ABD2CD81-9595-6244-9173-81E5B7CF75AC}"/>
                </a:ext>
              </a:extLst>
            </p:cNvPr>
            <p:cNvSpPr/>
            <p:nvPr/>
          </p:nvSpPr>
          <p:spPr>
            <a:xfrm>
              <a:off x="5796136" y="1050422"/>
              <a:ext cx="3254645" cy="347472"/>
            </a:xfrm>
            <a:prstGeom prst="chevron">
              <a:avLst/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9" name="Text Placeholder 34">
              <a:extLst>
                <a:ext uri="{FF2B5EF4-FFF2-40B4-BE49-F238E27FC236}">
                  <a16:creationId xmlns:a16="http://schemas.microsoft.com/office/drawing/2014/main" id="{AA05E7B3-0224-684E-94C1-0DAFAEC37EDF}"/>
                </a:ext>
              </a:extLst>
            </p:cNvPr>
            <p:cNvSpPr txBox="1">
              <a:spLocks/>
            </p:cNvSpPr>
            <p:nvPr/>
          </p:nvSpPr>
          <p:spPr>
            <a:xfrm>
              <a:off x="6531665" y="1050422"/>
              <a:ext cx="1894736" cy="347472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>
                <a:spcAft>
                  <a:spcPct val="0"/>
                </a:spcAft>
              </a:pPr>
              <a:r>
                <a:rPr lang="zh-CN" altLang="en-US" sz="1000" dirty="0">
                  <a:solidFill>
                    <a:prstClr val="white"/>
                  </a:solidFill>
                  <a:ea typeface="微软雅黑"/>
                </a:rPr>
                <a:t>全品牌支付流量切支付中台</a:t>
              </a:r>
              <a:endParaRPr lang="en-US" sz="1000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" name="Text Placeholder 22">
              <a:extLst>
                <a:ext uri="{FF2B5EF4-FFF2-40B4-BE49-F238E27FC236}">
                  <a16:creationId xmlns:a16="http://schemas.microsoft.com/office/drawing/2014/main" id="{26564070-1E90-4047-BAE7-453649F1CACC}"/>
                </a:ext>
              </a:extLst>
            </p:cNvPr>
            <p:cNvSpPr txBox="1">
              <a:spLocks/>
            </p:cNvSpPr>
            <p:nvPr/>
          </p:nvSpPr>
          <p:spPr>
            <a:xfrm>
              <a:off x="436700" y="1050422"/>
              <a:ext cx="1365439" cy="347472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>
                <a:spcAft>
                  <a:spcPct val="0"/>
                </a:spcAft>
              </a:pPr>
              <a:r>
                <a:rPr lang="zh-CN" altLang="en-US" sz="1000" dirty="0">
                  <a:solidFill>
                    <a:prstClr val="white"/>
                  </a:solidFill>
                  <a:ea typeface="微软雅黑"/>
                </a:rPr>
                <a:t>数据进</a:t>
              </a:r>
              <a:r>
                <a:rPr lang="en-US" altLang="zh-CN" sz="1000" dirty="0">
                  <a:solidFill>
                    <a:prstClr val="white"/>
                  </a:solidFill>
                  <a:ea typeface="微软雅黑"/>
                </a:rPr>
                <a:t>TiDB</a:t>
              </a:r>
              <a:endParaRPr lang="en-US" sz="1000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1" name="Text Placeholder 23">
              <a:extLst>
                <a:ext uri="{FF2B5EF4-FFF2-40B4-BE49-F238E27FC236}">
                  <a16:creationId xmlns:a16="http://schemas.microsoft.com/office/drawing/2014/main" id="{C1E30C5F-F813-EF4A-89C4-B0C161609B02}"/>
                </a:ext>
              </a:extLst>
            </p:cNvPr>
            <p:cNvSpPr txBox="1">
              <a:spLocks/>
            </p:cNvSpPr>
            <p:nvPr/>
          </p:nvSpPr>
          <p:spPr>
            <a:xfrm>
              <a:off x="953593" y="745709"/>
              <a:ext cx="2275048" cy="215444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spAutoFit/>
            </a:bodyPr>
            <a:lstStyle>
              <a:lvl1pPr marL="0" indent="0" algn="l" defTabSz="457200" rtl="0" eaLnBrk="1" latinLnBrk="0" hangingPunct="1">
                <a:spcBef>
                  <a:spcPts val="0"/>
                </a:spcBef>
                <a:buSzPct val="75000"/>
                <a:buFontTx/>
                <a:buNone/>
                <a:defRPr sz="1800" kern="1200" baseline="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>
                <a:spcAft>
                  <a:spcPct val="0"/>
                </a:spcAft>
              </a:pPr>
              <a:r>
                <a:rPr lang="zh-CN" altLang="en-US" sz="1400" b="1" dirty="0">
                  <a:solidFill>
                    <a:prstClr val="black"/>
                  </a:solidFill>
                  <a:ea typeface="微软雅黑"/>
                </a:rPr>
                <a:t>支付中台</a:t>
              </a:r>
              <a:endParaRPr lang="en-US" sz="1400" b="1" dirty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2" name="Text Placeholder 35">
              <a:extLst>
                <a:ext uri="{FF2B5EF4-FFF2-40B4-BE49-F238E27FC236}">
                  <a16:creationId xmlns:a16="http://schemas.microsoft.com/office/drawing/2014/main" id="{260AB458-487A-EE47-AFEE-F830F68FEA75}"/>
                </a:ext>
              </a:extLst>
            </p:cNvPr>
            <p:cNvSpPr txBox="1">
              <a:spLocks/>
            </p:cNvSpPr>
            <p:nvPr/>
          </p:nvSpPr>
          <p:spPr>
            <a:xfrm>
              <a:off x="6152606" y="699542"/>
              <a:ext cx="2111429" cy="307777"/>
            </a:xfrm>
            <a:prstGeom prst="rect">
              <a:avLst/>
            </a:prstGeom>
          </p:spPr>
          <p:txBody>
            <a:bodyPr anchor="ctr" anchorCtr="0">
              <a:sp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>
                <a:spcAft>
                  <a:spcPct val="0"/>
                </a:spcAft>
              </a:pPr>
              <a:r>
                <a:rPr lang="zh-CN" altLang="en-US" sz="1400" b="1" dirty="0">
                  <a:solidFill>
                    <a:prstClr val="black"/>
                  </a:solidFill>
                  <a:ea typeface="微软雅黑"/>
                </a:rPr>
                <a:t>支付中台后续</a:t>
              </a:r>
              <a:endParaRPr lang="en-US" sz="1400" b="1" dirty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3" name="Text Placeholder 41">
              <a:extLst>
                <a:ext uri="{FF2B5EF4-FFF2-40B4-BE49-F238E27FC236}">
                  <a16:creationId xmlns:a16="http://schemas.microsoft.com/office/drawing/2014/main" id="{D9D48BA5-7691-704E-B7B0-F81FE76EDB4E}"/>
                </a:ext>
              </a:extLst>
            </p:cNvPr>
            <p:cNvSpPr txBox="1">
              <a:spLocks/>
            </p:cNvSpPr>
            <p:nvPr/>
          </p:nvSpPr>
          <p:spPr>
            <a:xfrm>
              <a:off x="400038" y="1493471"/>
              <a:ext cx="2257731" cy="628414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支付中台完成模型改造</a:t>
              </a:r>
              <a:endParaRPr lang="en-US" altLang="zh-CN" sz="1000" dirty="0">
                <a:solidFill>
                  <a:prstClr val="black"/>
                </a:solidFill>
                <a:ea typeface="微软雅黑"/>
              </a:endParaRPr>
            </a:p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小品牌接入支付中台</a:t>
              </a:r>
              <a:endParaRPr lang="en-US" altLang="zh-CN" sz="1000" dirty="0">
                <a:solidFill>
                  <a:prstClr val="black"/>
                </a:solidFill>
                <a:ea typeface="微软雅黑"/>
              </a:endParaRPr>
            </a:p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en-US" altLang="zh-CN" sz="1000" dirty="0">
                  <a:solidFill>
                    <a:prstClr val="black"/>
                  </a:solidFill>
                  <a:ea typeface="微软雅黑"/>
                </a:rPr>
                <a:t>ECPAY</a:t>
              </a: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订单数据切入支付中台</a:t>
              </a:r>
              <a:endParaRPr lang="en-US" sz="1000" dirty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4" name="Text Placeholder 42">
              <a:extLst>
                <a:ext uri="{FF2B5EF4-FFF2-40B4-BE49-F238E27FC236}">
                  <a16:creationId xmlns:a16="http://schemas.microsoft.com/office/drawing/2014/main" id="{D8A9155B-A4A3-FD44-A703-967C0F371A10}"/>
                </a:ext>
              </a:extLst>
            </p:cNvPr>
            <p:cNvSpPr txBox="1">
              <a:spLocks/>
            </p:cNvSpPr>
            <p:nvPr/>
          </p:nvSpPr>
          <p:spPr>
            <a:xfrm>
              <a:off x="3131111" y="1539142"/>
              <a:ext cx="2561343" cy="582742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退款流量全部接入支付中心</a:t>
              </a:r>
              <a:endParaRPr lang="en-US" altLang="zh-CN" sz="1000" dirty="0">
                <a:solidFill>
                  <a:prstClr val="black"/>
                </a:solidFill>
                <a:ea typeface="微软雅黑"/>
              </a:endParaRPr>
            </a:p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支付中台为财务系统供数</a:t>
              </a:r>
              <a:endParaRPr lang="en-US" sz="1000" dirty="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5" name="Text Placeholder 45">
              <a:extLst>
                <a:ext uri="{FF2B5EF4-FFF2-40B4-BE49-F238E27FC236}">
                  <a16:creationId xmlns:a16="http://schemas.microsoft.com/office/drawing/2014/main" id="{A54BEE36-BEB2-3848-AC50-D1B76A4866C3}"/>
                </a:ext>
              </a:extLst>
            </p:cNvPr>
            <p:cNvSpPr txBox="1">
              <a:spLocks/>
            </p:cNvSpPr>
            <p:nvPr/>
          </p:nvSpPr>
          <p:spPr>
            <a:xfrm>
              <a:off x="6014421" y="1539143"/>
              <a:ext cx="2570313" cy="582742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全品牌支付接入支付中台</a:t>
              </a:r>
              <a:endParaRPr lang="en-US" altLang="zh-CN" sz="1000" dirty="0">
                <a:solidFill>
                  <a:prstClr val="black"/>
                </a:solidFill>
                <a:ea typeface="微软雅黑"/>
              </a:endParaRPr>
            </a:p>
            <a:p>
              <a:pPr marL="233363" indent="-233363" fontAlgn="base">
                <a:spcAft>
                  <a:spcPct val="0"/>
                </a:spcAft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</a:pP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下线</a:t>
              </a:r>
              <a:r>
                <a:rPr lang="en-US" altLang="zh-CN" sz="1000" dirty="0">
                  <a:solidFill>
                    <a:prstClr val="black"/>
                  </a:solidFill>
                  <a:ea typeface="微软雅黑"/>
                </a:rPr>
                <a:t>ECPAY</a:t>
              </a:r>
              <a:r>
                <a:rPr lang="zh-CN" altLang="en-US" sz="1000" dirty="0">
                  <a:solidFill>
                    <a:prstClr val="black"/>
                  </a:solidFill>
                  <a:ea typeface="微软雅黑"/>
                </a:rPr>
                <a:t>和</a:t>
              </a:r>
              <a:r>
                <a:rPr lang="en-US" altLang="zh-CN" sz="1000" dirty="0">
                  <a:solidFill>
                    <a:prstClr val="black"/>
                  </a:solidFill>
                  <a:ea typeface="微软雅黑"/>
                </a:rPr>
                <a:t>BC</a:t>
              </a:r>
              <a:endParaRPr lang="en-US" sz="1000" dirty="0">
                <a:solidFill>
                  <a:prstClr val="black"/>
                </a:solidFill>
                <a:ea typeface="微软雅黑"/>
              </a:endParaRPr>
            </a:p>
          </p:txBody>
        </p:sp>
        <p:cxnSp>
          <p:nvCxnSpPr>
            <p:cNvPr id="16" name="Straight Connector 82">
              <a:extLst>
                <a:ext uri="{FF2B5EF4-FFF2-40B4-BE49-F238E27FC236}">
                  <a16:creationId xmlns:a16="http://schemas.microsoft.com/office/drawing/2014/main" id="{BB0EE70B-7D96-604E-895A-2DA56D26A6A2}"/>
                </a:ext>
              </a:extLst>
            </p:cNvPr>
            <p:cNvCxnSpPr/>
            <p:nvPr/>
          </p:nvCxnSpPr>
          <p:spPr>
            <a:xfrm>
              <a:off x="2987824" y="1440797"/>
              <a:ext cx="0" cy="3517088"/>
            </a:xfrm>
            <a:prstGeom prst="line">
              <a:avLst/>
            </a:prstGeom>
            <a:noFill/>
            <a:ln w="6350" cap="flat" cmpd="sng" algn="ctr">
              <a:solidFill>
                <a:srgbClr val="919D9D"/>
              </a:solidFill>
              <a:prstDash val="solid"/>
            </a:ln>
            <a:effectLst/>
          </p:spPr>
        </p:cxnSp>
        <p:cxnSp>
          <p:nvCxnSpPr>
            <p:cNvPr id="17" name="Straight Connector 84">
              <a:extLst>
                <a:ext uri="{FF2B5EF4-FFF2-40B4-BE49-F238E27FC236}">
                  <a16:creationId xmlns:a16="http://schemas.microsoft.com/office/drawing/2014/main" id="{4CC08033-E72F-0C47-BE4C-1A8226927C84}"/>
                </a:ext>
              </a:extLst>
            </p:cNvPr>
            <p:cNvCxnSpPr/>
            <p:nvPr/>
          </p:nvCxnSpPr>
          <p:spPr>
            <a:xfrm>
              <a:off x="5796136" y="1440797"/>
              <a:ext cx="0" cy="3517088"/>
            </a:xfrm>
            <a:prstGeom prst="line">
              <a:avLst/>
            </a:prstGeom>
            <a:noFill/>
            <a:ln w="6350" cap="flat" cmpd="sng" algn="ctr">
              <a:solidFill>
                <a:srgbClr val="919D9D"/>
              </a:solidFill>
              <a:prstDash val="solid"/>
            </a:ln>
            <a:effectLst/>
          </p:spPr>
        </p:cxnSp>
        <p:sp>
          <p:nvSpPr>
            <p:cNvPr id="18" name="Text Placeholder 22">
              <a:extLst>
                <a:ext uri="{FF2B5EF4-FFF2-40B4-BE49-F238E27FC236}">
                  <a16:creationId xmlns:a16="http://schemas.microsoft.com/office/drawing/2014/main" id="{26564070-1E90-4047-BAE7-453649F1CACC}"/>
                </a:ext>
              </a:extLst>
            </p:cNvPr>
            <p:cNvSpPr txBox="1">
              <a:spLocks/>
            </p:cNvSpPr>
            <p:nvPr/>
          </p:nvSpPr>
          <p:spPr>
            <a:xfrm>
              <a:off x="3287468" y="1050422"/>
              <a:ext cx="1890582" cy="347472"/>
            </a:xfrm>
            <a:prstGeom prst="rect">
              <a:avLst/>
            </a:prstGeom>
          </p:spPr>
          <p:txBody>
            <a:bodyPr lIns="0" tIns="0" rIns="0" bIns="0" anchor="ctr" anchorCtr="0"/>
            <a:lstStyle>
              <a:lvl1pPr marL="0" indent="0" algn="l" defTabSz="457200" rtl="0" eaLnBrk="1" latinLnBrk="0" hangingPunct="1">
                <a:spcBef>
                  <a:spcPct val="20000"/>
                </a:spcBef>
                <a:buSzPct val="75000"/>
                <a:buFontTx/>
                <a:buNone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233363" indent="-233363" algn="l" defTabSz="457200" rtl="0" eaLnBrk="1" latinLnBrk="0" hangingPunct="1">
                <a:spcBef>
                  <a:spcPct val="20000"/>
                </a:spcBef>
                <a:buClr>
                  <a:srgbClr val="DA291C"/>
                </a:buClr>
                <a:buSzPct val="80000"/>
                <a:buFont typeface="Wingdings" panose="05000000000000000000" pitchFamily="2" charset="2"/>
                <a:buChar char="u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461963" indent="-228600" algn="l" defTabSz="457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685800" indent="-228600" algn="l" defTabSz="457200" rtl="0" eaLnBrk="1" latinLnBrk="0" hangingPunct="1">
                <a:spcBef>
                  <a:spcPct val="20000"/>
                </a:spcBef>
                <a:buClr>
                  <a:srgbClr val="919D9D"/>
                </a:buClr>
                <a:buFont typeface="Arial" panose="020B0604020202020204" pitchFamily="34" charset="0"/>
                <a:buChar char="■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909638" indent="-219075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>
                <a:spcAft>
                  <a:spcPct val="0"/>
                </a:spcAft>
              </a:pPr>
              <a:r>
                <a:rPr lang="zh-CN" altLang="en-US" sz="1000" dirty="0">
                  <a:solidFill>
                    <a:prstClr val="white"/>
                  </a:solidFill>
                  <a:ea typeface="微软雅黑"/>
                </a:rPr>
                <a:t>退款流量切支付中台</a:t>
              </a:r>
              <a:endParaRPr lang="en-US" sz="1000" dirty="0">
                <a:solidFill>
                  <a:prstClr val="white"/>
                </a:solidFill>
                <a:ea typeface="微软雅黑"/>
              </a:endParaRPr>
            </a:p>
          </p:txBody>
        </p:sp>
        <p:cxnSp>
          <p:nvCxnSpPr>
            <p:cNvPr id="19" name="Straight Connector 82">
              <a:extLst>
                <a:ext uri="{FF2B5EF4-FFF2-40B4-BE49-F238E27FC236}">
                  <a16:creationId xmlns:a16="http://schemas.microsoft.com/office/drawing/2014/main" id="{BB0EE70B-7D96-604E-895A-2DA56D26A6A2}"/>
                </a:ext>
              </a:extLst>
            </p:cNvPr>
            <p:cNvCxnSpPr/>
            <p:nvPr/>
          </p:nvCxnSpPr>
          <p:spPr>
            <a:xfrm>
              <a:off x="5806756" y="732116"/>
              <a:ext cx="0" cy="229037"/>
            </a:xfrm>
            <a:prstGeom prst="line">
              <a:avLst/>
            </a:prstGeom>
            <a:noFill/>
            <a:ln w="6350" cap="flat" cmpd="sng" algn="ctr">
              <a:solidFill>
                <a:srgbClr val="919D9D"/>
              </a:solidFill>
              <a:prstDash val="solid"/>
            </a:ln>
            <a:effectLst/>
          </p:spPr>
        </p:cxnSp>
        <p:grpSp>
          <p:nvGrpSpPr>
            <p:cNvPr id="20" name="组合 19"/>
            <p:cNvGrpSpPr/>
            <p:nvPr/>
          </p:nvGrpSpPr>
          <p:grpSpPr>
            <a:xfrm>
              <a:off x="245362" y="2452213"/>
              <a:ext cx="2529080" cy="2386135"/>
              <a:chOff x="137973" y="2571750"/>
              <a:chExt cx="2781987" cy="2386135"/>
            </a:xfrm>
          </p:grpSpPr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1980570" y="2507556"/>
                <a:ext cx="297521" cy="617115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KFC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B1B2561D-196E-AE40-846B-2EBA7559DDEA}"/>
                  </a:ext>
                </a:extLst>
              </p:cNvPr>
              <p:cNvSpPr/>
              <p:nvPr/>
            </p:nvSpPr>
            <p:spPr>
              <a:xfrm rot="16200000">
                <a:off x="409292" y="3719408"/>
                <a:ext cx="313407" cy="856045"/>
              </a:xfrm>
              <a:prstGeom prst="roundRect">
                <a:avLst>
                  <a:gd name="adj" fmla="val 8635"/>
                </a:avLst>
              </a:prstGeom>
              <a:solidFill>
                <a:srgbClr val="C0000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支付中台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1295247" y="2522842"/>
                <a:ext cx="297521" cy="586540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PH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605233" y="3157734"/>
                <a:ext cx="297521" cy="656289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OCC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B1B2561D-196E-AE40-846B-2EBA7559DDEA}"/>
                  </a:ext>
                </a:extLst>
              </p:cNvPr>
              <p:cNvSpPr/>
              <p:nvPr/>
            </p:nvSpPr>
            <p:spPr>
              <a:xfrm rot="16200000">
                <a:off x="1800858" y="3717668"/>
                <a:ext cx="344005" cy="856045"/>
              </a:xfrm>
              <a:prstGeom prst="roundRect">
                <a:avLst>
                  <a:gd name="adj" fmla="val 8635"/>
                </a:avLst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BC/EC-pay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圆柱形 25"/>
              <p:cNvSpPr/>
              <p:nvPr/>
            </p:nvSpPr>
            <p:spPr>
              <a:xfrm>
                <a:off x="187502" y="4659982"/>
                <a:ext cx="705923" cy="297903"/>
              </a:xfrm>
              <a:prstGeom prst="can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25848" y="4792037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TiDB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圆柱形 27"/>
              <p:cNvSpPr/>
              <p:nvPr/>
            </p:nvSpPr>
            <p:spPr>
              <a:xfrm>
                <a:off x="1637864" y="4659982"/>
                <a:ext cx="705923" cy="297903"/>
              </a:xfrm>
              <a:prstGeom prst="can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737277" y="4772825"/>
                <a:ext cx="4584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SqlServer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36300" y="2571750"/>
                <a:ext cx="1519476" cy="504056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2">
                    <a:shade val="50000"/>
                  </a:srgb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1997616" y="3075806"/>
                <a:ext cx="0" cy="8409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>
                    <a:lumMod val="5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1992057" y="4383074"/>
                <a:ext cx="1" cy="2600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4" name="直接箭头连接符 36"/>
              <p:cNvCxnSpPr>
                <a:endCxn id="24" idx="2"/>
              </p:cNvCxnSpPr>
              <p:nvPr/>
            </p:nvCxnSpPr>
            <p:spPr>
              <a:xfrm rot="5400000">
                <a:off x="1068940" y="3114106"/>
                <a:ext cx="384971" cy="358572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cxnSp>
            <p:nvCxnSpPr>
              <p:cNvPr id="35" name="直接箭头连接符 34"/>
              <p:cNvCxnSpPr>
                <a:stCxn id="25" idx="0"/>
                <a:endCxn id="22" idx="2"/>
              </p:cNvCxnSpPr>
              <p:nvPr/>
            </p:nvCxnSpPr>
            <p:spPr>
              <a:xfrm flipH="1">
                <a:off x="994018" y="4145690"/>
                <a:ext cx="550820" cy="174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6" name="文本框 35"/>
              <p:cNvSpPr txBox="1"/>
              <p:nvPr/>
            </p:nvSpPr>
            <p:spPr>
              <a:xfrm>
                <a:off x="1133225" y="4175855"/>
                <a:ext cx="4103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支付订单</a:t>
                </a:r>
                <a:endPara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同步</a:t>
                </a: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1058650" y="3634640"/>
                <a:ext cx="470253" cy="28826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sp>
            <p:nvSpPr>
              <p:cNvPr id="38" name="文本框 37"/>
              <p:cNvSpPr txBox="1"/>
              <p:nvPr/>
            </p:nvSpPr>
            <p:spPr>
              <a:xfrm rot="1714423">
                <a:off x="1246407" y="3666641"/>
                <a:ext cx="37510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PH/KFC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421969" y="2459412"/>
                <a:ext cx="297521" cy="684155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SAAS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290050" y="3003798"/>
                <a:ext cx="1632" cy="96139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>
                    <a:lumMod val="5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497466" y="4359916"/>
                <a:ext cx="1632" cy="30632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2527912" y="3460980"/>
                <a:ext cx="297521" cy="486574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FSC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cxnSp>
            <p:nvCxnSpPr>
              <p:cNvPr id="43" name="直接箭头连接符 64"/>
              <p:cNvCxnSpPr>
                <a:stCxn id="42" idx="1"/>
                <a:endCxn id="25" idx="2"/>
              </p:cNvCxnSpPr>
              <p:nvPr/>
            </p:nvCxnSpPr>
            <p:spPr>
              <a:xfrm rot="5400000">
                <a:off x="2392447" y="3861464"/>
                <a:ext cx="292662" cy="275790"/>
              </a:xfrm>
              <a:prstGeom prst="bentConnector2">
                <a:avLst/>
              </a:prstGeom>
              <a:noFill/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直接箭头连接符 36"/>
              <p:cNvCxnSpPr/>
              <p:nvPr/>
            </p:nvCxnSpPr>
            <p:spPr>
              <a:xfrm flipH="1">
                <a:off x="683400" y="3018076"/>
                <a:ext cx="14297" cy="30921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cxnSp>
            <p:nvCxnSpPr>
              <p:cNvPr id="45" name="直接箭头连接符 36"/>
              <p:cNvCxnSpPr/>
              <p:nvPr/>
            </p:nvCxnSpPr>
            <p:spPr>
              <a:xfrm flipH="1">
                <a:off x="653449" y="3673225"/>
                <a:ext cx="14297" cy="30921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sp>
            <p:nvSpPr>
              <p:cNvPr id="46" name="文本框 45"/>
              <p:cNvSpPr txBox="1"/>
              <p:nvPr/>
            </p:nvSpPr>
            <p:spPr>
              <a:xfrm rot="372501">
                <a:off x="559101" y="3730248"/>
                <a:ext cx="26289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SAAS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081301" y="2452213"/>
              <a:ext cx="2642827" cy="2386135"/>
              <a:chOff x="2767621" y="2652729"/>
              <a:chExt cx="2907110" cy="2386135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5099525" y="2588535"/>
                <a:ext cx="297521" cy="617115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KFC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B1B2561D-196E-AE40-846B-2EBA7559DDEA}"/>
                  </a:ext>
                </a:extLst>
              </p:cNvPr>
              <p:cNvSpPr/>
              <p:nvPr/>
            </p:nvSpPr>
            <p:spPr>
              <a:xfrm rot="16200000">
                <a:off x="3528247" y="3800387"/>
                <a:ext cx="313407" cy="856045"/>
              </a:xfrm>
              <a:prstGeom prst="roundRect">
                <a:avLst>
                  <a:gd name="adj" fmla="val 8635"/>
                </a:avLst>
              </a:prstGeom>
              <a:solidFill>
                <a:srgbClr val="C0000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支付中台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4414202" y="2603821"/>
                <a:ext cx="297521" cy="586540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PH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3833278" y="3179441"/>
                <a:ext cx="297521" cy="774833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OCC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B1B2561D-196E-AE40-846B-2EBA7559DDEA}"/>
                  </a:ext>
                </a:extLst>
              </p:cNvPr>
              <p:cNvSpPr/>
              <p:nvPr/>
            </p:nvSpPr>
            <p:spPr>
              <a:xfrm rot="16200000">
                <a:off x="4919813" y="3798647"/>
                <a:ext cx="344005" cy="856045"/>
              </a:xfrm>
              <a:prstGeom prst="roundRect">
                <a:avLst>
                  <a:gd name="adj" fmla="val 8635"/>
                </a:avLst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BC/EC-pay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柱形 52"/>
              <p:cNvSpPr/>
              <p:nvPr/>
            </p:nvSpPr>
            <p:spPr>
              <a:xfrm>
                <a:off x="3306457" y="4740961"/>
                <a:ext cx="705923" cy="297903"/>
              </a:xfrm>
              <a:prstGeom prst="can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544803" y="4873016"/>
                <a:ext cx="2292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TiDB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圆柱形 54"/>
              <p:cNvSpPr/>
              <p:nvPr/>
            </p:nvSpPr>
            <p:spPr>
              <a:xfrm>
                <a:off x="4756819" y="4740961"/>
                <a:ext cx="705923" cy="297903"/>
              </a:xfrm>
              <a:prstGeom prst="can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56232" y="4853804"/>
                <a:ext cx="4584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SqlServer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55255" y="2652729"/>
                <a:ext cx="1519476" cy="504056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2">
                    <a:shade val="50000"/>
                  </a:srgb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cxnSp>
            <p:nvCxnSpPr>
              <p:cNvPr id="58" name="直接箭头连接符 57"/>
              <p:cNvCxnSpPr/>
              <p:nvPr/>
            </p:nvCxnSpPr>
            <p:spPr>
              <a:xfrm>
                <a:off x="5116571" y="3156785"/>
                <a:ext cx="0" cy="84094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>
                    <a:lumMod val="5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111012" y="4464053"/>
                <a:ext cx="1" cy="26001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0" name="直接箭头连接符 36"/>
              <p:cNvCxnSpPr>
                <a:endCxn id="51" idx="2"/>
              </p:cNvCxnSpPr>
              <p:nvPr/>
            </p:nvCxnSpPr>
            <p:spPr>
              <a:xfrm rot="5400000">
                <a:off x="4272074" y="3279267"/>
                <a:ext cx="384972" cy="190210"/>
              </a:xfrm>
              <a:prstGeom prst="bentConnector2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cxnSp>
            <p:nvCxnSpPr>
              <p:cNvPr id="61" name="直接箭头连接符 60"/>
              <p:cNvCxnSpPr>
                <a:stCxn id="52" idx="0"/>
                <a:endCxn id="49" idx="2"/>
              </p:cNvCxnSpPr>
              <p:nvPr/>
            </p:nvCxnSpPr>
            <p:spPr>
              <a:xfrm flipH="1">
                <a:off x="4112973" y="4226669"/>
                <a:ext cx="550820" cy="174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2" name="文本框 61"/>
              <p:cNvSpPr txBox="1"/>
              <p:nvPr/>
            </p:nvSpPr>
            <p:spPr>
              <a:xfrm>
                <a:off x="4252180" y="4256834"/>
                <a:ext cx="4103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支付订单</a:t>
                </a:r>
                <a:endPara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同步</a:t>
                </a: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3540924" y="2540391"/>
                <a:ext cx="297521" cy="684155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SAAS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>
                <a:off x="3418950" y="3054967"/>
                <a:ext cx="1632" cy="96139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>
                    <a:lumMod val="5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3616421" y="4440895"/>
                <a:ext cx="1632" cy="30632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2862147" y="4332017"/>
                <a:ext cx="297521" cy="486574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FSC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cxnSp>
            <p:nvCxnSpPr>
              <p:cNvPr id="67" name="直接箭头连接符 36"/>
              <p:cNvCxnSpPr/>
              <p:nvPr/>
            </p:nvCxnSpPr>
            <p:spPr>
              <a:xfrm flipH="1">
                <a:off x="3802356" y="3100907"/>
                <a:ext cx="3688" cy="30735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cxnSp>
            <p:nvCxnSpPr>
              <p:cNvPr id="68" name="直接箭头连接符 36"/>
              <p:cNvCxnSpPr/>
              <p:nvPr/>
            </p:nvCxnSpPr>
            <p:spPr>
              <a:xfrm flipH="1">
                <a:off x="3772405" y="3759509"/>
                <a:ext cx="3787" cy="30390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sp>
            <p:nvSpPr>
              <p:cNvPr id="69" name="文本框 68"/>
              <p:cNvSpPr txBox="1"/>
              <p:nvPr/>
            </p:nvSpPr>
            <p:spPr>
              <a:xfrm>
                <a:off x="3848732" y="3798112"/>
                <a:ext cx="30777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全品牌</a:t>
                </a:r>
              </a:p>
            </p:txBody>
          </p:sp>
          <p:cxnSp>
            <p:nvCxnSpPr>
              <p:cNvPr id="70" name="直接箭头连接符 100"/>
              <p:cNvCxnSpPr>
                <a:stCxn id="49" idx="0"/>
                <a:endCxn id="66" idx="3"/>
              </p:cNvCxnSpPr>
              <p:nvPr/>
            </p:nvCxnSpPr>
            <p:spPr>
              <a:xfrm rot="10800000" flipV="1">
                <a:off x="3010908" y="4228408"/>
                <a:ext cx="246020" cy="198135"/>
              </a:xfrm>
              <a:prstGeom prst="bentConnector2">
                <a:avLst/>
              </a:prstGeom>
              <a:noFill/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</p:grpSp>
        <p:grpSp>
          <p:nvGrpSpPr>
            <p:cNvPr id="71" name="组合 70"/>
            <p:cNvGrpSpPr/>
            <p:nvPr/>
          </p:nvGrpSpPr>
          <p:grpSpPr>
            <a:xfrm>
              <a:off x="6228184" y="2578675"/>
              <a:ext cx="1584176" cy="2281315"/>
              <a:chOff x="5940152" y="2739582"/>
              <a:chExt cx="1584176" cy="2281315"/>
            </a:xfrm>
          </p:grpSpPr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B1B2561D-196E-AE40-846B-2EBA7559DDEA}"/>
                  </a:ext>
                </a:extLst>
              </p:cNvPr>
              <p:cNvSpPr/>
              <p:nvPr/>
            </p:nvSpPr>
            <p:spPr>
              <a:xfrm rot="16200000">
                <a:off x="6878894" y="3721711"/>
                <a:ext cx="313407" cy="977461"/>
              </a:xfrm>
              <a:prstGeom prst="roundRect">
                <a:avLst>
                  <a:gd name="adj" fmla="val 8635"/>
                </a:avLst>
              </a:prstGeom>
              <a:solidFill>
                <a:srgbClr val="C00000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支付中台</a:t>
                </a:r>
                <a:endPara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6849802" y="2445353"/>
                <a:ext cx="297521" cy="885979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全品牌</a:t>
                </a:r>
              </a:p>
            </p:txBody>
          </p:sp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7017950" y="3253447"/>
                <a:ext cx="297521" cy="571222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OCC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75" name="圆柱形 74"/>
              <p:cNvSpPr/>
              <p:nvPr/>
            </p:nvSpPr>
            <p:spPr>
              <a:xfrm>
                <a:off x="6591894" y="4722994"/>
                <a:ext cx="641748" cy="297903"/>
              </a:xfrm>
              <a:prstGeom prst="can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6808572" y="4855049"/>
                <a:ext cx="20839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TiDB</a:t>
                </a:r>
                <a:endPara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flipH="1">
                <a:off x="6733724" y="3064187"/>
                <a:ext cx="5754" cy="95724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808080">
                    <a:lumMod val="50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>
              <a:xfrm>
                <a:off x="6873679" y="4422928"/>
                <a:ext cx="1484" cy="30632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C4A5A21C-656A-0D48-A705-BDE234E4D75D}"/>
                  </a:ext>
                </a:extLst>
              </p:cNvPr>
              <p:cNvSpPr/>
              <p:nvPr/>
            </p:nvSpPr>
            <p:spPr>
              <a:xfrm rot="16200000">
                <a:off x="6029450" y="4356274"/>
                <a:ext cx="223532" cy="402127"/>
              </a:xfrm>
              <a:prstGeom prst="roundRect">
                <a:avLst/>
              </a:prstGeom>
              <a:solidFill>
                <a:srgbClr val="EAEAEA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FSC</a:t>
                </a: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endParaRPr>
              </a:p>
            </p:txBody>
          </p:sp>
          <p:cxnSp>
            <p:nvCxnSpPr>
              <p:cNvPr id="80" name="直接箭头连接符 36"/>
              <p:cNvCxnSpPr/>
              <p:nvPr/>
            </p:nvCxnSpPr>
            <p:spPr>
              <a:xfrm flipH="1">
                <a:off x="7155131" y="3731382"/>
                <a:ext cx="1480" cy="2993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  <p:cxnSp>
            <p:nvCxnSpPr>
              <p:cNvPr id="81" name="直接箭头连接符 100"/>
              <p:cNvCxnSpPr>
                <a:stCxn id="72" idx="0"/>
                <a:endCxn id="79" idx="3"/>
              </p:cNvCxnSpPr>
              <p:nvPr/>
            </p:nvCxnSpPr>
            <p:spPr>
              <a:xfrm rot="10800000" flipV="1">
                <a:off x="6141217" y="4210440"/>
                <a:ext cx="405650" cy="235131"/>
              </a:xfrm>
              <a:prstGeom prst="bentConnector2">
                <a:avLst/>
              </a:prstGeom>
              <a:noFill/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82" name="直接箭头连接符 36"/>
              <p:cNvCxnSpPr/>
              <p:nvPr/>
            </p:nvCxnSpPr>
            <p:spPr>
              <a:xfrm flipH="1">
                <a:off x="7164288" y="3065178"/>
                <a:ext cx="1480" cy="2993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C00002">
                    <a:shade val="95000"/>
                    <a:satMod val="105000"/>
                  </a:srgbClr>
                </a:solidFill>
                <a:prstDash val="dashDot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49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>
            <a:extLst>
              <a:ext uri="{FF2B5EF4-FFF2-40B4-BE49-F238E27FC236}">
                <a16:creationId xmlns:a16="http://schemas.microsoft.com/office/drawing/2014/main" id="{7B7E6616-F838-4042-935F-5B97F035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04-1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非功能设计</a:t>
            </a: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71208" y="109705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并发量；</a:t>
            </a:r>
          </a:p>
          <a:p>
            <a:r>
              <a:rPr lang="zh-CN" altLang="en-US" dirty="0"/>
              <a:t>	响应时间；</a:t>
            </a:r>
          </a:p>
          <a:p>
            <a:r>
              <a:rPr lang="zh-CN" altLang="en-US" dirty="0"/>
              <a:t>	安全；</a:t>
            </a:r>
          </a:p>
          <a:p>
            <a:r>
              <a:rPr lang="zh-CN" altLang="en-US" dirty="0"/>
              <a:t>	高可用（故障容错）；</a:t>
            </a:r>
          </a:p>
          <a:p>
            <a:r>
              <a:rPr lang="zh-CN" altLang="en-US" dirty="0"/>
              <a:t>		数据库异常降级方案；</a:t>
            </a:r>
          </a:p>
          <a:p>
            <a:r>
              <a:rPr lang="zh-CN" altLang="en-US" dirty="0"/>
              <a:t>		  保证支付流程可用；</a:t>
            </a:r>
          </a:p>
          <a:p>
            <a:r>
              <a:rPr lang="zh-CN" altLang="en-US" dirty="0"/>
              <a:t>		  其他服务直接停用还是根据缓存中的数据提供数据；</a:t>
            </a:r>
          </a:p>
          <a:p>
            <a:r>
              <a:rPr lang="zh-CN" altLang="en-US" dirty="0"/>
              <a:t>	监控（系统指标、业务指标，哪些可以复用用户中心）</a:t>
            </a:r>
          </a:p>
          <a:p>
            <a:r>
              <a:rPr lang="zh-CN" altLang="en-US" dirty="0"/>
              <a:t>	数据存储周期</a:t>
            </a:r>
          </a:p>
          <a:p>
            <a:r>
              <a:rPr lang="zh-CN" altLang="en-US" dirty="0"/>
              <a:t>	跨机房是否要考虑？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85617" y="69330"/>
            <a:ext cx="131318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</a:t>
            </a:r>
          </a:p>
        </p:txBody>
      </p:sp>
    </p:spTree>
    <p:extLst>
      <p:ext uri="{BB962C8B-B14F-4D97-AF65-F5344CB8AC3E}">
        <p14:creationId xmlns:p14="http://schemas.microsoft.com/office/powerpoint/2010/main" val="285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问题列表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31724"/>
              </p:ext>
            </p:extLst>
          </p:nvPr>
        </p:nvGraphicFramePr>
        <p:xfrm>
          <a:off x="536512" y="1159510"/>
          <a:ext cx="8115875" cy="314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696">
                  <a:extLst>
                    <a:ext uri="{9D8B030D-6E8A-4147-A177-3AD203B41FA5}">
                      <a16:colId xmlns:a16="http://schemas.microsoft.com/office/drawing/2014/main" val="61568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问题描述</a:t>
                      </a:r>
                      <a:r>
                        <a:rPr lang="en-US" altLang="zh-CN" sz="11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待办事项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建议解决方案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微软雅黑" pitchFamily="34" charset="-122"/>
                          <a:ea typeface="微软雅黑" pitchFamily="34" charset="-122"/>
                        </a:rPr>
                        <a:t>建议解决日期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内容描述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XXXXXXXXXXXXXXX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1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887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l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Microsoft GothicNeo" panose="020B05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9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0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23B7130-9AF0-364C-8454-91F0B83237EE}"/>
              </a:ext>
            </a:extLst>
          </p:cNvPr>
          <p:cNvSpPr txBox="1"/>
          <p:nvPr/>
        </p:nvSpPr>
        <p:spPr>
          <a:xfrm>
            <a:off x="4939480" y="1278094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1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需</a:t>
            </a:r>
            <a:r>
              <a:rPr kumimoji="1" lang="zh-CN" altLang="en-US" sz="2200" dirty="0" smtClean="0"/>
              <a:t>求和业务场景</a:t>
            </a:r>
            <a:endParaRPr kumimoji="1" lang="zh-CN" altLang="en-US" sz="2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21B6F0-4ED6-1842-B731-2A52F4E0B98E}"/>
              </a:ext>
            </a:extLst>
          </p:cNvPr>
          <p:cNvSpPr txBox="1"/>
          <p:nvPr/>
        </p:nvSpPr>
        <p:spPr>
          <a:xfrm>
            <a:off x="4939480" y="1925401"/>
            <a:ext cx="24272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2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系</a:t>
            </a:r>
            <a:r>
              <a:rPr kumimoji="1" lang="zh-CN" altLang="en-US" sz="2200" dirty="0" smtClean="0"/>
              <a:t>统架构设计</a:t>
            </a:r>
            <a:endParaRPr kumimoji="1" lang="zh-CN" altLang="en-US" sz="2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4D8E414-38E5-4447-BA58-55499D326400}"/>
              </a:ext>
            </a:extLst>
          </p:cNvPr>
          <p:cNvSpPr txBox="1"/>
          <p:nvPr/>
        </p:nvSpPr>
        <p:spPr>
          <a:xfrm>
            <a:off x="4939480" y="2572708"/>
            <a:ext cx="186301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3</a:t>
            </a:r>
            <a:r>
              <a:rPr kumimoji="1" lang="zh-Hans" altLang="en-US" sz="2200" dirty="0"/>
              <a:t>   </a:t>
            </a:r>
            <a:r>
              <a:rPr kumimoji="1" lang="zh-CN" altLang="en-US" sz="2200" dirty="0"/>
              <a:t>功</a:t>
            </a:r>
            <a:r>
              <a:rPr kumimoji="1" lang="zh-CN" altLang="en-US" sz="2200" dirty="0" smtClean="0"/>
              <a:t>能设计</a:t>
            </a:r>
            <a:endParaRPr kumimoji="1" lang="zh-CN" altLang="en-US" sz="2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1ECEE8-0A34-BD4B-BA54-8DFF5C0B4C27}"/>
              </a:ext>
            </a:extLst>
          </p:cNvPr>
          <p:cNvSpPr txBox="1"/>
          <p:nvPr/>
        </p:nvSpPr>
        <p:spPr>
          <a:xfrm>
            <a:off x="4939480" y="3220016"/>
            <a:ext cx="214513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solidFill>
                  <a:srgbClr val="C00000"/>
                </a:solidFill>
              </a:rPr>
              <a:t>0</a:t>
            </a:r>
            <a:r>
              <a:rPr kumimoji="1" lang="en-US" altLang="zh-Hans" sz="2200" dirty="0">
                <a:solidFill>
                  <a:srgbClr val="C00000"/>
                </a:solidFill>
              </a:rPr>
              <a:t>4</a:t>
            </a:r>
            <a:r>
              <a:rPr kumimoji="1" lang="zh-Hans" altLang="en-US" sz="2200" dirty="0"/>
              <a:t>   </a:t>
            </a:r>
            <a:r>
              <a:rPr kumimoji="1" lang="zh-CN" altLang="en-US" sz="2200" dirty="0" smtClean="0"/>
              <a:t>非功能设计</a:t>
            </a:r>
            <a:endParaRPr kumimoji="1" lang="zh-CN" altLang="en-US" sz="2200" dirty="0"/>
          </a:p>
        </p:txBody>
      </p:sp>
      <p:pic>
        <p:nvPicPr>
          <p:cNvPr id="12" name="图片 160">
            <a:extLst>
              <a:ext uri="{FF2B5EF4-FFF2-40B4-BE49-F238E27FC236}">
                <a16:creationId xmlns:a16="http://schemas.microsoft.com/office/drawing/2014/main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id="{3AE3D360-F197-D24F-9CA7-55FD6C706F4E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id="{F2CAB27E-D95B-D04B-8D02-56FA0A8B516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id="{84E2CBA6-6D6C-1D46-A902-841F82F85643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AE2387F-D3AD-BA4C-B58F-EB65F0F8F2EA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5205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01-1 </a:t>
            </a:r>
            <a:r>
              <a:rPr kumimoji="1" lang="zh-CN" altLang="en-US" dirty="0" smtClean="0"/>
              <a:t>原始需求描述  </a:t>
            </a:r>
            <a:r>
              <a:rPr kumimoji="1" lang="en-US" altLang="zh-CN" dirty="0" smtClean="0"/>
              <a:t>- </a:t>
            </a:r>
            <a:r>
              <a:rPr kumimoji="1" lang="zh-CN" altLang="en-US" dirty="0" smtClean="0"/>
              <a:t> 建设目标</a:t>
            </a:r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34247" y="1001949"/>
            <a:ext cx="103105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MA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业务架构</a:t>
            </a:r>
            <a:endParaRPr 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34247" y="1001949"/>
            <a:ext cx="103105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MA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01-2 </a:t>
            </a:r>
            <a:r>
              <a:rPr kumimoji="1" lang="zh-CN" altLang="en-US" dirty="0" smtClean="0"/>
              <a:t>需求分析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系统关系</a:t>
            </a:r>
            <a:endParaRPr 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34247" y="1001949"/>
            <a:ext cx="103105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MA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01-3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业务场景描述  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正向支付场景</a:t>
            </a:r>
            <a:endParaRPr 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34247" y="1001949"/>
            <a:ext cx="103105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MA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01-3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业务场景描述  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逆向支付场景</a:t>
            </a:r>
            <a:endParaRPr 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34247" y="1001949"/>
            <a:ext cx="103105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MA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02-1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1634247" y="1001949"/>
            <a:ext cx="1061509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 smtClean="0">
                <a:solidFill>
                  <a:srgbClr val="FF0000"/>
                </a:solidFill>
              </a:rPr>
              <a:t>MU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7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02-2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部署架构</a:t>
            </a:r>
            <a:endParaRPr 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402223" y="301557"/>
            <a:ext cx="2912977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 smtClean="0">
                <a:solidFill>
                  <a:srgbClr val="FF0000"/>
                </a:solidFill>
              </a:rPr>
              <a:t>耀哥 </a:t>
            </a:r>
            <a:r>
              <a:rPr lang="en-US" altLang="zh-CN" sz="4400" dirty="0" smtClean="0">
                <a:solidFill>
                  <a:srgbClr val="FF0000"/>
                </a:solidFill>
              </a:rPr>
              <a:t>/ </a:t>
            </a:r>
            <a:r>
              <a:rPr lang="zh-CN" altLang="en-US" sz="4400" dirty="0" smtClean="0">
                <a:solidFill>
                  <a:srgbClr val="FF0000"/>
                </a:solidFill>
              </a:rPr>
              <a:t>晓东</a:t>
            </a:r>
          </a:p>
        </p:txBody>
      </p:sp>
    </p:spTree>
    <p:extLst>
      <p:ext uri="{BB962C8B-B14F-4D97-AF65-F5344CB8AC3E}">
        <p14:creationId xmlns:p14="http://schemas.microsoft.com/office/powerpoint/2010/main" val="20765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Props1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44711</TotalTime>
  <Words>920</Words>
  <Application>Microsoft Office PowerPoint</Application>
  <PresentationFormat>全屏显示(16:9)</PresentationFormat>
  <Paragraphs>312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HelveticaNeueLT Std</vt:lpstr>
      <vt:lpstr>Microsoft GothicNeo</vt:lpstr>
      <vt:lpstr>Microsoft YaHei Light</vt:lpstr>
      <vt:lpstr>Microsoft YaHei</vt:lpstr>
      <vt:lpstr>Microsoft YaHei</vt:lpstr>
      <vt:lpstr>Arial</vt:lpstr>
      <vt:lpstr>Calibri</vt:lpstr>
      <vt:lpstr>Wingdings</vt:lpstr>
      <vt:lpstr>2016 HDS Corporate</vt:lpstr>
      <vt:lpstr>支付中心</vt:lpstr>
      <vt:lpstr>PowerPoint 演示文稿</vt:lpstr>
      <vt:lpstr>01-1 原始需求描述  -  建设目标</vt:lpstr>
      <vt:lpstr>01-2 需求分析 – 业务架构</vt:lpstr>
      <vt:lpstr>01-2 需求分析 – 系统关系</vt:lpstr>
      <vt:lpstr>01-3 核心业务场景描述  - 正向支付场景</vt:lpstr>
      <vt:lpstr>01-3 核心业务场景描述  - 逆向支付场景</vt:lpstr>
      <vt:lpstr>02-1 系统架构设计 技术架构</vt:lpstr>
      <vt:lpstr>02-2 系统架构设计  部署架构</vt:lpstr>
      <vt:lpstr>02-3 核心接口（内部接口）</vt:lpstr>
      <vt:lpstr>02-3 核心接口（外部接口）</vt:lpstr>
      <vt:lpstr>03-1 核心功能设计  缓存结构</vt:lpstr>
      <vt:lpstr>03-2 核心功能设计 数据库设计 </vt:lpstr>
      <vt:lpstr>03-3 功能设计 风险管控</vt:lpstr>
      <vt:lpstr>03-4 核心功能设计 数据迁移方案</vt:lpstr>
      <vt:lpstr>04-1 非功能设计</vt:lpstr>
      <vt:lpstr>问题列表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Ma, Xiaoling</cp:lastModifiedBy>
  <cp:revision>4277</cp:revision>
  <cp:lastPrinted>2016-01-12T17:49:27Z</cp:lastPrinted>
  <dcterms:created xsi:type="dcterms:W3CDTF">2011-02-10T00:52:49Z</dcterms:created>
  <dcterms:modified xsi:type="dcterms:W3CDTF">2020-10-16T23:41:18Z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