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0" r:id="rId5"/>
    <p:sldId id="767" r:id="rId6"/>
    <p:sldId id="864" r:id="rId7"/>
    <p:sldId id="854" r:id="rId8"/>
    <p:sldId id="449" r:id="rId9"/>
  </p:sldIdLst>
  <p:sldSz cx="9144000" cy="5143500" type="screen16x9"/>
  <p:notesSz cx="7077075" cy="905192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68" userDrawn="1">
          <p15:clr>
            <a:srgbClr val="A4A3A4"/>
          </p15:clr>
        </p15:guide>
        <p15:guide id="3" pos="288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>
    <p:extLst>
      <p:ext uri="{19B8F6BF-5375-455C-9EA6-DF929625EA0E}">
        <p15:presenceInfo xmlns:p15="http://schemas.microsoft.com/office/powerpoint/2012/main" userId="S-1-5-21-1538030363-2816329316-3209690318-1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A6B6B"/>
    <a:srgbClr val="ECCBCB"/>
    <a:srgbClr val="F6E7E7"/>
    <a:srgbClr val="C9000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5388" autoAdjust="0"/>
  </p:normalViewPr>
  <p:slideViewPr>
    <p:cSldViewPr snapToGrid="0" showGuides="1">
      <p:cViewPr varScale="1">
        <p:scale>
          <a:sx n="114" d="100"/>
          <a:sy n="114" d="100"/>
        </p:scale>
        <p:origin x="808" y="92"/>
      </p:cViewPr>
      <p:guideLst>
        <p:guide orient="horz" pos="60"/>
        <p:guide pos="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3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7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7963CB75-11D0-1F43-AE52-BCDB4707EE05}"/>
              </a:ext>
            </a:extLst>
          </p:cNvPr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项目启动会议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en-US" altLang="zh-CN" dirty="0"/>
              <a:t>MENU-PLUS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6999"/>
          </a:xfrm>
        </p:spPr>
        <p:txBody>
          <a:bodyPr/>
          <a:lstStyle/>
          <a:p>
            <a:r>
              <a:rPr lang="zh-CN" altLang="en-US" sz="1200" dirty="0"/>
              <a:t>日立解决方案  </a:t>
            </a:r>
            <a:r>
              <a:rPr lang="en-US" altLang="zh-CN" sz="1200" b="0" dirty="0"/>
              <a:t>Apr, 2021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50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Connector 169"/>
          <p:cNvCxnSpPr/>
          <p:nvPr/>
        </p:nvCxnSpPr>
        <p:spPr>
          <a:xfrm>
            <a:off x="4761659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57" name="Straight Connector 169"/>
          <p:cNvCxnSpPr/>
          <p:nvPr/>
        </p:nvCxnSpPr>
        <p:spPr>
          <a:xfrm>
            <a:off x="6786293" y="1210941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sp>
        <p:nvSpPr>
          <p:cNvPr id="158" name="五边形 2"/>
          <p:cNvSpPr/>
          <p:nvPr/>
        </p:nvSpPr>
        <p:spPr>
          <a:xfrm>
            <a:off x="66245" y="1120775"/>
            <a:ext cx="9077756" cy="24511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Title 3"/>
          <p:cNvSpPr txBox="1"/>
          <p:nvPr/>
        </p:nvSpPr>
        <p:spPr>
          <a:xfrm>
            <a:off x="291564" y="96472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项目整体进度计划</a:t>
            </a:r>
            <a:endParaRPr lang="zh-CN" altLang="en-US" dirty="0"/>
          </a:p>
        </p:txBody>
      </p:sp>
      <p:cxnSp>
        <p:nvCxnSpPr>
          <p:cNvPr id="160" name="Straight Connector 116"/>
          <p:cNvCxnSpPr/>
          <p:nvPr/>
        </p:nvCxnSpPr>
        <p:spPr>
          <a:xfrm>
            <a:off x="1096479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161" name="Straight Connector 116"/>
          <p:cNvCxnSpPr/>
          <p:nvPr/>
        </p:nvCxnSpPr>
        <p:spPr>
          <a:xfrm>
            <a:off x="1499386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2" name="Straight Connector 166"/>
          <p:cNvCxnSpPr/>
          <p:nvPr/>
        </p:nvCxnSpPr>
        <p:spPr>
          <a:xfrm>
            <a:off x="3134107" y="116947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3" name="Straight Connector 169"/>
          <p:cNvCxnSpPr/>
          <p:nvPr/>
        </p:nvCxnSpPr>
        <p:spPr>
          <a:xfrm>
            <a:off x="5540166" y="115931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4" name="Straight Connector 168"/>
          <p:cNvCxnSpPr/>
          <p:nvPr/>
        </p:nvCxnSpPr>
        <p:spPr>
          <a:xfrm>
            <a:off x="3945903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5" name="Straight Connector 169"/>
          <p:cNvCxnSpPr/>
          <p:nvPr/>
        </p:nvCxnSpPr>
        <p:spPr>
          <a:xfrm>
            <a:off x="5146237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6" name="Straight Connector 171"/>
          <p:cNvCxnSpPr/>
          <p:nvPr/>
        </p:nvCxnSpPr>
        <p:spPr>
          <a:xfrm flipH="1">
            <a:off x="6357548" y="1149155"/>
            <a:ext cx="104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7" name="Straight Connector 165"/>
          <p:cNvCxnSpPr/>
          <p:nvPr/>
        </p:nvCxnSpPr>
        <p:spPr>
          <a:xfrm>
            <a:off x="2326739" y="115931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8" name="Straight Connector 166"/>
          <p:cNvCxnSpPr/>
          <p:nvPr/>
        </p:nvCxnSpPr>
        <p:spPr>
          <a:xfrm>
            <a:off x="2732306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184" name="Straight Connector 114"/>
          <p:cNvCxnSpPr/>
          <p:nvPr/>
        </p:nvCxnSpPr>
        <p:spPr>
          <a:xfrm flipH="1">
            <a:off x="1906035" y="1149155"/>
            <a:ext cx="104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86" name="Straight Connector 116"/>
          <p:cNvCxnSpPr/>
          <p:nvPr/>
        </p:nvCxnSpPr>
        <p:spPr>
          <a:xfrm>
            <a:off x="698336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92" name="Straight Connector 168"/>
          <p:cNvCxnSpPr/>
          <p:nvPr/>
        </p:nvCxnSpPr>
        <p:spPr>
          <a:xfrm>
            <a:off x="4348930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193" name="Straight Connector 169"/>
          <p:cNvCxnSpPr/>
          <p:nvPr/>
        </p:nvCxnSpPr>
        <p:spPr>
          <a:xfrm>
            <a:off x="5954521" y="114915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94" name="Straight Connector 166"/>
          <p:cNvCxnSpPr/>
          <p:nvPr/>
        </p:nvCxnSpPr>
        <p:spPr>
          <a:xfrm>
            <a:off x="3540590" y="1143440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grpSp>
        <p:nvGrpSpPr>
          <p:cNvPr id="201" name="组合 200"/>
          <p:cNvGrpSpPr/>
          <p:nvPr/>
        </p:nvGrpSpPr>
        <p:grpSpPr>
          <a:xfrm>
            <a:off x="291564" y="898764"/>
            <a:ext cx="3262328" cy="441172"/>
            <a:chOff x="-1491467" y="877007"/>
            <a:chExt cx="3262328" cy="441172"/>
          </a:xfrm>
        </p:grpSpPr>
        <p:sp>
          <p:nvSpPr>
            <p:cNvPr id="202" name="左右箭头 169"/>
            <p:cNvSpPr/>
            <p:nvPr/>
          </p:nvSpPr>
          <p:spPr>
            <a:xfrm>
              <a:off x="157154" y="962409"/>
              <a:ext cx="1603457" cy="8584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61979" y="877007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000" dirty="0">
                  <a:solidFill>
                    <a:srgbClr val="4F6E95"/>
                  </a:solidFill>
                </a:rPr>
                <a:t>2</a:t>
              </a:r>
              <a:r>
                <a:rPr kumimoji="1" lang="en-US" altLang="en-US" sz="1000" dirty="0">
                  <a:solidFill>
                    <a:srgbClr val="4F6E95"/>
                  </a:solidFill>
                </a:rPr>
                <a:t>021</a:t>
              </a:r>
              <a:r>
                <a:rPr kumimoji="1" lang="zh-CN" altLang="en-US" sz="1000" dirty="0">
                  <a:solidFill>
                    <a:srgbClr val="4F6E95"/>
                  </a:solidFill>
                </a:rPr>
                <a:t>年</a:t>
              </a:r>
              <a:r>
                <a:rPr kumimoji="1" lang="en-US" altLang="zh-CN" sz="1000" dirty="0">
                  <a:solidFill>
                    <a:srgbClr val="4F6E95"/>
                  </a:solidFill>
                </a:rPr>
                <a:t>05</a:t>
              </a:r>
              <a:r>
                <a:rPr kumimoji="1" lang="zh-CN" altLang="en-US" sz="1000" dirty="0">
                  <a:solidFill>
                    <a:srgbClr val="4F6E95"/>
                  </a:solidFill>
                </a:rPr>
                <a:t>月</a:t>
              </a: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17623" y="11021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tx1"/>
                  </a:solidFill>
                </a:rPr>
                <a:t>第</a:t>
              </a:r>
              <a:r>
                <a:rPr kumimoji="1" lang="en-US" altLang="zh-CN" sz="800" b="1" dirty="0"/>
                <a:t>6</a:t>
              </a:r>
              <a:r>
                <a:rPr kumimoji="1" lang="zh-CN" altLang="en-US" sz="800" b="1" dirty="0">
                  <a:solidFill>
                    <a:schemeClr val="tx1"/>
                  </a:solidFill>
                </a:rPr>
                <a:t>周</a:t>
              </a: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506947" y="11021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</a:t>
              </a:r>
              <a:r>
                <a:rPr kumimoji="1" lang="en-US" altLang="zh-CN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周</a:t>
              </a: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905698" y="11021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</a:t>
              </a:r>
              <a:r>
                <a:rPr kumimoji="1" lang="en-US" altLang="zh-CN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</a:t>
              </a:r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周</a:t>
              </a: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323303" y="1102100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第</a:t>
              </a:r>
              <a:r>
                <a:rPr kumimoji="1" lang="en-US" altLang="zh-CN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r>
                <a:rPr kumimoji="1" lang="zh-CN" altLang="en-US" sz="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周</a:t>
              </a:r>
            </a:p>
          </p:txBody>
        </p:sp>
        <p:sp>
          <p:nvSpPr>
            <p:cNvPr id="208" name="左右箭头 62"/>
            <p:cNvSpPr/>
            <p:nvPr/>
          </p:nvSpPr>
          <p:spPr>
            <a:xfrm>
              <a:off x="-1451936" y="963044"/>
              <a:ext cx="1603457" cy="8584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-1047111" y="877642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000" dirty="0">
                  <a:solidFill>
                    <a:srgbClr val="4F6E95"/>
                  </a:solidFill>
                </a:rPr>
                <a:t>2</a:t>
              </a:r>
              <a:r>
                <a:rPr kumimoji="1" lang="en-US" altLang="en-US" sz="1000" dirty="0">
                  <a:solidFill>
                    <a:srgbClr val="4F6E95"/>
                  </a:solidFill>
                </a:rPr>
                <a:t>021</a:t>
              </a:r>
              <a:r>
                <a:rPr kumimoji="1" lang="zh-CN" altLang="en-US" sz="1000" dirty="0">
                  <a:solidFill>
                    <a:srgbClr val="4F6E95"/>
                  </a:solidFill>
                </a:rPr>
                <a:t>年</a:t>
              </a:r>
              <a:r>
                <a:rPr kumimoji="1" lang="en-US" altLang="zh-CN" sz="1000" dirty="0">
                  <a:solidFill>
                    <a:srgbClr val="4F6E95"/>
                  </a:solidFill>
                </a:rPr>
                <a:t>04</a:t>
              </a:r>
              <a:r>
                <a:rPr kumimoji="1" lang="zh-CN" altLang="en-US" sz="1000" dirty="0">
                  <a:solidFill>
                    <a:srgbClr val="4F6E95"/>
                  </a:solidFill>
                </a:rPr>
                <a:t>月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-1491467" y="110273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  <a:effectLst/>
                </a:rPr>
                <a:t>2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-1102143" y="110273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3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-703392" y="110273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4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-285787" y="110273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5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3484789" y="890270"/>
            <a:ext cx="2065651" cy="449031"/>
            <a:chOff x="263673" y="868513"/>
            <a:chExt cx="2008606" cy="449031"/>
          </a:xfrm>
        </p:grpSpPr>
        <p:sp>
          <p:nvSpPr>
            <p:cNvPr id="215" name="左右箭头 176"/>
            <p:cNvSpPr/>
            <p:nvPr/>
          </p:nvSpPr>
          <p:spPr>
            <a:xfrm>
              <a:off x="303204" y="962409"/>
              <a:ext cx="1969075" cy="100362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23410" y="868513"/>
              <a:ext cx="8404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r>
                <a:rPr kumimoji="1" lang="en-US" altLang="en-US" sz="1000" dirty="0">
                  <a:solidFill>
                    <a:schemeClr val="tx1">
                      <a:lumMod val="75000"/>
                    </a:schemeClr>
                  </a:solidFill>
                </a:rPr>
                <a:t>021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06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月</a:t>
              </a: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263673" y="1102100"/>
              <a:ext cx="43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9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652997" y="1102100"/>
              <a:ext cx="491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10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051748" y="1102100"/>
              <a:ext cx="491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11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40104" y="1102100"/>
              <a:ext cx="491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第</a:t>
              </a:r>
              <a:r>
                <a:rPr kumimoji="1" lang="en-US" altLang="zh-CN" sz="800" b="1" dirty="0">
                  <a:solidFill>
                    <a:schemeClr val="accent4"/>
                  </a:solidFill>
                </a:rPr>
                <a:t>12</a:t>
              </a:r>
              <a:r>
                <a:rPr kumimoji="1" lang="zh-CN" altLang="en-US" sz="800" b="1" dirty="0">
                  <a:solidFill>
                    <a:schemeClr val="accent4"/>
                  </a:solidFill>
                  <a:effectLst/>
                </a:rPr>
                <a:t>周</a:t>
              </a: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5103780" y="906952"/>
            <a:ext cx="4105558" cy="438803"/>
            <a:chOff x="-193529" y="883357"/>
            <a:chExt cx="4105558" cy="438803"/>
          </a:xfrm>
        </p:grpSpPr>
        <p:sp>
          <p:nvSpPr>
            <p:cNvPr id="246" name="左右箭头 81"/>
            <p:cNvSpPr/>
            <p:nvPr/>
          </p:nvSpPr>
          <p:spPr>
            <a:xfrm>
              <a:off x="303042" y="961829"/>
              <a:ext cx="1446423" cy="98026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523244" y="883357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r>
                <a:rPr kumimoji="1" lang="en-US" altLang="en-US" sz="1000" dirty="0">
                  <a:solidFill>
                    <a:schemeClr val="tx1">
                      <a:lumMod val="75000"/>
                    </a:schemeClr>
                  </a:solidFill>
                </a:rPr>
                <a:t>021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07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月</a:t>
              </a: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-193529" y="1102100"/>
              <a:ext cx="55503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800" dirty="0">
                  <a:solidFill>
                    <a:srgbClr val="2B9AAF"/>
                  </a:solidFill>
                </a:rPr>
                <a:t>第</a:t>
              </a:r>
              <a:r>
                <a:rPr kumimoji="1" lang="en-US" altLang="zh-CN" sz="800" dirty="0">
                  <a:solidFill>
                    <a:srgbClr val="2B9AAF"/>
                  </a:solidFill>
                </a:rPr>
                <a:t>13</a:t>
              </a:r>
              <a:r>
                <a:rPr kumimoji="1" lang="zh-CN" altLang="en-US" sz="800" dirty="0">
                  <a:solidFill>
                    <a:srgbClr val="2B9AAF"/>
                  </a:solidFill>
                </a:rPr>
                <a:t>周</a:t>
              </a: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255955" y="1102100"/>
              <a:ext cx="55503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800" b="1" dirty="0"/>
                <a:t>第</a:t>
              </a:r>
              <a:r>
                <a:rPr kumimoji="1" lang="en-US" altLang="zh-CN" sz="800" b="1" dirty="0"/>
                <a:t>14</a:t>
              </a:r>
              <a:r>
                <a:rPr kumimoji="1" lang="zh-CN" altLang="en-US" sz="800" b="1" dirty="0"/>
                <a:t>周</a:t>
              </a:r>
            </a:p>
          </p:txBody>
        </p:sp>
        <p:sp>
          <p:nvSpPr>
            <p:cNvPr id="250" name="文本框 249"/>
            <p:cNvSpPr txBox="1"/>
            <p:nvPr/>
          </p:nvSpPr>
          <p:spPr>
            <a:xfrm>
              <a:off x="654707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/>
                <a:t>第</a:t>
              </a:r>
              <a:r>
                <a:rPr kumimoji="1" lang="en-US" altLang="zh-CN" sz="800" b="1" dirty="0"/>
                <a:t>15</a:t>
              </a:r>
              <a:r>
                <a:rPr kumimoji="1" lang="zh-CN" altLang="en-US" sz="800" b="1" dirty="0"/>
                <a:t>周</a:t>
              </a:r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1044626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/>
                <a:t>第</a:t>
              </a:r>
              <a:r>
                <a:rPr kumimoji="1" lang="en-US" altLang="zh-CN" sz="800" b="1" dirty="0"/>
                <a:t>16</a:t>
              </a:r>
              <a:r>
                <a:rPr kumimoji="1" lang="zh-CN" altLang="en-US" sz="800" b="1" dirty="0"/>
                <a:t>周</a:t>
              </a: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1414020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/>
                <a:t>第</a:t>
              </a:r>
              <a:r>
                <a:rPr kumimoji="1" lang="en-US" altLang="zh-CN" sz="800" b="1" dirty="0"/>
                <a:t>17</a:t>
              </a:r>
              <a:r>
                <a:rPr kumimoji="1" lang="zh-CN" altLang="en-US" sz="800" b="1" dirty="0"/>
                <a:t>周</a:t>
              </a:r>
            </a:p>
          </p:txBody>
        </p:sp>
        <p:sp>
          <p:nvSpPr>
            <p:cNvPr id="305" name="左右箭头 81"/>
            <p:cNvSpPr/>
            <p:nvPr/>
          </p:nvSpPr>
          <p:spPr>
            <a:xfrm>
              <a:off x="1865799" y="961829"/>
              <a:ext cx="1446423" cy="98026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2086001" y="883357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r>
                <a:rPr kumimoji="1" lang="en-US" altLang="en-US" sz="1000" dirty="0">
                  <a:solidFill>
                    <a:schemeClr val="tx1">
                      <a:lumMod val="75000"/>
                    </a:schemeClr>
                  </a:solidFill>
                </a:rPr>
                <a:t>021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年</a:t>
              </a:r>
              <a:r>
                <a:rPr kumimoji="1" lang="en-US" altLang="zh-CN" sz="1000" dirty="0">
                  <a:solidFill>
                    <a:schemeClr val="tx1">
                      <a:lumMod val="75000"/>
                    </a:schemeClr>
                  </a:solidFill>
                </a:rPr>
                <a:t>08</a:t>
              </a:r>
              <a:r>
                <a:rPr kumimoji="1" lang="zh-CN" altLang="en-US" sz="1000" dirty="0">
                  <a:solidFill>
                    <a:schemeClr val="tx1">
                      <a:lumMod val="75000"/>
                    </a:schemeClr>
                  </a:solidFill>
                </a:rPr>
                <a:t>月</a:t>
              </a: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1818712" y="1102100"/>
              <a:ext cx="55503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800" b="1" dirty="0">
                  <a:solidFill>
                    <a:srgbClr val="67ADBB"/>
                  </a:solidFill>
                </a:rPr>
                <a:t>第</a:t>
              </a:r>
              <a:r>
                <a:rPr kumimoji="1" lang="en-US" altLang="zh-CN" sz="800" b="1" dirty="0">
                  <a:solidFill>
                    <a:srgbClr val="67ADBB"/>
                  </a:solidFill>
                </a:rPr>
                <a:t>18</a:t>
              </a:r>
              <a:r>
                <a:rPr kumimoji="1" lang="zh-CN" altLang="en-US" sz="800" b="1" dirty="0">
                  <a:solidFill>
                    <a:srgbClr val="67ADBB"/>
                  </a:solidFill>
                </a:rPr>
                <a:t>周</a:t>
              </a: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217464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>
                  <a:solidFill>
                    <a:srgbClr val="67ADBB"/>
                  </a:solidFill>
                </a:rPr>
                <a:t>第</a:t>
              </a:r>
              <a:r>
                <a:rPr kumimoji="1" lang="en-US" altLang="zh-CN" sz="800" b="1" dirty="0">
                  <a:solidFill>
                    <a:srgbClr val="67ADBB"/>
                  </a:solidFill>
                </a:rPr>
                <a:t>19</a:t>
              </a:r>
              <a:r>
                <a:rPr kumimoji="1" lang="zh-CN" altLang="en-US" sz="800" b="1" dirty="0">
                  <a:solidFill>
                    <a:srgbClr val="67ADBB"/>
                  </a:solidFill>
                </a:rPr>
                <a:t>周</a:t>
              </a: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2607383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>
                  <a:solidFill>
                    <a:srgbClr val="67ADBB"/>
                  </a:solidFill>
                </a:rPr>
                <a:t>第</a:t>
              </a:r>
              <a:r>
                <a:rPr kumimoji="1" lang="en-US" altLang="zh-CN" sz="800" b="1" dirty="0">
                  <a:solidFill>
                    <a:srgbClr val="67ADBB"/>
                  </a:solidFill>
                </a:rPr>
                <a:t>20</a:t>
              </a:r>
              <a:r>
                <a:rPr kumimoji="1" lang="zh-CN" altLang="en-US" sz="800" b="1" dirty="0">
                  <a:solidFill>
                    <a:srgbClr val="67ADBB"/>
                  </a:solidFill>
                </a:rPr>
                <a:t>周</a:t>
              </a: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2976777" y="1102100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>
                  <a:solidFill>
                    <a:srgbClr val="67ADBB"/>
                  </a:solidFill>
                </a:rPr>
                <a:t>第</a:t>
              </a:r>
              <a:r>
                <a:rPr kumimoji="1" lang="en-US" altLang="zh-CN" sz="800" b="1" dirty="0">
                  <a:solidFill>
                    <a:srgbClr val="67ADBB"/>
                  </a:solidFill>
                </a:rPr>
                <a:t>21</a:t>
              </a:r>
              <a:r>
                <a:rPr kumimoji="1" lang="zh-CN" altLang="en-US" sz="800" b="1" dirty="0">
                  <a:solidFill>
                    <a:srgbClr val="67ADBB"/>
                  </a:solidFill>
                </a:rPr>
                <a:t>周</a:t>
              </a: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3406762" y="1106716"/>
              <a:ext cx="5052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800" b="1" dirty="0"/>
                <a:t>第</a:t>
              </a:r>
              <a:r>
                <a:rPr kumimoji="1" lang="en-US" altLang="zh-CN" sz="800" b="1" dirty="0"/>
                <a:t>22</a:t>
              </a:r>
              <a:r>
                <a:rPr kumimoji="1" lang="zh-CN" altLang="en-US" sz="800" b="1" dirty="0"/>
                <a:t>周</a:t>
              </a:r>
            </a:p>
          </p:txBody>
        </p:sp>
      </p:grpSp>
      <p:cxnSp>
        <p:nvCxnSpPr>
          <p:cNvPr id="311" name="Straight Connector 169"/>
          <p:cNvCxnSpPr/>
          <p:nvPr/>
        </p:nvCxnSpPr>
        <p:spPr>
          <a:xfrm>
            <a:off x="8350868" y="126512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12" name="Straight Connector 169"/>
          <p:cNvCxnSpPr/>
          <p:nvPr/>
        </p:nvCxnSpPr>
        <p:spPr>
          <a:xfrm>
            <a:off x="7165698" y="1213499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13" name="Straight Connector 171"/>
          <p:cNvCxnSpPr/>
          <p:nvPr/>
        </p:nvCxnSpPr>
        <p:spPr>
          <a:xfrm flipH="1">
            <a:off x="7962761" y="1203339"/>
            <a:ext cx="104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14" name="Straight Connector 169"/>
          <p:cNvCxnSpPr/>
          <p:nvPr/>
        </p:nvCxnSpPr>
        <p:spPr>
          <a:xfrm>
            <a:off x="7559734" y="1203339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15" name="Straight Connector 169"/>
          <p:cNvCxnSpPr/>
          <p:nvPr/>
        </p:nvCxnSpPr>
        <p:spPr>
          <a:xfrm>
            <a:off x="8779353" y="1265125"/>
            <a:ext cx="0" cy="381600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sp>
        <p:nvSpPr>
          <p:cNvPr id="103" name="Chevron 104">
            <a:extLst>
              <a:ext uri="{FF2B5EF4-FFF2-40B4-BE49-F238E27FC236}">
                <a16:creationId xmlns:a16="http://schemas.microsoft.com/office/drawing/2014/main" id="{6F99171D-A77B-48BF-A866-3A8FA089B0A9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103499" y="3715674"/>
            <a:ext cx="328922" cy="163649"/>
          </a:xfrm>
          <a:prstGeom prst="chevron">
            <a:avLst>
              <a:gd name="adj" fmla="val 3759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QA</a:t>
            </a:r>
          </a:p>
        </p:txBody>
      </p:sp>
      <p:sp>
        <p:nvSpPr>
          <p:cNvPr id="101" name="Chevron 104">
            <a:extLst>
              <a:ext uri="{FF2B5EF4-FFF2-40B4-BE49-F238E27FC236}">
                <a16:creationId xmlns:a16="http://schemas.microsoft.com/office/drawing/2014/main" id="{820DAC31-9303-4592-86CC-BE28307575B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71990" y="1492789"/>
            <a:ext cx="987398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MC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ETL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设计开发</a:t>
            </a:r>
          </a:p>
        </p:txBody>
      </p:sp>
      <p:sp>
        <p:nvSpPr>
          <p:cNvPr id="108" name="Chevron 104">
            <a:extLst>
              <a:ext uri="{FF2B5EF4-FFF2-40B4-BE49-F238E27FC236}">
                <a16:creationId xmlns:a16="http://schemas.microsoft.com/office/drawing/2014/main" id="{7D23F5A6-83E3-4813-A612-CE94E866DCD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90042" y="1864802"/>
            <a:ext cx="889854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天宽表数据设计及开发</a:t>
            </a:r>
          </a:p>
        </p:txBody>
      </p:sp>
      <p:sp>
        <p:nvSpPr>
          <p:cNvPr id="109" name="Chevron 104">
            <a:extLst>
              <a:ext uri="{FF2B5EF4-FFF2-40B4-BE49-F238E27FC236}">
                <a16:creationId xmlns:a16="http://schemas.microsoft.com/office/drawing/2014/main" id="{F6DCA685-25AF-4DA4-8CEB-9BDF7AEAED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713807" y="2233317"/>
            <a:ext cx="2067783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byStore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basic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菜单生成</a:t>
            </a:r>
          </a:p>
        </p:txBody>
      </p:sp>
      <p:sp>
        <p:nvSpPr>
          <p:cNvPr id="110" name="Chevron 104">
            <a:extLst>
              <a:ext uri="{FF2B5EF4-FFF2-40B4-BE49-F238E27FC236}">
                <a16:creationId xmlns:a16="http://schemas.microsoft.com/office/drawing/2014/main" id="{61FF2BC5-B599-414D-9094-5FAB197A527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42684" y="2613607"/>
            <a:ext cx="2029694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待售罄基础数据生成</a:t>
            </a:r>
          </a:p>
        </p:txBody>
      </p:sp>
      <p:sp>
        <p:nvSpPr>
          <p:cNvPr id="111" name="Chevron 104">
            <a:extLst>
              <a:ext uri="{FF2B5EF4-FFF2-40B4-BE49-F238E27FC236}">
                <a16:creationId xmlns:a16="http://schemas.microsoft.com/office/drawing/2014/main" id="{A31B9222-E906-49BC-8513-0FD9A5DF7DB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58775" y="1881253"/>
            <a:ext cx="1207724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天宽表数据设计及开发</a:t>
            </a:r>
          </a:p>
        </p:txBody>
      </p:sp>
      <p:sp>
        <p:nvSpPr>
          <p:cNvPr id="112" name="Chevron 104">
            <a:extLst>
              <a:ext uri="{FF2B5EF4-FFF2-40B4-BE49-F238E27FC236}">
                <a16:creationId xmlns:a16="http://schemas.microsoft.com/office/drawing/2014/main" id="{BF8869AB-C9FA-4A3B-BE7E-EDDDC55825C1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796191" y="1858537"/>
            <a:ext cx="629483" cy="271693"/>
          </a:xfrm>
          <a:prstGeom prst="chevron">
            <a:avLst>
              <a:gd name="adj" fmla="val 3759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劳动节</a:t>
            </a:r>
          </a:p>
        </p:txBody>
      </p:sp>
      <p:sp>
        <p:nvSpPr>
          <p:cNvPr id="113" name="Chevron 104">
            <a:extLst>
              <a:ext uri="{FF2B5EF4-FFF2-40B4-BE49-F238E27FC236}">
                <a16:creationId xmlns:a16="http://schemas.microsoft.com/office/drawing/2014/main" id="{444C08CD-CC29-4C32-9B35-A52B30376D2F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013645" y="3042965"/>
            <a:ext cx="1665802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zh-CN" altLang="en-US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下游适配接口设计及开发</a:t>
            </a:r>
          </a:p>
        </p:txBody>
      </p:sp>
      <p:sp>
        <p:nvSpPr>
          <p:cNvPr id="114" name="Chevron 104">
            <a:extLst>
              <a:ext uri="{FF2B5EF4-FFF2-40B4-BE49-F238E27FC236}">
                <a16:creationId xmlns:a16="http://schemas.microsoft.com/office/drawing/2014/main" id="{49E08F61-CB47-46B6-8409-4CCD8D2A1E4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5155696" y="3463424"/>
            <a:ext cx="791133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SIT</a:t>
            </a:r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5" name="Chevron 104">
            <a:extLst>
              <a:ext uri="{FF2B5EF4-FFF2-40B4-BE49-F238E27FC236}">
                <a16:creationId xmlns:a16="http://schemas.microsoft.com/office/drawing/2014/main" id="{69053865-3162-449B-8154-CC25FFE1D07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996506" y="3463423"/>
            <a:ext cx="791133" cy="245109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lstStyle/>
          <a:p>
            <a:pPr lvl="0" algn="ctr" fontAlgn="base">
              <a:lnSpc>
                <a:spcPct val="106000"/>
              </a:lnSpc>
              <a:buClrTx/>
              <a:buSzTx/>
              <a:buFontTx/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QA</a:t>
            </a:r>
            <a:endParaRPr lang="zh-CN" altLang="en-US" sz="7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项目组织结构</a:t>
            </a:r>
            <a:endParaRPr lang="en-US" sz="2400" dirty="0"/>
          </a:p>
        </p:txBody>
      </p:sp>
      <p:sp>
        <p:nvSpPr>
          <p:cNvPr id="6" name="Rectangle 74"/>
          <p:cNvSpPr>
            <a:spLocks noChangeArrowheads="1"/>
          </p:cNvSpPr>
          <p:nvPr/>
        </p:nvSpPr>
        <p:spPr bwMode="auto">
          <a:xfrm>
            <a:off x="515863" y="2688811"/>
            <a:ext cx="8112273" cy="2114876"/>
          </a:xfrm>
          <a:prstGeom prst="rect">
            <a:avLst/>
          </a:prstGeom>
          <a:solidFill>
            <a:srgbClr val="DA291C">
              <a:lumMod val="40000"/>
              <a:lumOff val="60000"/>
            </a:srgbClr>
          </a:solidFill>
          <a:ln>
            <a:noFill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9" name="Rectangle 72"/>
          <p:cNvSpPr>
            <a:spLocks noChangeArrowheads="1"/>
          </p:cNvSpPr>
          <p:nvPr/>
        </p:nvSpPr>
        <p:spPr bwMode="auto">
          <a:xfrm>
            <a:off x="494453" y="1514726"/>
            <a:ext cx="8112271" cy="10991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 anchorCtr="1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en-US" sz="100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0" name="TextBox 73"/>
          <p:cNvSpPr txBox="1">
            <a:spLocks noChangeArrowheads="1"/>
          </p:cNvSpPr>
          <p:nvPr/>
        </p:nvSpPr>
        <p:spPr bwMode="auto">
          <a:xfrm rot="16200000">
            <a:off x="246536" y="1939604"/>
            <a:ext cx="9539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zh-CN" altLang="en-US" sz="1100" b="1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项目管理层</a:t>
            </a:r>
            <a:endParaRPr lang="en-US" altLang="en-US" sz="1100" b="1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5"/>
          <p:cNvSpPr txBox="1">
            <a:spLocks noChangeArrowheads="1"/>
          </p:cNvSpPr>
          <p:nvPr/>
        </p:nvSpPr>
        <p:spPr bwMode="auto">
          <a:xfrm rot="16200000">
            <a:off x="244806" y="3642951"/>
            <a:ext cx="94386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zh-CN" altLang="en-US" sz="1100" b="1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项目实施层</a:t>
            </a:r>
            <a:endParaRPr lang="en-US" altLang="en-US" sz="1100" b="1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6797887" y="2815046"/>
            <a:ext cx="161466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架构师</a:t>
            </a:r>
            <a:endParaRPr kumimoji="1" lang="en-US" altLang="zh-CN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牟宗存</a:t>
            </a:r>
            <a:endParaRPr kumimoji="1" lang="en-US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Elbow Connector 10"/>
          <p:cNvCxnSpPr>
            <a:cxnSpLocks noChangeShapeType="1"/>
            <a:stCxn id="16" idx="2"/>
            <a:endCxn id="12" idx="1"/>
          </p:cNvCxnSpPr>
          <p:nvPr/>
        </p:nvCxnSpPr>
        <p:spPr bwMode="auto">
          <a:xfrm rot="16200000" flipH="1">
            <a:off x="6352415" y="2549574"/>
            <a:ext cx="514994" cy="375949"/>
          </a:xfrm>
          <a:prstGeom prst="bentConnector2">
            <a:avLst/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sp>
        <p:nvSpPr>
          <p:cNvPr id="14" name="Rectangle 33"/>
          <p:cNvSpPr/>
          <p:nvPr/>
        </p:nvSpPr>
        <p:spPr bwMode="auto">
          <a:xfrm>
            <a:off x="3827374" y="1039466"/>
            <a:ext cx="1623600" cy="360000"/>
          </a:xfrm>
          <a:prstGeom prst="rect">
            <a:avLst/>
          </a:prstGeom>
          <a:solidFill>
            <a:schemeClr val="tx2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项目管理委员会</a:t>
            </a:r>
            <a:endParaRPr kumimoji="1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Rectangle 44"/>
          <p:cNvSpPr/>
          <p:nvPr/>
        </p:nvSpPr>
        <p:spPr bwMode="auto">
          <a:xfrm>
            <a:off x="3827374" y="1619638"/>
            <a:ext cx="1623600" cy="360000"/>
          </a:xfrm>
          <a:prstGeom prst="rect">
            <a:avLst/>
          </a:prstGeom>
          <a:solidFill>
            <a:schemeClr val="tx2"/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客户方项目经理</a:t>
            </a:r>
            <a:endParaRPr kumimoji="1"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</a:t>
            </a:r>
            <a:endParaRPr kumimoji="1" lang="en-US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1"/>
          <p:cNvSpPr/>
          <p:nvPr/>
        </p:nvSpPr>
        <p:spPr bwMode="auto">
          <a:xfrm>
            <a:off x="5665938" y="2120052"/>
            <a:ext cx="1512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实施方项目经理 </a:t>
            </a: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en-US" altLang="zh-CN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周永程</a:t>
            </a:r>
            <a:endParaRPr kumimoji="1" lang="en-US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/>
          <p:nvPr/>
        </p:nvSpPr>
        <p:spPr bwMode="auto">
          <a:xfrm>
            <a:off x="6797887" y="3239419"/>
            <a:ext cx="16236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测试负责人</a:t>
            </a:r>
            <a:endParaRPr kumimoji="1" lang="en-US" altLang="zh-CN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丁金沙</a:t>
            </a:r>
            <a:endParaRPr kumimoji="1" lang="en-US" sz="1000" b="1" kern="0" dirty="0">
              <a:solidFill>
                <a:srgbClr val="1413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25"/>
          <p:cNvCxnSpPr>
            <a:cxnSpLocks/>
            <a:stCxn id="14" idx="2"/>
            <a:endCxn id="15" idx="0"/>
          </p:cNvCxnSpPr>
          <p:nvPr/>
        </p:nvCxnSpPr>
        <p:spPr>
          <a:xfrm>
            <a:off x="4639174" y="1399466"/>
            <a:ext cx="0" cy="220172"/>
          </a:xfrm>
          <a:prstGeom prst="line">
            <a:avLst/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sp>
        <p:nvSpPr>
          <p:cNvPr id="23" name="Rectangle 5"/>
          <p:cNvSpPr/>
          <p:nvPr/>
        </p:nvSpPr>
        <p:spPr bwMode="auto">
          <a:xfrm>
            <a:off x="4688647" y="3880469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lvl="0" algn="ctr"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张千（</a:t>
            </a: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5"/>
          <p:cNvSpPr/>
          <p:nvPr/>
        </p:nvSpPr>
        <p:spPr bwMode="auto">
          <a:xfrm>
            <a:off x="5875165" y="3880469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贾鑫</a:t>
            </a: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Elbow Connector 10">
            <a:extLst>
              <a:ext uri="{FF2B5EF4-FFF2-40B4-BE49-F238E27FC236}">
                <a16:creationId xmlns:a16="http://schemas.microsoft.com/office/drawing/2014/main" id="{CCBCE0A4-C98F-428D-BF52-BDF30A5C7400}"/>
              </a:ext>
            </a:extLst>
          </p:cNvPr>
          <p:cNvCxnSpPr>
            <a:cxnSpLocks noChangeShapeType="1"/>
            <a:stCxn id="16" idx="2"/>
            <a:endCxn id="17" idx="1"/>
          </p:cNvCxnSpPr>
          <p:nvPr/>
        </p:nvCxnSpPr>
        <p:spPr bwMode="auto">
          <a:xfrm rot="16200000" flipH="1">
            <a:off x="6140229" y="2761760"/>
            <a:ext cx="939367" cy="375949"/>
          </a:xfrm>
          <a:prstGeom prst="bentConnector2">
            <a:avLst/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cxnSp>
        <p:nvCxnSpPr>
          <p:cNvPr id="37" name="Elbow Connector 10">
            <a:extLst>
              <a:ext uri="{FF2B5EF4-FFF2-40B4-BE49-F238E27FC236}">
                <a16:creationId xmlns:a16="http://schemas.microsoft.com/office/drawing/2014/main" id="{91056E50-DD30-464B-9273-E0E9F5CBE9D8}"/>
              </a:ext>
            </a:extLst>
          </p:cNvPr>
          <p:cNvCxnSpPr>
            <a:cxnSpLocks noChangeShapeType="1"/>
            <a:stCxn id="15" idx="2"/>
            <a:endCxn id="16" idx="1"/>
          </p:cNvCxnSpPr>
          <p:nvPr/>
        </p:nvCxnSpPr>
        <p:spPr bwMode="auto">
          <a:xfrm rot="16200000" flipH="1">
            <a:off x="4992349" y="1626463"/>
            <a:ext cx="320414" cy="1026764"/>
          </a:xfrm>
          <a:prstGeom prst="bentConnector2">
            <a:avLst/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cxnSp>
        <p:nvCxnSpPr>
          <p:cNvPr id="38" name="Elbow Connector 10">
            <a:extLst>
              <a:ext uri="{FF2B5EF4-FFF2-40B4-BE49-F238E27FC236}">
                <a16:creationId xmlns:a16="http://schemas.microsoft.com/office/drawing/2014/main" id="{E5980BBC-762D-4E9A-8D5B-0ED09573069B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rot="5400000">
            <a:off x="3821975" y="1483791"/>
            <a:ext cx="321353" cy="1313047"/>
          </a:xfrm>
          <a:prstGeom prst="bentConnector2">
            <a:avLst/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sp>
        <p:nvSpPr>
          <p:cNvPr id="68" name="Rectangle 5"/>
          <p:cNvSpPr/>
          <p:nvPr/>
        </p:nvSpPr>
        <p:spPr bwMode="auto">
          <a:xfrm>
            <a:off x="4688647" y="4300950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lvl="0" algn="ctr">
              <a:defRPr/>
            </a:pPr>
            <a:r>
              <a:rPr lang="zh-CN" altLang="en-US" sz="1000" b="1" dirty="0">
                <a:latin typeface="+mj-ea"/>
                <a:ea typeface="+mj-ea"/>
              </a:rPr>
              <a:t>白继成</a:t>
            </a:r>
            <a:r>
              <a:rPr lang="en-US" altLang="zh-CN" sz="1000" b="1" dirty="0">
                <a:latin typeface="+mj-ea"/>
                <a:ea typeface="+mj-ea"/>
              </a:rPr>
              <a:t>(</a:t>
            </a:r>
            <a:r>
              <a:rPr lang="zh-CN" altLang="en-US" sz="1000" b="1" dirty="0">
                <a:latin typeface="+mj-ea"/>
                <a:ea typeface="+mj-ea"/>
              </a:rPr>
              <a:t>前端）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69" name="Rectangle 5"/>
          <p:cNvSpPr/>
          <p:nvPr/>
        </p:nvSpPr>
        <p:spPr bwMode="auto">
          <a:xfrm>
            <a:off x="5881938" y="4307840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洪飞（后备开发）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Elbow Connector 10"/>
          <p:cNvCxnSpPr>
            <a:cxnSpLocks noChangeShapeType="1"/>
          </p:cNvCxnSpPr>
          <p:nvPr/>
        </p:nvCxnSpPr>
        <p:spPr bwMode="auto">
          <a:xfrm rot="5400000">
            <a:off x="5721730" y="3180260"/>
            <a:ext cx="1400417" cy="1270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cxnSp>
        <p:nvCxnSpPr>
          <p:cNvPr id="75" name="Elbow Connector 10"/>
          <p:cNvCxnSpPr>
            <a:cxnSpLocks noChangeShapeType="1"/>
            <a:stCxn id="16" idx="2"/>
            <a:endCxn id="23" idx="0"/>
          </p:cNvCxnSpPr>
          <p:nvPr/>
        </p:nvCxnSpPr>
        <p:spPr bwMode="auto">
          <a:xfrm rot="5400000">
            <a:off x="5125085" y="2583615"/>
            <a:ext cx="1400417" cy="1193291"/>
          </a:xfrm>
          <a:prstGeom prst="bentConnector3">
            <a:avLst>
              <a:gd name="adj1" fmla="val 86759"/>
            </a:avLst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cxnSp>
        <p:nvCxnSpPr>
          <p:cNvPr id="81" name="Elbow Connector 10"/>
          <p:cNvCxnSpPr>
            <a:cxnSpLocks noChangeShapeType="1"/>
            <a:stCxn id="16" idx="2"/>
          </p:cNvCxnSpPr>
          <p:nvPr/>
        </p:nvCxnSpPr>
        <p:spPr bwMode="auto">
          <a:xfrm rot="16200000" flipH="1">
            <a:off x="6317721" y="2584268"/>
            <a:ext cx="1393527" cy="1185093"/>
          </a:xfrm>
          <a:prstGeom prst="bentConnector3">
            <a:avLst>
              <a:gd name="adj1" fmla="val 86454"/>
            </a:avLst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cxnSp>
        <p:nvCxnSpPr>
          <p:cNvPr id="104" name="Elbow Connector 10">
            <a:extLst>
              <a:ext uri="{FF2B5EF4-FFF2-40B4-BE49-F238E27FC236}">
                <a16:creationId xmlns:a16="http://schemas.microsoft.com/office/drawing/2014/main" id="{E5980BBC-762D-4E9A-8D5B-0ED09573069B}"/>
              </a:ext>
            </a:extLst>
          </p:cNvPr>
          <p:cNvCxnSpPr>
            <a:cxnSpLocks noChangeShapeType="1"/>
            <a:stCxn id="15" idx="2"/>
            <a:endCxn id="33" idx="0"/>
          </p:cNvCxnSpPr>
          <p:nvPr/>
        </p:nvCxnSpPr>
        <p:spPr bwMode="auto">
          <a:xfrm rot="5400000">
            <a:off x="3048132" y="1501634"/>
            <a:ext cx="1113038" cy="2069047"/>
          </a:xfrm>
          <a:prstGeom prst="bentConnector3">
            <a:avLst>
              <a:gd name="adj1" fmla="val 69473"/>
            </a:avLst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  <p:sp>
        <p:nvSpPr>
          <p:cNvPr id="34" name="Rectangle 5">
            <a:extLst>
              <a:ext uri="{FF2B5EF4-FFF2-40B4-BE49-F238E27FC236}">
                <a16:creationId xmlns:a16="http://schemas.microsoft.com/office/drawing/2014/main" id="{FBBA6926-9CC3-49A0-8607-9F713D63AC1F}"/>
              </a:ext>
            </a:extLst>
          </p:cNvPr>
          <p:cNvSpPr/>
          <p:nvPr/>
        </p:nvSpPr>
        <p:spPr bwMode="auto">
          <a:xfrm>
            <a:off x="7131167" y="3864343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朱学龙</a:t>
            </a: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B4E8682A-77BD-4294-9DB5-EF4B28B5445E}"/>
              </a:ext>
            </a:extLst>
          </p:cNvPr>
          <p:cNvSpPr/>
          <p:nvPr/>
        </p:nvSpPr>
        <p:spPr bwMode="auto">
          <a:xfrm>
            <a:off x="2030127" y="3092676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lvl="0" algn="ctr"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（架构：</a:t>
            </a:r>
            <a:r>
              <a:rPr kumimoji="1" lang="en-US" altLang="zh-CN" sz="1000" b="1" kern="0" dirty="0" err="1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kimi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AD0CCC90-DDF4-4D53-B295-E04CC1BF64F1}"/>
              </a:ext>
            </a:extLst>
          </p:cNvPr>
          <p:cNvSpPr/>
          <p:nvPr/>
        </p:nvSpPr>
        <p:spPr bwMode="auto">
          <a:xfrm>
            <a:off x="2200530" y="2120052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lvl="0" algn="ctr"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：第三方）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ABCA2B79-4EA6-4F6A-872C-9F405511D376}"/>
              </a:ext>
            </a:extLst>
          </p:cNvPr>
          <p:cNvSpPr/>
          <p:nvPr/>
        </p:nvSpPr>
        <p:spPr bwMode="auto">
          <a:xfrm>
            <a:off x="3442651" y="3085903"/>
            <a:ext cx="1080000" cy="360000"/>
          </a:xfrm>
          <a:prstGeom prst="rect">
            <a:avLst/>
          </a:prstGeom>
          <a:solidFill>
            <a:srgbClr val="CCFFFF">
              <a:alpha val="50000"/>
            </a:srgbClr>
          </a:solidFill>
          <a:ln w="12700" cap="sq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lvl="0" algn="ctr">
              <a:defRPr/>
            </a:pPr>
            <a:r>
              <a:rPr kumimoji="1" lang="zh-CN" altLang="en-US" sz="1000" b="1" kern="0" dirty="0">
                <a:solidFill>
                  <a:srgbClr val="141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（技术支持：姚）</a:t>
            </a:r>
            <a:endParaRPr kumimoji="1" lang="en-US" sz="10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Elbow Connector 10">
            <a:extLst>
              <a:ext uri="{FF2B5EF4-FFF2-40B4-BE49-F238E27FC236}">
                <a16:creationId xmlns:a16="http://schemas.microsoft.com/office/drawing/2014/main" id="{DBDCDB80-8D9E-414B-B5D3-4117DE36B91B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 rot="5400000">
            <a:off x="3822651" y="2925903"/>
            <a:ext cx="320000" cy="1270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2A1695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5813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后续关键跟踪事项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29669"/>
              </p:ext>
            </p:extLst>
          </p:nvPr>
        </p:nvGraphicFramePr>
        <p:xfrm>
          <a:off x="386080" y="1028078"/>
          <a:ext cx="8331200" cy="343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60994576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事项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期望完成时间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7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0186DF-3801-42AB-913E-B89324C0BDDD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microsoft.com/sharepoint/v3/field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55604</TotalTime>
  <Words>245</Words>
  <Application>Microsoft Office PowerPoint</Application>
  <PresentationFormat>全屏显示(16:9)</PresentationFormat>
  <Paragraphs>68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HelveticaNeueLT Std</vt:lpstr>
      <vt:lpstr>微软雅黑</vt:lpstr>
      <vt:lpstr>Arial</vt:lpstr>
      <vt:lpstr>Arial Black</vt:lpstr>
      <vt:lpstr>Wingdings</vt:lpstr>
      <vt:lpstr>2016 HDS Corporate</vt:lpstr>
      <vt:lpstr>MENU-PLUS项目</vt:lpstr>
      <vt:lpstr>PowerPoint 演示文稿</vt:lpstr>
      <vt:lpstr>项目组织结构</vt:lpstr>
      <vt:lpstr>后续关键跟踪事项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周永程 / Zhou，Yongcheng</cp:lastModifiedBy>
  <cp:revision>5767</cp:revision>
  <cp:lastPrinted>2016-01-12T17:49:27Z</cp:lastPrinted>
  <dcterms:created xsi:type="dcterms:W3CDTF">2011-02-10T00:52:49Z</dcterms:created>
  <dcterms:modified xsi:type="dcterms:W3CDTF">2021-04-15T08:28:39Z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