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299" r:id="rId3"/>
    <p:sldId id="317" r:id="rId4"/>
    <p:sldId id="306" r:id="rId6"/>
    <p:sldId id="307" r:id="rId7"/>
    <p:sldId id="308" r:id="rId8"/>
    <p:sldId id="309" r:id="rId9"/>
    <p:sldId id="310" r:id="rId10"/>
    <p:sldId id="311" r:id="rId11"/>
    <p:sldId id="303" r:id="rId12"/>
    <p:sldId id="304" r:id="rId13"/>
    <p:sldId id="351" r:id="rId14"/>
    <p:sldId id="338" r:id="rId15"/>
    <p:sldId id="305" r:id="rId16"/>
    <p:sldId id="300" r:id="rId17"/>
    <p:sldId id="301" r:id="rId18"/>
    <p:sldId id="321" r:id="rId19"/>
    <p:sldId id="316" r:id="rId20"/>
    <p:sldId id="313" r:id="rId21"/>
    <p:sldId id="302" r:id="rId22"/>
    <p:sldId id="312" r:id="rId23"/>
    <p:sldId id="322" r:id="rId24"/>
    <p:sldId id="323" r:id="rId25"/>
    <p:sldId id="324" r:id="rId26"/>
    <p:sldId id="365" r:id="rId27"/>
    <p:sldId id="325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55C"/>
    <a:srgbClr val="C00000"/>
    <a:srgbClr val="919D9D"/>
    <a:srgbClr val="000000"/>
    <a:srgbClr val="DA291C"/>
    <a:srgbClr val="F37021"/>
    <a:srgbClr val="BFBFBF"/>
    <a:srgbClr val="E97F77"/>
    <a:srgbClr val="F8A97A"/>
    <a:srgbClr val="9EE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6831" autoAdjust="0"/>
  </p:normalViewPr>
  <p:slideViewPr>
    <p:cSldViewPr snapToGrid="0">
      <p:cViewPr varScale="1">
        <p:scale>
          <a:sx n="96" d="100"/>
          <a:sy n="96" d="100"/>
        </p:scale>
        <p:origin x="-576" y="-96"/>
      </p:cViewPr>
      <p:guideLst>
        <p:guide orient="horz" pos="706"/>
        <p:guide orient="horz" pos="1180"/>
        <p:guide orient="horz" pos="897"/>
        <p:guide orient="horz" pos="2991"/>
        <p:guide orient="horz" pos="530"/>
        <p:guide orient="horz"/>
        <p:guide orient="horz" pos="461"/>
        <p:guide orient="horz" pos="706"/>
        <p:guide orient="horz" pos="2891"/>
        <p:guide pos="355"/>
        <p:guide pos="5759"/>
        <p:guide pos="5617"/>
        <p:guide pos="76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102"/>
      </p:cViewPr>
      <p:guideLst>
        <p:guide orient="horz" pos="288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5240F9-871F-470E-AF3A-1740D95BF5C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0668710-D6E7-4E37-ADD2-B9C81652D1FD}">
      <dgm:prSet phldrT="[文本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 smtClean="0"/>
            <a:t>web</a:t>
          </a:r>
          <a:endParaRPr lang="zh-CN" altLang="en-US" dirty="0"/>
        </a:p>
      </dgm:t>
    </dgm:pt>
    <dgm:pt modelId="{00435075-7583-4A31-B472-E7A1F2650855}" cxnId="{2F8C387A-7410-40D7-AE04-E49A3F0C8979}" type="parTrans">
      <dgm:prSet/>
      <dgm:spPr/>
      <dgm:t>
        <a:bodyPr/>
        <a:lstStyle/>
        <a:p>
          <a:endParaRPr lang="zh-CN" altLang="en-US"/>
        </a:p>
      </dgm:t>
    </dgm:pt>
    <dgm:pt modelId="{C21DE6B8-E86D-4D77-8C04-855858A808D4}" cxnId="{2F8C387A-7410-40D7-AE04-E49A3F0C8979}" type="sibTrans">
      <dgm:prSet/>
      <dgm:spPr/>
      <dgm:t>
        <a:bodyPr/>
        <a:lstStyle/>
        <a:p>
          <a:endParaRPr lang="zh-CN" altLang="en-US"/>
        </a:p>
      </dgm:t>
    </dgm:pt>
    <dgm:pt modelId="{9F56F161-4F87-4902-A9D4-21F6649FC9D4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menu</a:t>
          </a:r>
          <a:endParaRPr lang="zh-CN" altLang="en-US" dirty="0"/>
        </a:p>
      </dgm:t>
    </dgm:pt>
    <dgm:pt modelId="{03E0F75F-9E4E-4109-AFE2-ED5B7A15B9D2}" cxnId="{63DAE950-B59C-4777-9BBE-E12FBB32B97C}" type="parTrans">
      <dgm:prSet/>
      <dgm:spPr/>
      <dgm:t>
        <a:bodyPr/>
        <a:lstStyle/>
        <a:p>
          <a:endParaRPr lang="zh-CN" altLang="en-US"/>
        </a:p>
      </dgm:t>
    </dgm:pt>
    <dgm:pt modelId="{8D11A8D0-6F9F-4AE5-8F2A-075FEBB02F42}" cxnId="{63DAE950-B59C-4777-9BBE-E12FBB32B97C}" type="sibTrans">
      <dgm:prSet/>
      <dgm:spPr/>
      <dgm:t>
        <a:bodyPr/>
        <a:lstStyle/>
        <a:p>
          <a:endParaRPr lang="zh-CN" altLang="en-US"/>
        </a:p>
      </dgm:t>
    </dgm:pt>
    <dgm:pt modelId="{C253EF31-9D09-45F7-97B2-F926F13994A7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coupon</a:t>
          </a:r>
          <a:endParaRPr lang="zh-CN" altLang="en-US" dirty="0"/>
        </a:p>
      </dgm:t>
    </dgm:pt>
    <dgm:pt modelId="{EBF4CB6B-C1F5-4818-8961-E60EB0D37F93}" cxnId="{C12047BA-9643-49F4-AA07-904C141334B8}" type="parTrans">
      <dgm:prSet/>
      <dgm:spPr/>
      <dgm:t>
        <a:bodyPr/>
        <a:lstStyle/>
        <a:p>
          <a:endParaRPr lang="zh-CN" altLang="en-US"/>
        </a:p>
      </dgm:t>
    </dgm:pt>
    <dgm:pt modelId="{BBF93CC1-8857-4980-A706-7F186F0F213F}" cxnId="{C12047BA-9643-49F4-AA07-904C141334B8}" type="sibTrans">
      <dgm:prSet/>
      <dgm:spPr/>
      <dgm:t>
        <a:bodyPr/>
        <a:lstStyle/>
        <a:p>
          <a:endParaRPr lang="zh-CN" altLang="en-US"/>
        </a:p>
      </dgm:t>
    </dgm:pt>
    <dgm:pt modelId="{C500DE87-A2E4-43BB-B681-6EA3B4661EF0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CN" dirty="0" smtClean="0"/>
            <a:t>order</a:t>
          </a:r>
          <a:endParaRPr lang="zh-CN" altLang="en-US" dirty="0"/>
        </a:p>
      </dgm:t>
    </dgm:pt>
    <dgm:pt modelId="{3C865778-DAF9-44D8-872B-F2CCC4D6B380}" cxnId="{24823AB0-355C-41D3-8C2A-5F5EE8FA19E1}" type="parTrans">
      <dgm:prSet/>
      <dgm:spPr/>
      <dgm:t>
        <a:bodyPr/>
        <a:lstStyle/>
        <a:p>
          <a:endParaRPr lang="zh-CN" altLang="en-US"/>
        </a:p>
      </dgm:t>
    </dgm:pt>
    <dgm:pt modelId="{26614E8F-A273-4880-8FB9-6B329208AFFD}" cxnId="{24823AB0-355C-41D3-8C2A-5F5EE8FA19E1}" type="sibTrans">
      <dgm:prSet/>
      <dgm:spPr/>
      <dgm:t>
        <a:bodyPr/>
        <a:lstStyle/>
        <a:p>
          <a:endParaRPr lang="zh-CN" altLang="en-US"/>
        </a:p>
      </dgm:t>
    </dgm:pt>
    <dgm:pt modelId="{6196A355-4BDD-44CD-AC0F-8E1BD157D69E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同步连接程序</a:t>
          </a:r>
          <a:endParaRPr lang="zh-CN" altLang="en-US" dirty="0"/>
        </a:p>
      </dgm:t>
    </dgm:pt>
    <dgm:pt modelId="{AA77456E-BAFB-4D03-84B1-57CE22721B52}" cxnId="{B5EA4D65-762E-42DC-8501-18139B5348E1}" type="parTrans">
      <dgm:prSet/>
      <dgm:spPr/>
      <dgm:t>
        <a:bodyPr/>
        <a:lstStyle/>
        <a:p>
          <a:endParaRPr lang="zh-CN" altLang="en-US"/>
        </a:p>
      </dgm:t>
    </dgm:pt>
    <dgm:pt modelId="{702B346B-8703-4AE7-8E2A-5F09EDBE2C12}" cxnId="{B5EA4D65-762E-42DC-8501-18139B5348E1}" type="sibTrans">
      <dgm:prSet/>
      <dgm:spPr/>
      <dgm:t>
        <a:bodyPr/>
        <a:lstStyle/>
        <a:p>
          <a:endParaRPr lang="zh-CN" altLang="en-US"/>
        </a:p>
      </dgm:t>
    </dgm:pt>
    <dgm:pt modelId="{13A538E8-9D45-43CF-A42B-572BCB693CA8}">
      <dgm:prSet phldrT="[文本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zh-CN" altLang="en-US" dirty="0" smtClean="0"/>
            <a:t>异步</a:t>
          </a:r>
          <a:r>
            <a:rPr lang="en-US" altLang="zh-CN" dirty="0" smtClean="0"/>
            <a:t>(MQ)</a:t>
          </a:r>
          <a:r>
            <a:rPr lang="zh-CN" altLang="en-US" dirty="0" smtClean="0"/>
            <a:t>连接程序</a:t>
          </a:r>
          <a:endParaRPr lang="zh-CN" altLang="en-US" dirty="0"/>
        </a:p>
      </dgm:t>
    </dgm:pt>
    <dgm:pt modelId="{011B6405-765E-4CD8-9FEF-65C4E980BFF9}" cxnId="{71B4384F-C9A6-4FC1-97D4-CF1EA77E4E82}" type="parTrans">
      <dgm:prSet/>
      <dgm:spPr/>
      <dgm:t>
        <a:bodyPr/>
        <a:lstStyle/>
        <a:p>
          <a:endParaRPr lang="zh-CN" altLang="en-US"/>
        </a:p>
      </dgm:t>
    </dgm:pt>
    <dgm:pt modelId="{8F8205A1-DF8B-4E00-AF71-866CD847AFCE}" cxnId="{71B4384F-C9A6-4FC1-97D4-CF1EA77E4E82}" type="sibTrans">
      <dgm:prSet/>
      <dgm:spPr/>
      <dgm:t>
        <a:bodyPr/>
        <a:lstStyle/>
        <a:p>
          <a:endParaRPr lang="zh-CN" altLang="en-US"/>
        </a:p>
      </dgm:t>
    </dgm:pt>
    <dgm:pt modelId="{4A98EC85-8D85-4CF9-A371-393C6C4740F8}" type="pres">
      <dgm:prSet presAssocID="{135240F9-871F-470E-AF3A-1740D95BF5C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25EA047-C6EC-44A9-B00A-E213927E49E2}" type="pres">
      <dgm:prSet presAssocID="{00668710-D6E7-4E37-ADD2-B9C81652D1FD}" presName="root" presStyleCnt="0"/>
      <dgm:spPr/>
    </dgm:pt>
    <dgm:pt modelId="{FC383A66-6789-442A-A319-471643B2D4FA}" type="pres">
      <dgm:prSet presAssocID="{00668710-D6E7-4E37-ADD2-B9C81652D1FD}" presName="rootComposite" presStyleCnt="0"/>
      <dgm:spPr/>
    </dgm:pt>
    <dgm:pt modelId="{1366642C-4678-44E8-9DC6-F3B5FE9CE4BA}" type="pres">
      <dgm:prSet presAssocID="{00668710-D6E7-4E37-ADD2-B9C81652D1FD}" presName="rootText" presStyleLbl="node1" presStyleIdx="0" presStyleCnt="1" custLinFactNeighborX="-71338" custLinFactNeighborY="-16669"/>
      <dgm:spPr/>
      <dgm:t>
        <a:bodyPr/>
        <a:lstStyle/>
        <a:p>
          <a:endParaRPr lang="zh-CN" altLang="en-US"/>
        </a:p>
      </dgm:t>
    </dgm:pt>
    <dgm:pt modelId="{5CE8980B-8D1C-40E4-B9EB-5A3E68BB39B9}" type="pres">
      <dgm:prSet presAssocID="{00668710-D6E7-4E37-ADD2-B9C81652D1F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DEB0377D-634A-43B2-8AFF-44856531F461}" type="pres">
      <dgm:prSet presAssocID="{00668710-D6E7-4E37-ADD2-B9C81652D1FD}" presName="childShape" presStyleCnt="0"/>
      <dgm:spPr/>
    </dgm:pt>
    <dgm:pt modelId="{7ECFA872-823B-49B6-8B45-415A6D4223E0}" type="pres">
      <dgm:prSet presAssocID="{03E0F75F-9E4E-4109-AFE2-ED5B7A15B9D2}" presName="Name13" presStyleLbl="parChTrans1D2" presStyleIdx="0" presStyleCnt="5"/>
      <dgm:spPr/>
      <dgm:t>
        <a:bodyPr/>
        <a:lstStyle/>
        <a:p>
          <a:endParaRPr lang="zh-CN" altLang="en-US"/>
        </a:p>
      </dgm:t>
    </dgm:pt>
    <dgm:pt modelId="{528E51ED-7F90-4028-A73D-FC064BF28413}" type="pres">
      <dgm:prSet presAssocID="{9F56F161-4F87-4902-A9D4-21F6649FC9D4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9AAF08-EA9B-4551-805B-8A4F2A53498F}" type="pres">
      <dgm:prSet presAssocID="{3C865778-DAF9-44D8-872B-F2CCC4D6B380}" presName="Name13" presStyleLbl="parChTrans1D2" presStyleIdx="1" presStyleCnt="5"/>
      <dgm:spPr/>
      <dgm:t>
        <a:bodyPr/>
        <a:lstStyle/>
        <a:p>
          <a:endParaRPr lang="zh-CN" altLang="en-US"/>
        </a:p>
      </dgm:t>
    </dgm:pt>
    <dgm:pt modelId="{98CA7CFB-E7B6-4AB1-A44D-3A26186764DF}" type="pres">
      <dgm:prSet presAssocID="{C500DE87-A2E4-43BB-B681-6EA3B4661EF0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DD94F0-C645-48F1-AD0D-2B7AE2E34F5D}" type="pres">
      <dgm:prSet presAssocID="{EBF4CB6B-C1F5-4818-8961-E60EB0D37F93}" presName="Name13" presStyleLbl="parChTrans1D2" presStyleIdx="2" presStyleCnt="5"/>
      <dgm:spPr/>
      <dgm:t>
        <a:bodyPr/>
        <a:lstStyle/>
        <a:p>
          <a:endParaRPr lang="zh-CN" altLang="en-US"/>
        </a:p>
      </dgm:t>
    </dgm:pt>
    <dgm:pt modelId="{D9592791-0F80-4296-A2B9-B26735D0BD67}" type="pres">
      <dgm:prSet presAssocID="{C253EF31-9D09-45F7-97B2-F926F13994A7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B547D6-15A1-4378-8D53-6CD867F1A73F}" type="pres">
      <dgm:prSet presAssocID="{AA77456E-BAFB-4D03-84B1-57CE22721B52}" presName="Name13" presStyleLbl="parChTrans1D2" presStyleIdx="3" presStyleCnt="5"/>
      <dgm:spPr/>
      <dgm:t>
        <a:bodyPr/>
        <a:lstStyle/>
        <a:p>
          <a:endParaRPr lang="zh-CN" altLang="en-US"/>
        </a:p>
      </dgm:t>
    </dgm:pt>
    <dgm:pt modelId="{03B7E502-D707-4FCD-A3CE-474282234419}" type="pres">
      <dgm:prSet presAssocID="{6196A355-4BDD-44CD-AC0F-8E1BD157D69E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32553C-78AB-4F8B-B3FE-41728673B64C}" type="pres">
      <dgm:prSet presAssocID="{011B6405-765E-4CD8-9FEF-65C4E980BFF9}" presName="Name13" presStyleLbl="parChTrans1D2" presStyleIdx="4" presStyleCnt="5"/>
      <dgm:spPr/>
      <dgm:t>
        <a:bodyPr/>
        <a:lstStyle/>
        <a:p>
          <a:endParaRPr lang="zh-CN" altLang="en-US"/>
        </a:p>
      </dgm:t>
    </dgm:pt>
    <dgm:pt modelId="{4233EFAA-84C0-45AF-B202-02642306E7DD}" type="pres">
      <dgm:prSet presAssocID="{13A538E8-9D45-43CF-A42B-572BCB693CA8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D84BFC-DE74-4493-8FD7-2EBA42166EB8}" type="presOf" srcId="{135240F9-871F-470E-AF3A-1740D95BF5C9}" destId="{4A98EC85-8D85-4CF9-A371-393C6C4740F8}" srcOrd="0" destOrd="0" presId="urn:microsoft.com/office/officeart/2005/8/layout/hierarchy3"/>
    <dgm:cxn modelId="{63DAE950-B59C-4777-9BBE-E12FBB32B97C}" srcId="{00668710-D6E7-4E37-ADD2-B9C81652D1FD}" destId="{9F56F161-4F87-4902-A9D4-21F6649FC9D4}" srcOrd="0" destOrd="0" parTransId="{03E0F75F-9E4E-4109-AFE2-ED5B7A15B9D2}" sibTransId="{8D11A8D0-6F9F-4AE5-8F2A-075FEBB02F42}"/>
    <dgm:cxn modelId="{99EB76E1-A0D2-42B6-8E65-AFEBF4E7EC67}" type="presOf" srcId="{C253EF31-9D09-45F7-97B2-F926F13994A7}" destId="{D9592791-0F80-4296-A2B9-B26735D0BD67}" srcOrd="0" destOrd="0" presId="urn:microsoft.com/office/officeart/2005/8/layout/hierarchy3"/>
    <dgm:cxn modelId="{C12047BA-9643-49F4-AA07-904C141334B8}" srcId="{00668710-D6E7-4E37-ADD2-B9C81652D1FD}" destId="{C253EF31-9D09-45F7-97B2-F926F13994A7}" srcOrd="2" destOrd="0" parTransId="{EBF4CB6B-C1F5-4818-8961-E60EB0D37F93}" sibTransId="{BBF93CC1-8857-4980-A706-7F186F0F213F}"/>
    <dgm:cxn modelId="{3C039CB6-37F3-472D-8257-F00732555DC0}" type="presOf" srcId="{C500DE87-A2E4-43BB-B681-6EA3B4661EF0}" destId="{98CA7CFB-E7B6-4AB1-A44D-3A26186764DF}" srcOrd="0" destOrd="0" presId="urn:microsoft.com/office/officeart/2005/8/layout/hierarchy3"/>
    <dgm:cxn modelId="{08B39F20-E957-42DA-BAFD-328AD6C43C7C}" type="presOf" srcId="{03E0F75F-9E4E-4109-AFE2-ED5B7A15B9D2}" destId="{7ECFA872-823B-49B6-8B45-415A6D4223E0}" srcOrd="0" destOrd="0" presId="urn:microsoft.com/office/officeart/2005/8/layout/hierarchy3"/>
    <dgm:cxn modelId="{6E0CF46E-B7A4-40A0-B026-CA1A03A20247}" type="presOf" srcId="{00668710-D6E7-4E37-ADD2-B9C81652D1FD}" destId="{1366642C-4678-44E8-9DC6-F3B5FE9CE4BA}" srcOrd="0" destOrd="0" presId="urn:microsoft.com/office/officeart/2005/8/layout/hierarchy3"/>
    <dgm:cxn modelId="{71D87C09-FD61-4895-82DD-CD0D9BAD8FE2}" type="presOf" srcId="{6196A355-4BDD-44CD-AC0F-8E1BD157D69E}" destId="{03B7E502-D707-4FCD-A3CE-474282234419}" srcOrd="0" destOrd="0" presId="urn:microsoft.com/office/officeart/2005/8/layout/hierarchy3"/>
    <dgm:cxn modelId="{2090D691-82BD-4B9C-B8FA-69A07F4B15D5}" type="presOf" srcId="{9F56F161-4F87-4902-A9D4-21F6649FC9D4}" destId="{528E51ED-7F90-4028-A73D-FC064BF28413}" srcOrd="0" destOrd="0" presId="urn:microsoft.com/office/officeart/2005/8/layout/hierarchy3"/>
    <dgm:cxn modelId="{2F8C387A-7410-40D7-AE04-E49A3F0C8979}" srcId="{135240F9-871F-470E-AF3A-1740D95BF5C9}" destId="{00668710-D6E7-4E37-ADD2-B9C81652D1FD}" srcOrd="0" destOrd="0" parTransId="{00435075-7583-4A31-B472-E7A1F2650855}" sibTransId="{C21DE6B8-E86D-4D77-8C04-855858A808D4}"/>
    <dgm:cxn modelId="{DDACE857-BEBA-4B78-99E4-0893DEAFC2EE}" type="presOf" srcId="{011B6405-765E-4CD8-9FEF-65C4E980BFF9}" destId="{2A32553C-78AB-4F8B-B3FE-41728673B64C}" srcOrd="0" destOrd="0" presId="urn:microsoft.com/office/officeart/2005/8/layout/hierarchy3"/>
    <dgm:cxn modelId="{24823AB0-355C-41D3-8C2A-5F5EE8FA19E1}" srcId="{00668710-D6E7-4E37-ADD2-B9C81652D1FD}" destId="{C500DE87-A2E4-43BB-B681-6EA3B4661EF0}" srcOrd="1" destOrd="0" parTransId="{3C865778-DAF9-44D8-872B-F2CCC4D6B380}" sibTransId="{26614E8F-A273-4880-8FB9-6B329208AFFD}"/>
    <dgm:cxn modelId="{B5EA4D65-762E-42DC-8501-18139B5348E1}" srcId="{00668710-D6E7-4E37-ADD2-B9C81652D1FD}" destId="{6196A355-4BDD-44CD-AC0F-8E1BD157D69E}" srcOrd="3" destOrd="0" parTransId="{AA77456E-BAFB-4D03-84B1-57CE22721B52}" sibTransId="{702B346B-8703-4AE7-8E2A-5F09EDBE2C12}"/>
    <dgm:cxn modelId="{4103C124-5747-4287-8E66-36EF2DC202FB}" type="presOf" srcId="{00668710-D6E7-4E37-ADD2-B9C81652D1FD}" destId="{5CE8980B-8D1C-40E4-B9EB-5A3E68BB39B9}" srcOrd="1" destOrd="0" presId="urn:microsoft.com/office/officeart/2005/8/layout/hierarchy3"/>
    <dgm:cxn modelId="{E7E08614-E2E4-47B4-9607-A117BDCF6624}" type="presOf" srcId="{EBF4CB6B-C1F5-4818-8961-E60EB0D37F93}" destId="{38DD94F0-C645-48F1-AD0D-2B7AE2E34F5D}" srcOrd="0" destOrd="0" presId="urn:microsoft.com/office/officeart/2005/8/layout/hierarchy3"/>
    <dgm:cxn modelId="{CCA640BB-AC78-4F34-A920-8A1ADFFD2683}" type="presOf" srcId="{13A538E8-9D45-43CF-A42B-572BCB693CA8}" destId="{4233EFAA-84C0-45AF-B202-02642306E7DD}" srcOrd="0" destOrd="0" presId="urn:microsoft.com/office/officeart/2005/8/layout/hierarchy3"/>
    <dgm:cxn modelId="{3D221FB3-1480-44DF-822D-54A77F3940A5}" type="presOf" srcId="{3C865778-DAF9-44D8-872B-F2CCC4D6B380}" destId="{9D9AAF08-EA9B-4551-805B-8A4F2A53498F}" srcOrd="0" destOrd="0" presId="urn:microsoft.com/office/officeart/2005/8/layout/hierarchy3"/>
    <dgm:cxn modelId="{71B4384F-C9A6-4FC1-97D4-CF1EA77E4E82}" srcId="{00668710-D6E7-4E37-ADD2-B9C81652D1FD}" destId="{13A538E8-9D45-43CF-A42B-572BCB693CA8}" srcOrd="4" destOrd="0" parTransId="{011B6405-765E-4CD8-9FEF-65C4E980BFF9}" sibTransId="{8F8205A1-DF8B-4E00-AF71-866CD847AFCE}"/>
    <dgm:cxn modelId="{1E0B99D0-0177-4062-A721-3CEBAC8B8866}" type="presOf" srcId="{AA77456E-BAFB-4D03-84B1-57CE22721B52}" destId="{67B547D6-15A1-4378-8D53-6CD867F1A73F}" srcOrd="0" destOrd="0" presId="urn:microsoft.com/office/officeart/2005/8/layout/hierarchy3"/>
    <dgm:cxn modelId="{6758531A-CB7C-4B3B-8CA8-47CFC69338AA}" type="presParOf" srcId="{4A98EC85-8D85-4CF9-A371-393C6C4740F8}" destId="{425EA047-C6EC-44A9-B00A-E213927E49E2}" srcOrd="0" destOrd="0" presId="urn:microsoft.com/office/officeart/2005/8/layout/hierarchy3"/>
    <dgm:cxn modelId="{ED83422D-D0CD-428D-A3DA-A89F006E146C}" type="presParOf" srcId="{425EA047-C6EC-44A9-B00A-E213927E49E2}" destId="{FC383A66-6789-442A-A319-471643B2D4FA}" srcOrd="0" destOrd="0" presId="urn:microsoft.com/office/officeart/2005/8/layout/hierarchy3"/>
    <dgm:cxn modelId="{51F406D8-E4D7-4793-B0B4-6A7E421F0739}" type="presParOf" srcId="{FC383A66-6789-442A-A319-471643B2D4FA}" destId="{1366642C-4678-44E8-9DC6-F3B5FE9CE4BA}" srcOrd="0" destOrd="0" presId="urn:microsoft.com/office/officeart/2005/8/layout/hierarchy3"/>
    <dgm:cxn modelId="{610F157A-5080-4538-8C7A-0EE4FBDF8ACC}" type="presParOf" srcId="{FC383A66-6789-442A-A319-471643B2D4FA}" destId="{5CE8980B-8D1C-40E4-B9EB-5A3E68BB39B9}" srcOrd="1" destOrd="0" presId="urn:microsoft.com/office/officeart/2005/8/layout/hierarchy3"/>
    <dgm:cxn modelId="{7DB2C8C3-6DBD-475C-B3F2-373F5FFC28D5}" type="presParOf" srcId="{425EA047-C6EC-44A9-B00A-E213927E49E2}" destId="{DEB0377D-634A-43B2-8AFF-44856531F461}" srcOrd="1" destOrd="0" presId="urn:microsoft.com/office/officeart/2005/8/layout/hierarchy3"/>
    <dgm:cxn modelId="{99F8663A-BFBC-4D4D-9109-25043C2708B8}" type="presParOf" srcId="{DEB0377D-634A-43B2-8AFF-44856531F461}" destId="{7ECFA872-823B-49B6-8B45-415A6D4223E0}" srcOrd="0" destOrd="0" presId="urn:microsoft.com/office/officeart/2005/8/layout/hierarchy3"/>
    <dgm:cxn modelId="{2B75CF52-C0EE-46FB-9442-5BD06113DBC2}" type="presParOf" srcId="{DEB0377D-634A-43B2-8AFF-44856531F461}" destId="{528E51ED-7F90-4028-A73D-FC064BF28413}" srcOrd="1" destOrd="0" presId="urn:microsoft.com/office/officeart/2005/8/layout/hierarchy3"/>
    <dgm:cxn modelId="{39F9E672-C194-4261-B787-C7F0A945172E}" type="presParOf" srcId="{DEB0377D-634A-43B2-8AFF-44856531F461}" destId="{9D9AAF08-EA9B-4551-805B-8A4F2A53498F}" srcOrd="2" destOrd="0" presId="urn:microsoft.com/office/officeart/2005/8/layout/hierarchy3"/>
    <dgm:cxn modelId="{E361815F-FECC-4BE3-916B-81D1743A073E}" type="presParOf" srcId="{DEB0377D-634A-43B2-8AFF-44856531F461}" destId="{98CA7CFB-E7B6-4AB1-A44D-3A26186764DF}" srcOrd="3" destOrd="0" presId="urn:microsoft.com/office/officeart/2005/8/layout/hierarchy3"/>
    <dgm:cxn modelId="{7F946076-C5DB-4A71-B3F0-CF5665A13DA7}" type="presParOf" srcId="{DEB0377D-634A-43B2-8AFF-44856531F461}" destId="{38DD94F0-C645-48F1-AD0D-2B7AE2E34F5D}" srcOrd="4" destOrd="0" presId="urn:microsoft.com/office/officeart/2005/8/layout/hierarchy3"/>
    <dgm:cxn modelId="{0975182F-F354-4775-A53B-9ECEA9666E84}" type="presParOf" srcId="{DEB0377D-634A-43B2-8AFF-44856531F461}" destId="{D9592791-0F80-4296-A2B9-B26735D0BD67}" srcOrd="5" destOrd="0" presId="urn:microsoft.com/office/officeart/2005/8/layout/hierarchy3"/>
    <dgm:cxn modelId="{53DBAAC6-6520-4FED-8F28-9AF6A3D5747D}" type="presParOf" srcId="{DEB0377D-634A-43B2-8AFF-44856531F461}" destId="{67B547D6-15A1-4378-8D53-6CD867F1A73F}" srcOrd="6" destOrd="0" presId="urn:microsoft.com/office/officeart/2005/8/layout/hierarchy3"/>
    <dgm:cxn modelId="{6F803C5B-B6B7-4337-A3EA-BE33A6EB145E}" type="presParOf" srcId="{DEB0377D-634A-43B2-8AFF-44856531F461}" destId="{03B7E502-D707-4FCD-A3CE-474282234419}" srcOrd="7" destOrd="0" presId="urn:microsoft.com/office/officeart/2005/8/layout/hierarchy3"/>
    <dgm:cxn modelId="{A491B9DC-F581-4FDA-A8F7-47EE326D8406}" type="presParOf" srcId="{DEB0377D-634A-43B2-8AFF-44856531F461}" destId="{2A32553C-78AB-4F8B-B3FE-41728673B64C}" srcOrd="8" destOrd="0" presId="urn:microsoft.com/office/officeart/2005/8/layout/hierarchy3"/>
    <dgm:cxn modelId="{08A92961-E522-4E44-AB04-66683CAFF26D}" type="presParOf" srcId="{DEB0377D-634A-43B2-8AFF-44856531F461}" destId="{4233EFAA-84C0-45AF-B202-02642306E7DD}" srcOrd="9" destOrd="0" presId="urn:microsoft.com/office/officeart/2005/8/layout/hierarchy3"/>
  </dgm:cxnLst>
  <dgm:bg/>
  <dgm:whole/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66642C-4678-44E8-9DC6-F3B5FE9CE4BA}">
      <dsp:nvSpPr>
        <dsp:cNvPr id="0" name=""/>
        <dsp:cNvSpPr/>
      </dsp:nvSpPr>
      <dsp:spPr>
        <a:xfrm>
          <a:off x="0" y="0"/>
          <a:ext cx="1027120" cy="513560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web</a:t>
          </a:r>
          <a:endParaRPr lang="zh-CN" altLang="en-US" sz="3000" kern="1200" dirty="0"/>
        </a:p>
      </dsp:txBody>
      <dsp:txXfrm>
        <a:off x="0" y="0"/>
        <a:ext cx="1027120" cy="513560"/>
      </dsp:txXfrm>
    </dsp:sp>
    <dsp:sp modelId="{7ECFA872-823B-49B6-8B45-415A6D4223E0}">
      <dsp:nvSpPr>
        <dsp:cNvPr id="0" name=""/>
        <dsp:cNvSpPr/>
      </dsp:nvSpPr>
      <dsp:spPr>
        <a:xfrm>
          <a:off x="102712" y="513560"/>
          <a:ext cx="716452" cy="38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76"/>
              </a:lnTo>
              <a:lnTo>
                <a:pt x="716452" y="386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E51ED-7F90-4028-A73D-FC064BF28413}">
      <dsp:nvSpPr>
        <dsp:cNvPr id="0" name=""/>
        <dsp:cNvSpPr/>
      </dsp:nvSpPr>
      <dsp:spPr>
        <a:xfrm>
          <a:off x="819164" y="643256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menu</a:t>
          </a:r>
          <a:endParaRPr lang="zh-CN" altLang="en-US" sz="1400" kern="1200" dirty="0"/>
        </a:p>
      </dsp:txBody>
      <dsp:txXfrm>
        <a:off x="819164" y="643256"/>
        <a:ext cx="821696" cy="513560"/>
      </dsp:txXfrm>
    </dsp:sp>
    <dsp:sp modelId="{9D9AAF08-EA9B-4551-805B-8A4F2A53498F}">
      <dsp:nvSpPr>
        <dsp:cNvPr id="0" name=""/>
        <dsp:cNvSpPr/>
      </dsp:nvSpPr>
      <dsp:spPr>
        <a:xfrm>
          <a:off x="102712" y="513560"/>
          <a:ext cx="716452" cy="1028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8427"/>
              </a:lnTo>
              <a:lnTo>
                <a:pt x="716452" y="10284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A7CFB-E7B6-4AB1-A44D-3A26186764DF}">
      <dsp:nvSpPr>
        <dsp:cNvPr id="0" name=""/>
        <dsp:cNvSpPr/>
      </dsp:nvSpPr>
      <dsp:spPr>
        <a:xfrm>
          <a:off x="819164" y="1285207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order</a:t>
          </a:r>
          <a:endParaRPr lang="zh-CN" altLang="en-US" sz="1400" kern="1200" dirty="0"/>
        </a:p>
      </dsp:txBody>
      <dsp:txXfrm>
        <a:off x="819164" y="1285207"/>
        <a:ext cx="821696" cy="513560"/>
      </dsp:txXfrm>
    </dsp:sp>
    <dsp:sp modelId="{38DD94F0-C645-48F1-AD0D-2B7AE2E34F5D}">
      <dsp:nvSpPr>
        <dsp:cNvPr id="0" name=""/>
        <dsp:cNvSpPr/>
      </dsp:nvSpPr>
      <dsp:spPr>
        <a:xfrm>
          <a:off x="102712" y="513560"/>
          <a:ext cx="716452" cy="1670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0377"/>
              </a:lnTo>
              <a:lnTo>
                <a:pt x="716452" y="1670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92791-0F80-4296-A2B9-B26735D0BD67}">
      <dsp:nvSpPr>
        <dsp:cNvPr id="0" name=""/>
        <dsp:cNvSpPr/>
      </dsp:nvSpPr>
      <dsp:spPr>
        <a:xfrm>
          <a:off x="819164" y="1927158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coupon</a:t>
          </a:r>
          <a:endParaRPr lang="zh-CN" altLang="en-US" sz="1400" kern="1200" dirty="0"/>
        </a:p>
      </dsp:txBody>
      <dsp:txXfrm>
        <a:off x="819164" y="1927158"/>
        <a:ext cx="821696" cy="513560"/>
      </dsp:txXfrm>
    </dsp:sp>
    <dsp:sp modelId="{67B547D6-15A1-4378-8D53-6CD867F1A73F}">
      <dsp:nvSpPr>
        <dsp:cNvPr id="0" name=""/>
        <dsp:cNvSpPr/>
      </dsp:nvSpPr>
      <dsp:spPr>
        <a:xfrm>
          <a:off x="102712" y="513560"/>
          <a:ext cx="716452" cy="2312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328"/>
              </a:lnTo>
              <a:lnTo>
                <a:pt x="716452" y="23123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7E502-D707-4FCD-A3CE-474282234419}">
      <dsp:nvSpPr>
        <dsp:cNvPr id="0" name=""/>
        <dsp:cNvSpPr/>
      </dsp:nvSpPr>
      <dsp:spPr>
        <a:xfrm>
          <a:off x="819164" y="2569108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同步连接程序</a:t>
          </a:r>
          <a:endParaRPr lang="zh-CN" altLang="en-US" sz="1400" kern="1200" dirty="0"/>
        </a:p>
      </dsp:txBody>
      <dsp:txXfrm>
        <a:off x="819164" y="2569108"/>
        <a:ext cx="821696" cy="513560"/>
      </dsp:txXfrm>
    </dsp:sp>
    <dsp:sp modelId="{2A32553C-78AB-4F8B-B3FE-41728673B64C}">
      <dsp:nvSpPr>
        <dsp:cNvPr id="0" name=""/>
        <dsp:cNvSpPr/>
      </dsp:nvSpPr>
      <dsp:spPr>
        <a:xfrm>
          <a:off x="102712" y="513560"/>
          <a:ext cx="716452" cy="2954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4278"/>
              </a:lnTo>
              <a:lnTo>
                <a:pt x="716452" y="29542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3EFAA-84C0-45AF-B202-02642306E7DD}">
      <dsp:nvSpPr>
        <dsp:cNvPr id="0" name=""/>
        <dsp:cNvSpPr/>
      </dsp:nvSpPr>
      <dsp:spPr>
        <a:xfrm>
          <a:off x="819164" y="3211059"/>
          <a:ext cx="821696" cy="51356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异步</a:t>
          </a:r>
          <a:r>
            <a:rPr lang="en-US" altLang="zh-CN" sz="1400" kern="1200" dirty="0" smtClean="0"/>
            <a:t>(MQ)</a:t>
          </a:r>
          <a:r>
            <a:rPr lang="zh-CN" altLang="en-US" sz="1400" kern="1200" dirty="0" smtClean="0"/>
            <a:t>连接程序</a:t>
          </a:r>
          <a:endParaRPr lang="zh-CN" altLang="en-US" sz="1400" kern="1200" dirty="0"/>
        </a:p>
      </dsp:txBody>
      <dsp:txXfrm>
        <a:off x="819164" y="3211059"/>
        <a:ext cx="821696" cy="51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88C5-C104-1D4D-887E-00A61700713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561C0-4582-414D-9482-B90AA17E59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7061-72E3-FC45-B1DA-EE364FA2067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客户可能包括：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Promotion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baseline="0" smtClean="0"/>
              <a:t> 2.4.1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框架下开发；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64795" marR="0" indent="-264795" algn="l" defTabSz="457200" rtl="0" eaLnBrk="1" fontAlgn="auto" latinLnBrk="0" hangingPunct="1">
              <a:lnSpc>
                <a:spcPts val="1965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长连接、短连接可以双向数据传输；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长连接如果中断，需要能够自动重连；消息不能丢失；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餐厅端与数据中心通过公网连接，不同网段；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传输格式为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，以菜单数据为例；不考虑通过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SFTP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文件方式传送大批量数据；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实现系统框架，开发规范、运维接口（重连、监控、健康报警等）。。。，监控服务暂不需要实现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D097-0016-D44A-A908-ADB1EED4D5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74320"/>
            <a:ext cx="64830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731520"/>
            <a:ext cx="6483096" cy="457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aseline="0"/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5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50"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50"/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28600" y="0"/>
            <a:ext cx="3429000" cy="228600"/>
          </a:xfrm>
          <a:prstGeom prst="rect">
            <a:avLst/>
          </a:prstGeom>
          <a:solidFill>
            <a:srgbClr val="DA2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654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081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081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081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610612095" algn="l" defTabSz="685800" eaLnBrk="0" fontAlgn="base" latinLnBrk="0" hangingPunct="0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wmf"/><Relationship Id="rId3" Type="http://schemas.openxmlformats.org/officeDocument/2006/relationships/package" Target="../embeddings/Workbook1.xlsx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448175"/>
            <a:ext cx="9144000" cy="695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231454" y="314326"/>
            <a:ext cx="5542412" cy="333375"/>
          </a:xfrm>
          <a:noFill/>
        </p:spPr>
        <p:txBody>
          <a:bodyPr>
            <a:no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日立咨询</a:t>
            </a:r>
            <a:endParaRPr 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86844" y="3405349"/>
            <a:ext cx="1087103" cy="467152"/>
          </a:xfrm>
          <a:prstGeom prst="rect">
            <a:avLst/>
          </a:prstGeom>
          <a:noFill/>
        </p:spPr>
        <p:txBody>
          <a:bodyPr wrap="none" lIns="81634" tIns="40817" rIns="81634" bIns="40817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Better</a:t>
            </a:r>
            <a:endParaRPr lang="en-US" sz="25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Placeholder 21"/>
          <p:cNvSpPr txBox="1"/>
          <p:nvPr/>
        </p:nvSpPr>
        <p:spPr>
          <a:xfrm>
            <a:off x="3002660" y="2651938"/>
            <a:ext cx="3141871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We Make it Happen.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Placeholder 21"/>
          <p:cNvSpPr txBox="1"/>
          <p:nvPr/>
        </p:nvSpPr>
        <p:spPr>
          <a:xfrm>
            <a:off x="6975477" y="2651938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Better.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Placeholder 6"/>
          <p:cNvSpPr txBox="1"/>
          <p:nvPr/>
        </p:nvSpPr>
        <p:spPr>
          <a:xfrm>
            <a:off x="241393" y="880353"/>
            <a:ext cx="5498941" cy="29908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百胜</a:t>
            </a:r>
            <a:r>
              <a:rPr lang="en-US" altLang="zh-CN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Node.js POC</a:t>
            </a:r>
            <a:r>
              <a:rPr lang="zh-CN" altLang="en-US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项目方案</a:t>
            </a:r>
            <a:endParaRPr lang="en-US" altLang="ja-JP" sz="1800" b="1" dirty="0" smtClean="0">
              <a:solidFill>
                <a:srgbClr val="919D9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-9525" y="1685925"/>
            <a:ext cx="91630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Placeholder 16" descr="Hitachi-Consultants-Red-Diamond.png"/>
          <p:cNvPicPr>
            <a:picLocks noGrp="1"/>
          </p:cNvPicPr>
          <p:nvPr>
            <p:ph type="pic" sz="quarter" idx="4294967295"/>
          </p:nvPr>
        </p:nvPicPr>
        <p:blipFill>
          <a:blip r:embed="rId2" cstate="email">
            <a:alphaModFix amt="60000"/>
          </a:blip>
          <a:srcRect/>
          <a:stretch>
            <a:fillRect/>
          </a:stretch>
        </p:blipFill>
        <p:spPr>
          <a:xfrm>
            <a:off x="6291853" y="1200150"/>
            <a:ext cx="3429000" cy="3429000"/>
          </a:xfrm>
        </p:spPr>
      </p:pic>
      <p:sp>
        <p:nvSpPr>
          <p:cNvPr id="19" name="Text Placeholder 21"/>
          <p:cNvSpPr txBox="1"/>
          <p:nvPr/>
        </p:nvSpPr>
        <p:spPr>
          <a:xfrm>
            <a:off x="1104901" y="3672276"/>
            <a:ext cx="2220230" cy="46750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We Make it Happen.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 Placeholder 21"/>
          <p:cNvSpPr txBox="1"/>
          <p:nvPr/>
        </p:nvSpPr>
        <p:spPr>
          <a:xfrm>
            <a:off x="6965952" y="2651938"/>
            <a:ext cx="1941512" cy="46750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buSzPct val="75000"/>
              <a:buFontTx/>
              <a:buNone/>
              <a:defRPr sz="1900" b="0" kern="1200">
                <a:solidFill>
                  <a:schemeClr val="bg1"/>
                </a:solidFill>
                <a:latin typeface="Arial" panose="0208060402020202020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20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■"/>
              <a:defRPr sz="18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–"/>
              <a:defRPr sz="16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»"/>
              <a:defRPr sz="1400" kern="1200">
                <a:solidFill>
                  <a:schemeClr val="tx1"/>
                </a:solidFill>
                <a:latin typeface="Arial" panose="0208060402020202020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微软雅黑" pitchFamily="34" charset="-122"/>
                <a:ea typeface="微软雅黑" pitchFamily="34" charset="-122"/>
              </a:rPr>
              <a:t>Better.</a:t>
            </a:r>
            <a:endParaRPr 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10" descr="hitachi-consulting-logo-rendered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30188" y="4714875"/>
            <a:ext cx="1798009" cy="352519"/>
          </a:xfrm>
          <a:prstGeom prst="rect">
            <a:avLst/>
          </a:prstGeom>
        </p:spPr>
      </p:pic>
      <p:sp>
        <p:nvSpPr>
          <p:cNvPr id="15" name="Text Placeholder 6"/>
          <p:cNvSpPr txBox="1"/>
          <p:nvPr/>
        </p:nvSpPr>
        <p:spPr>
          <a:xfrm>
            <a:off x="6131831" y="877494"/>
            <a:ext cx="1158395" cy="30194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b="1" dirty="0" smtClean="0">
                <a:solidFill>
                  <a:srgbClr val="919D9D"/>
                </a:solidFill>
                <a:latin typeface="微软雅黑" pitchFamily="34" charset="-122"/>
                <a:ea typeface="微软雅黑" pitchFamily="34" charset="-122"/>
              </a:rPr>
              <a:t>2017.8</a:t>
            </a:r>
            <a:endParaRPr lang="en-US" altLang="ja-JP" sz="1600" b="1" dirty="0" smtClean="0">
              <a:solidFill>
                <a:srgbClr val="919D9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0328" y="4345094"/>
            <a:ext cx="3924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HAL: Hardware Abstract Layer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硬件厂商需要提供驱动程序源码，或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.so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1735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扫描枪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3441" y="1311963"/>
            <a:ext cx="3187621" cy="58640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804" y="1501640"/>
            <a:ext cx="821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POS APP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3441" y="2045564"/>
            <a:ext cx="3190934" cy="767205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2223" y="2243599"/>
            <a:ext cx="45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 (.so)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665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串口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钞箱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17940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1612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03441" y="2981739"/>
            <a:ext cx="3190460" cy="68910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022" y="3200481"/>
            <a:ext cx="6129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驱动层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0542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1612" y="3847854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扫描枪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0542" y="3841228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钞箱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37817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7817" y="3824663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81735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支付宝结账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00665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现金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结账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17940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Connector 199"/>
          <p:cNvCxnSpPr>
            <a:stCxn id="25" idx="2"/>
            <a:endCxn id="7" idx="0"/>
          </p:cNvCxnSpPr>
          <p:nvPr/>
        </p:nvCxnSpPr>
        <p:spPr>
          <a:xfrm>
            <a:off x="3991029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Connector 199"/>
          <p:cNvCxnSpPr>
            <a:stCxn id="26" idx="2"/>
            <a:endCxn id="12" idx="0"/>
          </p:cNvCxnSpPr>
          <p:nvPr/>
        </p:nvCxnSpPr>
        <p:spPr>
          <a:xfrm>
            <a:off x="4709959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199"/>
          <p:cNvCxnSpPr>
            <a:stCxn id="27" idx="2"/>
            <a:endCxn id="13" idx="0"/>
          </p:cNvCxnSpPr>
          <p:nvPr/>
        </p:nvCxnSpPr>
        <p:spPr>
          <a:xfrm>
            <a:off x="5427234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199"/>
          <p:cNvCxnSpPr>
            <a:stCxn id="7" idx="2"/>
            <a:endCxn id="14" idx="0"/>
          </p:cNvCxnSpPr>
          <p:nvPr/>
        </p:nvCxnSpPr>
        <p:spPr>
          <a:xfrm flipH="1">
            <a:off x="3991028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Straight Connector 199"/>
          <p:cNvCxnSpPr>
            <a:stCxn id="12" idx="2"/>
            <a:endCxn id="20" idx="0"/>
          </p:cNvCxnSpPr>
          <p:nvPr/>
        </p:nvCxnSpPr>
        <p:spPr>
          <a:xfrm flipH="1">
            <a:off x="4709958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199"/>
          <p:cNvCxnSpPr>
            <a:stCxn id="13" idx="2"/>
            <a:endCxn id="23" idx="0"/>
          </p:cNvCxnSpPr>
          <p:nvPr/>
        </p:nvCxnSpPr>
        <p:spPr>
          <a:xfrm flipH="1">
            <a:off x="5427233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199"/>
          <p:cNvCxnSpPr>
            <a:stCxn id="14" idx="2"/>
            <a:endCxn id="21" idx="0"/>
          </p:cNvCxnSpPr>
          <p:nvPr/>
        </p:nvCxnSpPr>
        <p:spPr>
          <a:xfrm>
            <a:off x="3991028" y="3453439"/>
            <a:ext cx="0" cy="39441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Connector 199"/>
          <p:cNvCxnSpPr>
            <a:stCxn id="20" idx="2"/>
            <a:endCxn id="22" idx="0"/>
          </p:cNvCxnSpPr>
          <p:nvPr/>
        </p:nvCxnSpPr>
        <p:spPr>
          <a:xfrm>
            <a:off x="4709958" y="3453439"/>
            <a:ext cx="0" cy="3877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199"/>
          <p:cNvCxnSpPr>
            <a:stCxn id="23" idx="2"/>
            <a:endCxn id="24" idx="0"/>
          </p:cNvCxnSpPr>
          <p:nvPr/>
        </p:nvCxnSpPr>
        <p:spPr>
          <a:xfrm>
            <a:off x="5427233" y="3453439"/>
            <a:ext cx="0" cy="37122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0328" y="4345094"/>
            <a:ext cx="3924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HAL: Hardware Abstract Layer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硬件厂商需要提供驱动程序源码，或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.so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1735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扫描枪</a:t>
            </a:r>
          </a:p>
        </p:txBody>
      </p:sp>
      <p:sp>
        <p:nvSpPr>
          <p:cNvPr id="8" name="Rectangle 7"/>
          <p:cNvSpPr/>
          <p:nvPr/>
        </p:nvSpPr>
        <p:spPr>
          <a:xfrm>
            <a:off x="2703441" y="1311963"/>
            <a:ext cx="3187621" cy="58640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804" y="1501640"/>
            <a:ext cx="8213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POS APP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3441" y="2045564"/>
            <a:ext cx="3190934" cy="767205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02223" y="2243599"/>
            <a:ext cx="45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 (.so)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0665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串口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钞箱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17940" y="227764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1612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03441" y="2981739"/>
            <a:ext cx="3190460" cy="68910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26022" y="3200481"/>
            <a:ext cx="6129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驱动层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0542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1612" y="3847854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扫描枪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0542" y="3841228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钞箱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37817" y="3201439"/>
            <a:ext cx="578832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驱动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7817" y="3824663"/>
            <a:ext cx="57883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外设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81735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支付宝结账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00665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现金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结账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17940" y="14548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Connector 199"/>
          <p:cNvCxnSpPr>
            <a:stCxn id="25" idx="2"/>
            <a:endCxn id="7" idx="0"/>
          </p:cNvCxnSpPr>
          <p:nvPr/>
        </p:nvCxnSpPr>
        <p:spPr>
          <a:xfrm>
            <a:off x="3991029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Connector 199"/>
          <p:cNvCxnSpPr>
            <a:stCxn id="26" idx="2"/>
            <a:endCxn id="12" idx="0"/>
          </p:cNvCxnSpPr>
          <p:nvPr/>
        </p:nvCxnSpPr>
        <p:spPr>
          <a:xfrm>
            <a:off x="4709959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199"/>
          <p:cNvCxnSpPr>
            <a:stCxn id="27" idx="2"/>
            <a:endCxn id="13" idx="0"/>
          </p:cNvCxnSpPr>
          <p:nvPr/>
        </p:nvCxnSpPr>
        <p:spPr>
          <a:xfrm>
            <a:off x="5427234" y="1802298"/>
            <a:ext cx="0" cy="4753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199"/>
          <p:cNvCxnSpPr>
            <a:stCxn id="7" idx="2"/>
            <a:endCxn id="14" idx="0"/>
          </p:cNvCxnSpPr>
          <p:nvPr/>
        </p:nvCxnSpPr>
        <p:spPr>
          <a:xfrm flipH="1">
            <a:off x="3991028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Straight Connector 199"/>
          <p:cNvCxnSpPr>
            <a:stCxn id="12" idx="2"/>
            <a:endCxn id="20" idx="0"/>
          </p:cNvCxnSpPr>
          <p:nvPr/>
        </p:nvCxnSpPr>
        <p:spPr>
          <a:xfrm flipH="1">
            <a:off x="4709958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199"/>
          <p:cNvCxnSpPr>
            <a:stCxn id="13" idx="2"/>
            <a:endCxn id="23" idx="0"/>
          </p:cNvCxnSpPr>
          <p:nvPr/>
        </p:nvCxnSpPr>
        <p:spPr>
          <a:xfrm flipH="1">
            <a:off x="5427233" y="2625048"/>
            <a:ext cx="1" cy="57639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199"/>
          <p:cNvCxnSpPr>
            <a:stCxn id="14" idx="2"/>
            <a:endCxn id="21" idx="0"/>
          </p:cNvCxnSpPr>
          <p:nvPr/>
        </p:nvCxnSpPr>
        <p:spPr>
          <a:xfrm>
            <a:off x="3991028" y="3453439"/>
            <a:ext cx="0" cy="39441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Straight Connector 199"/>
          <p:cNvCxnSpPr>
            <a:stCxn id="20" idx="2"/>
            <a:endCxn id="22" idx="0"/>
          </p:cNvCxnSpPr>
          <p:nvPr/>
        </p:nvCxnSpPr>
        <p:spPr>
          <a:xfrm>
            <a:off x="4709958" y="3453439"/>
            <a:ext cx="0" cy="3877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Connector 199"/>
          <p:cNvCxnSpPr>
            <a:stCxn id="23" idx="2"/>
            <a:endCxn id="24" idx="0"/>
          </p:cNvCxnSpPr>
          <p:nvPr/>
        </p:nvCxnSpPr>
        <p:spPr>
          <a:xfrm>
            <a:off x="5427233" y="3453439"/>
            <a:ext cx="0" cy="37122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70328" y="4345094"/>
            <a:ext cx="3924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HAL: Hardware Abstract Layer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硬件厂商需要提供驱动程序源码，或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.so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.h</a:t>
            </a:r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1120" y="2279015"/>
            <a:ext cx="1034415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Protobuf</a:t>
            </a:r>
            <a:endParaRPr lang="x-none" sz="1000"/>
          </a:p>
        </p:txBody>
      </p:sp>
      <p:sp>
        <p:nvSpPr>
          <p:cNvPr id="8" name="Rectangle 7"/>
          <p:cNvSpPr/>
          <p:nvPr/>
        </p:nvSpPr>
        <p:spPr>
          <a:xfrm>
            <a:off x="2705100" y="932815"/>
            <a:ext cx="4921885" cy="702310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6804" y="1158740"/>
            <a:ext cx="821341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x-none" altLang="zh-CN" sz="1050" kern="0" dirty="0" smtClean="0">
                <a:latin typeface="微软雅黑" pitchFamily="34" charset="-122"/>
                <a:ea typeface="微软雅黑" pitchFamily="34" charset="-122"/>
              </a:rPr>
              <a:t>应用层</a:t>
            </a:r>
            <a:endParaRPr lang="x-none" altLang="zh-CN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3830" y="2045335"/>
            <a:ext cx="4898390" cy="767080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4785" y="2243455"/>
            <a:ext cx="1017905" cy="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x-none" altLang="en-US" sz="1050" kern="0" dirty="0" smtClean="0">
                <a:latin typeface="微软雅黑" pitchFamily="34" charset="-122"/>
                <a:ea typeface="微软雅黑" pitchFamily="34" charset="-122"/>
              </a:rPr>
              <a:t>通信框架层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2880" y="2279015"/>
            <a:ext cx="840105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Rpc Call</a:t>
            </a:r>
            <a:endParaRPr lang="x-none" sz="1000"/>
          </a:p>
        </p:txBody>
      </p:sp>
      <p:sp>
        <p:nvSpPr>
          <p:cNvPr id="13" name="Rectangle 12"/>
          <p:cNvSpPr/>
          <p:nvPr/>
        </p:nvSpPr>
        <p:spPr>
          <a:xfrm>
            <a:off x="6435725" y="2279650"/>
            <a:ext cx="812800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RabbitMQ</a:t>
            </a:r>
            <a:endParaRPr lang="x-none" sz="1000"/>
          </a:p>
        </p:txBody>
      </p:sp>
      <p:sp>
        <p:nvSpPr>
          <p:cNvPr id="14" name="Rectangle 13"/>
          <p:cNvSpPr/>
          <p:nvPr/>
        </p:nvSpPr>
        <p:spPr>
          <a:xfrm>
            <a:off x="4006215" y="3584575"/>
            <a:ext cx="759460" cy="25209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discovery</a:t>
            </a:r>
            <a:endParaRPr lang="x-none" sz="1000"/>
          </a:p>
        </p:txBody>
      </p:sp>
      <p:sp>
        <p:nvSpPr>
          <p:cNvPr id="18" name="Rectangle 17"/>
          <p:cNvSpPr/>
          <p:nvPr/>
        </p:nvSpPr>
        <p:spPr>
          <a:xfrm>
            <a:off x="2705100" y="3352165"/>
            <a:ext cx="4883785" cy="753110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1435" y="3568700"/>
            <a:ext cx="1355725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x-none" sz="1200"/>
              <a:t>Grpc Service</a:t>
            </a:r>
            <a:endParaRPr lang="x-none" sz="1200"/>
          </a:p>
        </p:txBody>
      </p:sp>
      <p:sp>
        <p:nvSpPr>
          <p:cNvPr id="20" name="Rectangle 19"/>
          <p:cNvSpPr/>
          <p:nvPr/>
        </p:nvSpPr>
        <p:spPr>
          <a:xfrm>
            <a:off x="5087620" y="3584575"/>
            <a:ext cx="1126490" cy="25209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Registry</a:t>
            </a:r>
            <a:endParaRPr lang="x-none" sz="1000"/>
          </a:p>
        </p:txBody>
      </p:sp>
      <p:sp>
        <p:nvSpPr>
          <p:cNvPr id="23" name="Rectangle 22"/>
          <p:cNvSpPr/>
          <p:nvPr/>
        </p:nvSpPr>
        <p:spPr>
          <a:xfrm>
            <a:off x="6443345" y="3583940"/>
            <a:ext cx="1047750" cy="252095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Load Balance</a:t>
            </a:r>
            <a:endParaRPr lang="x-none" sz="1000"/>
          </a:p>
        </p:txBody>
      </p:sp>
      <p:sp>
        <p:nvSpPr>
          <p:cNvPr id="25" name="Rectangle 24"/>
          <p:cNvSpPr/>
          <p:nvPr/>
        </p:nvSpPr>
        <p:spPr>
          <a:xfrm>
            <a:off x="3644900" y="1112520"/>
            <a:ext cx="1061720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Store Service</a:t>
            </a:r>
            <a:endParaRPr lang="x-none" sz="1000"/>
          </a:p>
        </p:txBody>
      </p:sp>
      <p:sp>
        <p:nvSpPr>
          <p:cNvPr id="26" name="Rectangle 25"/>
          <p:cNvSpPr/>
          <p:nvPr/>
        </p:nvSpPr>
        <p:spPr>
          <a:xfrm>
            <a:off x="5144770" y="1113155"/>
            <a:ext cx="970280" cy="347345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x-none" sz="1000"/>
              <a:t>menuService</a:t>
            </a:r>
            <a:endParaRPr lang="x-none" sz="1000"/>
          </a:p>
        </p:txBody>
      </p:sp>
      <p:sp>
        <p:nvSpPr>
          <p:cNvPr id="27" name="Rectangle 26"/>
          <p:cNvSpPr/>
          <p:nvPr/>
        </p:nvSpPr>
        <p:spPr>
          <a:xfrm>
            <a:off x="6641940" y="1111998"/>
            <a:ext cx="618587" cy="3474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Straight Connector 199"/>
          <p:cNvCxnSpPr/>
          <p:nvPr/>
        </p:nvCxnSpPr>
        <p:spPr>
          <a:xfrm>
            <a:off x="4395470" y="1659890"/>
            <a:ext cx="0" cy="3651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Connector 199"/>
          <p:cNvCxnSpPr/>
          <p:nvPr/>
        </p:nvCxnSpPr>
        <p:spPr>
          <a:xfrm flipH="1">
            <a:off x="4399280" y="2808605"/>
            <a:ext cx="9525" cy="5683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" name="Straight Connector 199"/>
          <p:cNvCxnSpPr/>
          <p:nvPr/>
        </p:nvCxnSpPr>
        <p:spPr>
          <a:xfrm flipH="1">
            <a:off x="5224780" y="2795905"/>
            <a:ext cx="9525" cy="5683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" name="Straight Connector 199"/>
          <p:cNvCxnSpPr/>
          <p:nvPr/>
        </p:nvCxnSpPr>
        <p:spPr>
          <a:xfrm flipH="1">
            <a:off x="5935980" y="2808605"/>
            <a:ext cx="9525" cy="5683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" name="Straight Connector 199"/>
          <p:cNvCxnSpPr/>
          <p:nvPr/>
        </p:nvCxnSpPr>
        <p:spPr>
          <a:xfrm>
            <a:off x="5144770" y="1659890"/>
            <a:ext cx="0" cy="3651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199"/>
          <p:cNvCxnSpPr/>
          <p:nvPr/>
        </p:nvCxnSpPr>
        <p:spPr>
          <a:xfrm>
            <a:off x="5805170" y="1659890"/>
            <a:ext cx="0" cy="36512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场景三：工作任务清单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开发规范编写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外设接入开发规范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POS APP</a:t>
                      </a:r>
                      <a:r>
                        <a:rPr lang="zh-CN" altLang="en-US" sz="1200" dirty="0" smtClean="0"/>
                        <a:t>模拟功能开发</a:t>
                      </a:r>
                      <a:r>
                        <a:rPr lang="en-US" altLang="zh-CN" sz="1200" dirty="0" smtClean="0"/>
                        <a:t>(1. </a:t>
                      </a:r>
                      <a:r>
                        <a:rPr lang="zh-CN" altLang="en-US" sz="1200" dirty="0" smtClean="0"/>
                        <a:t>触发读取扫描枪，并接收扫描枪返回数据，显示在模拟界面上；</a:t>
                      </a:r>
                      <a:r>
                        <a:rPr lang="en-US" altLang="zh-CN" sz="1200" dirty="0" smtClean="0"/>
                        <a:t>2.</a:t>
                      </a:r>
                      <a:r>
                        <a:rPr lang="zh-CN" altLang="en-US" sz="1200" dirty="0" smtClean="0"/>
                        <a:t>模拟界面触发打开钱箱，并接收钱箱关闭事件，在模拟界面中显示钱箱已关闭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源代码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HAL</a:t>
                      </a:r>
                      <a:r>
                        <a:rPr lang="zh-CN" altLang="en-US" sz="1200" dirty="0" smtClean="0"/>
                        <a:t>驱动封装：</a:t>
                      </a:r>
                      <a:r>
                        <a:rPr lang="en-US" altLang="zh-CN" sz="1200" dirty="0" smtClean="0"/>
                        <a:t>1.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扫描枪；</a:t>
                      </a:r>
                      <a:r>
                        <a:rPr lang="en-US" altLang="zh-CN" sz="1200" baseline="0" dirty="0" smtClean="0"/>
                        <a:t>2. </a:t>
                      </a:r>
                      <a:r>
                        <a:rPr lang="zh-CN" altLang="en-US" sz="1200" baseline="0" dirty="0" smtClean="0"/>
                        <a:t>钱箱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假设：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硬件厂商需要提供驱动程序源码，或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.so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以及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.h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</a:t>
            </a:r>
            <a:r>
              <a:rPr lang="zh-CN" altLang="zh-CN" dirty="0" smtClean="0"/>
              <a:t>餐厅基础同步框架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308486" y="3178716"/>
            <a:ext cx="4437685" cy="1320222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在餐厅以及云端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CentOS6.9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上已经安装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，以及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应用。需要实现餐厅端使用长连接模式连接云端接口，进行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调用，同时，利用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Shovel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插件进行基于广域网的消息同步传送。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8486" y="4444923"/>
            <a:ext cx="3947828" cy="30167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SpringCloud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37725" y="868835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508564" y="216846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835914" y="2037414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7" name="Group 48"/>
          <p:cNvGrpSpPr/>
          <p:nvPr/>
        </p:nvGrpSpPr>
        <p:grpSpPr bwMode="auto">
          <a:xfrm>
            <a:off x="3856521" y="1505833"/>
            <a:ext cx="1249734" cy="1017142"/>
            <a:chOff x="670" y="3136"/>
            <a:chExt cx="1353" cy="748"/>
          </a:xfrm>
        </p:grpSpPr>
        <p:sp>
          <p:nvSpPr>
            <p:cNvPr id="88" name="Oval 49"/>
            <p:cNvSpPr>
              <a:spLocks noChangeArrowheads="1"/>
            </p:cNvSpPr>
            <p:nvPr/>
          </p:nvSpPr>
          <p:spPr bwMode="auto">
            <a:xfrm>
              <a:off x="670" y="3244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Oval 50"/>
            <p:cNvSpPr>
              <a:spLocks noChangeArrowheads="1"/>
            </p:cNvSpPr>
            <p:nvPr/>
          </p:nvSpPr>
          <p:spPr bwMode="auto">
            <a:xfrm>
              <a:off x="670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Oval 51"/>
            <p:cNvSpPr>
              <a:spLocks noChangeArrowheads="1"/>
            </p:cNvSpPr>
            <p:nvPr/>
          </p:nvSpPr>
          <p:spPr bwMode="auto">
            <a:xfrm>
              <a:off x="1252" y="3272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Oval 52"/>
            <p:cNvSpPr>
              <a:spLocks noChangeArrowheads="1"/>
            </p:cNvSpPr>
            <p:nvPr/>
          </p:nvSpPr>
          <p:spPr bwMode="auto">
            <a:xfrm>
              <a:off x="951" y="313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Oval 53"/>
            <p:cNvSpPr>
              <a:spLocks noChangeArrowheads="1"/>
            </p:cNvSpPr>
            <p:nvPr/>
          </p:nvSpPr>
          <p:spPr bwMode="auto">
            <a:xfrm>
              <a:off x="1252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Oval 54"/>
            <p:cNvSpPr>
              <a:spLocks noChangeArrowheads="1"/>
            </p:cNvSpPr>
            <p:nvPr/>
          </p:nvSpPr>
          <p:spPr bwMode="auto">
            <a:xfrm>
              <a:off x="944" y="347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6411075" y="1115187"/>
            <a:ext cx="1602768" cy="154112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8422" y="1115187"/>
            <a:ext cx="1802177" cy="16808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圓角矩形 130"/>
          <p:cNvSpPr/>
          <p:nvPr/>
        </p:nvSpPr>
        <p:spPr>
          <a:xfrm>
            <a:off x="5219270" y="868629"/>
            <a:ext cx="3565132" cy="2281069"/>
          </a:xfrm>
          <a:prstGeom prst="roundRect">
            <a:avLst/>
          </a:prstGeom>
          <a:noFill/>
          <a:ln w="254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7" name="直接连接符 134"/>
          <p:cNvCxnSpPr>
            <a:stCxn id="111" idx="2"/>
            <a:endCxn id="219" idx="0"/>
          </p:cNvCxnSpPr>
          <p:nvPr/>
        </p:nvCxnSpPr>
        <p:spPr>
          <a:xfrm>
            <a:off x="2048279" y="1574618"/>
            <a:ext cx="4534125" cy="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98" name="Rectangle 55"/>
          <p:cNvSpPr>
            <a:spLocks noChangeArrowheads="1"/>
          </p:cNvSpPr>
          <p:nvPr/>
        </p:nvSpPr>
        <p:spPr bwMode="auto">
          <a:xfrm>
            <a:off x="4148588" y="1919748"/>
            <a:ext cx="613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45000"/>
              </a:spcBef>
              <a:buClr>
                <a:srgbClr val="6699FF"/>
              </a:buClr>
              <a:buFontTx/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9" name="Group 179"/>
          <p:cNvGrpSpPr/>
          <p:nvPr/>
        </p:nvGrpSpPr>
        <p:grpSpPr>
          <a:xfrm rot="5400000">
            <a:off x="3061542" y="2176106"/>
            <a:ext cx="108000" cy="543314"/>
            <a:chOff x="4599684" y="4483115"/>
            <a:chExt cx="144000" cy="543314"/>
          </a:xfrm>
        </p:grpSpPr>
        <p:sp>
          <p:nvSpPr>
            <p:cNvPr id="100" name="Rectangle 99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07" name="TextBox 106"/>
          <p:cNvSpPr txBox="1"/>
          <p:nvPr/>
        </p:nvSpPr>
        <p:spPr>
          <a:xfrm>
            <a:off x="2040283" y="846375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12766" y="1485285"/>
            <a:ext cx="864000" cy="1236362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Rectangle 108"/>
          <p:cNvSpPr/>
          <p:nvPr/>
        </p:nvSpPr>
        <p:spPr>
          <a:xfrm rot="16200000">
            <a:off x="1631388" y="2178017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93170" y="1081851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110"/>
          <p:cNvSpPr/>
          <p:nvPr/>
        </p:nvSpPr>
        <p:spPr>
          <a:xfrm rot="16200000">
            <a:off x="1636165" y="1484618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112" name="Can 111"/>
          <p:cNvSpPr/>
          <p:nvPr/>
        </p:nvSpPr>
        <p:spPr>
          <a:xfrm>
            <a:off x="2488940" y="1151844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461584" y="1693736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465787" y="1686509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Cluster</a:t>
            </a:r>
            <a:endParaRPr lang="en-US" altLang="zh-CN" sz="8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826863" y="1081851"/>
            <a:ext cx="1176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Can 131"/>
          <p:cNvSpPr/>
          <p:nvPr/>
        </p:nvSpPr>
        <p:spPr>
          <a:xfrm>
            <a:off x="8233383" y="1352184"/>
            <a:ext cx="372820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33" name="Can 132"/>
          <p:cNvSpPr/>
          <p:nvPr/>
        </p:nvSpPr>
        <p:spPr>
          <a:xfrm>
            <a:off x="8233383" y="1921882"/>
            <a:ext cx="355022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>
                <a:solidFill>
                  <a:srgbClr val="141313"/>
                </a:solidFill>
                <a:ea typeface="黑体"/>
              </a:rPr>
              <a:t>PG9.6</a:t>
            </a:r>
            <a:endParaRPr lang="zh-CN" altLang="en-US" sz="900" kern="0" dirty="0">
              <a:solidFill>
                <a:srgbClr val="141313"/>
              </a:solidFill>
              <a:ea typeface="黑体"/>
            </a:endParaRPr>
          </a:p>
        </p:txBody>
      </p:sp>
      <p:sp>
        <p:nvSpPr>
          <p:cNvPr id="135" name="TextBox 56"/>
          <p:cNvSpPr txBox="1"/>
          <p:nvPr/>
        </p:nvSpPr>
        <p:spPr>
          <a:xfrm>
            <a:off x="8172875" y="1451889"/>
            <a:ext cx="51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6" name="Group 240"/>
          <p:cNvGrpSpPr/>
          <p:nvPr/>
        </p:nvGrpSpPr>
        <p:grpSpPr>
          <a:xfrm rot="5400000">
            <a:off x="5749994" y="1886963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38" name="Rectangle 13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1" name="Straight Connector 14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2" name="Straight Connector 141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4" name="Straight Connector 143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45" name="Straight Connector 144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147" name="Group 248"/>
          <p:cNvGrpSpPr/>
          <p:nvPr/>
        </p:nvGrpSpPr>
        <p:grpSpPr>
          <a:xfrm rot="5400000">
            <a:off x="5749994" y="2102461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48" name="Rectangle 14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9" name="Straight Connector 148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0" name="Straight Connector 149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1" name="Straight Connector 15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66" name="Rectangle 165"/>
          <p:cNvSpPr/>
          <p:nvPr/>
        </p:nvSpPr>
        <p:spPr>
          <a:xfrm>
            <a:off x="5388234" y="1862805"/>
            <a:ext cx="883920" cy="724307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13040" y="1874286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Server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8" name="直接连接符 134"/>
          <p:cNvCxnSpPr>
            <a:stCxn id="185" idx="0"/>
            <a:endCxn id="138" idx="2"/>
          </p:cNvCxnSpPr>
          <p:nvPr/>
        </p:nvCxnSpPr>
        <p:spPr>
          <a:xfrm>
            <a:off x="3387199" y="2021043"/>
            <a:ext cx="2145138" cy="137577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cxnSp>
        <p:nvCxnSpPr>
          <p:cNvPr id="169" name="直接连接符 134"/>
          <p:cNvCxnSpPr>
            <a:stCxn id="195" idx="0"/>
            <a:endCxn id="148" idx="2"/>
          </p:cNvCxnSpPr>
          <p:nvPr/>
        </p:nvCxnSpPr>
        <p:spPr>
          <a:xfrm>
            <a:off x="3387199" y="2244563"/>
            <a:ext cx="2145138" cy="129555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headEnd type="triangle"/>
          </a:ln>
          <a:effectLst/>
        </p:spPr>
      </p:cxnSp>
      <p:cxnSp>
        <p:nvCxnSpPr>
          <p:cNvPr id="170" name="Straight Connector 169"/>
          <p:cNvCxnSpPr>
            <a:stCxn id="218" idx="0"/>
            <a:endCxn id="138" idx="0"/>
          </p:cNvCxnSpPr>
          <p:nvPr/>
        </p:nvCxnSpPr>
        <p:spPr>
          <a:xfrm flipH="1" flipV="1">
            <a:off x="6075651" y="2158620"/>
            <a:ext cx="506936" cy="11004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Connector 170"/>
          <p:cNvCxnSpPr>
            <a:stCxn id="218" idx="0"/>
            <a:endCxn id="148" idx="0"/>
          </p:cNvCxnSpPr>
          <p:nvPr/>
        </p:nvCxnSpPr>
        <p:spPr>
          <a:xfrm flipH="1">
            <a:off x="6075651" y="2268666"/>
            <a:ext cx="506936" cy="10545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Oval 171"/>
          <p:cNvSpPr/>
          <p:nvPr/>
        </p:nvSpPr>
        <p:spPr>
          <a:xfrm>
            <a:off x="2542864" y="2476056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3" name="Group 172"/>
          <p:cNvGrpSpPr/>
          <p:nvPr/>
        </p:nvGrpSpPr>
        <p:grpSpPr>
          <a:xfrm rot="5400000">
            <a:off x="3061542" y="2358986"/>
            <a:ext cx="108000" cy="543314"/>
            <a:chOff x="4599684" y="4483115"/>
            <a:chExt cx="144000" cy="543314"/>
          </a:xfrm>
        </p:grpSpPr>
        <p:sp>
          <p:nvSpPr>
            <p:cNvPr id="174" name="Rectangle 173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6" name="Straight Connector 17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77" name="Straight Connector 17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78" name="Straight Connector 17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79" name="Straight Connector 17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0" name="Straight Connector 179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1" name="Straight Connector 180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82" name="Straight Connector 181"/>
          <p:cNvCxnSpPr>
            <a:stCxn id="100" idx="2"/>
            <a:endCxn id="172" idx="7"/>
          </p:cNvCxnSpPr>
          <p:nvPr/>
        </p:nvCxnSpPr>
        <p:spPr>
          <a:xfrm flipH="1">
            <a:off x="2707634" y="2447763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3" name="Straight Connector 182"/>
          <p:cNvCxnSpPr>
            <a:stCxn id="174" idx="2"/>
            <a:endCxn id="172" idx="6"/>
          </p:cNvCxnSpPr>
          <p:nvPr/>
        </p:nvCxnSpPr>
        <p:spPr>
          <a:xfrm flipH="1" flipV="1">
            <a:off x="2735904" y="2572576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4" name="Group 179"/>
          <p:cNvGrpSpPr/>
          <p:nvPr/>
        </p:nvGrpSpPr>
        <p:grpSpPr>
          <a:xfrm rot="5400000">
            <a:off x="3061542" y="1749386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85" name="Rectangle 184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8" name="Straight Connector 18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194" name="Group 179"/>
          <p:cNvGrpSpPr/>
          <p:nvPr/>
        </p:nvGrpSpPr>
        <p:grpSpPr>
          <a:xfrm rot="5400000">
            <a:off x="3061542" y="1972906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95" name="Rectangle 194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8" name="Straight Connector 19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9" name="Straight Connector 19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00" name="Straight Connector 199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202" name="Straight Connector 201"/>
          <p:cNvCxnSpPr>
            <a:stCxn id="185" idx="2"/>
            <a:endCxn id="109" idx="2"/>
          </p:cNvCxnSpPr>
          <p:nvPr/>
        </p:nvCxnSpPr>
        <p:spPr>
          <a:xfrm flipH="1">
            <a:off x="2049758" y="2021043"/>
            <a:ext cx="794127" cy="24762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6" name="Straight Connector 205"/>
          <p:cNvCxnSpPr>
            <a:stCxn id="195" idx="2"/>
            <a:endCxn id="109" idx="2"/>
          </p:cNvCxnSpPr>
          <p:nvPr/>
        </p:nvCxnSpPr>
        <p:spPr>
          <a:xfrm flipH="1">
            <a:off x="2049758" y="2244563"/>
            <a:ext cx="794127" cy="2410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7" name="左右箭头 37"/>
          <p:cNvSpPr/>
          <p:nvPr/>
        </p:nvSpPr>
        <p:spPr>
          <a:xfrm>
            <a:off x="1518002" y="1789234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Rectangle 204"/>
          <p:cNvSpPr/>
          <p:nvPr/>
        </p:nvSpPr>
        <p:spPr>
          <a:xfrm>
            <a:off x="6860703" y="2794777"/>
            <a:ext cx="864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 Cloud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58756" y="2295874"/>
            <a:ext cx="792000" cy="144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0" name="Rectangle 204"/>
          <p:cNvSpPr/>
          <p:nvPr/>
        </p:nvSpPr>
        <p:spPr>
          <a:xfrm>
            <a:off x="658756" y="1814395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1" name="Rectangle 204"/>
          <p:cNvSpPr/>
          <p:nvPr/>
        </p:nvSpPr>
        <p:spPr>
          <a:xfrm>
            <a:off x="658756" y="1573656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2" name="Rectangle 204"/>
          <p:cNvSpPr/>
          <p:nvPr/>
        </p:nvSpPr>
        <p:spPr>
          <a:xfrm>
            <a:off x="658756" y="2055134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90625" y="246502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APP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7" name="Rectangle 222"/>
          <p:cNvSpPr/>
          <p:nvPr/>
        </p:nvSpPr>
        <p:spPr>
          <a:xfrm>
            <a:off x="7152743" y="1609491"/>
            <a:ext cx="275471" cy="90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消息接入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8" name="Rectangle 217"/>
          <p:cNvSpPr/>
          <p:nvPr/>
        </p:nvSpPr>
        <p:spPr>
          <a:xfrm rot="16200000">
            <a:off x="6345513" y="2178018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9" name="Rectangle 218"/>
          <p:cNvSpPr/>
          <p:nvPr/>
        </p:nvSpPr>
        <p:spPr>
          <a:xfrm rot="16200000">
            <a:off x="6350290" y="1484618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10544" y="875486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1" name="Rectangle 222"/>
          <p:cNvSpPr/>
          <p:nvPr/>
        </p:nvSpPr>
        <p:spPr>
          <a:xfrm>
            <a:off x="7582546" y="1597504"/>
            <a:ext cx="266908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消息管理平台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2" name="左右箭头 37"/>
          <p:cNvSpPr/>
          <p:nvPr/>
        </p:nvSpPr>
        <p:spPr>
          <a:xfrm>
            <a:off x="6828029" y="1859442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6" name="Straight Connector 199"/>
          <p:cNvCxnSpPr>
            <a:stCxn id="208" idx="0"/>
            <a:endCxn id="217" idx="2"/>
          </p:cNvCxnSpPr>
          <p:nvPr/>
        </p:nvCxnSpPr>
        <p:spPr>
          <a:xfrm flipH="1" flipV="1">
            <a:off x="7290479" y="2509491"/>
            <a:ext cx="2224" cy="28528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4" name="TextBox 113"/>
          <p:cNvSpPr txBox="1"/>
          <p:nvPr/>
        </p:nvSpPr>
        <p:spPr>
          <a:xfrm>
            <a:off x="4955107" y="3178716"/>
            <a:ext cx="3399184" cy="1870116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餐厅端可以模拟数据，分别通过同步长连接、异步短连接方式发送至中心端，并在模拟界面中显示；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中心端可以模拟数据，分别通过同步长连接、异步短连接方式发送至餐厅服务器端，并在模拟界面中显示；无需在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端显示；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</a:t>
            </a:r>
            <a:r>
              <a:rPr lang="en-US" altLang="zh-CN" dirty="0" smtClean="0"/>
              <a:t>Store CloGrpcClientServiceud Framework </a:t>
            </a:r>
            <a:r>
              <a:rPr lang="zh-CN" altLang="en-US" dirty="0" smtClean="0"/>
              <a:t>功能架构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506145" y="1421766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长连接服务端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3741" y="1127856"/>
            <a:ext cx="2775857" cy="936171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289" y="1146987"/>
            <a:ext cx="1927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连接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6145" y="1737450"/>
            <a:ext cx="1132114" cy="252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长连接客户端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5088" y="1410880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短连接发送端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5088" y="1726564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短连接接收端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6145" y="2488567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消息即时发送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3741" y="2249087"/>
            <a:ext cx="2775857" cy="1197428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21175" y="2268218"/>
            <a:ext cx="1927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消息发送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88" y="2488567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消息定时发送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45088" y="2804251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防重复发送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6145" y="2804251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消息优先级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45088" y="3130822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6145" y="3130822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心跳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6145" y="3881941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消息接收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ACK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53741" y="3642461"/>
            <a:ext cx="2775857" cy="925286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2060" y="3661592"/>
            <a:ext cx="1927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消息接收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45088" y="3881941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防重复接收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45123" y="4197625"/>
            <a:ext cx="1132114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543259" y="1421800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消息状态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379970" y="1138742"/>
            <a:ext cx="1469572" cy="1915885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2086" y="115787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消息管理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43259" y="2260000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消息发送报表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543259" y="1824570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消息重发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43259" y="2684543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消息接收报表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97088" y="1563284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通道监控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52305" y="1131121"/>
            <a:ext cx="1469572" cy="2209801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46801" y="115787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通道管理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807974" y="2401484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权限管理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797088" y="1966054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通道配置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18860" y="2826027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故障报警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65030" y="3413875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数据防篡改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65030" y="3816645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身份认证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565030" y="4197645"/>
            <a:ext cx="1132114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加密解密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69084" y="3158042"/>
            <a:ext cx="1469572" cy="1431471"/>
          </a:xfrm>
          <a:prstGeom prst="rect">
            <a:avLst/>
          </a:prstGeom>
          <a:noFill/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1200" y="3177173"/>
            <a:ext cx="719112" cy="2530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安全管理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9551" y="4593294"/>
            <a:ext cx="468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1199" y="365591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b="1" kern="0" dirty="0" smtClean="0">
                <a:latin typeface="微软雅黑" pitchFamily="34" charset="-122"/>
                <a:ea typeface="微软雅黑" pitchFamily="34" charset="-122"/>
              </a:rPr>
              <a:t>图例：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99055" y="4563679"/>
            <a:ext cx="246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只提供接口定义，暂不需要实现功能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9551" y="4295119"/>
            <a:ext cx="468000" cy="1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9055" y="42588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餐厅功能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9551" y="3971866"/>
            <a:ext cx="468000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9055" y="39540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数据中心功能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1036319" y="1002030"/>
            <a:ext cx="1188721" cy="269748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952499" y="1066800"/>
            <a:ext cx="1188721" cy="26974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68679" y="1131570"/>
            <a:ext cx="1188721" cy="269748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场景四：中心端消息发送架构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807235" y="4914900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013442" y="1898539"/>
            <a:ext cx="90635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现有系统</a:t>
            </a:r>
          </a:p>
        </p:txBody>
      </p:sp>
      <p:sp>
        <p:nvSpPr>
          <p:cNvPr id="7" name="Rectangle 6"/>
          <p:cNvSpPr/>
          <p:nvPr/>
        </p:nvSpPr>
        <p:spPr>
          <a:xfrm>
            <a:off x="6057900" y="1337310"/>
            <a:ext cx="1588770" cy="218313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9537" y="1403153"/>
            <a:ext cx="864223" cy="25391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接收处理层</a:t>
            </a:r>
          </a:p>
        </p:txBody>
      </p:sp>
      <p:sp>
        <p:nvSpPr>
          <p:cNvPr id="9" name="Rectangle 8"/>
          <p:cNvSpPr/>
          <p:nvPr/>
        </p:nvSpPr>
        <p:spPr>
          <a:xfrm>
            <a:off x="7157167" y="1717406"/>
            <a:ext cx="329483" cy="14829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Rest Interface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4828" y="2347622"/>
            <a:ext cx="90635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现有系统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4149" y="2816252"/>
            <a:ext cx="906356" cy="25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YUM</a:t>
            </a: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现有系统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3660" y="1749210"/>
            <a:ext cx="411480" cy="57108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实时消息接收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2230" y="2493982"/>
            <a:ext cx="434340" cy="626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定时消息接收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71285" y="1337804"/>
            <a:ext cx="3139347" cy="218263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47616" y="2661292"/>
            <a:ext cx="281684" cy="56196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定时任务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011930" y="1714494"/>
            <a:ext cx="1383030" cy="1634496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60521" y="1870373"/>
            <a:ext cx="1080000" cy="244177"/>
          </a:xfrm>
          <a:prstGeom prst="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长连接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11318" y="2534934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91940" y="1374635"/>
            <a:ext cx="891540" cy="253916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发送处理层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18992" y="1610231"/>
            <a:ext cx="360000" cy="72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同步长连接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服务端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20814" y="2495144"/>
            <a:ext cx="360000" cy="72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异步短连接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发送服务</a:t>
            </a:r>
          </a:p>
        </p:txBody>
      </p:sp>
      <p:sp>
        <p:nvSpPr>
          <p:cNvPr id="29" name="Can 28"/>
          <p:cNvSpPr/>
          <p:nvPr/>
        </p:nvSpPr>
        <p:spPr>
          <a:xfrm>
            <a:off x="5579828" y="4024105"/>
            <a:ext cx="1072431" cy="616722"/>
          </a:xfrm>
          <a:prstGeom prst="ca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Postgresql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159528" y="4029323"/>
            <a:ext cx="685800" cy="606287"/>
          </a:xfrm>
          <a:prstGeom prst="ellipse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</a:p>
        </p:txBody>
      </p:sp>
      <p:sp>
        <p:nvSpPr>
          <p:cNvPr id="31" name="Up Arrow 30"/>
          <p:cNvSpPr/>
          <p:nvPr/>
        </p:nvSpPr>
        <p:spPr>
          <a:xfrm rot="16200000">
            <a:off x="5148838" y="4152467"/>
            <a:ext cx="176400" cy="36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907118" y="443215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预加载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70250" y="4157717"/>
            <a:ext cx="1033670" cy="3494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管理平台</a:t>
            </a:r>
            <a:endParaRPr lang="en-US" altLang="zh-CN" sz="90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(Web)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eft-Right Arrow 33"/>
          <p:cNvSpPr/>
          <p:nvPr/>
        </p:nvSpPr>
        <p:spPr>
          <a:xfrm>
            <a:off x="6920910" y="4244143"/>
            <a:ext cx="360000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Up Arrow 35"/>
          <p:cNvSpPr/>
          <p:nvPr/>
        </p:nvSpPr>
        <p:spPr>
          <a:xfrm>
            <a:off x="5638773" y="3295235"/>
            <a:ext cx="176400" cy="72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ounded Rectangle 36"/>
          <p:cNvSpPr/>
          <p:nvPr/>
        </p:nvSpPr>
        <p:spPr>
          <a:xfrm>
            <a:off x="6255023" y="1564248"/>
            <a:ext cx="751567" cy="170473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Up Arrow 37"/>
          <p:cNvSpPr/>
          <p:nvPr/>
        </p:nvSpPr>
        <p:spPr>
          <a:xfrm rot="16200000">
            <a:off x="7590220" y="1917382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Up Arrow 38"/>
          <p:cNvSpPr/>
          <p:nvPr/>
        </p:nvSpPr>
        <p:spPr>
          <a:xfrm rot="16200000">
            <a:off x="7580602" y="2390818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Up Arrow 39"/>
          <p:cNvSpPr/>
          <p:nvPr/>
        </p:nvSpPr>
        <p:spPr>
          <a:xfrm rot="16200000">
            <a:off x="7610740" y="2849842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Up Arrow 40"/>
          <p:cNvSpPr/>
          <p:nvPr/>
        </p:nvSpPr>
        <p:spPr>
          <a:xfrm rot="16200000">
            <a:off x="6876424" y="1971384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Up Arrow 41"/>
          <p:cNvSpPr/>
          <p:nvPr/>
        </p:nvSpPr>
        <p:spPr>
          <a:xfrm rot="16200000">
            <a:off x="6874933" y="2692965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Up Arrow 43"/>
          <p:cNvSpPr/>
          <p:nvPr/>
        </p:nvSpPr>
        <p:spPr>
          <a:xfrm rot="16200000">
            <a:off x="5712547" y="1789896"/>
            <a:ext cx="176400" cy="684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Up Arrow 45"/>
          <p:cNvSpPr/>
          <p:nvPr/>
        </p:nvSpPr>
        <p:spPr>
          <a:xfrm rot="16200000">
            <a:off x="5290967" y="2859281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2548545" y="971550"/>
            <a:ext cx="5395305" cy="2914650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74771" y="990411"/>
            <a:ext cx="26086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220" y="1116141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9551" y="4593294"/>
            <a:ext cx="468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1199" y="3655913"/>
            <a:ext cx="719112" cy="25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b="1" kern="0" dirty="0" smtClean="0">
                <a:latin typeface="微软雅黑" pitchFamily="34" charset="-122"/>
                <a:ea typeface="微软雅黑" pitchFamily="34" charset="-122"/>
              </a:rPr>
              <a:t>图例：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9055" y="4563679"/>
            <a:ext cx="2514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只提供接口定义，暂不需要实现功能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9551" y="4295119"/>
            <a:ext cx="468000" cy="1800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99055" y="42588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餐厅功能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9551" y="3971866"/>
            <a:ext cx="468000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99055" y="3954085"/>
            <a:ext cx="2057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kern="0" dirty="0" smtClean="0">
                <a:latin typeface="微软雅黑" pitchFamily="34" charset="-122"/>
                <a:ea typeface="微软雅黑" pitchFamily="34" charset="-122"/>
              </a:rPr>
              <a:t>数据中心功能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160521" y="2857163"/>
            <a:ext cx="1080000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latin typeface="微软雅黑" pitchFamily="34" charset="-122"/>
                <a:ea typeface="微软雅黑" pitchFamily="34" charset="-122"/>
              </a:rPr>
              <a:t>定时</a:t>
            </a:r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Queue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160521" y="2182792"/>
            <a:ext cx="1080000" cy="274657"/>
          </a:xfrm>
          <a:prstGeom prst="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短连接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Queue</a:t>
            </a:r>
            <a:endParaRPr lang="zh-CN" altLang="en-US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271363" y="1651326"/>
            <a:ext cx="397417" cy="680394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同步长连接客户端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73185" y="2479090"/>
            <a:ext cx="395595" cy="858469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eaVert"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异步短连接</a:t>
            </a:r>
            <a:endParaRPr lang="en-US" altLang="zh-CN" sz="9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接受服务</a:t>
            </a:r>
          </a:p>
        </p:txBody>
      </p:sp>
      <p:sp>
        <p:nvSpPr>
          <p:cNvPr id="69" name="Snip and Round Single Corner Rectangle 68"/>
          <p:cNvSpPr/>
          <p:nvPr/>
        </p:nvSpPr>
        <p:spPr>
          <a:xfrm>
            <a:off x="6697980" y="3440430"/>
            <a:ext cx="628650" cy="400050"/>
          </a:xfrm>
          <a:prstGeom prst="snip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接口通讯规则</a:t>
            </a:r>
          </a:p>
        </p:txBody>
      </p:sp>
      <p:sp>
        <p:nvSpPr>
          <p:cNvPr id="72" name="Snip and Round Single Corner Rectangle 71"/>
          <p:cNvSpPr/>
          <p:nvPr/>
        </p:nvSpPr>
        <p:spPr>
          <a:xfrm>
            <a:off x="3444240" y="3444240"/>
            <a:ext cx="750570" cy="400050"/>
          </a:xfrm>
          <a:prstGeom prst="snipRound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餐厅端通讯状态</a:t>
            </a:r>
          </a:p>
        </p:txBody>
      </p:sp>
      <p:cxnSp>
        <p:nvCxnSpPr>
          <p:cNvPr id="74" name="Straight Connector 73"/>
          <p:cNvCxnSpPr>
            <a:stCxn id="69" idx="3"/>
            <a:endCxn id="37" idx="2"/>
          </p:cNvCxnSpPr>
          <p:nvPr/>
        </p:nvCxnSpPr>
        <p:spPr>
          <a:xfrm flipH="1" flipV="1">
            <a:off x="6630807" y="3268980"/>
            <a:ext cx="381498" cy="17145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Up Arrow 46"/>
          <p:cNvSpPr/>
          <p:nvPr/>
        </p:nvSpPr>
        <p:spPr>
          <a:xfrm rot="10800000">
            <a:off x="6369133" y="3225993"/>
            <a:ext cx="176400" cy="72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ounded Rectangle 82"/>
          <p:cNvSpPr/>
          <p:nvPr/>
        </p:nvSpPr>
        <p:spPr>
          <a:xfrm>
            <a:off x="2966993" y="1476618"/>
            <a:ext cx="679177" cy="1895232"/>
          </a:xfrm>
          <a:prstGeom prst="roundRect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4" name="Straight Connector 83"/>
          <p:cNvCxnSpPr>
            <a:stCxn id="72" idx="2"/>
            <a:endCxn id="83" idx="2"/>
          </p:cNvCxnSpPr>
          <p:nvPr/>
        </p:nvCxnSpPr>
        <p:spPr>
          <a:xfrm flipH="1" flipV="1">
            <a:off x="3306582" y="3371850"/>
            <a:ext cx="137658" cy="27241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8" name="Up Arrow 87"/>
          <p:cNvSpPr/>
          <p:nvPr/>
        </p:nvSpPr>
        <p:spPr>
          <a:xfrm rot="16200000">
            <a:off x="3736984" y="2009484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Up Arrow 88"/>
          <p:cNvSpPr/>
          <p:nvPr/>
        </p:nvSpPr>
        <p:spPr>
          <a:xfrm rot="16200000">
            <a:off x="3735493" y="2731065"/>
            <a:ext cx="176400" cy="1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Up Arrow 89"/>
          <p:cNvSpPr/>
          <p:nvPr/>
        </p:nvSpPr>
        <p:spPr>
          <a:xfrm rot="16200000">
            <a:off x="2248387" y="1438746"/>
            <a:ext cx="216000" cy="10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Socket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Up Arrow 90"/>
          <p:cNvSpPr/>
          <p:nvPr/>
        </p:nvSpPr>
        <p:spPr>
          <a:xfrm rot="16200000">
            <a:off x="2240766" y="2416746"/>
            <a:ext cx="216000" cy="108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场景四：长连接心跳机制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57"/>
          <p:cNvSpPr/>
          <p:nvPr/>
        </p:nvSpPr>
        <p:spPr>
          <a:xfrm>
            <a:off x="5790389" y="907055"/>
            <a:ext cx="1080000" cy="27542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可选过程 60"/>
          <p:cNvSpPr/>
          <p:nvPr/>
        </p:nvSpPr>
        <p:spPr>
          <a:xfrm>
            <a:off x="5790389" y="1508387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创建通道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流程图: 决策 61"/>
          <p:cNvSpPr/>
          <p:nvPr/>
        </p:nvSpPr>
        <p:spPr>
          <a:xfrm>
            <a:off x="6532699" y="2183603"/>
            <a:ext cx="1520327" cy="561859"/>
          </a:xfrm>
          <a:prstGeom prst="flowChartDecisio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通道是否空闲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63"/>
          <p:cNvCxnSpPr>
            <a:stCxn id="9" idx="3"/>
            <a:endCxn id="9" idx="0"/>
          </p:cNvCxnSpPr>
          <p:nvPr/>
        </p:nvCxnSpPr>
        <p:spPr>
          <a:xfrm flipH="1" flipV="1">
            <a:off x="7292863" y="2183603"/>
            <a:ext cx="760163" cy="280930"/>
          </a:xfrm>
          <a:prstGeom prst="bentConnector4">
            <a:avLst>
              <a:gd name="adj1" fmla="val -30072"/>
              <a:gd name="adj2" fmla="val 138918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流程图: 可选过程 68"/>
          <p:cNvSpPr/>
          <p:nvPr/>
        </p:nvSpPr>
        <p:spPr>
          <a:xfrm>
            <a:off x="6752862" y="2952701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空闲计数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决策 70"/>
          <p:cNvSpPr/>
          <p:nvPr/>
        </p:nvSpPr>
        <p:spPr>
          <a:xfrm>
            <a:off x="6532699" y="3388000"/>
            <a:ext cx="1520327" cy="561859"/>
          </a:xfrm>
          <a:prstGeom prst="flowChartDecisio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空闲计数是否</a:t>
            </a:r>
            <a:r>
              <a:rPr lang="en-US" altLang="zh-CN" sz="9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&gt;3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72"/>
          <p:cNvCxnSpPr>
            <a:stCxn id="7" idx="2"/>
            <a:endCxn id="8" idx="0"/>
          </p:cNvCxnSpPr>
          <p:nvPr/>
        </p:nvCxnSpPr>
        <p:spPr>
          <a:xfrm>
            <a:off x="6330389" y="1182478"/>
            <a:ext cx="0" cy="325909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76"/>
          <p:cNvSpPr/>
          <p:nvPr/>
        </p:nvSpPr>
        <p:spPr>
          <a:xfrm>
            <a:off x="6749549" y="4236611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断开通道连接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30"/>
          <p:cNvCxnSpPr>
            <a:stCxn id="12" idx="3"/>
            <a:endCxn id="9" idx="3"/>
          </p:cNvCxnSpPr>
          <p:nvPr/>
        </p:nvCxnSpPr>
        <p:spPr>
          <a:xfrm flipV="1">
            <a:off x="8053026" y="2464533"/>
            <a:ext cx="12700" cy="1204397"/>
          </a:xfrm>
          <a:prstGeom prst="bentConnector3">
            <a:avLst>
              <a:gd name="adj1" fmla="val 1800000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流程图: 可选过程 32"/>
          <p:cNvSpPr/>
          <p:nvPr/>
        </p:nvSpPr>
        <p:spPr>
          <a:xfrm>
            <a:off x="4995573" y="2191479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监听是否有消息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流程图: 决策 34"/>
          <p:cNvSpPr/>
          <p:nvPr/>
        </p:nvSpPr>
        <p:spPr>
          <a:xfrm>
            <a:off x="4890618" y="2790457"/>
            <a:ext cx="1289911" cy="561859"/>
          </a:xfrm>
          <a:prstGeom prst="flowChartDecisio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判断消息类型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流程图: 可选过程 35"/>
          <p:cNvSpPr/>
          <p:nvPr/>
        </p:nvSpPr>
        <p:spPr>
          <a:xfrm>
            <a:off x="4995573" y="3923964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空闲计数清零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36"/>
          <p:cNvSpPr/>
          <p:nvPr/>
        </p:nvSpPr>
        <p:spPr>
          <a:xfrm>
            <a:off x="527673" y="907055"/>
            <a:ext cx="1024568" cy="27542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6"/>
          <p:cNvCxnSpPr>
            <a:stCxn id="23" idx="3"/>
            <a:endCxn id="7" idx="1"/>
          </p:cNvCxnSpPr>
          <p:nvPr/>
        </p:nvCxnSpPr>
        <p:spPr>
          <a:xfrm>
            <a:off x="1552241" y="1044767"/>
            <a:ext cx="4238148" cy="0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96174" y="765313"/>
            <a:ext cx="523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连接</a:t>
            </a:r>
            <a:endParaRPr lang="zh-CN" altLang="en-US" sz="1100" dirty="0"/>
          </a:p>
        </p:txBody>
      </p:sp>
      <p:sp>
        <p:nvSpPr>
          <p:cNvPr id="26" name="矩形 9"/>
          <p:cNvSpPr/>
          <p:nvPr/>
        </p:nvSpPr>
        <p:spPr>
          <a:xfrm>
            <a:off x="1039957" y="1189823"/>
            <a:ext cx="45719" cy="329457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900" ker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32234" y="2160534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362448" y="1755624"/>
            <a:ext cx="175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连接成功后发送业务消息</a:t>
            </a:r>
            <a:endParaRPr lang="zh-CN" altLang="en-US" sz="1100" dirty="0"/>
          </a:p>
        </p:txBody>
      </p:sp>
      <p:sp>
        <p:nvSpPr>
          <p:cNvPr id="32" name="流程图: 可选过程 49"/>
          <p:cNvSpPr/>
          <p:nvPr/>
        </p:nvSpPr>
        <p:spPr>
          <a:xfrm>
            <a:off x="3894726" y="3450233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处理业务信息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52241" y="2528847"/>
            <a:ext cx="1359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循环发送心跳消息</a:t>
            </a:r>
            <a:endParaRPr lang="zh-CN" altLang="en-US" sz="1100" dirty="0"/>
          </a:p>
        </p:txBody>
      </p:sp>
      <p:cxnSp>
        <p:nvCxnSpPr>
          <p:cNvPr id="35" name="肘形连接符 27"/>
          <p:cNvCxnSpPr>
            <a:stCxn id="21" idx="1"/>
            <a:endCxn id="32" idx="0"/>
          </p:cNvCxnSpPr>
          <p:nvPr/>
        </p:nvCxnSpPr>
        <p:spPr>
          <a:xfrm rot="10800000" flipV="1">
            <a:off x="4434726" y="3071387"/>
            <a:ext cx="455892" cy="378846"/>
          </a:xfrm>
          <a:prstGeom prst="bentConnector2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59"/>
          <p:cNvCxnSpPr>
            <a:stCxn id="9" idx="2"/>
            <a:endCxn id="11" idx="0"/>
          </p:cNvCxnSpPr>
          <p:nvPr/>
        </p:nvCxnSpPr>
        <p:spPr>
          <a:xfrm flipH="1">
            <a:off x="7292862" y="2745462"/>
            <a:ext cx="1" cy="207239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62"/>
          <p:cNvCxnSpPr>
            <a:stCxn id="11" idx="2"/>
            <a:endCxn id="12" idx="0"/>
          </p:cNvCxnSpPr>
          <p:nvPr/>
        </p:nvCxnSpPr>
        <p:spPr>
          <a:xfrm>
            <a:off x="7292862" y="3220517"/>
            <a:ext cx="1" cy="167483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64"/>
          <p:cNvCxnSpPr>
            <a:stCxn id="12" idx="2"/>
            <a:endCxn id="18" idx="0"/>
          </p:cNvCxnSpPr>
          <p:nvPr/>
        </p:nvCxnSpPr>
        <p:spPr>
          <a:xfrm flipH="1">
            <a:off x="7289549" y="3949859"/>
            <a:ext cx="3314" cy="286752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66"/>
          <p:cNvCxnSpPr>
            <a:stCxn id="20" idx="2"/>
            <a:endCxn id="21" idx="0"/>
          </p:cNvCxnSpPr>
          <p:nvPr/>
        </p:nvCxnSpPr>
        <p:spPr>
          <a:xfrm>
            <a:off x="5535573" y="2459295"/>
            <a:ext cx="1" cy="331162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68831" y="2489092"/>
            <a:ext cx="83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当有消息</a:t>
            </a:r>
            <a:endParaRPr lang="zh-CN" altLang="en-US" sz="1100" dirty="0"/>
          </a:p>
        </p:txBody>
      </p:sp>
      <p:cxnSp>
        <p:nvCxnSpPr>
          <p:cNvPr id="42" name="直接箭头连接符 69"/>
          <p:cNvCxnSpPr>
            <a:endCxn id="22" idx="0"/>
          </p:cNvCxnSpPr>
          <p:nvPr/>
        </p:nvCxnSpPr>
        <p:spPr>
          <a:xfrm flipH="1">
            <a:off x="5535573" y="3373560"/>
            <a:ext cx="2986" cy="550404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69435" y="2694307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295019" y="3945776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是</a:t>
            </a:r>
            <a:endParaRPr lang="zh-CN" altLang="en-US" sz="1100" dirty="0"/>
          </a:p>
        </p:txBody>
      </p:sp>
      <p:cxnSp>
        <p:nvCxnSpPr>
          <p:cNvPr id="45" name="肘形连接符 38"/>
          <p:cNvCxnSpPr>
            <a:stCxn id="22" idx="1"/>
            <a:endCxn id="20" idx="1"/>
          </p:cNvCxnSpPr>
          <p:nvPr/>
        </p:nvCxnSpPr>
        <p:spPr>
          <a:xfrm rot="10800000">
            <a:off x="4995573" y="2325388"/>
            <a:ext cx="12700" cy="1732485"/>
          </a:xfrm>
          <a:prstGeom prst="bentConnector3">
            <a:avLst>
              <a:gd name="adj1" fmla="val 11895657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92904" y="2812699"/>
            <a:ext cx="118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业务</a:t>
            </a:r>
            <a:r>
              <a:rPr lang="zh-CN" altLang="en-US" sz="1100" dirty="0"/>
              <a:t>消息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160189" y="3476228"/>
            <a:ext cx="1188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心跳消息</a:t>
            </a:r>
            <a:endParaRPr lang="zh-CN" altLang="en-US" sz="1100" dirty="0"/>
          </a:p>
        </p:txBody>
      </p:sp>
      <p:cxnSp>
        <p:nvCxnSpPr>
          <p:cNvPr id="50" name="Elbow Connector 49"/>
          <p:cNvCxnSpPr>
            <a:stCxn id="8" idx="2"/>
            <a:endCxn id="9" idx="0"/>
          </p:cNvCxnSpPr>
          <p:nvPr/>
        </p:nvCxnSpPr>
        <p:spPr>
          <a:xfrm rot="16200000" flipH="1">
            <a:off x="6607926" y="1498666"/>
            <a:ext cx="407400" cy="962474"/>
          </a:xfrm>
          <a:prstGeom prst="bentConnector3">
            <a:avLst>
              <a:gd name="adj1" fmla="val 50000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8" idx="2"/>
            <a:endCxn id="20" idx="0"/>
          </p:cNvCxnSpPr>
          <p:nvPr/>
        </p:nvCxnSpPr>
        <p:spPr>
          <a:xfrm rot="5400000">
            <a:off x="5725343" y="1586433"/>
            <a:ext cx="415276" cy="794816"/>
          </a:xfrm>
          <a:prstGeom prst="bentConnector3">
            <a:avLst>
              <a:gd name="adj1" fmla="val 50000"/>
            </a:avLst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905730" y="3356545"/>
            <a:ext cx="379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否</a:t>
            </a:r>
            <a:endParaRPr lang="zh-CN" altLang="en-US" sz="1100" dirty="0"/>
          </a:p>
        </p:txBody>
      </p:sp>
      <p:sp>
        <p:nvSpPr>
          <p:cNvPr id="71" name="Up Arrow 70"/>
          <p:cNvSpPr/>
          <p:nvPr/>
        </p:nvSpPr>
        <p:spPr>
          <a:xfrm rot="5400000">
            <a:off x="2096885" y="993259"/>
            <a:ext cx="176400" cy="216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Up Arrow 71"/>
          <p:cNvSpPr/>
          <p:nvPr/>
        </p:nvSpPr>
        <p:spPr>
          <a:xfrm rot="5400000">
            <a:off x="2080320" y="1742006"/>
            <a:ext cx="176400" cy="216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69"/>
          <p:cNvCxnSpPr/>
          <p:nvPr/>
        </p:nvCxnSpPr>
        <p:spPr>
          <a:xfrm flipH="1" flipV="1">
            <a:off x="3518445" y="3578087"/>
            <a:ext cx="360000" cy="6054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流程图: 可选过程 76"/>
          <p:cNvSpPr/>
          <p:nvPr/>
        </p:nvSpPr>
        <p:spPr>
          <a:xfrm>
            <a:off x="6749549" y="4706721"/>
            <a:ext cx="1080000" cy="267816"/>
          </a:xfrm>
          <a:prstGeom prst="flowChartAlternateProcess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报警通知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64"/>
          <p:cNvCxnSpPr>
            <a:stCxn id="18" idx="2"/>
            <a:endCxn id="79" idx="0"/>
          </p:cNvCxnSpPr>
          <p:nvPr/>
        </p:nvCxnSpPr>
        <p:spPr>
          <a:xfrm>
            <a:off x="7289549" y="4504427"/>
            <a:ext cx="0" cy="202294"/>
          </a:xfrm>
          <a:prstGeom prst="straightConnector1">
            <a:avLst/>
          </a:prstGeom>
          <a:ln w="6350">
            <a:solidFill>
              <a:srgbClr val="1B355C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场景四：接口文档模板示例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646" y="941742"/>
            <a:ext cx="7270044" cy="1016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31" y="2047700"/>
            <a:ext cx="5663847" cy="309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896577" y="390189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6577" y="3901899"/>
                        <a:ext cx="914400" cy="7715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场景四：工作任务清单（举例）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环境搭建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3(0)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dirty="0" smtClean="0"/>
                        <a:t>数据中心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Store Cloud Framework</a:t>
                      </a:r>
                      <a:endParaRPr lang="zh-CN" altLang="en-US" sz="1200" kern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24</a:t>
                      </a:r>
                      <a:r>
                        <a:rPr lang="zh-CN" altLang="en-US" sz="1200" dirty="0" smtClean="0"/>
                        <a:t>（</a:t>
                      </a:r>
                      <a:r>
                        <a:rPr lang="en-US" altLang="zh-CN" sz="1200" dirty="0" smtClean="0"/>
                        <a:t>=8</a:t>
                      </a:r>
                      <a:r>
                        <a:rPr lang="zh-CN" altLang="en-US" sz="1200" dirty="0" smtClean="0"/>
                        <a:t>功能点</a:t>
                      </a:r>
                      <a:r>
                        <a:rPr lang="en-US" altLang="zh-CN" sz="1200" dirty="0" smtClean="0"/>
                        <a:t>*3</a:t>
                      </a:r>
                      <a:r>
                        <a:rPr lang="zh-CN" altLang="en-US" sz="1200" dirty="0" smtClean="0"/>
                        <a:t>）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餐厅 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Store Service Framework</a:t>
                      </a:r>
                      <a:endParaRPr lang="zh-CN" altLang="en-US" sz="1200" kern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消息管理平台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对接</a:t>
                      </a:r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SCF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200" dirty="0" smtClean="0"/>
                        <a:t>从数据库中读取</a:t>
                      </a:r>
                      <a:r>
                        <a:rPr lang="en-US" altLang="zh-CN" sz="1200" dirty="0" smtClean="0"/>
                        <a:t>JSON</a:t>
                      </a:r>
                      <a:r>
                        <a:rPr lang="zh-CN" altLang="en-US" sz="1200" dirty="0" smtClean="0"/>
                        <a:t>文件，</a:t>
                      </a:r>
                      <a:r>
                        <a:rPr lang="en-US" altLang="zh-CN" sz="1200" dirty="0" smtClean="0"/>
                        <a:t>10K</a:t>
                      </a:r>
                      <a:r>
                        <a:rPr lang="zh-CN" altLang="en-US" sz="1200" dirty="0" smtClean="0"/>
                        <a:t>左右，通过同步连接发给餐厅端；餐厅端</a:t>
                      </a:r>
                      <a:r>
                        <a:rPr lang="en-US" altLang="zh-CN" sz="1200" dirty="0" smtClean="0"/>
                        <a:t>Server</a:t>
                      </a:r>
                      <a:r>
                        <a:rPr lang="zh-CN" altLang="en-US" sz="1200" dirty="0" smtClean="0"/>
                        <a:t>通过模拟界面显示数据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源代码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联调测试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接口清单示例编写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接口清单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4152985" y="3117455"/>
            <a:ext cx="2018555" cy="14346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148" name="Text Box 17"/>
          <p:cNvSpPr txBox="1">
            <a:spLocks noChangeArrowheads="1"/>
          </p:cNvSpPr>
          <p:nvPr/>
        </p:nvSpPr>
        <p:spPr bwMode="auto">
          <a:xfrm>
            <a:off x="4264633" y="3311914"/>
            <a:ext cx="1858766" cy="9313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37725" y="739739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37726" y="2954129"/>
            <a:ext cx="3887622" cy="158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5508564" y="2039372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835914" y="190831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系统关系图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48"/>
          <p:cNvGrpSpPr/>
          <p:nvPr/>
        </p:nvGrpSpPr>
        <p:grpSpPr bwMode="auto">
          <a:xfrm>
            <a:off x="3856521" y="1376737"/>
            <a:ext cx="1249734" cy="1017142"/>
            <a:chOff x="670" y="3136"/>
            <a:chExt cx="1353" cy="748"/>
          </a:xfrm>
        </p:grpSpPr>
        <p:sp>
          <p:nvSpPr>
            <p:cNvPr id="154" name="Oval 49"/>
            <p:cNvSpPr>
              <a:spLocks noChangeArrowheads="1"/>
            </p:cNvSpPr>
            <p:nvPr/>
          </p:nvSpPr>
          <p:spPr bwMode="auto">
            <a:xfrm>
              <a:off x="670" y="3244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Oval 50"/>
            <p:cNvSpPr>
              <a:spLocks noChangeArrowheads="1"/>
            </p:cNvSpPr>
            <p:nvPr/>
          </p:nvSpPr>
          <p:spPr bwMode="auto">
            <a:xfrm>
              <a:off x="670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Oval 51"/>
            <p:cNvSpPr>
              <a:spLocks noChangeArrowheads="1"/>
            </p:cNvSpPr>
            <p:nvPr/>
          </p:nvSpPr>
          <p:spPr bwMode="auto">
            <a:xfrm>
              <a:off x="1252" y="3272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Oval 52"/>
            <p:cNvSpPr>
              <a:spLocks noChangeArrowheads="1"/>
            </p:cNvSpPr>
            <p:nvPr/>
          </p:nvSpPr>
          <p:spPr bwMode="auto">
            <a:xfrm>
              <a:off x="951" y="313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Oval 53"/>
            <p:cNvSpPr>
              <a:spLocks noChangeArrowheads="1"/>
            </p:cNvSpPr>
            <p:nvPr/>
          </p:nvSpPr>
          <p:spPr bwMode="auto">
            <a:xfrm>
              <a:off x="1252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Oval 54"/>
            <p:cNvSpPr>
              <a:spLocks noChangeArrowheads="1"/>
            </p:cNvSpPr>
            <p:nvPr/>
          </p:nvSpPr>
          <p:spPr bwMode="auto">
            <a:xfrm>
              <a:off x="944" y="347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6411075" y="986091"/>
            <a:ext cx="1602768" cy="154112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68422" y="986091"/>
            <a:ext cx="1802177" cy="16808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圓角矩形 130"/>
          <p:cNvSpPr/>
          <p:nvPr/>
        </p:nvSpPr>
        <p:spPr>
          <a:xfrm>
            <a:off x="5219270" y="739533"/>
            <a:ext cx="3565132" cy="2281069"/>
          </a:xfrm>
          <a:prstGeom prst="roundRect">
            <a:avLst/>
          </a:prstGeom>
          <a:noFill/>
          <a:ln w="254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34"/>
          <p:cNvCxnSpPr>
            <a:stCxn id="225" idx="2"/>
            <a:endCxn id="136" idx="0"/>
          </p:cNvCxnSpPr>
          <p:nvPr/>
        </p:nvCxnSpPr>
        <p:spPr>
          <a:xfrm>
            <a:off x="2048279" y="1445522"/>
            <a:ext cx="4534125" cy="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64" name="Rectangle 55"/>
          <p:cNvSpPr>
            <a:spLocks noChangeArrowheads="1"/>
          </p:cNvSpPr>
          <p:nvPr/>
        </p:nvSpPr>
        <p:spPr bwMode="auto">
          <a:xfrm>
            <a:off x="4148588" y="1790652"/>
            <a:ext cx="613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45000"/>
              </a:spcBef>
              <a:buClr>
                <a:srgbClr val="6699FF"/>
              </a:buClr>
              <a:buFontTx/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圆角矩形 142"/>
          <p:cNvSpPr/>
          <p:nvPr/>
        </p:nvSpPr>
        <p:spPr>
          <a:xfrm>
            <a:off x="1184021" y="4624694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钞箱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圆角矩形 142"/>
          <p:cNvSpPr/>
          <p:nvPr/>
        </p:nvSpPr>
        <p:spPr>
          <a:xfrm>
            <a:off x="417791" y="4631719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扫描枪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 Box 17"/>
          <p:cNvSpPr txBox="1">
            <a:spLocks noChangeArrowheads="1"/>
          </p:cNvSpPr>
          <p:nvPr/>
        </p:nvSpPr>
        <p:spPr bwMode="auto">
          <a:xfrm>
            <a:off x="228600" y="307731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51219" y="3691470"/>
            <a:ext cx="3470766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584173" y="432525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14483" y="307525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07852" y="391994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174082" y="391994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77" name="Straight Connector 176"/>
          <p:cNvCxnSpPr>
            <a:stCxn id="174" idx="2"/>
            <a:endCxn id="168" idx="0"/>
          </p:cNvCxnSpPr>
          <p:nvPr/>
        </p:nvCxnSpPr>
        <p:spPr>
          <a:xfrm>
            <a:off x="731852" y="4101239"/>
            <a:ext cx="9939" cy="53048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Straight Connector 178"/>
          <p:cNvCxnSpPr>
            <a:stCxn id="176" idx="2"/>
            <a:endCxn id="166" idx="0"/>
          </p:cNvCxnSpPr>
          <p:nvPr/>
        </p:nvCxnSpPr>
        <p:spPr>
          <a:xfrm>
            <a:off x="1498082" y="4101239"/>
            <a:ext cx="9939" cy="52345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" name="Group 179"/>
          <p:cNvGrpSpPr/>
          <p:nvPr/>
        </p:nvGrpSpPr>
        <p:grpSpPr>
          <a:xfrm rot="5400000">
            <a:off x="3061542" y="2047010"/>
            <a:ext cx="108000" cy="543314"/>
            <a:chOff x="4599684" y="4483115"/>
            <a:chExt cx="144000" cy="543314"/>
          </a:xfrm>
        </p:grpSpPr>
        <p:sp>
          <p:nvSpPr>
            <p:cNvPr id="181" name="Rectangle 180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1933931" y="3925896"/>
            <a:ext cx="715473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支付模块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31295" y="370577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040283" y="717279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612766" y="1356189"/>
            <a:ext cx="864000" cy="1236362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1631388" y="2048921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93170" y="952755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1636165" y="1355522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28" name="Can 227"/>
          <p:cNvSpPr/>
          <p:nvPr/>
        </p:nvSpPr>
        <p:spPr>
          <a:xfrm>
            <a:off x="2488940" y="1022748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2461584" y="1564640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465787" y="1557413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Cluster</a:t>
            </a:r>
            <a:endParaRPr lang="en-US" altLang="zh-CN" sz="8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826863" y="952755"/>
            <a:ext cx="11767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Can 237"/>
          <p:cNvSpPr/>
          <p:nvPr/>
        </p:nvSpPr>
        <p:spPr>
          <a:xfrm>
            <a:off x="8233383" y="1223088"/>
            <a:ext cx="372820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9" name="Can 238"/>
          <p:cNvSpPr/>
          <p:nvPr/>
        </p:nvSpPr>
        <p:spPr>
          <a:xfrm>
            <a:off x="8233383" y="1792786"/>
            <a:ext cx="355022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>
                <a:solidFill>
                  <a:srgbClr val="141313"/>
                </a:solidFill>
                <a:ea typeface="黑体"/>
              </a:rPr>
              <a:t>PG9.6</a:t>
            </a:r>
            <a:endParaRPr lang="zh-CN" altLang="en-US" sz="900" kern="0" dirty="0">
              <a:solidFill>
                <a:srgbClr val="141313"/>
              </a:solidFill>
              <a:ea typeface="黑体"/>
            </a:endParaRPr>
          </a:p>
        </p:txBody>
      </p:sp>
      <p:sp>
        <p:nvSpPr>
          <p:cNvPr id="240" name="TextBox 56"/>
          <p:cNvSpPr txBox="1"/>
          <p:nvPr/>
        </p:nvSpPr>
        <p:spPr>
          <a:xfrm>
            <a:off x="8172875" y="1322793"/>
            <a:ext cx="51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800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40"/>
          <p:cNvGrpSpPr/>
          <p:nvPr/>
        </p:nvGrpSpPr>
        <p:grpSpPr>
          <a:xfrm rot="5400000">
            <a:off x="5749994" y="1757867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42" name="Rectangle 24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6" name="Group 248"/>
          <p:cNvGrpSpPr/>
          <p:nvPr/>
        </p:nvGrpSpPr>
        <p:grpSpPr>
          <a:xfrm rot="5400000">
            <a:off x="5749994" y="1973365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50" name="Rectangle 249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257" name="Rectangle 256"/>
          <p:cNvSpPr/>
          <p:nvPr/>
        </p:nvSpPr>
        <p:spPr>
          <a:xfrm>
            <a:off x="5388234" y="1733709"/>
            <a:ext cx="883920" cy="724307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313040" y="1745190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Server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0" name="直接连接符 134"/>
          <p:cNvCxnSpPr>
            <a:stCxn id="114" idx="0"/>
            <a:endCxn id="242" idx="2"/>
          </p:cNvCxnSpPr>
          <p:nvPr/>
        </p:nvCxnSpPr>
        <p:spPr>
          <a:xfrm>
            <a:off x="3387199" y="1891947"/>
            <a:ext cx="2145138" cy="137577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cxnSp>
        <p:nvCxnSpPr>
          <p:cNvPr id="261" name="直接连接符 134"/>
          <p:cNvCxnSpPr>
            <a:stCxn id="122" idx="0"/>
            <a:endCxn id="250" idx="2"/>
          </p:cNvCxnSpPr>
          <p:nvPr/>
        </p:nvCxnSpPr>
        <p:spPr>
          <a:xfrm>
            <a:off x="3387199" y="2115467"/>
            <a:ext cx="2145138" cy="129555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headEnd type="triangle"/>
          </a:ln>
          <a:effectLst/>
        </p:spPr>
      </p:cxnSp>
      <p:sp>
        <p:nvSpPr>
          <p:cNvPr id="282" name="Rectangle 281"/>
          <p:cNvSpPr/>
          <p:nvPr/>
        </p:nvSpPr>
        <p:spPr>
          <a:xfrm>
            <a:off x="4904478" y="3636702"/>
            <a:ext cx="756000" cy="28208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327404" y="330157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174875" y="4325257"/>
            <a:ext cx="153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POS2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379699" y="329197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43" name="Straight Connector 142"/>
          <p:cNvCxnSpPr>
            <a:stCxn id="135" idx="0"/>
            <a:endCxn id="242" idx="0"/>
          </p:cNvCxnSpPr>
          <p:nvPr/>
        </p:nvCxnSpPr>
        <p:spPr>
          <a:xfrm flipH="1" flipV="1">
            <a:off x="6075651" y="2029524"/>
            <a:ext cx="506936" cy="11004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Straight Connector 145"/>
          <p:cNvCxnSpPr>
            <a:stCxn id="135" idx="0"/>
            <a:endCxn id="250" idx="0"/>
          </p:cNvCxnSpPr>
          <p:nvPr/>
        </p:nvCxnSpPr>
        <p:spPr>
          <a:xfrm flipH="1">
            <a:off x="6075651" y="2139570"/>
            <a:ext cx="506936" cy="10545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Oval 150"/>
          <p:cNvSpPr/>
          <p:nvPr/>
        </p:nvSpPr>
        <p:spPr>
          <a:xfrm>
            <a:off x="2542864" y="2346960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179"/>
          <p:cNvGrpSpPr/>
          <p:nvPr/>
        </p:nvGrpSpPr>
        <p:grpSpPr>
          <a:xfrm rot="5400000">
            <a:off x="3061542" y="2229890"/>
            <a:ext cx="108000" cy="543314"/>
            <a:chOff x="4599684" y="4483115"/>
            <a:chExt cx="144000" cy="543314"/>
          </a:xfrm>
        </p:grpSpPr>
        <p:sp>
          <p:nvSpPr>
            <p:cNvPr id="188" name="Rectangle 18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1" name="Straight Connector 24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62" name="Straight Connector 261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70" name="Straight Connector 26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293" name="Straight Connector 292"/>
          <p:cNvCxnSpPr>
            <a:stCxn id="181" idx="2"/>
            <a:endCxn id="151" idx="7"/>
          </p:cNvCxnSpPr>
          <p:nvPr/>
        </p:nvCxnSpPr>
        <p:spPr>
          <a:xfrm flipH="1">
            <a:off x="2707634" y="2318667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6" name="Straight Connector 295"/>
          <p:cNvCxnSpPr>
            <a:stCxn id="188" idx="2"/>
            <a:endCxn id="151" idx="6"/>
          </p:cNvCxnSpPr>
          <p:nvPr/>
        </p:nvCxnSpPr>
        <p:spPr>
          <a:xfrm flipH="1" flipV="1">
            <a:off x="2735904" y="2443480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Straight Connector 199"/>
          <p:cNvCxnSpPr>
            <a:stCxn id="188" idx="0"/>
            <a:endCxn id="282" idx="1"/>
          </p:cNvCxnSpPr>
          <p:nvPr/>
        </p:nvCxnSpPr>
        <p:spPr>
          <a:xfrm>
            <a:off x="3387199" y="2501547"/>
            <a:ext cx="1517279" cy="127619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8" name="Group 179"/>
          <p:cNvGrpSpPr/>
          <p:nvPr/>
        </p:nvGrpSpPr>
        <p:grpSpPr>
          <a:xfrm rot="5400000">
            <a:off x="3061542" y="162029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14" name="Rectangle 113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9" name="Group 179"/>
          <p:cNvGrpSpPr/>
          <p:nvPr/>
        </p:nvGrpSpPr>
        <p:grpSpPr>
          <a:xfrm rot="5400000">
            <a:off x="3061542" y="184381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22" name="Rectangle 12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31" name="Straight Connector 130"/>
          <p:cNvCxnSpPr>
            <a:stCxn id="114" idx="2"/>
            <a:endCxn id="223" idx="2"/>
          </p:cNvCxnSpPr>
          <p:nvPr/>
        </p:nvCxnSpPr>
        <p:spPr>
          <a:xfrm flipH="1">
            <a:off x="2049758" y="1891947"/>
            <a:ext cx="794127" cy="24762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Straight Connector 133"/>
          <p:cNvCxnSpPr>
            <a:stCxn id="122" idx="2"/>
            <a:endCxn id="223" idx="2"/>
          </p:cNvCxnSpPr>
          <p:nvPr/>
        </p:nvCxnSpPr>
        <p:spPr>
          <a:xfrm flipH="1">
            <a:off x="2049758" y="2115467"/>
            <a:ext cx="794127" cy="2410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左右箭头 37"/>
          <p:cNvSpPr/>
          <p:nvPr/>
        </p:nvSpPr>
        <p:spPr>
          <a:xfrm>
            <a:off x="1518002" y="1660138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Rectangle 170"/>
          <p:cNvSpPr/>
          <p:nvPr/>
        </p:nvSpPr>
        <p:spPr>
          <a:xfrm>
            <a:off x="2865630" y="3936209"/>
            <a:ext cx="643640" cy="1812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VueJS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10" name="直接连接符 134"/>
          <p:cNvCxnSpPr>
            <a:stCxn id="285" idx="3"/>
            <a:endCxn id="140" idx="1"/>
          </p:cNvCxnSpPr>
          <p:nvPr/>
        </p:nvCxnSpPr>
        <p:spPr>
          <a:xfrm flipV="1">
            <a:off x="2589088" y="3422603"/>
            <a:ext cx="201907" cy="116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211" name="直接连接符 134"/>
          <p:cNvCxnSpPr>
            <a:stCxn id="140" idx="0"/>
            <a:endCxn id="205" idx="2"/>
          </p:cNvCxnSpPr>
          <p:nvPr/>
        </p:nvCxnSpPr>
        <p:spPr>
          <a:xfrm flipH="1" flipV="1">
            <a:off x="1044766" y="2592551"/>
            <a:ext cx="2160229" cy="74113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216" name="Rectangle 204"/>
          <p:cNvSpPr/>
          <p:nvPr/>
        </p:nvSpPr>
        <p:spPr>
          <a:xfrm>
            <a:off x="6860703" y="2665681"/>
            <a:ext cx="864000" cy="252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 Cloud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Rectangle 170"/>
          <p:cNvSpPr/>
          <p:nvPr/>
        </p:nvSpPr>
        <p:spPr>
          <a:xfrm>
            <a:off x="2790995" y="3333681"/>
            <a:ext cx="828000" cy="1778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altLang="zh-CN" sz="700" kern="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sz="7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7" name="Straight Connector 199"/>
          <p:cNvCxnSpPr>
            <a:stCxn id="285" idx="0"/>
            <a:endCxn id="151" idx="4"/>
          </p:cNvCxnSpPr>
          <p:nvPr/>
        </p:nvCxnSpPr>
        <p:spPr>
          <a:xfrm flipV="1">
            <a:off x="1984394" y="2540000"/>
            <a:ext cx="654990" cy="75197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6" name="直接连接符 134"/>
          <p:cNvCxnSpPr>
            <a:stCxn id="205" idx="2"/>
            <a:endCxn id="285" idx="0"/>
          </p:cNvCxnSpPr>
          <p:nvPr/>
        </p:nvCxnSpPr>
        <p:spPr>
          <a:xfrm>
            <a:off x="1044766" y="2592551"/>
            <a:ext cx="939628" cy="69942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288" name="Rectangle 287"/>
          <p:cNvSpPr/>
          <p:nvPr/>
        </p:nvSpPr>
        <p:spPr>
          <a:xfrm>
            <a:off x="658756" y="2166778"/>
            <a:ext cx="792000" cy="144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9" name="Rectangle 204"/>
          <p:cNvSpPr/>
          <p:nvPr/>
        </p:nvSpPr>
        <p:spPr>
          <a:xfrm>
            <a:off x="658756" y="1685299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0" name="Rectangle 204"/>
          <p:cNvSpPr/>
          <p:nvPr/>
        </p:nvSpPr>
        <p:spPr>
          <a:xfrm>
            <a:off x="658756" y="1444560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Rectangle 204"/>
          <p:cNvSpPr/>
          <p:nvPr/>
        </p:nvSpPr>
        <p:spPr>
          <a:xfrm>
            <a:off x="658756" y="1926038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90625" y="2335925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APP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Rectangle 222"/>
          <p:cNvSpPr/>
          <p:nvPr/>
        </p:nvSpPr>
        <p:spPr>
          <a:xfrm>
            <a:off x="7152743" y="1480395"/>
            <a:ext cx="275471" cy="90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消息接入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5" name="Rectangle 134"/>
          <p:cNvSpPr/>
          <p:nvPr/>
        </p:nvSpPr>
        <p:spPr>
          <a:xfrm rot="16200000">
            <a:off x="6345513" y="2048922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6" name="Rectangle 135"/>
          <p:cNvSpPr/>
          <p:nvPr/>
        </p:nvSpPr>
        <p:spPr>
          <a:xfrm rot="16200000">
            <a:off x="6350290" y="1355522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10544" y="746390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9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</a:t>
            </a:r>
            <a:r>
              <a:rPr lang="en-US" altLang="zh-CN" sz="9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Rectangle 222"/>
          <p:cNvSpPr/>
          <p:nvPr/>
        </p:nvSpPr>
        <p:spPr>
          <a:xfrm>
            <a:off x="7582546" y="1468408"/>
            <a:ext cx="266908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消息管理平台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左右箭头 37"/>
          <p:cNvSpPr/>
          <p:nvPr/>
        </p:nvSpPr>
        <p:spPr>
          <a:xfrm>
            <a:off x="6828029" y="1730346"/>
            <a:ext cx="288000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7" name="Straight Connector 199"/>
          <p:cNvCxnSpPr>
            <a:stCxn id="216" idx="0"/>
            <a:endCxn id="132" idx="2"/>
          </p:cNvCxnSpPr>
          <p:nvPr/>
        </p:nvCxnSpPr>
        <p:spPr>
          <a:xfrm flipH="1" flipV="1">
            <a:off x="7290479" y="2380395"/>
            <a:ext cx="2224" cy="285286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其他说明：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6535" y="1177787"/>
            <a:ext cx="7526866" cy="1180697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本次需求为构建架构的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POC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，暂不需要压力、性能测试；</a:t>
            </a:r>
            <a:endParaRPr lang="en-US" altLang="zh-CN" sz="1200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期望实施周期：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9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月底启动，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11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月底交付；最多持续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2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个月；</a:t>
            </a:r>
            <a:endParaRPr lang="en-US" altLang="zh-CN" sz="1200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</a:rPr>
              <a:t>实施人数：</a:t>
            </a:r>
            <a:r>
              <a:rPr lang="en-US" altLang="zh-CN" sz="1200" spc="-100" dirty="0" smtClean="0">
                <a:latin typeface="微软雅黑" pitchFamily="34" charset="-122"/>
                <a:ea typeface="微软雅黑" pitchFamily="34" charset="-122"/>
              </a:rPr>
              <a:t>2-3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</a:rPr>
              <a:t>个人；</a:t>
            </a:r>
            <a:endParaRPr lang="en-US" altLang="zh-CN" sz="1200" spc="-1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Arial" panose="02080604020202020204" charset="0"/>
              <a:buChar char="•"/>
            </a:pP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</a:rPr>
              <a:t>实施重点：</a:t>
            </a:r>
            <a:r>
              <a:rPr lang="zh-CN" altLang="en-US" sz="1200" spc="-100" dirty="0" smtClean="0">
                <a:latin typeface="微软雅黑" pitchFamily="34" charset="-122"/>
                <a:ea typeface="微软雅黑" pitchFamily="34" charset="-122"/>
              </a:rPr>
              <a:t>开发规范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137726" y="812800"/>
            <a:ext cx="4137712" cy="191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37726" y="2844799"/>
            <a:ext cx="4137712" cy="1920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114730" y="213183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93450" y="1908318"/>
            <a:ext cx="576000" cy="18000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Federation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系统关系图（客户提供，供参考）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4351765" y="3157210"/>
            <a:ext cx="2018555" cy="16040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grpSp>
        <p:nvGrpSpPr>
          <p:cNvPr id="2" name="Group 48"/>
          <p:cNvGrpSpPr/>
          <p:nvPr/>
        </p:nvGrpSpPr>
        <p:grpSpPr bwMode="auto">
          <a:xfrm>
            <a:off x="4390769" y="1342314"/>
            <a:ext cx="1298832" cy="1096086"/>
            <a:chOff x="670" y="3136"/>
            <a:chExt cx="1353" cy="748"/>
          </a:xfrm>
        </p:grpSpPr>
        <p:sp>
          <p:nvSpPr>
            <p:cNvPr id="154" name="Oval 49"/>
            <p:cNvSpPr>
              <a:spLocks noChangeArrowheads="1"/>
            </p:cNvSpPr>
            <p:nvPr/>
          </p:nvSpPr>
          <p:spPr bwMode="auto">
            <a:xfrm>
              <a:off x="670" y="3244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Oval 50"/>
            <p:cNvSpPr>
              <a:spLocks noChangeArrowheads="1"/>
            </p:cNvSpPr>
            <p:nvPr/>
          </p:nvSpPr>
          <p:spPr bwMode="auto">
            <a:xfrm>
              <a:off x="670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Oval 51"/>
            <p:cNvSpPr>
              <a:spLocks noChangeArrowheads="1"/>
            </p:cNvSpPr>
            <p:nvPr/>
          </p:nvSpPr>
          <p:spPr bwMode="auto">
            <a:xfrm>
              <a:off x="1252" y="3272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Oval 52"/>
            <p:cNvSpPr>
              <a:spLocks noChangeArrowheads="1"/>
            </p:cNvSpPr>
            <p:nvPr/>
          </p:nvSpPr>
          <p:spPr bwMode="auto">
            <a:xfrm>
              <a:off x="951" y="313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Oval 53"/>
            <p:cNvSpPr>
              <a:spLocks noChangeArrowheads="1"/>
            </p:cNvSpPr>
            <p:nvPr/>
          </p:nvSpPr>
          <p:spPr bwMode="auto">
            <a:xfrm>
              <a:off x="1252" y="3408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Oval 54"/>
            <p:cNvSpPr>
              <a:spLocks noChangeArrowheads="1"/>
            </p:cNvSpPr>
            <p:nvPr/>
          </p:nvSpPr>
          <p:spPr bwMode="auto">
            <a:xfrm>
              <a:off x="944" y="3476"/>
              <a:ext cx="771" cy="408"/>
            </a:xfrm>
            <a:prstGeom prst="ellipse">
              <a:avLst/>
            </a:prstGeom>
            <a:solidFill>
              <a:srgbClr val="E2E5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zh-CN" altLang="en-US" sz="9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7071360" y="1223004"/>
            <a:ext cx="1107439" cy="116213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115684" y="934721"/>
            <a:ext cx="1883520" cy="157700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圓角矩形 130"/>
          <p:cNvSpPr/>
          <p:nvPr/>
        </p:nvSpPr>
        <p:spPr>
          <a:xfrm>
            <a:off x="5801361" y="831999"/>
            <a:ext cx="3003832" cy="2134721"/>
          </a:xfrm>
          <a:prstGeom prst="roundRect">
            <a:avLst/>
          </a:prstGeom>
          <a:noFill/>
          <a:ln w="254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r>
              <a:rPr lang="zh-CN" altLang="en-US" sz="1200" b="1" kern="0" dirty="0" smtClean="0">
                <a:latin typeface="微软雅黑" pitchFamily="34" charset="-122"/>
                <a:ea typeface="微软雅黑" pitchFamily="34" charset="-122"/>
              </a:rPr>
              <a:t>数据中心</a:t>
            </a:r>
            <a:r>
              <a:rPr lang="en-US" altLang="zh-CN" sz="12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b="1" dirty="0" err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1200" b="1" kern="0" dirty="0" err="1">
                <a:latin typeface="微软雅黑" pitchFamily="34" charset="-122"/>
                <a:ea typeface="微软雅黑" pitchFamily="34" charset="-122"/>
              </a:rPr>
              <a:t> 6.9</a:t>
            </a:r>
            <a:r>
              <a:rPr lang="en-US" altLang="zh-CN" sz="12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 b="1" dirty="0" smtClean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3" name="直接连接符 134"/>
          <p:cNvCxnSpPr>
            <a:stCxn id="225" idx="2"/>
          </p:cNvCxnSpPr>
          <p:nvPr/>
        </p:nvCxnSpPr>
        <p:spPr>
          <a:xfrm>
            <a:off x="2829103" y="1385588"/>
            <a:ext cx="4474174" cy="281355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</a:ln>
          <a:effectLst/>
        </p:spPr>
      </p:cxnSp>
      <p:sp>
        <p:nvSpPr>
          <p:cNvPr id="164" name="Rectangle 55"/>
          <p:cNvSpPr>
            <a:spLocks noChangeArrowheads="1"/>
          </p:cNvSpPr>
          <p:nvPr/>
        </p:nvSpPr>
        <p:spPr bwMode="auto">
          <a:xfrm>
            <a:off x="4785576" y="1698186"/>
            <a:ext cx="61330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charset="0"/>
                <a:cs typeface="Arial" panose="02080604020202020204" charset="0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45000"/>
              </a:spcBef>
              <a:buClr>
                <a:srgbClr val="6699FF"/>
              </a:buClr>
              <a:buFontTx/>
              <a:buNone/>
            </a:pPr>
            <a:r>
              <a:rPr lang="en-US" altLang="zh-CN" sz="1000" b="1" dirty="0" smtClean="0">
                <a:latin typeface="微软雅黑" pitchFamily="34" charset="-122"/>
                <a:ea typeface="微软雅黑" pitchFamily="34" charset="-122"/>
              </a:rPr>
              <a:t>Internet</a:t>
            </a:r>
            <a:endParaRPr lang="en-US" altLang="zh-CN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圆角矩形 142"/>
          <p:cNvSpPr/>
          <p:nvPr/>
        </p:nvSpPr>
        <p:spPr>
          <a:xfrm>
            <a:off x="1369512" y="4475609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钞箱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圆角矩形 142"/>
          <p:cNvSpPr/>
          <p:nvPr/>
        </p:nvSpPr>
        <p:spPr>
          <a:xfrm>
            <a:off x="603282" y="4482634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扫描枪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Text Box 17"/>
          <p:cNvSpPr txBox="1">
            <a:spLocks noChangeArrowheads="1"/>
          </p:cNvSpPr>
          <p:nvPr/>
        </p:nvSpPr>
        <p:spPr bwMode="auto">
          <a:xfrm>
            <a:off x="228600" y="2967990"/>
            <a:ext cx="3948841" cy="144131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74705" y="3810738"/>
            <a:ext cx="3028231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1" name="Rectangle 170"/>
          <p:cNvSpPr/>
          <p:nvPr/>
        </p:nvSpPr>
        <p:spPr>
          <a:xfrm rot="5400000">
            <a:off x="3350177" y="3776006"/>
            <a:ext cx="828000" cy="252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Service Worker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502941" y="4371370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POS1</a:t>
            </a:r>
            <a:b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1555" y="2965924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03282" y="4108783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369512" y="4108783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Driver?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77" name="Straight Connector 176"/>
          <p:cNvCxnSpPr>
            <a:stCxn id="174" idx="2"/>
            <a:endCxn id="168" idx="0"/>
          </p:cNvCxnSpPr>
          <p:nvPr/>
        </p:nvCxnSpPr>
        <p:spPr>
          <a:xfrm>
            <a:off x="927282" y="4290080"/>
            <a:ext cx="0" cy="19255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9" name="Straight Connector 178"/>
          <p:cNvCxnSpPr>
            <a:stCxn id="176" idx="2"/>
            <a:endCxn id="166" idx="0"/>
          </p:cNvCxnSpPr>
          <p:nvPr/>
        </p:nvCxnSpPr>
        <p:spPr>
          <a:xfrm>
            <a:off x="1693512" y="4290080"/>
            <a:ext cx="0" cy="18552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" name="Group 179"/>
          <p:cNvGrpSpPr/>
          <p:nvPr/>
        </p:nvGrpSpPr>
        <p:grpSpPr>
          <a:xfrm rot="5400000">
            <a:off x="3719078" y="2047010"/>
            <a:ext cx="108000" cy="543314"/>
            <a:chOff x="4599684" y="4483115"/>
            <a:chExt cx="144000" cy="543314"/>
          </a:xfrm>
        </p:grpSpPr>
        <p:sp>
          <p:nvSpPr>
            <p:cNvPr id="181" name="Rectangle 180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3" name="Straight Connector 182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4" name="Straight Connector 183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5" name="Straight Connector 184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6" name="Straight Connector 185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87" name="Straight Connector 186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96" name="Rectangle 195"/>
          <p:cNvSpPr/>
          <p:nvPr/>
        </p:nvSpPr>
        <p:spPr>
          <a:xfrm>
            <a:off x="2119422" y="4114737"/>
            <a:ext cx="715473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支付模块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619422" y="3854859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86578" y="1137735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en-US" altLang="zh-CN" sz="10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b="1" kern="0" dirty="0" err="1" smtClean="0">
                <a:latin typeface="微软雅黑" pitchFamily="34" charset="-122"/>
                <a:ea typeface="微软雅黑" pitchFamily="34" charset="-122"/>
              </a:rPr>
              <a:t>CentOS 6.9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249395" y="2112480"/>
            <a:ext cx="864000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3" name="Rectangle 222"/>
          <p:cNvSpPr/>
          <p:nvPr/>
        </p:nvSpPr>
        <p:spPr>
          <a:xfrm rot="16200000">
            <a:off x="2412212" y="1988988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209149" y="552064"/>
            <a:ext cx="10599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" name="Rectangle 224"/>
          <p:cNvSpPr/>
          <p:nvPr/>
        </p:nvSpPr>
        <p:spPr>
          <a:xfrm rot="16200000">
            <a:off x="2416989" y="1295588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28" name="Can 227"/>
          <p:cNvSpPr/>
          <p:nvPr/>
        </p:nvSpPr>
        <p:spPr>
          <a:xfrm>
            <a:off x="3362230" y="1022748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119120" y="1564640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133743" y="1557413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RabbitMQ Cluster</a:t>
            </a:r>
            <a:endParaRPr lang="en-US" altLang="zh-CN" sz="80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124809" y="1223004"/>
            <a:ext cx="9845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Cloud 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8" name="Can 237"/>
          <p:cNvSpPr/>
          <p:nvPr/>
        </p:nvSpPr>
        <p:spPr>
          <a:xfrm>
            <a:off x="8264205" y="1315554"/>
            <a:ext cx="372820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39" name="Can 238"/>
          <p:cNvSpPr/>
          <p:nvPr/>
        </p:nvSpPr>
        <p:spPr>
          <a:xfrm>
            <a:off x="8264205" y="1885252"/>
            <a:ext cx="355022" cy="376753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>
                <a:solidFill>
                  <a:srgbClr val="141313"/>
                </a:solidFill>
                <a:ea typeface="黑体"/>
              </a:rPr>
              <a:t>PG9.6</a:t>
            </a:r>
            <a:endParaRPr lang="zh-CN" altLang="en-US" sz="900" kern="0" dirty="0">
              <a:solidFill>
                <a:srgbClr val="141313"/>
              </a:solidFill>
              <a:ea typeface="黑体"/>
            </a:endParaRPr>
          </a:p>
        </p:txBody>
      </p:sp>
      <p:sp>
        <p:nvSpPr>
          <p:cNvPr id="240" name="TextBox 56"/>
          <p:cNvSpPr txBox="1"/>
          <p:nvPr/>
        </p:nvSpPr>
        <p:spPr>
          <a:xfrm>
            <a:off x="8203697" y="1415259"/>
            <a:ext cx="5141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80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endParaRPr lang="zh-CN" altLang="en-US" sz="8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240"/>
          <p:cNvGrpSpPr/>
          <p:nvPr/>
        </p:nvGrpSpPr>
        <p:grpSpPr>
          <a:xfrm rot="5400000">
            <a:off x="6356160" y="1850333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42" name="Rectangle 24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4" name="Straight Connector 24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5" name="Straight Connector 24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6" name="Straight Connector 24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7" name="Straight Connector 24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8" name="Straight Connector 24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6" name="Group 248"/>
          <p:cNvGrpSpPr/>
          <p:nvPr/>
        </p:nvGrpSpPr>
        <p:grpSpPr>
          <a:xfrm rot="5400000">
            <a:off x="6356160" y="2065831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250" name="Rectangle 249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2" name="Straight Connector 251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4" name="Straight Connector 253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5" name="Straight Connector 254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56" name="Straight Connector 255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257" name="Rectangle 256"/>
          <p:cNvSpPr/>
          <p:nvPr/>
        </p:nvSpPr>
        <p:spPr>
          <a:xfrm>
            <a:off x="5994400" y="1826175"/>
            <a:ext cx="883920" cy="724307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919206" y="1837656"/>
            <a:ext cx="10262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RabbitMQ Server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0" name="直接连接符 134"/>
          <p:cNvCxnSpPr>
            <a:stCxn id="114" idx="0"/>
            <a:endCxn id="242" idx="2"/>
          </p:cNvCxnSpPr>
          <p:nvPr/>
        </p:nvCxnSpPr>
        <p:spPr>
          <a:xfrm>
            <a:off x="4044735" y="1891947"/>
            <a:ext cx="2093768" cy="230043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cxnSp>
        <p:nvCxnSpPr>
          <p:cNvPr id="261" name="直接连接符 134"/>
          <p:cNvCxnSpPr>
            <a:stCxn id="122" idx="0"/>
            <a:endCxn id="250" idx="2"/>
          </p:cNvCxnSpPr>
          <p:nvPr/>
        </p:nvCxnSpPr>
        <p:spPr>
          <a:xfrm>
            <a:off x="4044735" y="2115467"/>
            <a:ext cx="2093768" cy="222021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headEnd type="triangle"/>
          </a:ln>
          <a:effectLst/>
        </p:spPr>
      </p:cxnSp>
      <p:sp>
        <p:nvSpPr>
          <p:cNvPr id="280" name="Text Box 17"/>
          <p:cNvSpPr txBox="1">
            <a:spLocks noChangeArrowheads="1"/>
          </p:cNvSpPr>
          <p:nvPr/>
        </p:nvSpPr>
        <p:spPr bwMode="auto">
          <a:xfrm>
            <a:off x="4579596" y="3328010"/>
            <a:ext cx="1628623" cy="92877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966595" y="3737023"/>
            <a:ext cx="756000" cy="28208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756457" y="3395261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373655" y="4353064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POS2</a:t>
            </a:r>
            <a:b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983924" y="3306371"/>
            <a:ext cx="2060064" cy="37627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86" name="直接连接符 134"/>
          <p:cNvCxnSpPr>
            <a:stCxn id="205" idx="2"/>
            <a:endCxn id="285" idx="0"/>
          </p:cNvCxnSpPr>
          <p:nvPr/>
        </p:nvCxnSpPr>
        <p:spPr>
          <a:xfrm>
            <a:off x="1681395" y="2364480"/>
            <a:ext cx="332561" cy="941891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143" name="Straight Connector 142"/>
          <p:cNvCxnSpPr>
            <a:stCxn id="215" idx="1"/>
            <a:endCxn id="242" idx="0"/>
          </p:cNvCxnSpPr>
          <p:nvPr/>
        </p:nvCxnSpPr>
        <p:spPr>
          <a:xfrm flipH="1">
            <a:off x="6681817" y="2024819"/>
            <a:ext cx="647289" cy="9717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Straight Connector 145"/>
          <p:cNvCxnSpPr>
            <a:stCxn id="215" idx="1"/>
            <a:endCxn id="250" idx="0"/>
          </p:cNvCxnSpPr>
          <p:nvPr/>
        </p:nvCxnSpPr>
        <p:spPr>
          <a:xfrm flipH="1">
            <a:off x="6681817" y="2024819"/>
            <a:ext cx="647289" cy="31266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Oval 150"/>
          <p:cNvSpPr/>
          <p:nvPr/>
        </p:nvSpPr>
        <p:spPr>
          <a:xfrm>
            <a:off x="3200400" y="2346960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Group 179"/>
          <p:cNvGrpSpPr/>
          <p:nvPr/>
        </p:nvGrpSpPr>
        <p:grpSpPr>
          <a:xfrm rot="5400000">
            <a:off x="3719078" y="2229890"/>
            <a:ext cx="108000" cy="543314"/>
            <a:chOff x="4599684" y="4483115"/>
            <a:chExt cx="144000" cy="543314"/>
          </a:xfrm>
        </p:grpSpPr>
        <p:sp>
          <p:nvSpPr>
            <p:cNvPr id="188" name="Rectangle 18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6" name="Straight Connector 20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14" name="Straight Connector 21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1" name="Straight Connector 24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49" name="Straight Connector 24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62" name="Straight Connector 261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70" name="Straight Connector 26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293" name="Straight Connector 292"/>
          <p:cNvCxnSpPr>
            <a:stCxn id="181" idx="2"/>
            <a:endCxn id="151" idx="7"/>
          </p:cNvCxnSpPr>
          <p:nvPr/>
        </p:nvCxnSpPr>
        <p:spPr>
          <a:xfrm flipH="1">
            <a:off x="3365170" y="2318667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6" name="Straight Connector 295"/>
          <p:cNvCxnSpPr>
            <a:stCxn id="188" idx="2"/>
            <a:endCxn id="151" idx="6"/>
          </p:cNvCxnSpPr>
          <p:nvPr/>
        </p:nvCxnSpPr>
        <p:spPr>
          <a:xfrm flipH="1" flipV="1">
            <a:off x="3393440" y="2443480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Straight Connector 199"/>
          <p:cNvCxnSpPr>
            <a:stCxn id="188" idx="0"/>
            <a:endCxn id="282" idx="1"/>
          </p:cNvCxnSpPr>
          <p:nvPr/>
        </p:nvCxnSpPr>
        <p:spPr>
          <a:xfrm>
            <a:off x="4044735" y="2501547"/>
            <a:ext cx="921860" cy="137651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8" name="Group 179"/>
          <p:cNvGrpSpPr/>
          <p:nvPr/>
        </p:nvGrpSpPr>
        <p:grpSpPr>
          <a:xfrm rot="5400000">
            <a:off x="3719078" y="162029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14" name="Rectangle 113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7" name="Straight Connector 116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grpSp>
        <p:nvGrpSpPr>
          <p:cNvPr id="9" name="Group 179"/>
          <p:cNvGrpSpPr/>
          <p:nvPr/>
        </p:nvGrpSpPr>
        <p:grpSpPr>
          <a:xfrm rot="5400000">
            <a:off x="3719078" y="1843810"/>
            <a:ext cx="108000" cy="543314"/>
            <a:chOff x="4599684" y="4483115"/>
            <a:chExt cx="144000" cy="543314"/>
          </a:xfrm>
          <a:solidFill>
            <a:srgbClr val="0070C0"/>
          </a:solidFill>
        </p:grpSpPr>
        <p:sp>
          <p:nvSpPr>
            <p:cNvPr id="122" name="Rectangle 121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grp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31" name="Straight Connector 130"/>
          <p:cNvCxnSpPr>
            <a:stCxn id="114" idx="2"/>
            <a:endCxn id="223" idx="2"/>
          </p:cNvCxnSpPr>
          <p:nvPr/>
        </p:nvCxnSpPr>
        <p:spPr>
          <a:xfrm flipH="1">
            <a:off x="2830582" y="1891947"/>
            <a:ext cx="670839" cy="1876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Straight Connector 133"/>
          <p:cNvCxnSpPr>
            <a:stCxn id="122" idx="2"/>
            <a:endCxn id="223" idx="2"/>
          </p:cNvCxnSpPr>
          <p:nvPr/>
        </p:nvCxnSpPr>
        <p:spPr>
          <a:xfrm flipH="1" flipV="1">
            <a:off x="2830582" y="2079636"/>
            <a:ext cx="670839" cy="3583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8" name="左右箭头 37"/>
          <p:cNvSpPr/>
          <p:nvPr/>
        </p:nvSpPr>
        <p:spPr>
          <a:xfrm>
            <a:off x="2165264" y="1608768"/>
            <a:ext cx="393837" cy="1670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Rectangle 204"/>
          <p:cNvSpPr/>
          <p:nvPr/>
        </p:nvSpPr>
        <p:spPr>
          <a:xfrm>
            <a:off x="1256582" y="1386889"/>
            <a:ext cx="864000" cy="252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Rectangle 204"/>
          <p:cNvSpPr/>
          <p:nvPr/>
        </p:nvSpPr>
        <p:spPr>
          <a:xfrm>
            <a:off x="1247783" y="1041168"/>
            <a:ext cx="864000" cy="252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Rectangle 204"/>
          <p:cNvSpPr/>
          <p:nvPr/>
        </p:nvSpPr>
        <p:spPr>
          <a:xfrm>
            <a:off x="1242180" y="1751259"/>
            <a:ext cx="864000" cy="252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Rectangle 170"/>
          <p:cNvSpPr/>
          <p:nvPr/>
        </p:nvSpPr>
        <p:spPr>
          <a:xfrm>
            <a:off x="2912537" y="4112548"/>
            <a:ext cx="643640" cy="1812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VueJS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66688" y="446567"/>
            <a:ext cx="992243" cy="2276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7" name="Straight Connector 199"/>
          <p:cNvCxnSpPr>
            <a:stCxn id="285" idx="3"/>
            <a:endCxn id="151" idx="4"/>
          </p:cNvCxnSpPr>
          <p:nvPr/>
        </p:nvCxnSpPr>
        <p:spPr>
          <a:xfrm flipV="1">
            <a:off x="3043988" y="2540000"/>
            <a:ext cx="252932" cy="95450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8" name="矩形 207"/>
          <p:cNvSpPr/>
          <p:nvPr/>
        </p:nvSpPr>
        <p:spPr>
          <a:xfrm>
            <a:off x="1347908" y="3227535"/>
            <a:ext cx="992243" cy="16031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/>
          <p:cNvSpPr/>
          <p:nvPr/>
        </p:nvSpPr>
        <p:spPr>
          <a:xfrm>
            <a:off x="2918389" y="3388103"/>
            <a:ext cx="992243" cy="160315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0" name="直接连接符 134"/>
          <p:cNvCxnSpPr>
            <a:stCxn id="285" idx="2"/>
            <a:endCxn id="171" idx="2"/>
          </p:cNvCxnSpPr>
          <p:nvPr/>
        </p:nvCxnSpPr>
        <p:spPr>
          <a:xfrm>
            <a:off x="2013956" y="3682645"/>
            <a:ext cx="1624221" cy="219361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211" name="直接连接符 134"/>
          <p:cNvCxnSpPr>
            <a:stCxn id="171" idx="1"/>
            <a:endCxn id="205" idx="2"/>
          </p:cNvCxnSpPr>
          <p:nvPr/>
        </p:nvCxnSpPr>
        <p:spPr>
          <a:xfrm flipH="1" flipV="1">
            <a:off x="1681395" y="2364480"/>
            <a:ext cx="2082782" cy="1123526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sp>
        <p:nvSpPr>
          <p:cNvPr id="212" name="矩形 211"/>
          <p:cNvSpPr/>
          <p:nvPr/>
        </p:nvSpPr>
        <p:spPr>
          <a:xfrm>
            <a:off x="3974948" y="2243415"/>
            <a:ext cx="1195664" cy="1908174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Rectangle 224"/>
          <p:cNvSpPr/>
          <p:nvPr/>
        </p:nvSpPr>
        <p:spPr>
          <a:xfrm>
            <a:off x="7330175" y="1584723"/>
            <a:ext cx="644227" cy="180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同步链接</a:t>
            </a:r>
          </a:p>
        </p:txBody>
      </p:sp>
      <p:sp>
        <p:nvSpPr>
          <p:cNvPr id="215" name="Rectangle 222"/>
          <p:cNvSpPr/>
          <p:nvPr/>
        </p:nvSpPr>
        <p:spPr>
          <a:xfrm>
            <a:off x="7329106" y="1934171"/>
            <a:ext cx="655444" cy="181296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异步链接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6" name="Rectangle 204"/>
          <p:cNvSpPr/>
          <p:nvPr/>
        </p:nvSpPr>
        <p:spPr>
          <a:xfrm>
            <a:off x="7220288" y="2491018"/>
            <a:ext cx="864000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 Cloud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/>
          <p:cNvSpPr/>
          <p:nvPr/>
        </p:nvSpPr>
        <p:spPr>
          <a:xfrm>
            <a:off x="320040" y="4105656"/>
            <a:ext cx="3511296" cy="630936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Rabbit </a:t>
            </a:r>
            <a:r>
              <a:rPr lang="en-US" altLang="zh-CN" dirty="0" err="1" smtClean="0"/>
              <a:t>Mq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320040" y="3419856"/>
            <a:ext cx="3511296" cy="63093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0040" y="758952"/>
            <a:ext cx="3511296" cy="2596896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Spring cloud/</a:t>
            </a:r>
            <a:endParaRPr lang="en-US" altLang="zh-CN" dirty="0" smtClean="0"/>
          </a:p>
          <a:p>
            <a:r>
              <a:rPr lang="en-US" altLang="zh-CN" dirty="0" smtClean="0"/>
              <a:t>Spring boot</a:t>
            </a:r>
            <a:endParaRPr lang="zh-CN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场景四：架构选型方案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图示 2"/>
          <p:cNvGraphicFramePr/>
          <p:nvPr/>
        </p:nvGraphicFramePr>
        <p:xfrm>
          <a:off x="1905918" y="955802"/>
          <a:ext cx="2254602" cy="372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88106" y="758952"/>
            <a:ext cx="4825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Spring cloud</a:t>
            </a:r>
            <a:r>
              <a:rPr lang="zh-CN" altLang="en-US" sz="1400" dirty="0" smtClean="0"/>
              <a:t>为</a:t>
            </a:r>
            <a:r>
              <a:rPr lang="zh-CN" altLang="en-US" sz="1400" dirty="0"/>
              <a:t>开发者提供了在分布式系统的配置管理、服务发现、断路器、智能路由、微代理、控制总线等开发</a:t>
            </a:r>
            <a:r>
              <a:rPr lang="zh-CN" altLang="en-US" sz="1400" dirty="0" smtClean="0"/>
              <a:t>工具包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提供了对微服务管理的优秀支持</a:t>
            </a:r>
            <a:endParaRPr lang="en-US" altLang="zh-CN" sz="1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988106" y="3355848"/>
            <a:ext cx="4825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Netty</a:t>
            </a:r>
            <a:r>
              <a:rPr lang="zh-CN" altLang="en-US" sz="1400" dirty="0" smtClean="0"/>
              <a:t>提供事件驱动</a:t>
            </a:r>
            <a:r>
              <a:rPr lang="zh-CN" altLang="en-US" sz="1400" dirty="0"/>
              <a:t>的网络应用程序框架和工具，用以快速开发高性能、高可靠性的网络服务器和客户端程序。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77088" y="4094639"/>
            <a:ext cx="4594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异构处理时用于</a:t>
            </a:r>
            <a:r>
              <a:rPr lang="zh-CN" altLang="en-US" sz="1400" dirty="0"/>
              <a:t>在分布式系统中存储转发消息，在易用性、扩展性、高可用性等方面表现不俗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988106" y="1825751"/>
            <a:ext cx="48253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程序采用</a:t>
            </a:r>
            <a:r>
              <a:rPr lang="en-US" altLang="zh-CN" sz="1400" dirty="0" smtClean="0"/>
              <a:t>maven</a:t>
            </a:r>
            <a:r>
              <a:rPr lang="zh-CN" altLang="en-US" sz="1400" dirty="0" smtClean="0"/>
              <a:t>引入的方式，</a:t>
            </a:r>
            <a:r>
              <a:rPr lang="en-US" altLang="zh-CN" sz="1400" dirty="0" err="1" smtClean="0"/>
              <a:t>menu,order,coupon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同步连接程序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异步连接程序分别以</a:t>
            </a:r>
            <a:r>
              <a:rPr lang="en-US" altLang="zh-CN" sz="1400" dirty="0" smtClean="0"/>
              <a:t>maven</a:t>
            </a:r>
            <a:r>
              <a:rPr lang="zh-CN" altLang="en-US" sz="1400" dirty="0" smtClean="0"/>
              <a:t>模块的方式引入到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程序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保持扩展和灵活性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场景四：消息处理机制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32205" y="881336"/>
            <a:ext cx="5739776" cy="1342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63417" y="3297669"/>
            <a:ext cx="5708564" cy="13848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93774" y="1114835"/>
            <a:ext cx="125684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同步消息</a:t>
            </a:r>
            <a:endParaRPr lang="zh-CN" altLang="en-US" sz="1100" dirty="0"/>
          </a:p>
        </p:txBody>
      </p:sp>
      <p:sp>
        <p:nvSpPr>
          <p:cNvPr id="34" name="矩形 33"/>
          <p:cNvSpPr/>
          <p:nvPr/>
        </p:nvSpPr>
        <p:spPr>
          <a:xfrm>
            <a:off x="3080139" y="1127395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异步消息</a:t>
            </a:r>
            <a:endParaRPr lang="zh-CN" altLang="en-US" sz="1100" dirty="0"/>
          </a:p>
        </p:txBody>
      </p:sp>
      <p:sp>
        <p:nvSpPr>
          <p:cNvPr id="101" name="矩形 100"/>
          <p:cNvSpPr/>
          <p:nvPr/>
        </p:nvSpPr>
        <p:spPr>
          <a:xfrm>
            <a:off x="247264" y="1334889"/>
            <a:ext cx="1031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餐厅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006915" y="1929195"/>
            <a:ext cx="1291202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连接客户端</a:t>
            </a:r>
            <a:endParaRPr lang="zh-CN" altLang="en-US" sz="1100" dirty="0"/>
          </a:p>
        </p:txBody>
      </p:sp>
      <p:sp>
        <p:nvSpPr>
          <p:cNvPr id="103" name="矩形 102"/>
          <p:cNvSpPr/>
          <p:nvPr/>
        </p:nvSpPr>
        <p:spPr>
          <a:xfrm>
            <a:off x="3708101" y="1918177"/>
            <a:ext cx="1216440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</a:t>
            </a:r>
            <a:r>
              <a:rPr lang="zh-CN" altLang="en-US" sz="1100" dirty="0"/>
              <a:t>服务</a:t>
            </a:r>
            <a:r>
              <a:rPr lang="zh-CN" altLang="en-US" sz="1100" dirty="0" smtClean="0"/>
              <a:t>端</a:t>
            </a:r>
            <a:endParaRPr lang="zh-CN" altLang="en-US" sz="1100" dirty="0"/>
          </a:p>
        </p:txBody>
      </p:sp>
      <p:sp>
        <p:nvSpPr>
          <p:cNvPr id="104" name="矩形 103"/>
          <p:cNvSpPr/>
          <p:nvPr/>
        </p:nvSpPr>
        <p:spPr>
          <a:xfrm>
            <a:off x="121185" y="3732745"/>
            <a:ext cx="1311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数据中心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006915" y="3033886"/>
            <a:ext cx="1291202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</a:t>
            </a:r>
            <a:r>
              <a:rPr lang="zh-CN" altLang="en-US" sz="1100" dirty="0"/>
              <a:t>服务</a:t>
            </a:r>
            <a:r>
              <a:rPr lang="zh-CN" altLang="en-US" sz="1100" dirty="0" smtClean="0"/>
              <a:t>端</a:t>
            </a:r>
            <a:endParaRPr lang="zh-CN" altLang="en-US" sz="1100" dirty="0"/>
          </a:p>
        </p:txBody>
      </p:sp>
      <p:sp>
        <p:nvSpPr>
          <p:cNvPr id="107" name="矩形 106"/>
          <p:cNvSpPr/>
          <p:nvPr/>
        </p:nvSpPr>
        <p:spPr>
          <a:xfrm>
            <a:off x="3708100" y="2991608"/>
            <a:ext cx="1214210" cy="5275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同步</a:t>
            </a:r>
            <a:r>
              <a:rPr lang="en-US" altLang="zh-CN" sz="1100" dirty="0"/>
              <a:t>/</a:t>
            </a:r>
            <a:r>
              <a:rPr lang="zh-CN" altLang="en-US" sz="1100" dirty="0" smtClean="0"/>
              <a:t>异步</a:t>
            </a:r>
            <a:endParaRPr lang="en-US" altLang="zh-CN" sz="1100" dirty="0" smtClean="0"/>
          </a:p>
          <a:p>
            <a:pPr algn="ctr"/>
            <a:r>
              <a:rPr lang="zh-CN" altLang="en-US" sz="1100" dirty="0" smtClean="0"/>
              <a:t>连接客户端</a:t>
            </a:r>
            <a:endParaRPr lang="zh-CN" altLang="en-US" sz="1100" dirty="0"/>
          </a:p>
        </p:txBody>
      </p:sp>
      <p:cxnSp>
        <p:nvCxnSpPr>
          <p:cNvPr id="109" name="直接箭头连接符 108"/>
          <p:cNvCxnSpPr>
            <a:stCxn id="102" idx="2"/>
            <a:endCxn id="106" idx="0"/>
          </p:cNvCxnSpPr>
          <p:nvPr/>
        </p:nvCxnSpPr>
        <p:spPr>
          <a:xfrm>
            <a:off x="2652516" y="2456760"/>
            <a:ext cx="0" cy="577126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7" idx="0"/>
            <a:endCxn id="103" idx="2"/>
          </p:cNvCxnSpPr>
          <p:nvPr/>
        </p:nvCxnSpPr>
        <p:spPr>
          <a:xfrm flipV="1">
            <a:off x="4315205" y="2445742"/>
            <a:ext cx="1116" cy="545866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1593775" y="3938440"/>
            <a:ext cx="1256848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同步消息</a:t>
            </a:r>
            <a:endParaRPr lang="zh-CN" altLang="en-US" sz="1100" dirty="0"/>
          </a:p>
        </p:txBody>
      </p:sp>
      <p:sp>
        <p:nvSpPr>
          <p:cNvPr id="114" name="矩形 113"/>
          <p:cNvSpPr/>
          <p:nvPr/>
        </p:nvSpPr>
        <p:spPr>
          <a:xfrm>
            <a:off x="3298116" y="3933816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异步消息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2939260" y="2560657"/>
            <a:ext cx="1107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双向通信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5053989" y="1027252"/>
            <a:ext cx="1996806" cy="35005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5162319" y="1618712"/>
            <a:ext cx="1781508" cy="12346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dirty="0" smtClean="0"/>
              <a:t>定时任务</a:t>
            </a:r>
            <a:endParaRPr lang="zh-CN" altLang="en-US" sz="1100" dirty="0"/>
          </a:p>
        </p:txBody>
      </p:sp>
      <p:sp>
        <p:nvSpPr>
          <p:cNvPr id="119" name="矩形 118"/>
          <p:cNvSpPr/>
          <p:nvPr/>
        </p:nvSpPr>
        <p:spPr>
          <a:xfrm>
            <a:off x="5186180" y="1895376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消息心跳</a:t>
            </a:r>
            <a:endParaRPr lang="zh-CN" altLang="en-US" sz="1100" dirty="0"/>
          </a:p>
        </p:txBody>
      </p:sp>
      <p:sp>
        <p:nvSpPr>
          <p:cNvPr id="120" name="矩形 119"/>
          <p:cNvSpPr/>
          <p:nvPr/>
        </p:nvSpPr>
        <p:spPr>
          <a:xfrm>
            <a:off x="6100120" y="1895376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消息重发</a:t>
            </a:r>
            <a:endParaRPr lang="zh-CN" altLang="en-US" sz="1100" dirty="0"/>
          </a:p>
        </p:txBody>
      </p:sp>
      <p:sp>
        <p:nvSpPr>
          <p:cNvPr id="122" name="矩形 121"/>
          <p:cNvSpPr/>
          <p:nvPr/>
        </p:nvSpPr>
        <p:spPr>
          <a:xfrm>
            <a:off x="5582789" y="3114092"/>
            <a:ext cx="84370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消息缓存</a:t>
            </a:r>
            <a:endParaRPr lang="zh-CN" altLang="en-US" sz="1100" dirty="0"/>
          </a:p>
        </p:txBody>
      </p:sp>
      <p:sp>
        <p:nvSpPr>
          <p:cNvPr id="129" name="矩形 128"/>
          <p:cNvSpPr/>
          <p:nvPr/>
        </p:nvSpPr>
        <p:spPr>
          <a:xfrm>
            <a:off x="7662240" y="3033885"/>
            <a:ext cx="1085165" cy="15583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消息落地</a:t>
            </a:r>
            <a:endParaRPr lang="zh-CN" altLang="en-US" sz="1400" dirty="0"/>
          </a:p>
        </p:txBody>
      </p:sp>
      <p:sp>
        <p:nvSpPr>
          <p:cNvPr id="130" name="矩形 129"/>
          <p:cNvSpPr/>
          <p:nvPr/>
        </p:nvSpPr>
        <p:spPr>
          <a:xfrm>
            <a:off x="7739357" y="3384146"/>
            <a:ext cx="875846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/>
              <a:t>PG</a:t>
            </a:r>
            <a:endParaRPr lang="zh-CN" altLang="en-US" sz="1100" dirty="0"/>
          </a:p>
        </p:txBody>
      </p:sp>
      <p:sp>
        <p:nvSpPr>
          <p:cNvPr id="131" name="矩形 130"/>
          <p:cNvSpPr/>
          <p:nvPr/>
        </p:nvSpPr>
        <p:spPr>
          <a:xfrm>
            <a:off x="7769652" y="3969369"/>
            <a:ext cx="870339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redis</a:t>
            </a:r>
            <a:endParaRPr lang="zh-CN" altLang="en-US" sz="1100" dirty="0"/>
          </a:p>
        </p:txBody>
      </p:sp>
      <p:sp>
        <p:nvSpPr>
          <p:cNvPr id="133" name="矩形 132"/>
          <p:cNvSpPr/>
          <p:nvPr/>
        </p:nvSpPr>
        <p:spPr>
          <a:xfrm>
            <a:off x="7640190" y="881337"/>
            <a:ext cx="1085165" cy="142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400" dirty="0" smtClean="0"/>
              <a:t>消息监控</a:t>
            </a:r>
            <a:endParaRPr lang="zh-CN" altLang="en-US" sz="1400" dirty="0"/>
          </a:p>
        </p:txBody>
      </p:sp>
      <p:sp>
        <p:nvSpPr>
          <p:cNvPr id="134" name="矩形 133"/>
          <p:cNvSpPr/>
          <p:nvPr/>
        </p:nvSpPr>
        <p:spPr>
          <a:xfrm>
            <a:off x="7684573" y="1350037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消息状态</a:t>
            </a:r>
            <a:endParaRPr lang="zh-CN" altLang="en-US" sz="1100" dirty="0"/>
          </a:p>
        </p:txBody>
      </p:sp>
      <p:sp>
        <p:nvSpPr>
          <p:cNvPr id="135" name="矩形 134"/>
          <p:cNvSpPr/>
          <p:nvPr/>
        </p:nvSpPr>
        <p:spPr>
          <a:xfrm>
            <a:off x="7739357" y="1913139"/>
            <a:ext cx="843705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通道监控</a:t>
            </a:r>
            <a:endParaRPr lang="zh-CN" altLang="en-US" sz="1100" dirty="0"/>
          </a:p>
        </p:txBody>
      </p:sp>
      <p:sp>
        <p:nvSpPr>
          <p:cNvPr id="136" name="矩形 135"/>
          <p:cNvSpPr/>
          <p:nvPr/>
        </p:nvSpPr>
        <p:spPr>
          <a:xfrm>
            <a:off x="5186180" y="2401683"/>
            <a:ext cx="84370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通道重连</a:t>
            </a:r>
            <a:endParaRPr lang="zh-CN" altLang="en-US" sz="1100" dirty="0"/>
          </a:p>
        </p:txBody>
      </p:sp>
      <p:sp>
        <p:nvSpPr>
          <p:cNvPr id="137" name="矩形 136"/>
          <p:cNvSpPr/>
          <p:nvPr/>
        </p:nvSpPr>
        <p:spPr>
          <a:xfrm>
            <a:off x="5604823" y="3554849"/>
            <a:ext cx="84370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消息日志</a:t>
            </a:r>
            <a:endParaRPr lang="zh-CN" altLang="en-US" sz="1100" dirty="0"/>
          </a:p>
        </p:txBody>
      </p:sp>
      <p:cxnSp>
        <p:nvCxnSpPr>
          <p:cNvPr id="139" name="直接箭头连接符 138"/>
          <p:cNvCxnSpPr>
            <a:stCxn id="20" idx="3"/>
          </p:cNvCxnSpPr>
          <p:nvPr/>
        </p:nvCxnSpPr>
        <p:spPr>
          <a:xfrm flipV="1">
            <a:off x="7171981" y="3990090"/>
            <a:ext cx="490259" cy="1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3" idx="2"/>
            <a:endCxn id="129" idx="0"/>
          </p:cNvCxnSpPr>
          <p:nvPr/>
        </p:nvCxnSpPr>
        <p:spPr>
          <a:xfrm>
            <a:off x="8182773" y="2302525"/>
            <a:ext cx="22050" cy="731360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 flipH="1">
            <a:off x="7194032" y="1671648"/>
            <a:ext cx="490541" cy="0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20" idx="3"/>
          </p:cNvCxnSpPr>
          <p:nvPr/>
        </p:nvCxnSpPr>
        <p:spPr>
          <a:xfrm flipH="1">
            <a:off x="7171981" y="1704221"/>
            <a:ext cx="468209" cy="2285870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320"/>
            <a:ext cx="8749030" cy="457200"/>
          </a:xfrm>
          <a:prstGeom prst="rect">
            <a:avLst/>
          </a:prstGeom>
        </p:spPr>
        <p:txBody>
          <a:bodyPr/>
          <a:lstStyle/>
          <a:p>
            <a:r>
              <a:rPr lang="x-none" altLang="en-US" dirty="0"/>
              <a:t>业务架构</a:t>
            </a:r>
            <a:endParaRPr lang="x-none" alt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433195" y="962660"/>
            <a:ext cx="5739765" cy="619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660449" y="1114835"/>
            <a:ext cx="125684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货车App</a:t>
            </a:r>
            <a:endParaRPr lang="x-none" altLang="zh-CN" sz="1100" dirty="0"/>
          </a:p>
        </p:txBody>
      </p:sp>
      <p:sp>
        <p:nvSpPr>
          <p:cNvPr id="34" name="矩形 33"/>
          <p:cNvSpPr/>
          <p:nvPr/>
        </p:nvSpPr>
        <p:spPr>
          <a:xfrm>
            <a:off x="3080139" y="1127395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仓储App</a:t>
            </a:r>
            <a:endParaRPr lang="x-none" altLang="zh-CN" sz="1100" dirty="0"/>
          </a:p>
        </p:txBody>
      </p:sp>
      <p:sp>
        <p:nvSpPr>
          <p:cNvPr id="101" name="矩形 100"/>
          <p:cNvSpPr/>
          <p:nvPr/>
        </p:nvSpPr>
        <p:spPr>
          <a:xfrm>
            <a:off x="212880" y="1023739"/>
            <a:ext cx="640080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altLang="zh-CN" dirty="0"/>
              <a:t>用户</a:t>
            </a:r>
            <a:endParaRPr lang="x-none" altLang="zh-CN" dirty="0"/>
          </a:p>
        </p:txBody>
      </p:sp>
      <p:sp>
        <p:nvSpPr>
          <p:cNvPr id="104" name="矩形 103"/>
          <p:cNvSpPr/>
          <p:nvPr/>
        </p:nvSpPr>
        <p:spPr>
          <a:xfrm>
            <a:off x="225425" y="4304030"/>
            <a:ext cx="782320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x-none" altLang="zh-CN" dirty="0"/>
              <a:t>后台</a:t>
            </a:r>
            <a:endParaRPr lang="x-none" altLang="zh-CN" dirty="0"/>
          </a:p>
        </p:txBody>
      </p:sp>
      <p:sp>
        <p:nvSpPr>
          <p:cNvPr id="113" name="矩形 112"/>
          <p:cNvSpPr/>
          <p:nvPr/>
        </p:nvSpPr>
        <p:spPr>
          <a:xfrm>
            <a:off x="5822875" y="1135550"/>
            <a:ext cx="1256848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PAD</a:t>
            </a:r>
            <a:endParaRPr lang="x-none" altLang="zh-CN" sz="1100" dirty="0"/>
          </a:p>
        </p:txBody>
      </p:sp>
      <p:sp>
        <p:nvSpPr>
          <p:cNvPr id="114" name="矩形 113"/>
          <p:cNvSpPr/>
          <p:nvPr/>
        </p:nvSpPr>
        <p:spPr>
          <a:xfrm>
            <a:off x="4456356" y="1121401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调度中心</a:t>
            </a:r>
            <a:endParaRPr lang="x-none" altLang="zh-CN" sz="1100" dirty="0"/>
          </a:p>
        </p:txBody>
      </p:sp>
      <p:sp>
        <p:nvSpPr>
          <p:cNvPr id="137" name="矩形 136"/>
          <p:cNvSpPr/>
          <p:nvPr/>
        </p:nvSpPr>
        <p:spPr>
          <a:xfrm>
            <a:off x="4693598" y="4403844"/>
            <a:ext cx="84370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消息日志</a:t>
            </a:r>
            <a:endParaRPr lang="zh-CN" altLang="en-US" sz="1100" dirty="0"/>
          </a:p>
        </p:txBody>
      </p:sp>
      <p:sp>
        <p:nvSpPr>
          <p:cNvPr id="229" name="Rectangle 228"/>
          <p:cNvSpPr/>
          <p:nvPr/>
        </p:nvSpPr>
        <p:spPr>
          <a:xfrm>
            <a:off x="1281430" y="840740"/>
            <a:ext cx="6300470" cy="92710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4625" y="1955165"/>
            <a:ext cx="5739765" cy="18535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70609" y="2417220"/>
            <a:ext cx="1256847" cy="297454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支</a:t>
            </a:r>
            <a:r>
              <a:rPr lang="x-none" altLang="zh-CN" sz="1100" dirty="0" smtClean="0">
                <a:sym typeface="+mn-ea"/>
              </a:rPr>
              <a:t>付服务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90299" y="2429780"/>
            <a:ext cx="1255923" cy="302078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认</a:t>
            </a:r>
            <a:r>
              <a:rPr lang="x-none" altLang="zh-CN" sz="1100" dirty="0" smtClean="0">
                <a:sym typeface="+mn-ea"/>
              </a:rPr>
              <a:t>证服务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33035" y="2437935"/>
            <a:ext cx="1256848" cy="297454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地</a:t>
            </a:r>
            <a:r>
              <a:rPr lang="x-none" altLang="zh-CN" sz="1100" dirty="0" smtClean="0">
                <a:sym typeface="+mn-ea"/>
              </a:rPr>
              <a:t>理围栏服务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66516" y="2423786"/>
            <a:ext cx="1255923" cy="302078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坐</a:t>
            </a:r>
            <a:r>
              <a:rPr lang="x-none" altLang="zh-CN" sz="1100" dirty="0" smtClean="0">
                <a:sym typeface="+mn-ea"/>
              </a:rPr>
              <a:t>标服务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8" name="Rectangle 228"/>
          <p:cNvSpPr/>
          <p:nvPr/>
        </p:nvSpPr>
        <p:spPr>
          <a:xfrm>
            <a:off x="1291590" y="1873250"/>
            <a:ext cx="6300470" cy="1980565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52245" y="4128770"/>
            <a:ext cx="5739765" cy="619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79499" y="4280945"/>
            <a:ext cx="1256847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运营后台</a:t>
            </a:r>
            <a:endParaRPr lang="x-none" altLang="zh-CN" sz="1100" dirty="0"/>
          </a:p>
        </p:txBody>
      </p:sp>
      <p:sp>
        <p:nvSpPr>
          <p:cNvPr id="11" name="矩形 10"/>
          <p:cNvSpPr/>
          <p:nvPr/>
        </p:nvSpPr>
        <p:spPr>
          <a:xfrm>
            <a:off x="3099189" y="4293505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数据中心</a:t>
            </a:r>
            <a:endParaRPr lang="x-none" altLang="zh-CN" sz="1100" dirty="0"/>
          </a:p>
        </p:txBody>
      </p:sp>
      <p:sp>
        <p:nvSpPr>
          <p:cNvPr id="12" name="矩形 11"/>
          <p:cNvSpPr/>
          <p:nvPr/>
        </p:nvSpPr>
        <p:spPr>
          <a:xfrm>
            <a:off x="5841925" y="4301660"/>
            <a:ext cx="1256848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监控</a:t>
            </a:r>
            <a:endParaRPr lang="x-none" altLang="zh-CN" sz="1100" dirty="0"/>
          </a:p>
        </p:txBody>
      </p:sp>
      <p:sp>
        <p:nvSpPr>
          <p:cNvPr id="13" name="矩形 12"/>
          <p:cNvSpPr/>
          <p:nvPr/>
        </p:nvSpPr>
        <p:spPr>
          <a:xfrm>
            <a:off x="4475406" y="4287511"/>
            <a:ext cx="1255923" cy="30207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1100" dirty="0"/>
              <a:t>报表</a:t>
            </a:r>
            <a:endParaRPr lang="x-none" altLang="zh-CN" sz="1100" dirty="0"/>
          </a:p>
        </p:txBody>
      </p:sp>
      <p:sp>
        <p:nvSpPr>
          <p:cNvPr id="14" name="Rectangle 228"/>
          <p:cNvSpPr/>
          <p:nvPr/>
        </p:nvSpPr>
        <p:spPr>
          <a:xfrm>
            <a:off x="1300480" y="4006850"/>
            <a:ext cx="6300470" cy="92710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59890" y="2004060"/>
            <a:ext cx="5431790" cy="29718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API服务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6375" y="2623304"/>
            <a:ext cx="640080" cy="3657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x-none" altLang="zh-CN" dirty="0"/>
              <a:t>服务</a:t>
            </a:r>
            <a:endParaRPr lang="x-none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1683309" y="2909980"/>
            <a:ext cx="1256847" cy="297454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反作弊服务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02999" y="2922540"/>
            <a:ext cx="1255923" cy="302078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分单服务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45735" y="2930695"/>
            <a:ext cx="1256848" cy="297454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POI服务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79216" y="2916546"/>
            <a:ext cx="1255923" cy="302078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抢单服务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83309" y="3401470"/>
            <a:ext cx="1256847" cy="297454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短信服务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02999" y="3414030"/>
            <a:ext cx="1255923" cy="302078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推送服务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845735" y="3422185"/>
            <a:ext cx="1256848" cy="297454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其他</a:t>
            </a:r>
            <a:endParaRPr lang="x-none" altLang="zh-CN" sz="1100" dirty="0" smtClean="0"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79216" y="3408036"/>
            <a:ext cx="1255923" cy="302078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x-none" altLang="zh-CN" sz="1100" dirty="0" smtClean="0">
                <a:sym typeface="+mn-ea"/>
              </a:rPr>
              <a:t>LBS服务</a:t>
            </a:r>
            <a:endParaRPr lang="x-none" altLang="zh-CN" sz="11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场景四：整体架构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83049" y="881336"/>
            <a:ext cx="4825388" cy="1342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餐厅</a:t>
            </a:r>
            <a:r>
              <a:rPr lang="en-US" altLang="zh-CN" dirty="0" err="1" smtClean="0"/>
              <a:t>ServerApp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3245" y="3099363"/>
            <a:ext cx="4825388" cy="13848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数据</a:t>
            </a:r>
            <a:r>
              <a:rPr lang="zh-CN" altLang="en-US" dirty="0" smtClean="0"/>
              <a:t>中心</a:t>
            </a:r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3245" y="1255912"/>
            <a:ext cx="1687415" cy="2974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cloud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500828" y="1283312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933021" y="1261418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Rabbit </a:t>
            </a:r>
            <a:r>
              <a:rPr lang="en-US" altLang="zh-CN" dirty="0" err="1" smtClean="0"/>
              <a:t>Mq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487977" y="1626995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03246" y="3622711"/>
            <a:ext cx="1687413" cy="26442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Spring cloud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77098" y="3633717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netty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4085421" y="3626399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Rabbit </a:t>
            </a:r>
            <a:r>
              <a:rPr lang="en-US" altLang="zh-CN" dirty="0" err="1" smtClean="0"/>
              <a:t>Mq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53228" y="4069531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747315" y="1672646"/>
            <a:ext cx="1626821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1793895" y="2109670"/>
            <a:ext cx="0" cy="98969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743900" y="2223955"/>
            <a:ext cx="12851" cy="875407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72078" y="2465604"/>
            <a:ext cx="1074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消息</a:t>
            </a:r>
            <a:r>
              <a:rPr lang="zh-CN" altLang="en-US" sz="1000" dirty="0" smtClean="0"/>
              <a:t>传递短连接</a:t>
            </a:r>
            <a:endParaRPr lang="zh-CN" altLang="en-US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1303658" y="2465604"/>
            <a:ext cx="1215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SOCKET</a:t>
            </a:r>
            <a:r>
              <a:rPr lang="zh-CN" altLang="en-US" sz="1000" dirty="0"/>
              <a:t>长</a:t>
            </a:r>
            <a:r>
              <a:rPr lang="zh-CN" altLang="en-US" sz="1000" dirty="0" smtClean="0"/>
              <a:t>连接</a:t>
            </a:r>
            <a:endParaRPr lang="zh-CN" altLang="en-US" sz="1000" dirty="0"/>
          </a:p>
        </p:txBody>
      </p:sp>
      <p:sp>
        <p:nvSpPr>
          <p:cNvPr id="61" name="矩形 60"/>
          <p:cNvSpPr/>
          <p:nvPr/>
        </p:nvSpPr>
        <p:spPr>
          <a:xfrm>
            <a:off x="6026226" y="914908"/>
            <a:ext cx="1366091" cy="3677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103342" y="2232781"/>
            <a:ext cx="1178805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PG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108850" y="3341640"/>
            <a:ext cx="1255923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37205" y="4073817"/>
            <a:ext cx="1647039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</a:t>
            </a:r>
            <a:endParaRPr lang="zh-CN" altLang="en-US" dirty="0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5518534" y="1626995"/>
            <a:ext cx="497593" cy="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61" idx="1"/>
          </p:cNvCxnSpPr>
          <p:nvPr/>
        </p:nvCxnSpPr>
        <p:spPr>
          <a:xfrm flipV="1">
            <a:off x="5508436" y="2753552"/>
            <a:ext cx="517790" cy="123019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932143" y="926711"/>
            <a:ext cx="969485" cy="6523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日志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932144" y="2223955"/>
            <a:ext cx="1123721" cy="717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932143" y="3687506"/>
            <a:ext cx="1226400" cy="796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统计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40496" y="1273334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数据存储</a:t>
            </a:r>
            <a:endParaRPr lang="zh-CN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462530" y="3099362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数据存储</a:t>
            </a:r>
            <a:endParaRPr lang="zh-CN" altLang="en-US" sz="1000" dirty="0"/>
          </a:p>
        </p:txBody>
      </p:sp>
      <p:cxnSp>
        <p:nvCxnSpPr>
          <p:cNvPr id="76" name="直接箭头连接符 75"/>
          <p:cNvCxnSpPr>
            <a:stCxn id="72" idx="1"/>
            <a:endCxn id="61" idx="3"/>
          </p:cNvCxnSpPr>
          <p:nvPr/>
        </p:nvCxnSpPr>
        <p:spPr>
          <a:xfrm flipH="1">
            <a:off x="7392317" y="2582720"/>
            <a:ext cx="539827" cy="170832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3" idx="1"/>
            <a:endCxn id="61" idx="3"/>
          </p:cNvCxnSpPr>
          <p:nvPr/>
        </p:nvCxnSpPr>
        <p:spPr>
          <a:xfrm flipH="1" flipV="1">
            <a:off x="7392317" y="2753552"/>
            <a:ext cx="539826" cy="1332304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1"/>
          </p:cNvCxnSpPr>
          <p:nvPr/>
        </p:nvCxnSpPr>
        <p:spPr>
          <a:xfrm flipH="1">
            <a:off x="7392317" y="1252895"/>
            <a:ext cx="539826" cy="1389247"/>
          </a:xfrm>
          <a:prstGeom prst="straightConnector1">
            <a:avLst/>
          </a:prstGeom>
          <a:ln w="6350">
            <a:solidFill>
              <a:srgbClr val="919D9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09830" y="1749755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数据展现</a:t>
            </a:r>
            <a:endParaRPr lang="zh-CN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7344575" y="2552042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数据展现</a:t>
            </a:r>
            <a:endParaRPr lang="zh-CN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375788" y="3387496"/>
            <a:ext cx="844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数据展现</a:t>
            </a:r>
            <a:endParaRPr lang="zh-CN" altLang="en-US" sz="1000" dirty="0"/>
          </a:p>
        </p:txBody>
      </p:sp>
      <p:sp>
        <p:nvSpPr>
          <p:cNvPr id="89" name="矩形 88"/>
          <p:cNvSpPr/>
          <p:nvPr/>
        </p:nvSpPr>
        <p:spPr>
          <a:xfrm>
            <a:off x="7979738" y="4013690"/>
            <a:ext cx="107612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echarts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7955940" y="2609222"/>
            <a:ext cx="1076127" cy="27005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echarts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场景一：</a:t>
            </a:r>
            <a:r>
              <a:rPr lang="en-US" altLang="zh-CN" dirty="0" smtClean="0"/>
              <a:t> CPOS</a:t>
            </a:r>
            <a:r>
              <a:rPr lang="zh-CN" altLang="zh-CN" dirty="0" smtClean="0"/>
              <a:t>离线场景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059016" y="663050"/>
            <a:ext cx="3289853" cy="2500032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在餐厅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 Box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上存在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menu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文件，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启动时，进行初始化，获取该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文件，生成菜单信息。此后断网不影响单机功能。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ES6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7725" y="739739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7726" y="2954129"/>
            <a:ext cx="3887622" cy="158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8422" y="986091"/>
            <a:ext cx="1802177" cy="168088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228600" y="307731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1219" y="3691470"/>
            <a:ext cx="3470766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84173" y="432525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4483" y="307525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1295" y="370577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40283" y="717279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2766" y="1356189"/>
            <a:ext cx="864000" cy="1236362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93170" y="952755"/>
            <a:ext cx="1191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Store Service</a:t>
            </a:r>
            <a:endParaRPr lang="en-US" altLang="zh-CN" sz="1050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1050" kern="0" dirty="0" smtClean="0">
                <a:latin typeface="微软雅黑" pitchFamily="34" charset="-122"/>
                <a:ea typeface="微软雅黑" pitchFamily="34" charset="-122"/>
              </a:rPr>
              <a:t> Framework</a:t>
            </a:r>
            <a:endParaRPr lang="zh-CN" altLang="en-US" sz="105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Can 75"/>
          <p:cNvSpPr/>
          <p:nvPr/>
        </p:nvSpPr>
        <p:spPr>
          <a:xfrm>
            <a:off x="2488940" y="1022748"/>
            <a:ext cx="533607" cy="263096"/>
          </a:xfrm>
          <a:prstGeom prst="can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rgbClr val="141313"/>
                </a:solidFill>
                <a:latin typeface="Arial" panose="02080604020202020204" charset="0"/>
                <a:ea typeface="黑体"/>
              </a:rPr>
              <a:t>PG9.6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Arial" panose="02080604020202020204" charset="0"/>
              <a:ea typeface="黑体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379699" y="329197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17" name="Rectangle 170"/>
          <p:cNvSpPr/>
          <p:nvPr/>
        </p:nvSpPr>
        <p:spPr>
          <a:xfrm>
            <a:off x="2865630" y="3936209"/>
            <a:ext cx="643640" cy="18129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VueJS</a:t>
            </a:r>
            <a:endParaRPr kumimoji="0" lang="zh-CN" altLang="en-US" sz="7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18" name="直接连接符 134"/>
          <p:cNvCxnSpPr>
            <a:stCxn id="79" idx="3"/>
            <a:endCxn id="120" idx="1"/>
          </p:cNvCxnSpPr>
          <p:nvPr/>
        </p:nvCxnSpPr>
        <p:spPr>
          <a:xfrm flipV="1">
            <a:off x="2589088" y="3422603"/>
            <a:ext cx="201907" cy="116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solid"/>
            <a:tailEnd type="triangle"/>
          </a:ln>
          <a:effectLst/>
        </p:spPr>
      </p:cxnSp>
      <p:cxnSp>
        <p:nvCxnSpPr>
          <p:cNvPr id="119" name="直接连接符 134"/>
          <p:cNvCxnSpPr>
            <a:stCxn id="120" idx="0"/>
            <a:endCxn id="72" idx="2"/>
          </p:cNvCxnSpPr>
          <p:nvPr/>
        </p:nvCxnSpPr>
        <p:spPr>
          <a:xfrm flipH="1" flipV="1">
            <a:off x="1044766" y="2592551"/>
            <a:ext cx="2160229" cy="741130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120" name="Rectangle 170"/>
          <p:cNvSpPr/>
          <p:nvPr/>
        </p:nvSpPr>
        <p:spPr>
          <a:xfrm>
            <a:off x="2790995" y="3333681"/>
            <a:ext cx="828000" cy="17784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0A6DC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spcBef>
                <a:spcPct val="0"/>
              </a:spcBef>
              <a:defRPr/>
            </a:pPr>
            <a:r>
              <a:rPr lang="en-US" altLang="zh-CN" sz="700" kern="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sz="7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2" name="直接连接符 134"/>
          <p:cNvCxnSpPr>
            <a:stCxn id="72" idx="2"/>
            <a:endCxn id="79" idx="0"/>
          </p:cNvCxnSpPr>
          <p:nvPr/>
        </p:nvCxnSpPr>
        <p:spPr>
          <a:xfrm>
            <a:off x="1044766" y="2592551"/>
            <a:ext cx="939628" cy="699422"/>
          </a:xfrm>
          <a:prstGeom prst="straightConnector1">
            <a:avLst/>
          </a:prstGeom>
          <a:noFill/>
          <a:ln w="3175" cap="flat" cmpd="sng" algn="ctr">
            <a:solidFill>
              <a:srgbClr val="0033CC"/>
            </a:solidFill>
            <a:prstDash val="dash"/>
            <a:tailEnd type="triangle"/>
          </a:ln>
          <a:effectLst/>
        </p:spPr>
      </p:cxnSp>
      <p:sp>
        <p:nvSpPr>
          <p:cNvPr id="123" name="Rectangle 122"/>
          <p:cNvSpPr/>
          <p:nvPr/>
        </p:nvSpPr>
        <p:spPr>
          <a:xfrm>
            <a:off x="658756" y="2166778"/>
            <a:ext cx="792000" cy="144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Menu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Rectangle 204"/>
          <p:cNvSpPr/>
          <p:nvPr/>
        </p:nvSpPr>
        <p:spPr>
          <a:xfrm>
            <a:off x="658756" y="1685299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Order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Rectangle 204"/>
          <p:cNvSpPr/>
          <p:nvPr/>
        </p:nvSpPr>
        <p:spPr>
          <a:xfrm>
            <a:off x="658756" y="1444560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Promotion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tangle 204"/>
          <p:cNvSpPr/>
          <p:nvPr/>
        </p:nvSpPr>
        <p:spPr>
          <a:xfrm>
            <a:off x="658756" y="1926038"/>
            <a:ext cx="792000" cy="1440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accent4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Customer</a:t>
            </a:r>
            <a:endParaRPr lang="en-US" altLang="zh-CN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0625" y="2335925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Web APP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9016" y="3325085"/>
            <a:ext cx="3289853" cy="135715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服务器中的菜单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(JSON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文件形式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更新后，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上能够随之更新；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机与餐厅服务器的网络，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可以正常显示更细后的菜单；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场景一：方案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53795" y="1797627"/>
            <a:ext cx="405245" cy="384463"/>
          </a:xfrm>
          <a:prstGeom prst="ellipse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0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10306" y="1773381"/>
            <a:ext cx="405245" cy="384463"/>
          </a:xfrm>
          <a:prstGeom prst="ellipse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0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39941" y="3072245"/>
            <a:ext cx="405245" cy="384463"/>
            <a:chOff x="4339941" y="3072245"/>
            <a:chExt cx="405245" cy="384463"/>
          </a:xfrm>
        </p:grpSpPr>
        <p:sp>
          <p:nvSpPr>
            <p:cNvPr id="8" name="Oval 7"/>
            <p:cNvSpPr/>
            <p:nvPr/>
          </p:nvSpPr>
          <p:spPr>
            <a:xfrm>
              <a:off x="4339941" y="3072245"/>
              <a:ext cx="405245" cy="384463"/>
            </a:xfrm>
            <a:prstGeom prst="ellipse">
              <a:avLst/>
            </a:prstGeom>
            <a:gradFill rotWithShape="1">
              <a:gsLst>
                <a:gs pos="0">
                  <a:srgbClr val="DA291C">
                    <a:tint val="100000"/>
                    <a:shade val="100000"/>
                    <a:satMod val="130000"/>
                  </a:srgbClr>
                </a:gs>
                <a:gs pos="100000">
                  <a:srgbClr val="DA291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A291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sz="10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433458" y="3293918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33458" y="3236190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433458" y="3178461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33458" y="3120732"/>
              <a:ext cx="238991" cy="1143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82529" y="1531089"/>
            <a:ext cx="1204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Service Worker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8466" y="1506844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Web Server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eft-Right Arrow 19"/>
          <p:cNvSpPr/>
          <p:nvPr/>
        </p:nvSpPr>
        <p:spPr>
          <a:xfrm>
            <a:off x="4862948" y="1880753"/>
            <a:ext cx="1260000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eft-Right Arrow 20"/>
          <p:cNvSpPr/>
          <p:nvPr/>
        </p:nvSpPr>
        <p:spPr>
          <a:xfrm>
            <a:off x="3435931" y="1887680"/>
            <a:ext cx="789709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Left-Right Arrow 21"/>
          <p:cNvSpPr/>
          <p:nvPr/>
        </p:nvSpPr>
        <p:spPr>
          <a:xfrm rot="16200000">
            <a:off x="4205077" y="2503988"/>
            <a:ext cx="720000" cy="176646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88873" y="349150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Local Cache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Can 23"/>
          <p:cNvSpPr/>
          <p:nvPr/>
        </p:nvSpPr>
        <p:spPr>
          <a:xfrm>
            <a:off x="6234554" y="3086099"/>
            <a:ext cx="384464" cy="446809"/>
          </a:xfrm>
          <a:prstGeom prst="can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914400">
              <a:defRPr/>
            </a:pPr>
            <a:endParaRPr lang="zh-CN" altLang="en-US" sz="1000" kern="0" dirty="0" smtClean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76480" y="3519691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PostgreSQL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6317680" y="2232311"/>
            <a:ext cx="176400" cy="720000"/>
          </a:xfrm>
          <a:prstGeom prst="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/>
          <p:cNvSpPr/>
          <p:nvPr/>
        </p:nvSpPr>
        <p:spPr>
          <a:xfrm>
            <a:off x="1620988" y="1828798"/>
            <a:ext cx="1693718" cy="1007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49750" y="1538016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User Interface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707577" y="1956954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/>
          <p:cNvSpPr/>
          <p:nvPr/>
        </p:nvSpPr>
        <p:spPr>
          <a:xfrm>
            <a:off x="2119749" y="1956954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2514604" y="1956954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32"/>
          <p:cNvSpPr/>
          <p:nvPr/>
        </p:nvSpPr>
        <p:spPr>
          <a:xfrm>
            <a:off x="1707577" y="2150918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/>
          <p:cNvSpPr/>
          <p:nvPr/>
        </p:nvSpPr>
        <p:spPr>
          <a:xfrm>
            <a:off x="2119749" y="2150918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34"/>
          <p:cNvSpPr/>
          <p:nvPr/>
        </p:nvSpPr>
        <p:spPr>
          <a:xfrm>
            <a:off x="2514604" y="2150918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35"/>
          <p:cNvSpPr/>
          <p:nvPr/>
        </p:nvSpPr>
        <p:spPr>
          <a:xfrm>
            <a:off x="1707577" y="23483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2119749" y="23483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/>
          <p:cNvSpPr/>
          <p:nvPr/>
        </p:nvSpPr>
        <p:spPr>
          <a:xfrm>
            <a:off x="2514604" y="23483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/>
          <p:cNvSpPr/>
          <p:nvPr/>
        </p:nvSpPr>
        <p:spPr>
          <a:xfrm>
            <a:off x="1350818" y="1418277"/>
            <a:ext cx="3875809" cy="2810822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728445" y="1418277"/>
            <a:ext cx="1451677" cy="2810821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3481" y="3975627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972032" y="3982554"/>
            <a:ext cx="851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30955" y="1714668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727" y="1711204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62472" y="2459350"/>
            <a:ext cx="487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 smtClean="0"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9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05995" y="2615047"/>
            <a:ext cx="346364" cy="15932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场景一：工作任务清单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界面应用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动态依据</a:t>
                      </a:r>
                      <a:r>
                        <a:rPr lang="en-US" altLang="zh-CN" sz="1200" dirty="0" smtClean="0"/>
                        <a:t>Web APP</a:t>
                      </a:r>
                      <a:r>
                        <a:rPr lang="zh-CN" altLang="en-US" sz="1200" dirty="0" smtClean="0"/>
                        <a:t>提供</a:t>
                      </a:r>
                      <a:r>
                        <a:rPr lang="en-US" altLang="zh-CN" sz="1200" dirty="0" smtClean="0"/>
                        <a:t>JSON</a:t>
                      </a:r>
                      <a:r>
                        <a:rPr lang="zh-CN" altLang="en-US" sz="1200" dirty="0" smtClean="0"/>
                        <a:t>数据进行展示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餐厅服务器</a:t>
                      </a:r>
                      <a:r>
                        <a:rPr lang="en-US" altLang="zh-CN" sz="1200" dirty="0" smtClean="0"/>
                        <a:t>Web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APP(</a:t>
                      </a:r>
                      <a:r>
                        <a:rPr lang="zh-CN" altLang="en-US" sz="1200" baseline="0" dirty="0" smtClean="0"/>
                        <a:t>提供</a:t>
                      </a:r>
                      <a:r>
                        <a:rPr lang="en-US" altLang="zh-CN" sz="1200" baseline="0" dirty="0" smtClean="0"/>
                        <a:t>JSON</a:t>
                      </a:r>
                      <a:r>
                        <a:rPr lang="zh-CN" altLang="en-US" sz="1200" baseline="0" dirty="0" smtClean="0"/>
                        <a:t>数据</a:t>
                      </a:r>
                      <a:r>
                        <a:rPr lang="en-US" altLang="zh-CN" sz="1200" baseline="0" dirty="0" smtClean="0"/>
                        <a:t>)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源代码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ServiceWorker</a:t>
                      </a:r>
                      <a:r>
                        <a:rPr lang="zh-CN" altLang="en-US" sz="1200" dirty="0" smtClean="0"/>
                        <a:t>缓存策略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设计文档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ServiceWorker</a:t>
                      </a:r>
                      <a:r>
                        <a:rPr lang="zh-CN" altLang="en-US" sz="1200" dirty="0" smtClean="0"/>
                        <a:t>更新策略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 smtClean="0"/>
                        <a:t>设计文档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Arial" panose="0208060402020202020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场景二：</a:t>
            </a:r>
            <a:r>
              <a:rPr lang="en-US" altLang="zh-CN" dirty="0" smtClean="0"/>
              <a:t> CPOS</a:t>
            </a:r>
            <a:r>
              <a:rPr lang="zh-CN" altLang="zh-CN" dirty="0" smtClean="0"/>
              <a:t>广播场景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608831" y="715914"/>
            <a:ext cx="2811768" cy="2278433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餐厅端有两台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，相互使用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进行同步，当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CPOS1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上点击按钮时，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CPOS2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上可确保收到该信息。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RabbitMQ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ES6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52985" y="3117455"/>
            <a:ext cx="2018555" cy="14346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kern="0" dirty="0" smtClea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4264633" y="3311914"/>
            <a:ext cx="1858766" cy="9313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7725" y="739739"/>
            <a:ext cx="3581519" cy="2065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99" name="Text Box 17"/>
          <p:cNvSpPr txBox="1">
            <a:spLocks noChangeArrowheads="1"/>
          </p:cNvSpPr>
          <p:nvPr/>
        </p:nvSpPr>
        <p:spPr bwMode="auto">
          <a:xfrm>
            <a:off x="228600" y="307731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584173" y="432525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14483" y="307525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7" name="Group 179"/>
          <p:cNvGrpSpPr/>
          <p:nvPr/>
        </p:nvGrpSpPr>
        <p:grpSpPr>
          <a:xfrm rot="5400000">
            <a:off x="3061542" y="2047010"/>
            <a:ext cx="108000" cy="543314"/>
            <a:chOff x="4599684" y="4483115"/>
            <a:chExt cx="144000" cy="543314"/>
          </a:xfrm>
        </p:grpSpPr>
        <p:sp>
          <p:nvSpPr>
            <p:cNvPr id="108" name="Rectangle 107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0" name="Straight Connector 109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1" name="Straight Connector 110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2" name="Straight Connector 111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119" name="TextBox 118"/>
          <p:cNvSpPr txBox="1"/>
          <p:nvPr/>
        </p:nvSpPr>
        <p:spPr>
          <a:xfrm>
            <a:off x="2040283" y="717279"/>
            <a:ext cx="1863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Server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CentOS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 6.9)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461584" y="1564640"/>
            <a:ext cx="1066479" cy="108712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65787" y="1557413"/>
            <a:ext cx="1082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 err="1" smtClean="0">
                <a:latin typeface="微软雅黑" pitchFamily="34" charset="-122"/>
                <a:ea typeface="微软雅黑" pitchFamily="34" charset="-122"/>
              </a:rPr>
              <a:t>RabbitMQ</a:t>
            </a:r>
            <a:r>
              <a:rPr lang="en-US" altLang="zh-CN" sz="800" kern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b="1" kern="0" dirty="0" smtClean="0">
                <a:latin typeface="微软雅黑" pitchFamily="34" charset="-122"/>
                <a:ea typeface="微软雅黑" pitchFamily="34" charset="-122"/>
              </a:rPr>
              <a:t>Cluster</a:t>
            </a:r>
            <a:endParaRPr lang="en-US" altLang="zh-CN" sz="800" b="1" kern="0" dirty="0" smtClean="0">
              <a:latin typeface="微软雅黑" pitchFamily="34" charset="-122"/>
              <a:ea typeface="微软雅黑" pitchFamily="34" charset="-122"/>
            </a:endParaRPr>
          </a:p>
          <a:p>
            <a:pPr algn="ctr" defTabSz="914400"/>
            <a:r>
              <a:rPr lang="en-US" altLang="zh-CN" sz="800" kern="0" dirty="0">
                <a:latin typeface="微软雅黑" pitchFamily="34" charset="-122"/>
                <a:ea typeface="微软雅黑" pitchFamily="34" charset="-122"/>
              </a:rPr>
              <a:t>3.6.11</a:t>
            </a:r>
            <a:endParaRPr lang="zh-CN" altLang="en-US" sz="8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904478" y="3636702"/>
            <a:ext cx="756000" cy="282084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Subscribe</a:t>
            </a:r>
            <a:endParaRPr lang="zh-CN" altLang="en-US" sz="900" kern="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327404" y="330157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174875" y="4325257"/>
            <a:ext cx="15301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POS2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79699" y="329197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542864" y="2346960"/>
            <a:ext cx="193040" cy="19304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 defTabSz="914400">
              <a:spcBef>
                <a:spcPct val="0"/>
              </a:spcBef>
              <a:defRPr/>
            </a:pPr>
            <a:r>
              <a:rPr lang="en-US" altLang="zh-CN" sz="800" b="1" kern="0" dirty="0" smtClean="0">
                <a:solidFill>
                  <a:srgbClr val="141313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sz="800" b="1" kern="0" dirty="0">
              <a:solidFill>
                <a:srgbClr val="14131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4" name="Group 153"/>
          <p:cNvGrpSpPr/>
          <p:nvPr/>
        </p:nvGrpSpPr>
        <p:grpSpPr>
          <a:xfrm rot="5400000">
            <a:off x="3061542" y="2229890"/>
            <a:ext cx="108000" cy="543314"/>
            <a:chOff x="4599684" y="4483115"/>
            <a:chExt cx="144000" cy="543314"/>
          </a:xfrm>
        </p:grpSpPr>
        <p:sp>
          <p:nvSpPr>
            <p:cNvPr id="155" name="Rectangle 154"/>
            <p:cNvSpPr/>
            <p:nvPr/>
          </p:nvSpPr>
          <p:spPr>
            <a:xfrm>
              <a:off x="4599684" y="4483115"/>
              <a:ext cx="144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6" name="Straight Connector 155"/>
            <p:cNvCxnSpPr/>
            <p:nvPr/>
          </p:nvCxnSpPr>
          <p:spPr>
            <a:xfrm>
              <a:off x="4599684" y="4552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>
            <a:xfrm>
              <a:off x="4599684" y="46291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>
            <a:xfrm>
              <a:off x="4599684" y="47053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59" name="Straight Connector 158"/>
            <p:cNvCxnSpPr/>
            <p:nvPr/>
          </p:nvCxnSpPr>
          <p:spPr>
            <a:xfrm>
              <a:off x="4599684" y="47815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60" name="Straight Connector 159"/>
            <p:cNvCxnSpPr/>
            <p:nvPr/>
          </p:nvCxnSpPr>
          <p:spPr>
            <a:xfrm>
              <a:off x="4599684" y="48577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61" name="Straight Connector 160"/>
            <p:cNvCxnSpPr/>
            <p:nvPr/>
          </p:nvCxnSpPr>
          <p:spPr>
            <a:xfrm>
              <a:off x="4599684" y="4933902"/>
              <a:ext cx="1368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cxnSp>
        <p:nvCxnSpPr>
          <p:cNvPr id="162" name="Straight Connector 161"/>
          <p:cNvCxnSpPr>
            <a:stCxn id="108" idx="2"/>
            <a:endCxn id="153" idx="7"/>
          </p:cNvCxnSpPr>
          <p:nvPr/>
        </p:nvCxnSpPr>
        <p:spPr>
          <a:xfrm flipH="1">
            <a:off x="2707634" y="2318667"/>
            <a:ext cx="136251" cy="5656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Connector 162"/>
          <p:cNvCxnSpPr>
            <a:stCxn id="155" idx="2"/>
            <a:endCxn id="153" idx="6"/>
          </p:cNvCxnSpPr>
          <p:nvPr/>
        </p:nvCxnSpPr>
        <p:spPr>
          <a:xfrm flipH="1" flipV="1">
            <a:off x="2735904" y="2443480"/>
            <a:ext cx="107981" cy="5806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Connector 163"/>
          <p:cNvCxnSpPr>
            <a:stCxn id="155" idx="0"/>
            <a:endCxn id="149" idx="1"/>
          </p:cNvCxnSpPr>
          <p:nvPr/>
        </p:nvCxnSpPr>
        <p:spPr>
          <a:xfrm>
            <a:off x="3387199" y="2501547"/>
            <a:ext cx="1517279" cy="1276197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8" name="Straight Connector 199"/>
          <p:cNvCxnSpPr>
            <a:stCxn id="152" idx="0"/>
            <a:endCxn id="153" idx="4"/>
          </p:cNvCxnSpPr>
          <p:nvPr/>
        </p:nvCxnSpPr>
        <p:spPr>
          <a:xfrm flipV="1">
            <a:off x="1984394" y="2540000"/>
            <a:ext cx="654990" cy="75197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" name="TextBox 40"/>
          <p:cNvSpPr txBox="1"/>
          <p:nvPr/>
        </p:nvSpPr>
        <p:spPr>
          <a:xfrm>
            <a:off x="6378661" y="3148440"/>
            <a:ext cx="2609475" cy="135715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中模拟提交订单，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能够接收到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接收到的信息通过控制台输出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场景二：方案</a:t>
            </a:r>
            <a:r>
              <a:rPr lang="en-US" altLang="zh-CN" dirty="0" smtClean="0"/>
              <a:t>/</a:t>
            </a:r>
            <a:r>
              <a:rPr lang="zh-CN" altLang="en-US" dirty="0" smtClean="0"/>
              <a:t>架构设计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40735" y="2504209"/>
            <a:ext cx="360000" cy="360000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rgbClr val="141313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en-US" altLang="zh-CN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endParaRPr lang="zh-CN" altLang="en-US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18309" y="2816091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Publisher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8934" y="2327556"/>
            <a:ext cx="2160000" cy="841669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73922" y="1859976"/>
            <a:ext cx="2160000" cy="72000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5670" y="2905356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POS1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4738" y="2340790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POS2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711294" y="2558219"/>
            <a:ext cx="969567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57388" y="2076781"/>
            <a:ext cx="828000" cy="216000"/>
            <a:chOff x="4540512" y="903458"/>
            <a:chExt cx="543314" cy="108000"/>
          </a:xfrm>
        </p:grpSpPr>
        <p:sp>
          <p:nvSpPr>
            <p:cNvPr id="46" name="Rectangle 45"/>
            <p:cNvSpPr/>
            <p:nvPr/>
          </p:nvSpPr>
          <p:spPr>
            <a:xfrm rot="5400000">
              <a:off x="4758169" y="685801"/>
              <a:ext cx="108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4962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 rot="5400000">
              <a:off x="48865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 rot="5400000">
              <a:off x="48103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 rot="5400000">
              <a:off x="47341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 rot="5400000">
              <a:off x="46579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 rot="5400000">
              <a:off x="4581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54" name="Rectangle 53"/>
          <p:cNvSpPr/>
          <p:nvPr/>
        </p:nvSpPr>
        <p:spPr>
          <a:xfrm>
            <a:off x="6165529" y="2055999"/>
            <a:ext cx="969567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4453924" y="3008499"/>
            <a:ext cx="828000" cy="216000"/>
            <a:chOff x="4540512" y="903458"/>
            <a:chExt cx="543314" cy="108000"/>
          </a:xfrm>
        </p:grpSpPr>
        <p:sp>
          <p:nvSpPr>
            <p:cNvPr id="56" name="Rectangle 55"/>
            <p:cNvSpPr/>
            <p:nvPr/>
          </p:nvSpPr>
          <p:spPr>
            <a:xfrm rot="5400000">
              <a:off x="4758169" y="685801"/>
              <a:ext cx="108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rot="5400000">
              <a:off x="4962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>
            <a:xfrm rot="5400000">
              <a:off x="48865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>
            <a:xfrm rot="5400000">
              <a:off x="48103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>
            <a:xfrm rot="5400000">
              <a:off x="47341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>
            <a:xfrm rot="5400000">
              <a:off x="46579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>
            <a:xfrm rot="5400000">
              <a:off x="4581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6208510" y="2313871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70458" y="2791694"/>
            <a:ext cx="2160000" cy="72000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494347" y="326211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POS3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62065" y="2987717"/>
            <a:ext cx="969567" cy="252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205046" y="3245589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Consumer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55378" y="1762983"/>
            <a:ext cx="2520000" cy="1894615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80604020202020204" charset="0"/>
              <a:ea typeface="黑体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68573" y="2885363"/>
            <a:ext cx="825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Exchange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87963" y="1815099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b="1" kern="0" dirty="0" smtClean="0">
                <a:latin typeface="微软雅黑" pitchFamily="34" charset="-122"/>
                <a:ea typeface="微软雅黑" pitchFamily="34" charset="-122"/>
              </a:rPr>
              <a:t>RabbitMQ Cluster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060107" y="3411048"/>
            <a:ext cx="851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1000" b="1" kern="0" dirty="0" smtClean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10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Straight Connector 72"/>
          <p:cNvCxnSpPr>
            <a:stCxn id="6" idx="2"/>
            <a:endCxn id="44" idx="3"/>
          </p:cNvCxnSpPr>
          <p:nvPr/>
        </p:nvCxnSpPr>
        <p:spPr>
          <a:xfrm flipH="1">
            <a:off x="2680861" y="2684209"/>
            <a:ext cx="1059874" cy="1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6" name="Straight Connector 75"/>
          <p:cNvCxnSpPr>
            <a:stCxn id="46" idx="2"/>
            <a:endCxn id="6" idx="7"/>
          </p:cNvCxnSpPr>
          <p:nvPr/>
        </p:nvCxnSpPr>
        <p:spPr>
          <a:xfrm flipH="1">
            <a:off x="4048014" y="2184781"/>
            <a:ext cx="409374" cy="37214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9" name="Straight Connector 78"/>
          <p:cNvCxnSpPr>
            <a:stCxn id="56" idx="2"/>
            <a:endCxn id="6" idx="5"/>
          </p:cNvCxnSpPr>
          <p:nvPr/>
        </p:nvCxnSpPr>
        <p:spPr>
          <a:xfrm flipH="1" flipV="1">
            <a:off x="4048014" y="2811488"/>
            <a:ext cx="405910" cy="30501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2" name="Straight Connector 81"/>
          <p:cNvCxnSpPr>
            <a:stCxn id="54" idx="1"/>
            <a:endCxn id="46" idx="0"/>
          </p:cNvCxnSpPr>
          <p:nvPr/>
        </p:nvCxnSpPr>
        <p:spPr>
          <a:xfrm flipH="1">
            <a:off x="5285388" y="2181999"/>
            <a:ext cx="880141" cy="278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5" name="Straight Connector 84"/>
          <p:cNvCxnSpPr>
            <a:stCxn id="67" idx="1"/>
            <a:endCxn id="56" idx="0"/>
          </p:cNvCxnSpPr>
          <p:nvPr/>
        </p:nvCxnSpPr>
        <p:spPr>
          <a:xfrm flipH="1">
            <a:off x="5281924" y="3113717"/>
            <a:ext cx="880141" cy="2782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场景二：工作任务清单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165915"/>
          <a:ext cx="7851915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5"/>
                <a:gridCol w="2236305"/>
                <a:gridCol w="22462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任务描述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交付物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工作量估算</a:t>
                      </a:r>
                      <a:r>
                        <a:rPr lang="en-US" altLang="zh-CN" sz="1200" dirty="0" smtClean="0"/>
                        <a:t>(</a:t>
                      </a:r>
                      <a:r>
                        <a:rPr lang="zh-CN" altLang="en-US" sz="1200" dirty="0" smtClean="0"/>
                        <a:t>人天</a:t>
                      </a:r>
                      <a:r>
                        <a:rPr lang="en-US" altLang="zh-CN" sz="1200" dirty="0" smtClean="0"/>
                        <a:t>)</a:t>
                      </a:r>
                      <a:endParaRPr lang="zh-CN" altLang="en-US" sz="12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en-US" altLang="zh-CN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MQ</a:t>
                      </a:r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集群环境搭建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defTabSz="914400"/>
                      <a:r>
                        <a:rPr lang="zh-CN" altLang="en-US" sz="1200" kern="0" dirty="0" smtClean="0">
                          <a:latin typeface="微软雅黑" pitchFamily="34" charset="-122"/>
                          <a:ea typeface="微软雅黑" pitchFamily="34" charset="-122"/>
                        </a:rPr>
                        <a:t>架构设计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设计文档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Publisher</a:t>
                      </a:r>
                      <a:r>
                        <a:rPr lang="zh-CN" altLang="en-US" sz="1200" dirty="0" smtClean="0"/>
                        <a:t>端代码编写（通过界面按钮模拟，触发数据发送）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Consumer</a:t>
                      </a:r>
                      <a:r>
                        <a:rPr lang="zh-CN" altLang="en-US" sz="1200" dirty="0" smtClean="0"/>
                        <a:t>端代码编写（接收到的数据，显示在控制台）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源代码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消息队列命名规范（不同的</a:t>
                      </a:r>
                      <a:r>
                        <a:rPr lang="en-US" altLang="zh-CN" sz="1200" dirty="0" smtClean="0"/>
                        <a:t>Topic</a:t>
                      </a:r>
                      <a:r>
                        <a:rPr lang="zh-CN" altLang="en-US" sz="1200" dirty="0" smtClean="0"/>
                        <a:t>需要绑定不同的队列）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场景三：</a:t>
            </a:r>
            <a:r>
              <a:rPr lang="en-US" altLang="zh-CN" dirty="0" smtClean="0"/>
              <a:t> CPOS</a:t>
            </a:r>
            <a:r>
              <a:rPr lang="zh-CN" altLang="zh-CN" dirty="0" smtClean="0"/>
              <a:t>本地设备驱动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775704" y="4830696"/>
            <a:ext cx="1682496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2418E9A7-1077-724C-A515-BCF33D122AFC}" type="datetime1">
              <a:rPr lang="en-US" smtClean="0"/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8499" y="4830692"/>
            <a:ext cx="228600" cy="2286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Arial" panose="02080604020202020204" charset="0"/>
              </a:defRPr>
            </a:lvl1pPr>
          </a:lstStyle>
          <a:p>
            <a:fld id="{4D82F6D6-BD64-564F-BDB4-3E98167DF08D}" type="slidenum">
              <a:rPr lang="en-US" smtClean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8529532" y="4946102"/>
            <a:ext cx="77629" cy="1588"/>
          </a:xfrm>
          <a:prstGeom prst="line">
            <a:avLst/>
          </a:prstGeom>
          <a:ln w="6350">
            <a:solidFill>
              <a:srgbClr val="DA291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26534" y="3054847"/>
            <a:ext cx="3903902" cy="1800354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需求描述：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上连接扫码枪（型号为：新大陆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NLS-HR15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连接），以及钱箱（串口），在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electron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中进行驱动。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技术点：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C/C++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21995" lvl="1" indent="-264795">
              <a:spcBef>
                <a:spcPct val="20000"/>
              </a:spcBef>
              <a:buFont typeface="Arial" panose="02080604020202020204" charset="0"/>
              <a:buChar char="•"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Nodejs</a:t>
            </a: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64446" y="1003409"/>
            <a:ext cx="3887622" cy="15880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80604020202020204" charset="0"/>
              <a:ea typeface="黑体"/>
            </a:endParaRPr>
          </a:p>
        </p:txBody>
      </p:sp>
      <p:sp>
        <p:nvSpPr>
          <p:cNvPr id="23" name="圆角矩形 142"/>
          <p:cNvSpPr/>
          <p:nvPr/>
        </p:nvSpPr>
        <p:spPr>
          <a:xfrm>
            <a:off x="1610741" y="2673974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钞箱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142"/>
          <p:cNvSpPr/>
          <p:nvPr/>
        </p:nvSpPr>
        <p:spPr>
          <a:xfrm>
            <a:off x="844511" y="2680999"/>
            <a:ext cx="648000" cy="189000"/>
          </a:xfrm>
          <a:prstGeom prst="roundRect">
            <a:avLst/>
          </a:prstGeom>
          <a:solidFill>
            <a:srgbClr val="3399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扫描枪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655320" y="1126599"/>
            <a:ext cx="3667539" cy="124810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939" y="1740750"/>
            <a:ext cx="3470766" cy="541415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0893" y="2374537"/>
            <a:ext cx="14063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900" b="1" kern="0" dirty="0" smtClean="0">
                <a:latin typeface="微软雅黑" pitchFamily="34" charset="-122"/>
                <a:ea typeface="微软雅黑" pitchFamily="34" charset="-122"/>
              </a:rPr>
              <a:t>餐厅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POS1 (</a:t>
            </a:r>
            <a:r>
              <a:rPr lang="en-US" altLang="zh-CN" sz="900" b="1" kern="0" dirty="0" err="1" smtClean="0">
                <a:latin typeface="微软雅黑" pitchFamily="34" charset="-122"/>
                <a:ea typeface="微软雅黑" pitchFamily="34" charset="-122"/>
              </a:rPr>
              <a:t>Ubuntu</a:t>
            </a:r>
            <a:r>
              <a:rPr lang="en-US" altLang="zh-CN" sz="900" b="1" kern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900" b="1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1203" y="1124533"/>
            <a:ext cx="10919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 smtClean="0">
                <a:latin typeface="微软雅黑" pitchFamily="34" charset="-122"/>
                <a:ea typeface="微软雅黑" pitchFamily="34" charset="-122"/>
              </a:rPr>
              <a:t>Electron 1.7.6</a:t>
            </a:r>
            <a:endParaRPr lang="zh-CN" altLang="en-US" sz="11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4572" y="196922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00802" y="1969222"/>
            <a:ext cx="648000" cy="181297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 Driver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1" name="Straight Connector 30"/>
          <p:cNvCxnSpPr>
            <a:stCxn id="29" idx="2"/>
            <a:endCxn id="24" idx="0"/>
          </p:cNvCxnSpPr>
          <p:nvPr/>
        </p:nvCxnSpPr>
        <p:spPr>
          <a:xfrm>
            <a:off x="1158572" y="2150519"/>
            <a:ext cx="9939" cy="53048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>
            <a:stCxn id="30" idx="2"/>
            <a:endCxn id="23" idx="0"/>
          </p:cNvCxnSpPr>
          <p:nvPr/>
        </p:nvCxnSpPr>
        <p:spPr>
          <a:xfrm>
            <a:off x="1924802" y="2150519"/>
            <a:ext cx="9939" cy="52345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extBox 33"/>
          <p:cNvSpPr txBox="1"/>
          <p:nvPr/>
        </p:nvSpPr>
        <p:spPr>
          <a:xfrm>
            <a:off x="658015" y="1755051"/>
            <a:ext cx="887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Node.js</a:t>
            </a:r>
            <a:endParaRPr kumimoji="0" lang="zh-CN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6419" y="1341253"/>
            <a:ext cx="1209389" cy="263583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POS App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65498" y="3054847"/>
            <a:ext cx="3399184" cy="1100675"/>
          </a:xfrm>
          <a:prstGeom prst="rect">
            <a:avLst/>
          </a:prstGeom>
          <a:noFill/>
        </p:spPr>
        <p:txBody>
          <a:bodyPr wrap="square" lIns="35999" tIns="35999" rIns="35999" bIns="35999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 验收标准</a:t>
            </a:r>
            <a:r>
              <a:rPr lang="zh-CN" altLang="en-US" sz="1200" b="1" spc="-100" dirty="0" smtClean="0">
                <a:latin typeface="微软雅黑" pitchFamily="34" charset="-122"/>
                <a:ea typeface="微软雅黑" pitchFamily="34" charset="-122"/>
                <a:cs typeface="Myriad Pro Light"/>
              </a:rPr>
              <a:t>：</a:t>
            </a:r>
            <a:endParaRPr lang="en-US" altLang="zh-CN" sz="1200" b="1" spc="-100" dirty="0" smtClean="0">
              <a:latin typeface="微软雅黑" pitchFamily="34" charset="-122"/>
              <a:ea typeface="微软雅黑" pitchFamily="34" charset="-122"/>
              <a:cs typeface="Myriad Pro Light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能够读出扫码枪返回的二维码数据，并显示在界面上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64795" indent="-264795">
              <a:lnSpc>
                <a:spcPts val="1965"/>
              </a:lnSpc>
              <a:spcBef>
                <a:spcPct val="20000"/>
              </a:spcBef>
              <a:buFont typeface="Wingdings" charset="2"/>
              <a:buChar char="Ø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CPOS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能够控制打开钱箱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4807</Words>
  <Application>Kingsoft Office WPP</Application>
  <PresentationFormat>On-screen Show (16:9)</PresentationFormat>
  <Paragraphs>1123</Paragraphs>
  <Slides>25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默认设计模板</vt:lpstr>
      <vt:lpstr>Excel.Sheet.12</vt:lpstr>
      <vt:lpstr>日立咨询</vt:lpstr>
      <vt:lpstr>系统关系图</vt:lpstr>
      <vt:lpstr>场景一： CPOS离线场景</vt:lpstr>
      <vt:lpstr>场景一：方案/架构设计/原理</vt:lpstr>
      <vt:lpstr>场景一：工作任务清单</vt:lpstr>
      <vt:lpstr>场景二： CPOS广播场景</vt:lpstr>
      <vt:lpstr>场景二：方案/架构设计/原理</vt:lpstr>
      <vt:lpstr>场景二：工作任务清单</vt:lpstr>
      <vt:lpstr>场景三： CPOS本地设备驱动</vt:lpstr>
      <vt:lpstr>场景三：方案/架构设计/原理</vt:lpstr>
      <vt:lpstr>场景三：方案/架构设计/原理</vt:lpstr>
      <vt:lpstr>场景三：方案/架构设计/原理</vt:lpstr>
      <vt:lpstr>场景三：工作任务清单</vt:lpstr>
      <vt:lpstr>场景四：餐厅基础同步框架</vt:lpstr>
      <vt:lpstr>场景四：Store CloGrpcClientServiceud Framework 功能架构</vt:lpstr>
      <vt:lpstr>场景四：中心端消息发送架构</vt:lpstr>
      <vt:lpstr>场景四：长连接心跳机制</vt:lpstr>
      <vt:lpstr>场景四：接口文档模板示例</vt:lpstr>
      <vt:lpstr>场景四：工作任务清单（举例）</vt:lpstr>
      <vt:lpstr>其他说明：</vt:lpstr>
      <vt:lpstr>系统关系图（客户提供，供参考）</vt:lpstr>
      <vt:lpstr>场景四：架构选型方案</vt:lpstr>
      <vt:lpstr>场景四：消息处理机制</vt:lpstr>
      <vt:lpstr>场景四：消息处理机制</vt:lpstr>
      <vt:lpstr>场景四：整体架构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Hitachi Consulting Corporate Overview</dc:title>
  <dc:creator>Iben.Mollerupskov@hitachiconsulting.com</dc:creator>
  <cp:lastModifiedBy>murray</cp:lastModifiedBy>
  <cp:revision>1460</cp:revision>
  <cp:lastPrinted>2018-03-18T06:45:09Z</cp:lastPrinted>
  <dcterms:created xsi:type="dcterms:W3CDTF">2018-03-18T06:45:09Z</dcterms:created>
  <dcterms:modified xsi:type="dcterms:W3CDTF">2018-03-18T06:45:09Z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