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741" r:id="rId3"/>
    <p:sldId id="930" r:id="rId5"/>
    <p:sldId id="929" r:id="rId6"/>
    <p:sldId id="950" r:id="rId7"/>
    <p:sldId id="951" r:id="rId8"/>
    <p:sldId id="952" r:id="rId9"/>
    <p:sldId id="935" r:id="rId10"/>
    <p:sldId id="955" r:id="rId11"/>
    <p:sldId id="953" r:id="rId1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C00000"/>
    <a:srgbClr val="FABB78"/>
    <a:srgbClr val="CC0000"/>
    <a:srgbClr val="011739"/>
    <a:srgbClr val="4F6E95"/>
    <a:srgbClr val="6984A3"/>
    <a:srgbClr val="97AD6D"/>
    <a:srgbClr val="F66B20"/>
    <a:srgbClr val="F58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394" autoAdjust="0"/>
  </p:normalViewPr>
  <p:slideViewPr>
    <p:cSldViewPr snapToGrid="0" showGuides="1">
      <p:cViewPr varScale="1">
        <p:scale>
          <a:sx n="91" d="100"/>
          <a:sy n="91" d="100"/>
        </p:scale>
        <p:origin x="240" y="56"/>
      </p:cViewPr>
      <p:guideLst>
        <p:guide orient="horz" pos="34"/>
        <p:guide pos="3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996"/>
        <p:guide pos="1964"/>
        <p:guide pos="276"/>
        <p:guide pos="42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9ED3D7">
                <a:alpha val="100000"/>
              </a:srgbClr>
            </a:gs>
            <a:gs pos="11000">
              <a:srgbClr val="E0F1F2">
                <a:alpha val="100000"/>
              </a:srgbClr>
            </a:gs>
            <a:gs pos="88000">
              <a:srgbClr val="E0F1F2">
                <a:alpha val="100000"/>
              </a:srgbClr>
            </a:gs>
            <a:gs pos="98000">
              <a:srgbClr val="00B0F0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6" descr="C:\Documents and Settings\鱼不愚\桌面\未标题-1副本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6"/>
          <p:cNvSpPr txBox="1"/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GB" sz="3800" b="0" dirty="0">
                <a:solidFill>
                  <a:schemeClr val="bg1"/>
                </a:solidFill>
                <a:ea typeface="宋体" charset="0"/>
              </a:rPr>
              <a:t>智能排班</a:t>
            </a:r>
            <a:endParaRPr lang="zh-CN" altLang="en-GB" sz="3800" b="0" dirty="0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6365" y="238064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遗传进化算法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935355"/>
            <a:ext cx="5048885" cy="3909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1410" y="1196975"/>
            <a:ext cx="4152900" cy="2676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zh-CN" altLang="en-US" sz="1200" dirty="0" smtClean="0"/>
              <a:t>初始化总群</a:t>
            </a:r>
            <a:r>
              <a:rPr lang="en-US" altLang="zh-CN" sz="1200" dirty="0" smtClean="0"/>
              <a:t>500,</a:t>
            </a:r>
            <a:r>
              <a:rPr lang="zh-CN" altLang="en-US" sz="1200" dirty="0" smtClean="0">
                <a:ea typeface="宋体" charset="0"/>
              </a:rPr>
              <a:t>作为基础数据</a:t>
            </a:r>
            <a:endParaRPr lang="zh-CN" altLang="en-US" sz="1200" dirty="0" smtClean="0">
              <a:ea typeface="宋体" charset="0"/>
            </a:endParaRPr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1.评估每条染色体所对应个体的适应度。</a:t>
            </a:r>
            <a:r>
              <a:rPr lang="en-US" altLang="zh-CN" sz="1200" dirty="0" smtClean="0"/>
              <a:t>(</a:t>
            </a:r>
            <a:r>
              <a:rPr lang="zh-CN" altLang="en-US" sz="1200" dirty="0" smtClean="0">
                <a:ea typeface="宋体" charset="0"/>
              </a:rPr>
              <a:t>评分高低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2.遵照适应度越高，选择概率越大的原则，从种群中选择两个个体作为父方和母方。</a:t>
            </a:r>
            <a:endParaRPr lang="zh-CN" altLang="en-US" sz="1200" dirty="0" smtClean="0"/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3.抽取父母双方的染色体，进行交叉，产生子代。</a:t>
            </a:r>
            <a:endParaRPr lang="zh-CN" altLang="en-US" sz="1200" dirty="0" smtClean="0"/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4.对子代的染色体进行变异。</a:t>
            </a:r>
            <a:r>
              <a:rPr lang="en-US" altLang="zh-CN" sz="1200" dirty="0" smtClean="0"/>
              <a:t>(</a:t>
            </a:r>
            <a:r>
              <a:rPr lang="zh-CN" altLang="en-US" sz="1200" dirty="0" smtClean="0">
                <a:ea typeface="宋体" charset="0"/>
              </a:rPr>
              <a:t>为了</a:t>
            </a:r>
            <a:r>
              <a:rPr lang="zh-CN" altLang="en-US" sz="1200" dirty="0" smtClean="0"/>
              <a:t>生物多样性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pPr algn="l"/>
            <a:r>
              <a:rPr lang="en-US" altLang="zh-CN" sz="1200" dirty="0" smtClean="0"/>
              <a:t>    </a:t>
            </a:r>
            <a:r>
              <a:rPr lang="zh-CN" altLang="en-US" sz="1200" dirty="0" smtClean="0">
                <a:ea typeface="宋体" charset="0"/>
              </a:rPr>
              <a:t>遗传变异后，验证适应度得分，替换掉种群中</a:t>
            </a:r>
            <a:endParaRPr lang="zh-CN" altLang="en-US" sz="1200" dirty="0" smtClean="0">
              <a:ea typeface="宋体" charset="0"/>
            </a:endParaRPr>
          </a:p>
          <a:p>
            <a:pPr algn="l"/>
            <a:r>
              <a:rPr lang="zh-CN" altLang="en-US" sz="1200" dirty="0" smtClean="0">
                <a:ea typeface="宋体" charset="0"/>
              </a:rPr>
              <a:t> </a:t>
            </a:r>
            <a:r>
              <a:rPr lang="en-US" altLang="zh-CN" sz="1200" dirty="0" smtClean="0">
                <a:ea typeface="宋体" charset="0"/>
              </a:rPr>
              <a:t>   </a:t>
            </a:r>
            <a:r>
              <a:rPr lang="zh-CN" altLang="en-US" sz="1200" dirty="0" smtClean="0">
                <a:ea typeface="宋体" charset="0"/>
              </a:rPr>
              <a:t>适应度低的个体</a:t>
            </a:r>
            <a:endParaRPr lang="zh-CN" altLang="en-US" sz="1200" dirty="0" smtClean="0"/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5.重复2，3，4步骤，直到新种群的产生</a:t>
            </a:r>
            <a:endParaRPr lang="zh-CN" altLang="en-US" sz="1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数据结构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12140" y="1177925"/>
          <a:ext cx="8228330" cy="356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90"/>
                <a:gridCol w="1170940"/>
                <a:gridCol w="5880100"/>
              </a:tblGrid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员工表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worker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员工，性别，合同，以及相关技能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直接工时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一天分成</a:t>
                      </a:r>
                      <a:r>
                        <a:rPr lang="en-US" altLang="zh-CN" sz="1200">
                          <a:sym typeface="+mn-ea"/>
                        </a:rPr>
                        <a:t>48</a:t>
                      </a:r>
                      <a:r>
                        <a:rPr lang="zh-CN" altLang="en-US" sz="1200">
                          <a:ea typeface="宋体" charset="0"/>
                          <a:sym typeface="+mn-ea"/>
                        </a:rPr>
                        <a:t>个时段，每个工种的时间段分配</a:t>
                      </a:r>
                      <a:endParaRPr lang="en-US" altLang="zh-CN" sz="1200">
                        <a:ea typeface="宋体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ea typeface="宋体" charset="0"/>
                        </a:rPr>
                        <a:t>收银</a:t>
                      </a:r>
                      <a:r>
                        <a:rPr lang="en-US" altLang="zh-CN" sz="1200">
                          <a:ea typeface="宋体" charset="0"/>
                        </a:rPr>
                        <a:t>[06:00-21:30] </a:t>
                      </a:r>
                      <a:r>
                        <a:rPr lang="zh-CN" altLang="en-US" sz="1200">
                          <a:ea typeface="宋体" charset="0"/>
                        </a:rPr>
                        <a:t>汉堡制作</a:t>
                      </a:r>
                      <a:r>
                        <a:rPr lang="en-US" altLang="zh-CN" sz="1200">
                          <a:ea typeface="宋体" charset="0"/>
                        </a:rPr>
                        <a:t>[06:30-22:00]</a:t>
                      </a:r>
                      <a:endParaRPr lang="en-US" altLang="zh-CN" sz="12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间接工时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一天分成</a:t>
                      </a:r>
                      <a:r>
                        <a:rPr lang="en-US" altLang="zh-CN" sz="1200">
                          <a:sym typeface="+mn-ea"/>
                        </a:rPr>
                        <a:t>48</a:t>
                      </a:r>
                      <a:r>
                        <a:rPr lang="zh-CN" altLang="en-US" sz="1200">
                          <a:ea typeface="宋体" charset="0"/>
                          <a:sym typeface="+mn-ea"/>
                        </a:rPr>
                        <a:t>个时段，每个工种的时间段分配</a:t>
                      </a:r>
                      <a:endParaRPr lang="en-US" altLang="zh-CN" sz="1200">
                        <a:ea typeface="宋体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开店</a:t>
                      </a:r>
                      <a:r>
                        <a:rPr lang="en-US" altLang="zh-CN" sz="1200"/>
                        <a:t>[05:00-05:30] </a:t>
                      </a:r>
                      <a:r>
                        <a:rPr lang="zh-CN" altLang="en-US" sz="1200">
                          <a:sym typeface="+mn-ea"/>
                        </a:rPr>
                        <a:t>进货</a:t>
                      </a:r>
                      <a:r>
                        <a:rPr lang="en-US" altLang="zh-CN" sz="1200">
                          <a:sym typeface="+mn-ea"/>
                        </a:rPr>
                        <a:t>[23:00-24:00] </a:t>
                      </a:r>
                      <a:r>
                        <a:rPr lang="zh-CN" altLang="en-US" sz="1200">
                          <a:ea typeface="宋体" charset="0"/>
                          <a:sym typeface="+mn-ea"/>
                        </a:rPr>
                        <a:t>烤制</a:t>
                      </a:r>
                      <a:r>
                        <a:rPr lang="en-US" altLang="zh-CN" sz="1200">
                          <a:ea typeface="宋体" charset="0"/>
                          <a:sym typeface="+mn-ea"/>
                        </a:rPr>
                        <a:t>[8:30-9:00]</a:t>
                      </a:r>
                      <a:endParaRPr lang="en-US" altLang="zh-CN" sz="1200">
                        <a:ea typeface="宋体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小时人工类型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manhourtype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直接工时：收银 配餐 餐区服务 汉堡 总配其他 花式粥 裹粉烹炸 烤制 薯条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间接工时间：解冻腌制 炸锅烤箱处理 后区清洗 行销专员 进货 日清洁维护 调制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ea typeface="宋体" charset="0"/>
                        </a:rPr>
                        <a:t>每个工种，可以选择的员工</a:t>
                      </a:r>
                      <a:r>
                        <a:rPr lang="en-US" altLang="zh-CN" sz="1200">
                          <a:ea typeface="宋体" charset="0"/>
                        </a:rPr>
                        <a:t>[</a:t>
                      </a:r>
                      <a:r>
                        <a:rPr lang="en-US" altLang="zh-CN" sz="1200">
                          <a:ea typeface="宋体" charset="0"/>
                          <a:sym typeface="+mn-ea"/>
                        </a:rPr>
                        <a:t>001,002,003</a:t>
                      </a:r>
                      <a:r>
                        <a:rPr lang="en-US" altLang="zh-CN" sz="1200">
                          <a:ea typeface="宋体" charset="0"/>
                        </a:rPr>
                        <a:t>]</a:t>
                      </a:r>
                      <a:endParaRPr lang="en-US" altLang="zh-CN" sz="12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ea typeface="宋体" charset="0"/>
                        </a:rPr>
                        <a:t>给班</a:t>
                      </a:r>
                      <a:endParaRPr lang="zh-CN" altLang="en-US" sz="1200">
                        <a:ea typeface="宋体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员工可以工作的时间</a:t>
                      </a:r>
                      <a:r>
                        <a:rPr lang="en-US" altLang="zh-CN" sz="1200"/>
                        <a:t> [001</a:t>
                      </a:r>
                      <a:r>
                        <a:rPr lang="zh-CN" altLang="en-US" sz="1200">
                          <a:ea typeface="宋体" charset="0"/>
                        </a:rPr>
                        <a:t>：</a:t>
                      </a:r>
                      <a:r>
                        <a:rPr lang="en-US" altLang="zh-CN" sz="1200">
                          <a:ea typeface="宋体" charset="0"/>
                        </a:rPr>
                        <a:t>00:00-24:00] [002</a:t>
                      </a:r>
                      <a:r>
                        <a:rPr lang="zh-CN" altLang="en-US" sz="1200">
                          <a:ea typeface="宋体" charset="0"/>
                        </a:rPr>
                        <a:t>：</a:t>
                      </a:r>
                      <a:r>
                        <a:rPr lang="en-US" altLang="zh-CN" sz="1200">
                          <a:ea typeface="宋体" charset="0"/>
                        </a:rPr>
                        <a:t>12:00-22:00] [003 16:00-24:00]</a:t>
                      </a:r>
                      <a:endParaRPr lang="en-US" altLang="zh-CN" sz="12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ea typeface="宋体" charset="0"/>
                        </a:rPr>
                        <a:t>历史表</a:t>
                      </a:r>
                      <a:endParaRPr lang="zh-CN" altLang="en-US" sz="1200">
                        <a:ea typeface="宋体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历史几周的数据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seed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遗传算法使用的种群表（员工随机初始化排班表，非优化）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命名定义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graphicFrame>
        <p:nvGraphicFramePr>
          <p:cNvPr id="74" name="表格 73"/>
          <p:cNvGraphicFramePr/>
          <p:nvPr/>
        </p:nvGraphicFramePr>
        <p:xfrm>
          <a:off x="590550" y="1009650"/>
          <a:ext cx="8239760" cy="390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630"/>
                <a:gridCol w="535813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定义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班段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员工整个营业时间内的出勤时长</a:t>
                      </a:r>
                      <a:endParaRPr lang="zh-CN" altLang="en-US" sz="1400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子班段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班段内的不连续线段</a:t>
                      </a:r>
                      <a:endParaRPr lang="zh-CN" altLang="en-US" sz="1400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排班单位日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5:00~29:00</a:t>
                      </a:r>
                      <a:endParaRPr lang="zh-CN" altLang="en-US" sz="1400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P区、K区、柜台区、餐区</a:t>
                      </a:r>
                      <a:endParaRPr lang="zh-CN" altLang="en-US" sz="1400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正餐：9:30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早餐：</a:t>
                      </a:r>
                      <a:r>
                        <a:rPr lang="en-US" altLang="zh-CN" sz="1400"/>
                        <a:t>6</a:t>
                      </a:r>
                      <a:r>
                        <a:rPr lang="zh-CN" altLang="en-US" sz="1400">
                          <a:ea typeface="宋体" charset="0"/>
                        </a:rPr>
                        <a:t>：</a:t>
                      </a:r>
                      <a:r>
                        <a:rPr lang="en-US" altLang="zh-CN" sz="1400">
                          <a:ea typeface="宋体" charset="0"/>
                        </a:rPr>
                        <a:t>00 </a:t>
                      </a:r>
                      <a:r>
                        <a:rPr lang="zh-CN" altLang="en-US" sz="1400"/>
                        <a:t>午餐入餐期高峰：11:30午餐出餐期高峰：13:30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午餐入餐期高峰：17:30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午餐出餐期高峰：19:30）正餐对外营业结束：23:00</a:t>
                      </a:r>
                      <a:r>
                        <a:rPr lang="en-US" altLang="zh-CN" sz="1400"/>
                        <a:t> 餐厅开店时间</a:t>
                      </a:r>
                      <a:r>
                        <a:rPr lang="zh-CN" altLang="en-US" sz="1400">
                          <a:ea typeface="宋体" charset="0"/>
                        </a:rPr>
                        <a:t>：</a:t>
                      </a:r>
                      <a:r>
                        <a:rPr lang="en-US" altLang="zh-CN" sz="1400">
                          <a:ea typeface="宋体" charset="0"/>
                        </a:rPr>
                        <a:t>5</a:t>
                      </a:r>
                      <a:r>
                        <a:rPr lang="zh-CN" altLang="en-US" sz="1400">
                          <a:ea typeface="宋体" charset="0"/>
                        </a:rPr>
                        <a:t>：</a:t>
                      </a:r>
                      <a:r>
                        <a:rPr lang="en-US" altLang="zh-CN" sz="1400">
                          <a:ea typeface="宋体" charset="0"/>
                        </a:rPr>
                        <a:t>00 </a:t>
                      </a:r>
                      <a:r>
                        <a:rPr lang="zh-CN" altLang="en-US" sz="1400">
                          <a:ea typeface="宋体" charset="0"/>
                        </a:rPr>
                        <a:t>闭店：</a:t>
                      </a:r>
                      <a:r>
                        <a:rPr lang="en-US" altLang="zh-CN" sz="1400">
                          <a:ea typeface="宋体" charset="0"/>
                        </a:rPr>
                        <a:t>25</a:t>
                      </a:r>
                      <a:r>
                        <a:rPr lang="zh-CN" altLang="en-US" sz="1400">
                          <a:ea typeface="宋体" charset="0"/>
                        </a:rPr>
                        <a:t>：</a:t>
                      </a:r>
                      <a:r>
                        <a:rPr lang="en-US" altLang="zh-CN" sz="1400">
                          <a:ea typeface="宋体" charset="0"/>
                        </a:rPr>
                        <a:t>00</a:t>
                      </a:r>
                      <a:endParaRPr lang="en-US" altLang="zh-CN" sz="1400">
                        <a:ea typeface="宋体" charset="0"/>
                      </a:endParaRPr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全职员工月时长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以167和202做上下限，按照本轮排班结束日期判断排班需求时间上下限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排班逻辑约束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14630" y="977900"/>
          <a:ext cx="8714740" cy="390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70"/>
                <a:gridCol w="69608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惩罚分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排班线段长度控制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班段时长2.5h及以下</a:t>
                      </a:r>
                      <a:r>
                        <a:rPr lang="en-US" altLang="zh-CN" sz="1000"/>
                        <a:t>:29 班段时长3h~5.5h:19 班段时长6h~8h:0 班段时长8.5h~11h:9</a:t>
                      </a: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/>
                        <a:t>一个班段包含1个子班段:0 一个班段包含2个子班段:9 一个班段包含3个子班段:19 一个班段包含4个子班段:29</a:t>
                      </a: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/>
                        <a:t>子班段间隔时长0.5h:0 子班段间隔时长1h:9 子班段间隔时长1.5h:19 子班段间隔时长2h:29</a:t>
                      </a: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/>
                        <a:t>班段间的休息时间6.5h~7.5h:19  班段间的休息时间8h~9.5h:9 班段间的休息时间10h及以上:0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>
                          <a:ea typeface="宋体" charset="0"/>
                        </a:rPr>
                        <a:t>换岗</a:t>
                      </a:r>
                      <a:endParaRPr lang="zh-CN" altLang="en-US" sz="1100">
                        <a:ea typeface="宋体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班段内的区域数1：</a:t>
                      </a:r>
                      <a:r>
                        <a:rPr lang="en-US" altLang="zh-CN" sz="1000"/>
                        <a:t>0 班段内的区域数2（K区换到P区）</a:t>
                      </a:r>
                      <a:r>
                        <a:rPr lang="zh-CN" altLang="en-US" sz="1000">
                          <a:ea typeface="宋体" charset="0"/>
                        </a:rPr>
                        <a:t>不允许</a:t>
                      </a:r>
                      <a:r>
                        <a:rPr lang="en-US" altLang="zh-CN" sz="1000">
                          <a:ea typeface="宋体" charset="0"/>
                        </a:rPr>
                        <a:t> </a:t>
                      </a:r>
                      <a:r>
                        <a:rPr lang="zh-CN" altLang="en-US" sz="1000">
                          <a:ea typeface="宋体" charset="0"/>
                        </a:rPr>
                        <a:t>班段内的区域数2（K区换到柜台、餐区）</a:t>
                      </a:r>
                      <a:r>
                        <a:rPr lang="en-US" altLang="zh-CN" sz="1000">
                          <a:ea typeface="宋体" charset="0"/>
                        </a:rPr>
                        <a:t>:</a:t>
                      </a:r>
                      <a:r>
                        <a:rPr lang="zh-CN" altLang="en-US" sz="1000">
                          <a:ea typeface="宋体" charset="0"/>
                        </a:rPr>
                        <a:t>不允许</a:t>
                      </a:r>
                      <a:endParaRPr lang="zh-CN" altLang="en-US" sz="1000"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000">
                          <a:ea typeface="宋体" charset="0"/>
                        </a:rPr>
                        <a:t>子班段内换区域：不允许</a:t>
                      </a:r>
                      <a:r>
                        <a:rPr lang="en-US" altLang="zh-CN" sz="1000">
                          <a:ea typeface="宋体" charset="0"/>
                        </a:rPr>
                        <a:t> 子班段内K区直接工时工作类型代码个数1-2个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0 子班段内柜台区直接工时工作类型更换次数4次及以上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2</a:t>
                      </a:r>
                      <a:r>
                        <a:rPr lang="en-US" altLang="zh-CN" sz="1000">
                          <a:ea typeface="宋体" charset="0"/>
                        </a:rPr>
                        <a:t>9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排班时间均衡性</a:t>
                      </a:r>
                      <a:r>
                        <a:rPr lang="en-US" altLang="zh-CN" sz="1100"/>
                        <a:t>(</a:t>
                      </a:r>
                      <a:r>
                        <a:rPr lang="zh-CN" altLang="en-US" sz="1100">
                          <a:ea typeface="宋体" charset="0"/>
                        </a:rPr>
                        <a:t>全职</a:t>
                      </a:r>
                      <a:r>
                        <a:rPr lang="en-US" altLang="zh-CN" sz="1100"/>
                        <a:t>)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每低于下限1h：</a:t>
                      </a:r>
                      <a:r>
                        <a:rPr lang="en-US" altLang="zh-CN" sz="1000"/>
                        <a:t>10   每高于上限1h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10</a:t>
                      </a:r>
                      <a:r>
                        <a:rPr lang="zh-CN" altLang="en-US" sz="1000">
                          <a:ea typeface="宋体" charset="0"/>
                        </a:rPr>
                        <a:t>分</a:t>
                      </a:r>
                      <a:r>
                        <a:rPr lang="en-US" altLang="zh-CN" sz="1000">
                          <a:ea typeface="宋体" charset="0"/>
                        </a:rPr>
                        <a:t>   </a:t>
                      </a:r>
                      <a:r>
                        <a:rPr lang="zh-CN" altLang="en-US" sz="1000">
                          <a:ea typeface="宋体" charset="0"/>
                        </a:rPr>
                        <a:t>正常</a:t>
                      </a:r>
                      <a:r>
                        <a:rPr lang="en-US" altLang="zh-CN" sz="1000">
                          <a:ea typeface="宋体" charset="0"/>
                        </a:rPr>
                        <a:t>(</a:t>
                      </a:r>
                      <a:r>
                        <a:rPr lang="zh-CN" altLang="en-US" sz="1000">
                          <a:sym typeface="+mn-ea"/>
                        </a:rPr>
                        <a:t>167</a:t>
                      </a:r>
                      <a:r>
                        <a:rPr lang="en-US" altLang="zh-CN" sz="1000">
                          <a:sym typeface="+mn-ea"/>
                        </a:rPr>
                        <a:t>h</a:t>
                      </a:r>
                      <a:r>
                        <a:rPr lang="zh-CN" altLang="en-US" sz="1000">
                          <a:sym typeface="+mn-ea"/>
                        </a:rPr>
                        <a:t>和202</a:t>
                      </a:r>
                      <a:r>
                        <a:rPr lang="en-US" altLang="zh-CN" sz="1000">
                          <a:sym typeface="+mn-ea"/>
                        </a:rPr>
                        <a:t>h)</a:t>
                      </a:r>
                      <a:endParaRPr lang="en-US" altLang="zh-CN" sz="1000">
                        <a:ea typeface="宋体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排班时间均衡性</a:t>
                      </a:r>
                      <a:r>
                        <a:rPr lang="en-US" altLang="zh-CN" sz="1100">
                          <a:sym typeface="+mn-ea"/>
                        </a:rPr>
                        <a:t>(</a:t>
                      </a:r>
                      <a:r>
                        <a:rPr lang="zh-CN" altLang="en-US" sz="1100">
                          <a:ea typeface="宋体" charset="0"/>
                          <a:sym typeface="+mn-ea"/>
                        </a:rPr>
                        <a:t>兼职</a:t>
                      </a:r>
                      <a:r>
                        <a:rPr lang="en-US" altLang="zh-CN" sz="1100">
                          <a:ea typeface="宋体" charset="0"/>
                          <a:sym typeface="+mn-ea"/>
                        </a:rPr>
                        <a:t>)</a:t>
                      </a:r>
                      <a:endParaRPr lang="en-US" altLang="zh-CN" sz="1100">
                        <a:ea typeface="宋体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兼职周实际排班时间达到供班时间80%~100%</a:t>
                      </a:r>
                      <a:r>
                        <a:rPr lang="en-US" altLang="zh-CN" sz="1000"/>
                        <a:t>:0 兼职周实际排班时间达到供班时间50%~79%:9 兼职周实际排班时间达到供班时间21%~49%: 19 兼职周实际排班时间达到供班时间低于20%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29 任意7天内有1个24h休息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0 任意7天内有无个24h休息 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19 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全职比例合理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每天排班时往前看rolling6天的实际（或预排）全职工时占比，排班做比例修正</a:t>
                      </a:r>
                      <a:endParaRPr lang="zh-CN" altLang="en-US" sz="1000"/>
                    </a:p>
                    <a:p>
                      <a:pPr algn="l">
                        <a:buNone/>
                      </a:pPr>
                      <a:r>
                        <a:rPr lang="zh-CN" altLang="en-US" sz="1000"/>
                        <a:t>&lt;=30%</a:t>
                      </a:r>
                      <a:r>
                        <a:rPr lang="en-US" altLang="zh-CN" sz="1000"/>
                        <a:t> 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0   &gt;30% and &lt;50%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9  &gt;50% and &lt;=70%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19  &gt;70% and &lt;100%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29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全职</a:t>
                      </a:r>
                      <a:r>
                        <a:rPr lang="zh-CN" altLang="en-US" sz="1100"/>
                        <a:t>员工休假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连续工作7天：</a:t>
                      </a:r>
                      <a:r>
                        <a:rPr lang="en-US" altLang="zh-CN" sz="1000"/>
                        <a:t>29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控制早晚班人员相对固定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本周开市/打烊的人员未参与过上周开市/打烊</a:t>
                      </a:r>
                      <a:r>
                        <a:rPr lang="en-US" altLang="zh-CN" sz="1000"/>
                        <a:t> 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19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员工技能不符的排定规则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单个员工在起止时间内，技能全符：</a:t>
                      </a:r>
                      <a:r>
                        <a:rPr lang="en-US" altLang="zh-CN" sz="1000"/>
                        <a:t>0  有一个半小时的技能不符合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19  有两个及以上半小时的技能不符合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29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3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排班遗传算法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种群定义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845" y="1026160"/>
            <a:ext cx="2201545" cy="265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9075" y="1241425"/>
            <a:ext cx="1896110" cy="660400"/>
            <a:chOff x="5045371" y="1374889"/>
            <a:chExt cx="1875397" cy="660564"/>
          </a:xfrm>
        </p:grpSpPr>
        <p:sp>
          <p:nvSpPr>
            <p:cNvPr id="20" name="圆角矩形 19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文本框 105"/>
          <p:cNvSpPr txBox="1"/>
          <p:nvPr/>
        </p:nvSpPr>
        <p:spPr>
          <a:xfrm>
            <a:off x="40306" y="1891710"/>
            <a:ext cx="8197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grpSp>
        <p:nvGrpSpPr>
          <p:cNvPr id="226" name="组合 225"/>
          <p:cNvGrpSpPr/>
          <p:nvPr/>
        </p:nvGrpSpPr>
        <p:grpSpPr>
          <a:xfrm>
            <a:off x="240326" y="2107032"/>
            <a:ext cx="1875397" cy="660564"/>
            <a:chOff x="5045371" y="1374889"/>
            <a:chExt cx="1875397" cy="660564"/>
          </a:xfrm>
        </p:grpSpPr>
        <p:sp>
          <p:nvSpPr>
            <p:cNvPr id="227" name="圆角矩形 226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28" name="组合 227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29" name="矩形 228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51101" y="2773090"/>
            <a:ext cx="9486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......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6" name="文本框 5"/>
          <p:cNvSpPr txBox="1"/>
          <p:nvPr/>
        </p:nvSpPr>
        <p:spPr>
          <a:xfrm>
            <a:off x="263826" y="12414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841041" y="12414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8" name="文本框 7"/>
          <p:cNvSpPr txBox="1"/>
          <p:nvPr/>
        </p:nvSpPr>
        <p:spPr>
          <a:xfrm>
            <a:off x="1468421" y="124528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9" name="文本框 8"/>
          <p:cNvSpPr txBox="1"/>
          <p:nvPr/>
        </p:nvSpPr>
        <p:spPr>
          <a:xfrm>
            <a:off x="263826" y="211078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41041" y="211078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468421" y="211459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9710" y="3006725"/>
            <a:ext cx="1874520" cy="660400"/>
            <a:chOff x="5045371" y="1374889"/>
            <a:chExt cx="1875397" cy="660564"/>
          </a:xfrm>
        </p:grpSpPr>
        <p:sp>
          <p:nvSpPr>
            <p:cNvPr id="19" name="圆角矩形 18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/>
          <p:cNvSpPr txBox="1"/>
          <p:nvPr/>
        </p:nvSpPr>
        <p:spPr>
          <a:xfrm>
            <a:off x="243506" y="3002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820721" y="3002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55" name="文本框 54"/>
          <p:cNvSpPr txBox="1"/>
          <p:nvPr/>
        </p:nvSpPr>
        <p:spPr>
          <a:xfrm>
            <a:off x="1448101" y="30067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28905" y="1529080"/>
            <a:ext cx="336550" cy="61658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eaVert" wrap="none" rtlCol="0">
            <a:spAutoFit/>
          </a:bodyPr>
          <a:p>
            <a:pPr algn="l"/>
            <a:r>
              <a:rPr lang="en-US" altLang="zh-CN" sz="1000" dirty="0" smtClean="0">
                <a:noFill/>
              </a:rPr>
              <a:t>gongzuo </a:t>
            </a:r>
            <a:endParaRPr lang="en-US" altLang="zh-CN" sz="1000" dirty="0" smtClean="0">
              <a:noFill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2061" y="135196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2381" y="223016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2061" y="312170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90445" y="1029335"/>
            <a:ext cx="2201545" cy="265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79675" y="1244600"/>
            <a:ext cx="1896110" cy="660400"/>
            <a:chOff x="5045371" y="1374889"/>
            <a:chExt cx="1875397" cy="660564"/>
          </a:xfrm>
        </p:grpSpPr>
        <p:sp>
          <p:nvSpPr>
            <p:cNvPr id="4" name="圆角矩形 3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文本框 81"/>
          <p:cNvSpPr txBox="1"/>
          <p:nvPr/>
        </p:nvSpPr>
        <p:spPr>
          <a:xfrm>
            <a:off x="2300906" y="1894885"/>
            <a:ext cx="8197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2500926" y="2110207"/>
            <a:ext cx="1875397" cy="660564"/>
            <a:chOff x="5045371" y="1374889"/>
            <a:chExt cx="1875397" cy="660564"/>
          </a:xfrm>
        </p:grpSpPr>
        <p:sp>
          <p:nvSpPr>
            <p:cNvPr id="84" name="圆角矩形 83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文本框 115"/>
          <p:cNvSpPr txBox="1"/>
          <p:nvPr/>
        </p:nvSpPr>
        <p:spPr>
          <a:xfrm>
            <a:off x="2311701" y="2776265"/>
            <a:ext cx="9486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......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2524426" y="12446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101641" y="12446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729021" y="124845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2524426" y="2113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3101641" y="2113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729021" y="21177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2480310" y="3009900"/>
            <a:ext cx="1874520" cy="660400"/>
            <a:chOff x="5045371" y="1374889"/>
            <a:chExt cx="1875397" cy="660564"/>
          </a:xfrm>
        </p:grpSpPr>
        <p:sp>
          <p:nvSpPr>
            <p:cNvPr id="124" name="圆角矩形 123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38" name="直接连接符 137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文本框 146"/>
          <p:cNvSpPr txBox="1"/>
          <p:nvPr/>
        </p:nvSpPr>
        <p:spPr>
          <a:xfrm>
            <a:off x="2504106" y="300613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3081321" y="300613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708701" y="30099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150" name="文本框 149"/>
          <p:cNvSpPr txBox="1"/>
          <p:nvPr/>
        </p:nvSpPr>
        <p:spPr>
          <a:xfrm>
            <a:off x="2389505" y="1532255"/>
            <a:ext cx="336550" cy="61658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eaVert" wrap="none" rtlCol="0">
            <a:spAutoFit/>
          </a:bodyPr>
          <a:p>
            <a:pPr algn="l"/>
            <a:r>
              <a:rPr lang="en-US" altLang="zh-CN" sz="1000" dirty="0" smtClean="0">
                <a:noFill/>
              </a:rPr>
              <a:t>gongzuo </a:t>
            </a:r>
            <a:endParaRPr lang="en-US" altLang="zh-CN" sz="1000" dirty="0" smtClean="0">
              <a:noFill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2372661" y="135513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92981" y="223334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72661" y="312488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579620" y="1043940"/>
            <a:ext cx="2201545" cy="265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4768850" y="1259205"/>
            <a:ext cx="1896110" cy="660400"/>
            <a:chOff x="5045371" y="1374889"/>
            <a:chExt cx="1875397" cy="660564"/>
          </a:xfrm>
        </p:grpSpPr>
        <p:sp>
          <p:nvSpPr>
            <p:cNvPr id="156" name="圆角矩形 155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70" name="直接连接符 169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文本框 178"/>
          <p:cNvSpPr txBox="1"/>
          <p:nvPr/>
        </p:nvSpPr>
        <p:spPr>
          <a:xfrm>
            <a:off x="4590081" y="1909490"/>
            <a:ext cx="8197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4790101" y="2124812"/>
            <a:ext cx="1875397" cy="660564"/>
            <a:chOff x="5045371" y="1374889"/>
            <a:chExt cx="1875397" cy="660564"/>
          </a:xfrm>
        </p:grpSpPr>
        <p:sp>
          <p:nvSpPr>
            <p:cNvPr id="181" name="圆角矩形 180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95" name="直接连接符 194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文本框 203"/>
          <p:cNvSpPr txBox="1"/>
          <p:nvPr/>
        </p:nvSpPr>
        <p:spPr>
          <a:xfrm>
            <a:off x="4600876" y="2790870"/>
            <a:ext cx="9486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......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4813601" y="125925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206" name="文本框 205"/>
          <p:cNvSpPr txBox="1"/>
          <p:nvPr/>
        </p:nvSpPr>
        <p:spPr>
          <a:xfrm>
            <a:off x="5390816" y="125925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6018196" y="12630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208" name="文本框 207"/>
          <p:cNvSpPr txBox="1"/>
          <p:nvPr/>
        </p:nvSpPr>
        <p:spPr>
          <a:xfrm>
            <a:off x="4813601" y="212856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209" name="文本框 208"/>
          <p:cNvSpPr txBox="1"/>
          <p:nvPr/>
        </p:nvSpPr>
        <p:spPr>
          <a:xfrm>
            <a:off x="5390816" y="212856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210" name="文本框 209"/>
          <p:cNvSpPr txBox="1"/>
          <p:nvPr/>
        </p:nvSpPr>
        <p:spPr>
          <a:xfrm>
            <a:off x="6018196" y="213237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grpSp>
        <p:nvGrpSpPr>
          <p:cNvPr id="211" name="组合 210"/>
          <p:cNvGrpSpPr/>
          <p:nvPr/>
        </p:nvGrpSpPr>
        <p:grpSpPr>
          <a:xfrm>
            <a:off x="4769485" y="3024505"/>
            <a:ext cx="1874520" cy="660400"/>
            <a:chOff x="5045371" y="1374889"/>
            <a:chExt cx="1875397" cy="660564"/>
          </a:xfrm>
        </p:grpSpPr>
        <p:sp>
          <p:nvSpPr>
            <p:cNvPr id="212" name="圆角矩形 211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13" name="组合 212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50" name="直接连接符 249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9" name="文本框 258"/>
          <p:cNvSpPr txBox="1"/>
          <p:nvPr/>
        </p:nvSpPr>
        <p:spPr>
          <a:xfrm>
            <a:off x="4793281" y="302074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260" name="文本框 259"/>
          <p:cNvSpPr txBox="1"/>
          <p:nvPr/>
        </p:nvSpPr>
        <p:spPr>
          <a:xfrm>
            <a:off x="5370496" y="302074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261" name="文本框 260"/>
          <p:cNvSpPr txBox="1"/>
          <p:nvPr/>
        </p:nvSpPr>
        <p:spPr>
          <a:xfrm>
            <a:off x="5997876" y="302455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262" name="文本框 261"/>
          <p:cNvSpPr txBox="1"/>
          <p:nvPr/>
        </p:nvSpPr>
        <p:spPr>
          <a:xfrm>
            <a:off x="4678680" y="1546860"/>
            <a:ext cx="336550" cy="61658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eaVert" wrap="none" rtlCol="0">
            <a:spAutoFit/>
          </a:bodyPr>
          <a:p>
            <a:pPr algn="l"/>
            <a:r>
              <a:rPr lang="en-US" altLang="zh-CN" sz="1000" dirty="0" smtClean="0">
                <a:noFill/>
              </a:rPr>
              <a:t>gongzuo </a:t>
            </a:r>
            <a:endParaRPr lang="en-US" altLang="zh-CN" sz="1000" dirty="0" smtClean="0">
              <a:noFill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4661836" y="136974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4682156" y="224794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4661836" y="313948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6885305" y="1029335"/>
            <a:ext cx="2201545" cy="265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7074535" y="1244600"/>
            <a:ext cx="1896110" cy="660400"/>
            <a:chOff x="5045371" y="1374889"/>
            <a:chExt cx="1875397" cy="660564"/>
          </a:xfrm>
        </p:grpSpPr>
        <p:sp>
          <p:nvSpPr>
            <p:cNvPr id="268" name="圆角矩形 267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9" name="组合 268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70" name="矩形 269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82" name="直接连接符 281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1" name="文本框 290"/>
          <p:cNvSpPr txBox="1"/>
          <p:nvPr/>
        </p:nvSpPr>
        <p:spPr>
          <a:xfrm>
            <a:off x="6895766" y="1894885"/>
            <a:ext cx="8197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grpSp>
        <p:nvGrpSpPr>
          <p:cNvPr id="292" name="组合 291"/>
          <p:cNvGrpSpPr/>
          <p:nvPr/>
        </p:nvGrpSpPr>
        <p:grpSpPr>
          <a:xfrm>
            <a:off x="7095786" y="2110207"/>
            <a:ext cx="1875397" cy="660564"/>
            <a:chOff x="5045371" y="1374889"/>
            <a:chExt cx="1875397" cy="660564"/>
          </a:xfrm>
        </p:grpSpPr>
        <p:sp>
          <p:nvSpPr>
            <p:cNvPr id="293" name="圆角矩形 292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94" name="组合 293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95" name="矩形 294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07" name="直接连接符 306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6" name="文本框 315"/>
          <p:cNvSpPr txBox="1"/>
          <p:nvPr/>
        </p:nvSpPr>
        <p:spPr>
          <a:xfrm>
            <a:off x="6906561" y="2776265"/>
            <a:ext cx="9486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......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317" name="文本框 316"/>
          <p:cNvSpPr txBox="1"/>
          <p:nvPr/>
        </p:nvSpPr>
        <p:spPr>
          <a:xfrm>
            <a:off x="7119286" y="12446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318" name="文本框 317"/>
          <p:cNvSpPr txBox="1"/>
          <p:nvPr/>
        </p:nvSpPr>
        <p:spPr>
          <a:xfrm>
            <a:off x="7696501" y="12446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8323881" y="124845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7119286" y="2113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696501" y="2113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322" name="文本框 321"/>
          <p:cNvSpPr txBox="1"/>
          <p:nvPr/>
        </p:nvSpPr>
        <p:spPr>
          <a:xfrm>
            <a:off x="8323881" y="21177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grpSp>
        <p:nvGrpSpPr>
          <p:cNvPr id="323" name="组合 322"/>
          <p:cNvGrpSpPr/>
          <p:nvPr/>
        </p:nvGrpSpPr>
        <p:grpSpPr>
          <a:xfrm>
            <a:off x="7075170" y="3009900"/>
            <a:ext cx="1874520" cy="660400"/>
            <a:chOff x="5045371" y="1374889"/>
            <a:chExt cx="1875397" cy="660564"/>
          </a:xfrm>
        </p:grpSpPr>
        <p:sp>
          <p:nvSpPr>
            <p:cNvPr id="324" name="圆角矩形 323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5" name="组合 324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326" name="矩形 325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38" name="直接连接符 337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 338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 339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340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接连接符 342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7" name="文本框 346"/>
          <p:cNvSpPr txBox="1"/>
          <p:nvPr/>
        </p:nvSpPr>
        <p:spPr>
          <a:xfrm>
            <a:off x="7098966" y="300613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348" name="文本框 347"/>
          <p:cNvSpPr txBox="1"/>
          <p:nvPr/>
        </p:nvSpPr>
        <p:spPr>
          <a:xfrm>
            <a:off x="7676181" y="300613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349" name="文本框 348"/>
          <p:cNvSpPr txBox="1"/>
          <p:nvPr/>
        </p:nvSpPr>
        <p:spPr>
          <a:xfrm>
            <a:off x="8303561" y="30099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350" name="文本框 349"/>
          <p:cNvSpPr txBox="1"/>
          <p:nvPr/>
        </p:nvSpPr>
        <p:spPr>
          <a:xfrm>
            <a:off x="6984365" y="1532255"/>
            <a:ext cx="336550" cy="61658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eaVert" wrap="none" rtlCol="0">
            <a:spAutoFit/>
          </a:bodyPr>
          <a:p>
            <a:pPr algn="l"/>
            <a:r>
              <a:rPr lang="en-US" altLang="zh-CN" sz="1000" dirty="0" smtClean="0">
                <a:noFill/>
              </a:rPr>
              <a:t>gongzuo </a:t>
            </a:r>
            <a:endParaRPr lang="en-US" altLang="zh-CN" sz="1000" dirty="0" smtClean="0">
              <a:noFill/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6967521" y="135513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6987841" y="223334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6967521" y="312488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355" name="椭圆形标注 354"/>
          <p:cNvSpPr/>
          <p:nvPr/>
        </p:nvSpPr>
        <p:spPr>
          <a:xfrm>
            <a:off x="474980" y="4133850"/>
            <a:ext cx="1029970" cy="621030"/>
          </a:xfrm>
          <a:prstGeom prst="wedgeEllipseCallout">
            <a:avLst>
              <a:gd name="adj1" fmla="val -7291"/>
              <a:gd name="adj2" fmla="val -115109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染色体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6" name="椭圆形标注 355"/>
          <p:cNvSpPr/>
          <p:nvPr/>
        </p:nvSpPr>
        <p:spPr>
          <a:xfrm>
            <a:off x="2833370" y="4133850"/>
            <a:ext cx="1029970" cy="621030"/>
          </a:xfrm>
          <a:prstGeom prst="wedgeEllipseCallout">
            <a:avLst>
              <a:gd name="adj1" fmla="val 8446"/>
              <a:gd name="adj2" fmla="val -17034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基因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圆角矩形 28"/>
          <p:cNvSpPr/>
          <p:nvPr/>
        </p:nvSpPr>
        <p:spPr>
          <a:xfrm>
            <a:off x="3919855" y="1340485"/>
            <a:ext cx="1290955" cy="2209165"/>
          </a:xfrm>
          <a:prstGeom prst="roundRect">
            <a:avLst>
              <a:gd name="adj" fmla="val 11417"/>
            </a:avLst>
          </a:prstGeom>
          <a:solidFill>
            <a:srgbClr val="4F6E95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9226" name="文本框 7"/>
          <p:cNvSpPr txBox="1"/>
          <p:nvPr/>
        </p:nvSpPr>
        <p:spPr>
          <a:xfrm>
            <a:off x="501889" y="229711"/>
            <a:ext cx="41636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排班优化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" name="Rectangle 141"/>
          <p:cNvSpPr/>
          <p:nvPr/>
        </p:nvSpPr>
        <p:spPr>
          <a:xfrm>
            <a:off x="412115" y="224091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随机初始化多种排班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Straight Connector 42"/>
          <p:cNvCxnSpPr>
            <a:stCxn id="27" idx="0"/>
            <a:endCxn id="26" idx="2"/>
          </p:cNvCxnSpPr>
          <p:nvPr/>
        </p:nvCxnSpPr>
        <p:spPr>
          <a:xfrm flipV="1">
            <a:off x="4588510" y="1898015"/>
            <a:ext cx="0" cy="30480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42"/>
          <p:cNvCxnSpPr>
            <a:stCxn id="34" idx="1"/>
          </p:cNvCxnSpPr>
          <p:nvPr/>
        </p:nvCxnSpPr>
        <p:spPr>
          <a:xfrm flipH="1">
            <a:off x="5210810" y="2508250"/>
            <a:ext cx="552450" cy="381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42"/>
          <p:cNvCxnSpPr>
            <a:stCxn id="22" idx="1"/>
            <a:endCxn id="6" idx="3"/>
          </p:cNvCxnSpPr>
          <p:nvPr/>
        </p:nvCxnSpPr>
        <p:spPr>
          <a:xfrm flipH="1">
            <a:off x="1427480" y="2451735"/>
            <a:ext cx="524510" cy="825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" name="Rectangle 141"/>
          <p:cNvSpPr/>
          <p:nvPr/>
        </p:nvSpPr>
        <p:spPr>
          <a:xfrm>
            <a:off x="1951990" y="2232660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获取得分低的排班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适应度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21460" y="1133475"/>
            <a:ext cx="336550" cy="110744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p>
            <a:pPr algn="l"/>
            <a:r>
              <a:rPr lang="zh-CN" altLang="en-US" sz="1000" dirty="0" smtClean="0"/>
              <a:t>根据排班约束得分</a:t>
            </a:r>
            <a:endParaRPr lang="zh-CN" altLang="en-US" sz="1000" dirty="0" smtClean="0"/>
          </a:p>
        </p:txBody>
      </p:sp>
      <p:sp>
        <p:nvSpPr>
          <p:cNvPr id="26" name="Rectangle 141"/>
          <p:cNvSpPr/>
          <p:nvPr/>
        </p:nvSpPr>
        <p:spPr>
          <a:xfrm>
            <a:off x="4080510" y="145986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轮盘法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 141"/>
          <p:cNvSpPr/>
          <p:nvPr/>
        </p:nvSpPr>
        <p:spPr>
          <a:xfrm>
            <a:off x="4080510" y="220281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选取两种比较好的排班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 141"/>
          <p:cNvSpPr/>
          <p:nvPr/>
        </p:nvSpPr>
        <p:spPr>
          <a:xfrm>
            <a:off x="4070985" y="297751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新的排版随机调整一个参数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肘形连接符 31"/>
          <p:cNvCxnSpPr>
            <a:stCxn id="22" idx="3"/>
          </p:cNvCxnSpPr>
          <p:nvPr/>
        </p:nvCxnSpPr>
        <p:spPr>
          <a:xfrm flipV="1">
            <a:off x="2967355" y="1647825"/>
            <a:ext cx="1118235" cy="803910"/>
          </a:xfrm>
          <a:prstGeom prst="bentConnector3">
            <a:avLst>
              <a:gd name="adj1" fmla="val 50028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2"/>
          <p:cNvCxnSpPr>
            <a:stCxn id="28" idx="0"/>
            <a:endCxn id="27" idx="2"/>
          </p:cNvCxnSpPr>
          <p:nvPr/>
        </p:nvCxnSpPr>
        <p:spPr>
          <a:xfrm flipV="1">
            <a:off x="4578985" y="2640965"/>
            <a:ext cx="9525" cy="3365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Rectangle 141"/>
          <p:cNvSpPr/>
          <p:nvPr/>
        </p:nvSpPr>
        <p:spPr>
          <a:xfrm>
            <a:off x="5763260" y="228917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得到全新的排班方式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218680" y="1734185"/>
            <a:ext cx="422910" cy="1634490"/>
          </a:xfrm>
          <a:prstGeom prst="roundRect">
            <a:avLst>
              <a:gd name="adj" fmla="val 11417"/>
            </a:avLst>
          </a:prstGeom>
          <a:solidFill>
            <a:srgbClr val="4F6E95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205980" y="1936750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排班逻辑约束</a:t>
            </a:r>
            <a:endParaRPr lang="zh-CN" altLang="en-US" sz="1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cxnSp>
        <p:nvCxnSpPr>
          <p:cNvPr id="37" name="Straight Connector 42"/>
          <p:cNvCxnSpPr>
            <a:stCxn id="36" idx="1"/>
            <a:endCxn id="34" idx="3"/>
          </p:cNvCxnSpPr>
          <p:nvPr/>
        </p:nvCxnSpPr>
        <p:spPr>
          <a:xfrm flipH="1" flipV="1">
            <a:off x="6778625" y="2508250"/>
            <a:ext cx="427355" cy="762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Rectangle 141"/>
          <p:cNvSpPr/>
          <p:nvPr/>
        </p:nvSpPr>
        <p:spPr>
          <a:xfrm>
            <a:off x="8064500" y="2291080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得到惩罚排名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Straight Connector 42"/>
          <p:cNvCxnSpPr/>
          <p:nvPr/>
        </p:nvCxnSpPr>
        <p:spPr>
          <a:xfrm flipH="1">
            <a:off x="7641590" y="2508250"/>
            <a:ext cx="422910" cy="63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肘形连接符 39"/>
          <p:cNvCxnSpPr>
            <a:stCxn id="38" idx="2"/>
            <a:endCxn id="6" idx="2"/>
          </p:cNvCxnSpPr>
          <p:nvPr/>
        </p:nvCxnSpPr>
        <p:spPr>
          <a:xfrm rot="5400000" flipH="1">
            <a:off x="4721225" y="-1122680"/>
            <a:ext cx="50165" cy="7652385"/>
          </a:xfrm>
          <a:prstGeom prst="bentConnector3">
            <a:avLst>
              <a:gd name="adj1" fmla="val -2487341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029710" y="4142105"/>
            <a:ext cx="30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zh-CN" altLang="en-US" sz="10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3919855" y="4046855"/>
            <a:ext cx="157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优化掉惩罚分数高的排班</a:t>
            </a:r>
            <a:endParaRPr lang="zh-CN" alt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501889" y="229711"/>
            <a:ext cx="41636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热更新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38" name="Rectangle 141"/>
          <p:cNvSpPr/>
          <p:nvPr/>
        </p:nvSpPr>
        <p:spPr>
          <a:xfrm>
            <a:off x="681990" y="1061720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远程文件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141"/>
          <p:cNvSpPr/>
          <p:nvPr/>
        </p:nvSpPr>
        <p:spPr>
          <a:xfrm>
            <a:off x="655955" y="2900045"/>
            <a:ext cx="1015365" cy="577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下载新版本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Straight Connector 42"/>
          <p:cNvCxnSpPr>
            <a:stCxn id="4" idx="0"/>
            <a:endCxn id="38" idx="2"/>
          </p:cNvCxnSpPr>
          <p:nvPr/>
        </p:nvCxnSpPr>
        <p:spPr>
          <a:xfrm flipV="1">
            <a:off x="1170940" y="1499870"/>
            <a:ext cx="19050" cy="44704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" name="流程图: 决策 3"/>
          <p:cNvSpPr/>
          <p:nvPr/>
        </p:nvSpPr>
        <p:spPr>
          <a:xfrm>
            <a:off x="713740" y="1946910"/>
            <a:ext cx="914400" cy="61150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050" y="21177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版本号比较</a:t>
            </a:r>
            <a:endParaRPr lang="zh-CN" altLang="en-US" sz="1000" dirty="0" smtClean="0"/>
          </a:p>
        </p:txBody>
      </p:sp>
      <p:cxnSp>
        <p:nvCxnSpPr>
          <p:cNvPr id="7" name="Straight Connector 42"/>
          <p:cNvCxnSpPr>
            <a:stCxn id="2" idx="0"/>
            <a:endCxn id="4" idx="2"/>
          </p:cNvCxnSpPr>
          <p:nvPr/>
        </p:nvCxnSpPr>
        <p:spPr>
          <a:xfrm flipV="1">
            <a:off x="1163955" y="2558415"/>
            <a:ext cx="6985" cy="34163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肘形连接符 7"/>
          <p:cNvCxnSpPr>
            <a:stCxn id="4" idx="1"/>
            <a:endCxn id="38" idx="1"/>
          </p:cNvCxnSpPr>
          <p:nvPr/>
        </p:nvCxnSpPr>
        <p:spPr>
          <a:xfrm rot="10800000">
            <a:off x="681990" y="1280160"/>
            <a:ext cx="31750" cy="972185"/>
          </a:xfrm>
          <a:prstGeom prst="bentConnector3">
            <a:avLst>
              <a:gd name="adj1" fmla="val 8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41"/>
          <p:cNvSpPr/>
          <p:nvPr/>
        </p:nvSpPr>
        <p:spPr>
          <a:xfrm>
            <a:off x="647700" y="3987165"/>
            <a:ext cx="1015365" cy="577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关闭当前进程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41"/>
          <p:cNvSpPr/>
          <p:nvPr/>
        </p:nvSpPr>
        <p:spPr>
          <a:xfrm>
            <a:off x="2260600" y="2900045"/>
            <a:ext cx="1015365" cy="577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开启子进程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Straight Connector 42"/>
          <p:cNvCxnSpPr>
            <a:stCxn id="10" idx="0"/>
            <a:endCxn id="2" idx="2"/>
          </p:cNvCxnSpPr>
          <p:nvPr/>
        </p:nvCxnSpPr>
        <p:spPr>
          <a:xfrm flipV="1">
            <a:off x="1155700" y="3477895"/>
            <a:ext cx="8255" cy="50927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Connector 42"/>
          <p:cNvCxnSpPr>
            <a:stCxn id="11" idx="1"/>
            <a:endCxn id="2" idx="3"/>
          </p:cNvCxnSpPr>
          <p:nvPr/>
        </p:nvCxnSpPr>
        <p:spPr>
          <a:xfrm flipH="1">
            <a:off x="1671320" y="3188970"/>
            <a:ext cx="589280" cy="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41"/>
          <p:cNvSpPr/>
          <p:nvPr/>
        </p:nvSpPr>
        <p:spPr>
          <a:xfrm>
            <a:off x="3879215" y="2900045"/>
            <a:ext cx="1015365" cy="577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调用脚本替换可执行文件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Straight Connector 42"/>
          <p:cNvCxnSpPr>
            <a:stCxn id="14" idx="1"/>
            <a:endCxn id="11" idx="3"/>
          </p:cNvCxnSpPr>
          <p:nvPr/>
        </p:nvCxnSpPr>
        <p:spPr>
          <a:xfrm flipH="1">
            <a:off x="3275965" y="3188970"/>
            <a:ext cx="603250" cy="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ectangle 141"/>
          <p:cNvSpPr/>
          <p:nvPr/>
        </p:nvSpPr>
        <p:spPr>
          <a:xfrm>
            <a:off x="5734685" y="2900045"/>
            <a:ext cx="1015365" cy="577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脚本重启主进程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Straight Connector 42"/>
          <p:cNvCxnSpPr>
            <a:stCxn id="16" idx="1"/>
            <a:endCxn id="14" idx="3"/>
          </p:cNvCxnSpPr>
          <p:nvPr/>
        </p:nvCxnSpPr>
        <p:spPr>
          <a:xfrm flipH="1">
            <a:off x="4894580" y="3188970"/>
            <a:ext cx="840105" cy="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Rectangle 141"/>
          <p:cNvSpPr/>
          <p:nvPr/>
        </p:nvSpPr>
        <p:spPr>
          <a:xfrm>
            <a:off x="2260600" y="1980565"/>
            <a:ext cx="1015365" cy="577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更新版本号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Straight Connector 42"/>
          <p:cNvCxnSpPr>
            <a:stCxn id="20" idx="1"/>
          </p:cNvCxnSpPr>
          <p:nvPr/>
        </p:nvCxnSpPr>
        <p:spPr>
          <a:xfrm flipH="1">
            <a:off x="1628775" y="2269490"/>
            <a:ext cx="631825" cy="61150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ctangle 141"/>
          <p:cNvSpPr/>
          <p:nvPr/>
        </p:nvSpPr>
        <p:spPr>
          <a:xfrm>
            <a:off x="3879215" y="1891665"/>
            <a:ext cx="1015365" cy="577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bat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脚本提权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Connector 42"/>
          <p:cNvCxnSpPr>
            <a:stCxn id="24" idx="2"/>
            <a:endCxn id="14" idx="0"/>
          </p:cNvCxnSpPr>
          <p:nvPr/>
        </p:nvCxnSpPr>
        <p:spPr>
          <a:xfrm>
            <a:off x="4387215" y="2469515"/>
            <a:ext cx="0" cy="43053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文本框 29"/>
          <p:cNvSpPr txBox="1"/>
          <p:nvPr/>
        </p:nvSpPr>
        <p:spPr>
          <a:xfrm>
            <a:off x="7766685" y="1592580"/>
            <a:ext cx="30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zh-CN" altLang="en-US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108190" y="1412875"/>
            <a:ext cx="180276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dirty="0" smtClean="0"/>
              <a:t>1</a:t>
            </a:r>
            <a:r>
              <a:rPr lang="zh-CN" altLang="en-US" sz="1000" dirty="0" smtClean="0">
                <a:ea typeface="宋体" charset="0"/>
              </a:rPr>
              <a:t>：</a:t>
            </a:r>
            <a:r>
              <a:rPr lang="en-US" altLang="zh-CN" sz="1000" dirty="0" smtClean="0">
                <a:ea typeface="宋体" charset="0"/>
              </a:rPr>
              <a:t>bat</a:t>
            </a:r>
            <a:r>
              <a:rPr lang="zh-CN" altLang="en-US" sz="1000" dirty="0" smtClean="0">
                <a:ea typeface="宋体" charset="0"/>
              </a:rPr>
              <a:t>文件运行有命令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zh-CN" altLang="en-US" sz="1000" dirty="0" smtClean="0">
                <a:ea typeface="宋体" charset="0"/>
              </a:rPr>
              <a:t>窗口，修改成</a:t>
            </a:r>
            <a:r>
              <a:rPr lang="en-US" altLang="zh-CN" sz="1000" dirty="0" smtClean="0">
                <a:ea typeface="宋体" charset="0"/>
              </a:rPr>
              <a:t>exe</a:t>
            </a:r>
            <a:endParaRPr lang="en-US" altLang="zh-CN" sz="1000" dirty="0" smtClean="0">
              <a:ea typeface="宋体" charset="0"/>
            </a:endParaRPr>
          </a:p>
          <a:p>
            <a:pPr algn="l"/>
            <a:r>
              <a:rPr lang="en-US" altLang="zh-CN" sz="1000" dirty="0" smtClean="0">
                <a:ea typeface="宋体" charset="0"/>
              </a:rPr>
              <a:t>2</a:t>
            </a:r>
            <a:r>
              <a:rPr lang="zh-CN" altLang="en-US" sz="1000" dirty="0" smtClean="0">
                <a:ea typeface="宋体" charset="0"/>
              </a:rPr>
              <a:t>：进程杀死自身，是否需要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zh-CN" altLang="en-US" sz="1000" dirty="0" smtClean="0">
                <a:ea typeface="宋体" charset="0"/>
              </a:rPr>
              <a:t>使用</a:t>
            </a:r>
            <a:r>
              <a:rPr lang="en-US" altLang="zh-CN" sz="1000" dirty="0" smtClean="0">
                <a:ea typeface="宋体" charset="0"/>
              </a:rPr>
              <a:t>c++</a:t>
            </a:r>
            <a:r>
              <a:rPr lang="zh-CN" altLang="en-US" sz="1000" dirty="0" smtClean="0">
                <a:ea typeface="宋体" charset="0"/>
              </a:rPr>
              <a:t>编写</a:t>
            </a:r>
            <a:endParaRPr lang="zh-CN" altLang="en-US" sz="1000" dirty="0" smtClean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演示</Application>
  <PresentationFormat>全屏显示(16:9)</PresentationFormat>
  <Paragraphs>312</Paragraphs>
  <Slides>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Droid Sans Fallback</vt:lpstr>
      <vt:lpstr>OpenSymbol</vt:lpstr>
      <vt:lpstr>DejaVu Sans</vt:lpstr>
      <vt:lpstr>Arial</vt:lpstr>
      <vt:lpstr>HelveticaNeueLT Std</vt:lpstr>
      <vt:lpstr>Gubbi</vt:lpstr>
      <vt:lpstr>宋体</vt:lpstr>
      <vt:lpstr>Arial Unicode MS</vt:lpstr>
      <vt:lpstr>2016 HDS Corporate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4494</cp:revision>
  <cp:lastPrinted>2022-06-10T02:08:38Z</cp:lastPrinted>
  <dcterms:created xsi:type="dcterms:W3CDTF">2022-06-10T02:08:38Z</dcterms:created>
  <dcterms:modified xsi:type="dcterms:W3CDTF">2022-06-10T02:08:38Z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0x010100C2E16F8D9C52734E8AE150065BA35B65</vt:lpwstr>
  </property>
  <property fmtid="{D5CDD505-2E9C-101B-9397-08002B2CF9AE}" pid="3" name="KSOProductBuildVer">
    <vt:lpwstr>2052-11.1.0.10976</vt:lpwstr>
  </property>
</Properties>
</file>