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"/>
  </p:handoutMasterIdLst>
  <p:sldIdLst>
    <p:sldId id="887" r:id="rId3"/>
    <p:sldId id="869" r:id="rId4"/>
    <p:sldId id="870" r:id="rId6"/>
    <p:sldId id="891" r:id="rId7"/>
    <p:sldId id="877" r:id="rId8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B20"/>
    <a:srgbClr val="008EAA"/>
    <a:srgbClr val="F38839"/>
    <a:srgbClr val="97AD6D"/>
    <a:srgbClr val="DA4E31"/>
    <a:srgbClr val="4F6E95"/>
    <a:srgbClr val="C00000"/>
    <a:srgbClr val="BFBFBF"/>
    <a:srgbClr val="797A7E"/>
    <a:srgbClr val="C1A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96366" autoAdjust="0"/>
  </p:normalViewPr>
  <p:slideViewPr>
    <p:cSldViewPr snapToGrid="0" showGuides="1">
      <p:cViewPr varScale="1">
        <p:scale>
          <a:sx n="151" d="100"/>
          <a:sy n="151" d="100"/>
        </p:scale>
        <p:origin x="552" y="132"/>
      </p:cViewPr>
      <p:guideLst>
        <p:guide orient="horz" pos="34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2908"/>
        <p:guide pos="2256"/>
        <p:guide pos="197"/>
        <p:guide pos="428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6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2019 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59" y="53113"/>
            <a:ext cx="5748017" cy="732441"/>
          </a:xfrm>
        </p:spPr>
        <p:txBody>
          <a:bodyPr/>
          <a:lstStyle/>
          <a:p>
            <a:r>
              <a:rPr lang="zh-CN" altLang="en-US" dirty="0"/>
              <a:t>整体技术方案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4968755" y="949201"/>
            <a:ext cx="3637344" cy="2298704"/>
          </a:xfrm>
          <a:prstGeom prst="roundRect">
            <a:avLst>
              <a:gd name="adj" fmla="val 4406"/>
            </a:avLst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</a:endParaRPr>
          </a:p>
        </p:txBody>
      </p:sp>
      <p:sp>
        <p:nvSpPr>
          <p:cNvPr id="127" name="圆角矩形 126"/>
          <p:cNvSpPr/>
          <p:nvPr/>
        </p:nvSpPr>
        <p:spPr>
          <a:xfrm rot="16200000">
            <a:off x="353999" y="3978004"/>
            <a:ext cx="503555" cy="9988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Grafana</a:t>
            </a:r>
            <a:endParaRPr kumimoji="1"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9" name="Straight Connector 41"/>
          <p:cNvCxnSpPr>
            <a:stCxn id="127" idx="2"/>
            <a:endCxn id="130" idx="1"/>
          </p:cNvCxnSpPr>
          <p:nvPr/>
        </p:nvCxnSpPr>
        <p:spPr>
          <a:xfrm flipV="1">
            <a:off x="1105205" y="3151872"/>
            <a:ext cx="1751620" cy="132556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0" name="Rounded Rectangle 106"/>
          <p:cNvSpPr/>
          <p:nvPr/>
        </p:nvSpPr>
        <p:spPr>
          <a:xfrm rot="16200000">
            <a:off x="2598380" y="2278747"/>
            <a:ext cx="516890" cy="1229360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Rounded Rectangle 104"/>
          <p:cNvSpPr/>
          <p:nvPr/>
        </p:nvSpPr>
        <p:spPr>
          <a:xfrm rot="16200000">
            <a:off x="6112495" y="3715417"/>
            <a:ext cx="413731" cy="1066816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800" dirty="0">
                <a:ea typeface="宋体" pitchFamily="2" charset="-122"/>
              </a:rPr>
              <a:t>Order Service</a:t>
            </a:r>
            <a:endParaRPr kumimoji="1" lang="en-US" altLang="zh-CN" sz="800" dirty="0">
              <a:ea typeface="宋体" pitchFamily="2" charset="-122"/>
            </a:endParaRPr>
          </a:p>
          <a:p>
            <a:pPr marL="171450" indent="-171450" algn="ctr">
              <a:buFont typeface="Wingdings" panose="05000000000000000000" pitchFamily="2" charset="2"/>
              <a:buChar char="u"/>
            </a:pPr>
            <a:r>
              <a:rPr kumimoji="1" lang="zh-CN" altLang="en-US" sz="800" dirty="0">
                <a:ea typeface="宋体" pitchFamily="2" charset="-122"/>
              </a:rPr>
              <a:t>异常事件</a:t>
            </a:r>
            <a:endParaRPr kumimoji="1" lang="en-US" altLang="zh-CN" sz="800" dirty="0">
              <a:ea typeface="宋体" pitchFamily="2" charset="-122"/>
            </a:endParaRPr>
          </a:p>
          <a:p>
            <a:pPr marL="171450" indent="-171450" algn="ctr">
              <a:buFont typeface="Wingdings" panose="05000000000000000000" pitchFamily="2" charset="2"/>
              <a:buChar char="u"/>
            </a:pPr>
            <a:r>
              <a:rPr kumimoji="1" lang="zh-CN" altLang="en-US" sz="800" dirty="0">
                <a:ea typeface="宋体" pitchFamily="2" charset="-122"/>
              </a:rPr>
              <a:t>订单事件</a:t>
            </a:r>
            <a:endParaRPr kumimoji="1" lang="zh-CN" altLang="en-US" sz="800" dirty="0">
              <a:ea typeface="宋体" pitchFamily="2" charset="-122"/>
            </a:endParaRPr>
          </a:p>
        </p:txBody>
      </p:sp>
      <p:sp>
        <p:nvSpPr>
          <p:cNvPr id="136" name="圆角矩形 135"/>
          <p:cNvSpPr/>
          <p:nvPr/>
        </p:nvSpPr>
        <p:spPr>
          <a:xfrm rot="16200000">
            <a:off x="2598380" y="4301892"/>
            <a:ext cx="516890" cy="1068578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zh-CN" altLang="en-US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监控管理后台</a:t>
            </a:r>
            <a:endParaRPr lang="en-US" altLang="zh-CN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Rounded Rectangle 104"/>
          <p:cNvSpPr/>
          <p:nvPr/>
        </p:nvSpPr>
        <p:spPr>
          <a:xfrm rot="16200000">
            <a:off x="4034669" y="4071373"/>
            <a:ext cx="233953" cy="796252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ITSM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9" name="Rounded Rectangle 104"/>
          <p:cNvSpPr/>
          <p:nvPr/>
        </p:nvSpPr>
        <p:spPr>
          <a:xfrm rot="16200000">
            <a:off x="4040362" y="3661141"/>
            <a:ext cx="209328" cy="785081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Email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824577" y="324790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dirty="0">
                <a:ea typeface="宋体" pitchFamily="2" charset="-122"/>
              </a:rPr>
              <a:t>报警</a:t>
            </a:r>
            <a:endParaRPr kumimoji="1" lang="zh-CN" altLang="en-US" sz="1000" dirty="0">
              <a:ea typeface="宋体" pitchFamily="2" charset="-122"/>
            </a:endParaRPr>
          </a:p>
        </p:txBody>
      </p:sp>
      <p:cxnSp>
        <p:nvCxnSpPr>
          <p:cNvPr id="142" name="Straight Connector 41"/>
          <p:cNvCxnSpPr>
            <a:stCxn id="137" idx="0"/>
            <a:endCxn id="136" idx="2"/>
          </p:cNvCxnSpPr>
          <p:nvPr/>
        </p:nvCxnSpPr>
        <p:spPr>
          <a:xfrm flipH="1">
            <a:off x="3391114" y="4469499"/>
            <a:ext cx="362406" cy="36668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3" name="Straight Connector 41"/>
          <p:cNvCxnSpPr>
            <a:stCxn id="139" idx="0"/>
            <a:endCxn id="145" idx="2"/>
          </p:cNvCxnSpPr>
          <p:nvPr/>
        </p:nvCxnSpPr>
        <p:spPr>
          <a:xfrm flipH="1" flipV="1">
            <a:off x="3356253" y="3901749"/>
            <a:ext cx="396233" cy="15193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4" name="Straight Connector 41"/>
          <p:cNvCxnSpPr>
            <a:stCxn id="140" idx="0"/>
            <a:endCxn id="145" idx="2"/>
          </p:cNvCxnSpPr>
          <p:nvPr/>
        </p:nvCxnSpPr>
        <p:spPr>
          <a:xfrm flipH="1">
            <a:off x="3356253" y="3700393"/>
            <a:ext cx="394290" cy="201356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6" name="圆角矩形 145"/>
          <p:cNvSpPr/>
          <p:nvPr/>
        </p:nvSpPr>
        <p:spPr>
          <a:xfrm rot="16200000">
            <a:off x="5361448" y="808657"/>
            <a:ext cx="516890" cy="998855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zh-CN" altLang="en-US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餐厅端</a:t>
            </a:r>
            <a:endParaRPr lang="en-US" altLang="zh-CN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defRPr/>
            </a:pPr>
            <a:r>
              <a:rPr lang="zh-CN" altLang="en-US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脚本执行器</a:t>
            </a:r>
            <a:endParaRPr lang="zh-CN" altLang="en-US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Rounded Rectangle 104"/>
          <p:cNvSpPr/>
          <p:nvPr/>
        </p:nvSpPr>
        <p:spPr>
          <a:xfrm rot="16200000">
            <a:off x="7871636" y="2436088"/>
            <a:ext cx="246221" cy="104149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en-US" sz="8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MPOS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状态</a:t>
            </a:r>
            <a:endParaRPr lang="x-none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4" name="Straight Connector 41"/>
          <p:cNvCxnSpPr>
            <a:stCxn id="146" idx="0"/>
            <a:endCxn id="69" idx="2"/>
          </p:cNvCxnSpPr>
          <p:nvPr/>
        </p:nvCxnSpPr>
        <p:spPr>
          <a:xfrm flipH="1">
            <a:off x="3356254" y="1308085"/>
            <a:ext cx="1764212" cy="340656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6" name="文本框 155"/>
          <p:cNvSpPr txBox="1"/>
          <p:nvPr/>
        </p:nvSpPr>
        <p:spPr>
          <a:xfrm>
            <a:off x="6793190" y="3119278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 err="1">
                <a:ea typeface="宋体" pitchFamily="2" charset="-122"/>
              </a:rPr>
              <a:t>Grpc</a:t>
            </a:r>
            <a:r>
              <a:rPr kumimoji="1" lang="zh-CN" altLang="en-US" sz="1000" dirty="0">
                <a:ea typeface="宋体" pitchFamily="2" charset="-122"/>
              </a:rPr>
              <a:t>推送</a:t>
            </a:r>
            <a:endParaRPr kumimoji="1" lang="zh-CN" altLang="en-US" sz="1000" dirty="0">
              <a:ea typeface="宋体" pitchFamily="2" charset="-122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6220942" y="93821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b="1" dirty="0">
                <a:ea typeface="宋体" pitchFamily="2" charset="-122"/>
              </a:rPr>
              <a:t>餐厅端</a:t>
            </a:r>
            <a:endParaRPr kumimoji="1" lang="zh-CN" altLang="en-US" sz="1000" b="1" dirty="0">
              <a:ea typeface="宋体" pitchFamily="2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1395851" y="3133009"/>
            <a:ext cx="7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800" dirty="0">
                <a:ea typeface="宋体" pitchFamily="2" charset="-122"/>
              </a:rPr>
              <a:t>target</a:t>
            </a:r>
            <a:endParaRPr kumimoji="1" lang="en-US" altLang="zh-CN" sz="800" dirty="0">
              <a:ea typeface="宋体" pitchFamily="2" charset="-122"/>
            </a:endParaRPr>
          </a:p>
          <a:p>
            <a:pPr algn="l"/>
            <a:r>
              <a:rPr kumimoji="1" lang="zh-CN" altLang="en-US" sz="800" dirty="0">
                <a:ea typeface="宋体" pitchFamily="2" charset="-122"/>
              </a:rPr>
              <a:t>静态配置</a:t>
            </a:r>
            <a:endParaRPr kumimoji="1" lang="zh-CN" altLang="en-US" sz="800" dirty="0">
              <a:ea typeface="宋体" pitchFamily="2" charset="-122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1673687" y="34811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1000">
                <a:ea typeface="宋体" pitchFamily="2" charset="-122"/>
              </a:defRPr>
            </a:lvl1pPr>
          </a:lstStyle>
          <a:p>
            <a:r>
              <a:rPr lang="zh-CN" altLang="en-US" dirty="0"/>
              <a:t>指标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3734175" y="2381104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>
                <a:ea typeface="宋体" pitchFamily="2" charset="-122"/>
              </a:rPr>
              <a:t>pull</a:t>
            </a:r>
            <a:endParaRPr kumimoji="1" lang="zh-CN" altLang="en-US" sz="1000" dirty="0">
              <a:ea typeface="宋体" pitchFamily="2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197945" y="3068002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>
                <a:ea typeface="宋体" pitchFamily="2" charset="-122"/>
              </a:rPr>
              <a:t>pull</a:t>
            </a:r>
            <a:endParaRPr kumimoji="1" lang="zh-CN" altLang="en-US" sz="1000" dirty="0">
              <a:ea typeface="宋体" pitchFamily="2" charset="-122"/>
            </a:endParaRPr>
          </a:p>
        </p:txBody>
      </p:sp>
      <p:sp>
        <p:nvSpPr>
          <p:cNvPr id="101" name="圆角矩形 130"/>
          <p:cNvSpPr/>
          <p:nvPr/>
        </p:nvSpPr>
        <p:spPr>
          <a:xfrm rot="16200000">
            <a:off x="943721" y="2376050"/>
            <a:ext cx="338554" cy="575201"/>
          </a:xfrm>
          <a:prstGeom prst="roundRect">
            <a:avLst/>
          </a:prstGeom>
          <a:solidFill>
            <a:srgbClr val="97AD6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consul</a:t>
            </a:r>
            <a:endParaRPr kumimoji="1"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2" name="Straight Connector 41"/>
          <p:cNvCxnSpPr>
            <a:stCxn id="130" idx="0"/>
            <a:endCxn id="101" idx="2"/>
          </p:cNvCxnSpPr>
          <p:nvPr/>
        </p:nvCxnSpPr>
        <p:spPr>
          <a:xfrm flipH="1" flipV="1">
            <a:off x="1400599" y="2663651"/>
            <a:ext cx="841546" cy="229776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4" name="流程图: 文档 43"/>
          <p:cNvSpPr/>
          <p:nvPr/>
        </p:nvSpPr>
        <p:spPr>
          <a:xfrm>
            <a:off x="825398" y="3042117"/>
            <a:ext cx="559614" cy="293316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file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0" name="Straight Connector 41"/>
          <p:cNvCxnSpPr>
            <a:stCxn id="130" idx="0"/>
            <a:endCxn id="44" idx="3"/>
          </p:cNvCxnSpPr>
          <p:nvPr/>
        </p:nvCxnSpPr>
        <p:spPr>
          <a:xfrm flipH="1">
            <a:off x="1385012" y="2893427"/>
            <a:ext cx="857133" cy="295348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4" name="文本框 113"/>
          <p:cNvSpPr txBox="1"/>
          <p:nvPr/>
        </p:nvSpPr>
        <p:spPr>
          <a:xfrm>
            <a:off x="1581431" y="2458925"/>
            <a:ext cx="7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800" dirty="0">
                <a:ea typeface="宋体" pitchFamily="2" charset="-122"/>
              </a:rPr>
              <a:t>target</a:t>
            </a:r>
            <a:endParaRPr kumimoji="1" lang="en-US" altLang="zh-CN" sz="800" dirty="0">
              <a:ea typeface="宋体" pitchFamily="2" charset="-122"/>
            </a:endParaRPr>
          </a:p>
          <a:p>
            <a:pPr algn="l"/>
            <a:r>
              <a:rPr kumimoji="1" lang="zh-CN" altLang="en-US" sz="800" dirty="0">
                <a:ea typeface="宋体" pitchFamily="2" charset="-122"/>
              </a:rPr>
              <a:t>动态发现</a:t>
            </a:r>
            <a:endParaRPr kumimoji="1" lang="zh-CN" altLang="en-US" sz="800" dirty="0">
              <a:ea typeface="宋体" pitchFamily="2" charset="-122"/>
            </a:endParaRPr>
          </a:p>
        </p:txBody>
      </p:sp>
      <p:sp>
        <p:nvSpPr>
          <p:cNvPr id="59" name="圆角矩形 58"/>
          <p:cNvSpPr/>
          <p:nvPr/>
        </p:nvSpPr>
        <p:spPr>
          <a:xfrm rot="16200000">
            <a:off x="5360027" y="1595635"/>
            <a:ext cx="516890" cy="998855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zh-CN" altLang="en-US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餐厅端</a:t>
            </a:r>
            <a:endParaRPr lang="en-US" altLang="zh-CN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defRPr/>
            </a:pPr>
            <a:r>
              <a:rPr lang="en-US" altLang="zh-CN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Agent</a:t>
            </a:r>
            <a:endParaRPr lang="zh-CN" altLang="en-US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Rounded Rectangle 104"/>
          <p:cNvSpPr/>
          <p:nvPr/>
        </p:nvSpPr>
        <p:spPr>
          <a:xfrm rot="16200000">
            <a:off x="7871637" y="598692"/>
            <a:ext cx="246220" cy="1066817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800" dirty="0">
                <a:ea typeface="宋体" pitchFamily="2" charset="-122"/>
              </a:rPr>
              <a:t>交换机</a:t>
            </a:r>
            <a:r>
              <a:rPr kumimoji="1" lang="en-US" altLang="zh-CN" sz="800" dirty="0">
                <a:ea typeface="宋体" pitchFamily="2" charset="-122"/>
              </a:rPr>
              <a:t>/</a:t>
            </a:r>
            <a:r>
              <a:rPr kumimoji="1" lang="en-US" altLang="zh-CN" sz="800" dirty="0" err="1">
                <a:ea typeface="宋体" pitchFamily="2" charset="-122"/>
              </a:rPr>
              <a:t>MQ</a:t>
            </a:r>
            <a:r>
              <a:rPr kumimoji="1" lang="en-US" altLang="zh-CN" sz="800" dirty="0">
                <a:ea typeface="宋体" pitchFamily="2" charset="-122"/>
              </a:rPr>
              <a:t>/MySQL</a:t>
            </a:r>
            <a:endParaRPr kumimoji="1" lang="zh-CN" altLang="en-US" sz="800" dirty="0">
              <a:ea typeface="宋体" pitchFamily="2" charset="-122"/>
            </a:endParaRPr>
          </a:p>
        </p:txBody>
      </p:sp>
      <p:cxnSp>
        <p:nvCxnSpPr>
          <p:cNvPr id="63" name="Straight Connector 41"/>
          <p:cNvCxnSpPr>
            <a:stCxn id="59" idx="2"/>
            <a:endCxn id="62" idx="0"/>
          </p:cNvCxnSpPr>
          <p:nvPr/>
        </p:nvCxnSpPr>
        <p:spPr>
          <a:xfrm flipV="1">
            <a:off x="6117900" y="1132101"/>
            <a:ext cx="1343439" cy="962961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Straight Connector 41"/>
          <p:cNvCxnSpPr>
            <a:stCxn id="59" idx="0"/>
            <a:endCxn id="130" idx="2"/>
          </p:cNvCxnSpPr>
          <p:nvPr/>
        </p:nvCxnSpPr>
        <p:spPr>
          <a:xfrm flipH="1">
            <a:off x="3471505" y="2095063"/>
            <a:ext cx="1647540" cy="798364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0" name="文本框 99"/>
          <p:cNvSpPr txBox="1"/>
          <p:nvPr/>
        </p:nvSpPr>
        <p:spPr>
          <a:xfrm>
            <a:off x="6886123" y="1864946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ea typeface="宋体" pitchFamily="2" charset="-122"/>
              </a:rPr>
              <a:t>pull</a:t>
            </a:r>
            <a:endParaRPr kumimoji="1" lang="zh-CN" altLang="en-US" sz="1000" dirty="0">
              <a:ea typeface="宋体" pitchFamily="2" charset="-122"/>
            </a:endParaRPr>
          </a:p>
        </p:txBody>
      </p:sp>
      <p:sp>
        <p:nvSpPr>
          <p:cNvPr id="58" name="Rounded Rectangle 104"/>
          <p:cNvSpPr/>
          <p:nvPr/>
        </p:nvSpPr>
        <p:spPr>
          <a:xfrm rot="16200000">
            <a:off x="7843087" y="969280"/>
            <a:ext cx="303320" cy="1066817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800" dirty="0">
                <a:ea typeface="宋体" pitchFamily="2" charset="-122"/>
              </a:rPr>
              <a:t>Counter</a:t>
            </a:r>
            <a:r>
              <a:rPr kumimoji="1" lang="zh-CN" altLang="en-US" sz="800" dirty="0">
                <a:ea typeface="宋体" pitchFamily="2" charset="-122"/>
              </a:rPr>
              <a:t>状态</a:t>
            </a:r>
            <a:endParaRPr kumimoji="1" lang="en-US" altLang="zh-CN" sz="800" dirty="0">
              <a:ea typeface="宋体" pitchFamily="2" charset="-122"/>
            </a:endParaRPr>
          </a:p>
          <a:p>
            <a:pPr algn="ctr"/>
            <a:r>
              <a:rPr kumimoji="1" lang="zh-CN" altLang="en-US" sz="800" dirty="0">
                <a:ea typeface="宋体" pitchFamily="2" charset="-122"/>
              </a:rPr>
              <a:t>钱箱</a:t>
            </a:r>
            <a:r>
              <a:rPr kumimoji="1" lang="en-US" altLang="zh-CN" sz="800" dirty="0">
                <a:ea typeface="宋体" pitchFamily="2" charset="-122"/>
              </a:rPr>
              <a:t>/</a:t>
            </a:r>
            <a:r>
              <a:rPr kumimoji="1" lang="zh-CN" altLang="en-US" sz="800" dirty="0">
                <a:ea typeface="宋体" pitchFamily="2" charset="-122"/>
              </a:rPr>
              <a:t>打印机状态</a:t>
            </a:r>
            <a:endParaRPr kumimoji="1" lang="zh-CN" altLang="en-US" sz="800" dirty="0">
              <a:ea typeface="宋体" pitchFamily="2" charset="-122"/>
            </a:endParaRPr>
          </a:p>
        </p:txBody>
      </p:sp>
      <p:cxnSp>
        <p:nvCxnSpPr>
          <p:cNvPr id="64" name="Straight Connector 41"/>
          <p:cNvCxnSpPr>
            <a:stCxn id="59" idx="2"/>
            <a:endCxn id="58" idx="0"/>
          </p:cNvCxnSpPr>
          <p:nvPr/>
        </p:nvCxnSpPr>
        <p:spPr>
          <a:xfrm flipV="1">
            <a:off x="6117900" y="1502689"/>
            <a:ext cx="1343439" cy="59237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文本框 66"/>
          <p:cNvSpPr txBox="1"/>
          <p:nvPr/>
        </p:nvSpPr>
        <p:spPr>
          <a:xfrm>
            <a:off x="6690662" y="131091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>
                <a:ea typeface="宋体" pitchFamily="2" charset="-122"/>
              </a:rPr>
              <a:t>pull</a:t>
            </a:r>
            <a:endParaRPr kumimoji="1" lang="zh-CN" altLang="en-US" sz="1000" dirty="0">
              <a:ea typeface="宋体" pitchFamily="2" charset="-122"/>
            </a:endParaRPr>
          </a:p>
        </p:txBody>
      </p:sp>
      <p:sp>
        <p:nvSpPr>
          <p:cNvPr id="69" name="圆角矩形 145"/>
          <p:cNvSpPr/>
          <p:nvPr/>
        </p:nvSpPr>
        <p:spPr>
          <a:xfrm rot="16200000">
            <a:off x="2598381" y="1149314"/>
            <a:ext cx="516890" cy="998855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zh-CN" altLang="en-US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监控管理后台</a:t>
            </a:r>
            <a:endParaRPr lang="zh-CN" altLang="en-US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0" name="Straight Connector 41"/>
          <p:cNvCxnSpPr>
            <a:stCxn id="101" idx="3"/>
            <a:endCxn id="69" idx="0"/>
          </p:cNvCxnSpPr>
          <p:nvPr/>
        </p:nvCxnSpPr>
        <p:spPr>
          <a:xfrm flipV="1">
            <a:off x="1112999" y="1648742"/>
            <a:ext cx="1244400" cy="84563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3" name="文本框 72"/>
          <p:cNvSpPr txBox="1"/>
          <p:nvPr/>
        </p:nvSpPr>
        <p:spPr>
          <a:xfrm>
            <a:off x="1217391" y="1837557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900" dirty="0">
                <a:ea typeface="宋体" pitchFamily="2" charset="-122"/>
              </a:rPr>
              <a:t>target</a:t>
            </a:r>
            <a:r>
              <a:rPr kumimoji="1" lang="zh-CN" altLang="en-US" sz="900" dirty="0">
                <a:ea typeface="宋体" pitchFamily="2" charset="-122"/>
              </a:rPr>
              <a:t>变更</a:t>
            </a:r>
            <a:endParaRPr kumimoji="1" lang="zh-CN" altLang="en-US" sz="900" dirty="0">
              <a:ea typeface="宋体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291265" y="2122906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900" dirty="0">
                <a:ea typeface="宋体" pitchFamily="2" charset="-122"/>
              </a:rPr>
              <a:t>rule</a:t>
            </a:r>
            <a:r>
              <a:rPr kumimoji="1" lang="zh-CN" altLang="en-US" sz="900" dirty="0">
                <a:ea typeface="宋体" pitchFamily="2" charset="-122"/>
              </a:rPr>
              <a:t>变更</a:t>
            </a:r>
            <a:endParaRPr kumimoji="1" lang="zh-CN" altLang="en-US" sz="900" dirty="0">
              <a:ea typeface="宋体" pitchFamily="2" charset="-122"/>
            </a:endParaRPr>
          </a:p>
        </p:txBody>
      </p:sp>
      <p:cxnSp>
        <p:nvCxnSpPr>
          <p:cNvPr id="98" name="Straight Connector 41"/>
          <p:cNvCxnSpPr>
            <a:stCxn id="130" idx="3"/>
            <a:endCxn id="69" idx="1"/>
          </p:cNvCxnSpPr>
          <p:nvPr/>
        </p:nvCxnSpPr>
        <p:spPr>
          <a:xfrm flipV="1">
            <a:off x="2856825" y="1907187"/>
            <a:ext cx="2" cy="72779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5" name="圆角矩形 135"/>
          <p:cNvSpPr/>
          <p:nvPr/>
        </p:nvSpPr>
        <p:spPr>
          <a:xfrm rot="16200000">
            <a:off x="2598380" y="3402321"/>
            <a:ext cx="516890" cy="998855"/>
          </a:xfrm>
          <a:prstGeom prst="roundRect">
            <a:avLst/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en-US" altLang="zh-CN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AlterManager</a:t>
            </a:r>
            <a:endParaRPr lang="en-US" altLang="zh-CN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7" name="Straight Connector 41"/>
          <p:cNvCxnSpPr>
            <a:stCxn id="145" idx="3"/>
            <a:endCxn id="130" idx="1"/>
          </p:cNvCxnSpPr>
          <p:nvPr/>
        </p:nvCxnSpPr>
        <p:spPr>
          <a:xfrm flipH="1" flipV="1">
            <a:off x="2856825" y="3151872"/>
            <a:ext cx="1" cy="49143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8" name="Straight Connector 41"/>
          <p:cNvCxnSpPr>
            <a:stCxn id="136" idx="3"/>
            <a:endCxn id="145" idx="1"/>
          </p:cNvCxnSpPr>
          <p:nvPr/>
        </p:nvCxnSpPr>
        <p:spPr>
          <a:xfrm flipV="1">
            <a:off x="2856825" y="4160194"/>
            <a:ext cx="1" cy="41754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7" name="文本框 156"/>
          <p:cNvSpPr txBox="1"/>
          <p:nvPr/>
        </p:nvSpPr>
        <p:spPr>
          <a:xfrm>
            <a:off x="3525454" y="3074888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>
                <a:ea typeface="宋体" pitchFamily="2" charset="-122"/>
              </a:rPr>
              <a:t>pull</a:t>
            </a:r>
            <a:endParaRPr kumimoji="1" lang="zh-CN" altLang="en-US" sz="1000" dirty="0">
              <a:ea typeface="宋体" pitchFamily="2" charset="-122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796055" y="4204103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>
                <a:ea typeface="宋体" pitchFamily="2" charset="-122"/>
              </a:rPr>
              <a:t>webhook</a:t>
            </a:r>
            <a:endParaRPr kumimoji="1" lang="zh-CN" altLang="en-US" sz="1000" dirty="0">
              <a:ea typeface="宋体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3761597"/>
            <a:ext cx="166471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664715" y="3761597"/>
            <a:ext cx="6096" cy="1381903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3777173"/>
            <a:ext cx="5693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范围外</a:t>
            </a:r>
            <a:endParaRPr lang="zh-CN" altLang="en-US" sz="1000" dirty="0"/>
          </a:p>
        </p:txBody>
      </p:sp>
      <p:sp>
        <p:nvSpPr>
          <p:cNvPr id="60" name="文本框 59"/>
          <p:cNvSpPr txBox="1"/>
          <p:nvPr/>
        </p:nvSpPr>
        <p:spPr>
          <a:xfrm>
            <a:off x="12140" y="2586707"/>
            <a:ext cx="5693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范围内</a:t>
            </a:r>
            <a:endParaRPr lang="zh-CN" altLang="en-US" sz="1000" dirty="0"/>
          </a:p>
        </p:txBody>
      </p:sp>
      <p:sp>
        <p:nvSpPr>
          <p:cNvPr id="68" name="Rounded Rectangle 104"/>
          <p:cNvSpPr/>
          <p:nvPr/>
        </p:nvSpPr>
        <p:spPr>
          <a:xfrm rot="16200000">
            <a:off x="7883014" y="1272556"/>
            <a:ext cx="223470" cy="1066817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800" dirty="0">
                <a:ea typeface="宋体" pitchFamily="2" charset="-122"/>
              </a:rPr>
              <a:t>应用存活状态</a:t>
            </a:r>
            <a:endParaRPr kumimoji="1" lang="zh-CN" altLang="en-US" sz="800" dirty="0">
              <a:ea typeface="宋体" pitchFamily="2" charset="-122"/>
            </a:endParaRPr>
          </a:p>
        </p:txBody>
      </p:sp>
      <p:cxnSp>
        <p:nvCxnSpPr>
          <p:cNvPr id="71" name="Straight Connector 41"/>
          <p:cNvCxnSpPr>
            <a:stCxn id="59" idx="2"/>
            <a:endCxn id="68" idx="0"/>
          </p:cNvCxnSpPr>
          <p:nvPr/>
        </p:nvCxnSpPr>
        <p:spPr>
          <a:xfrm flipV="1">
            <a:off x="6117900" y="1805965"/>
            <a:ext cx="1343441" cy="289097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9" name="圆角矩形 78"/>
          <p:cNvSpPr/>
          <p:nvPr/>
        </p:nvSpPr>
        <p:spPr>
          <a:xfrm rot="16200000">
            <a:off x="404447" y="531019"/>
            <a:ext cx="434828" cy="119106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餐厅基础信息平台</a:t>
            </a:r>
            <a:endParaRPr kumimoji="1"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1" name="Straight Connector 41"/>
          <p:cNvCxnSpPr>
            <a:stCxn id="69" idx="0"/>
            <a:endCxn id="79" idx="2"/>
          </p:cNvCxnSpPr>
          <p:nvPr/>
        </p:nvCxnSpPr>
        <p:spPr>
          <a:xfrm flipH="1" flipV="1">
            <a:off x="1217392" y="1126549"/>
            <a:ext cx="1140007" cy="52219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4" name="直接连接符 83"/>
          <p:cNvCxnSpPr/>
          <p:nvPr/>
        </p:nvCxnSpPr>
        <p:spPr>
          <a:xfrm>
            <a:off x="0" y="1743016"/>
            <a:ext cx="1735198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690709" y="859213"/>
            <a:ext cx="0" cy="91264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0" y="1480504"/>
            <a:ext cx="5693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范围外</a:t>
            </a:r>
            <a:endParaRPr lang="zh-CN" altLang="en-US" sz="1000" dirty="0"/>
          </a:p>
        </p:txBody>
      </p:sp>
      <p:sp>
        <p:nvSpPr>
          <p:cNvPr id="85" name="圆角矩形 84"/>
          <p:cNvSpPr/>
          <p:nvPr/>
        </p:nvSpPr>
        <p:spPr>
          <a:xfrm>
            <a:off x="4979788" y="3381251"/>
            <a:ext cx="3637344" cy="1509912"/>
          </a:xfrm>
          <a:prstGeom prst="roundRect">
            <a:avLst>
              <a:gd name="adj" fmla="val 4406"/>
            </a:avLst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975710" y="335243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b="1" dirty="0">
                <a:ea typeface="宋体" pitchFamily="2" charset="-122"/>
              </a:rPr>
              <a:t>总部端</a:t>
            </a:r>
            <a:endParaRPr kumimoji="1" lang="zh-CN" altLang="en-US" sz="1000" b="1" dirty="0">
              <a:ea typeface="宋体" pitchFamily="2" charset="-122"/>
            </a:endParaRPr>
          </a:p>
        </p:txBody>
      </p:sp>
      <p:sp>
        <p:nvSpPr>
          <p:cNvPr id="94" name="Rounded Rectangle 104"/>
          <p:cNvSpPr/>
          <p:nvPr/>
        </p:nvSpPr>
        <p:spPr>
          <a:xfrm rot="16200000">
            <a:off x="7858621" y="1564962"/>
            <a:ext cx="272254" cy="1066817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800" dirty="0">
                <a:ea typeface="宋体" pitchFamily="2" charset="-122"/>
              </a:rPr>
              <a:t>Order service </a:t>
            </a:r>
            <a:endParaRPr kumimoji="1" lang="en-US" altLang="zh-CN" sz="800" dirty="0">
              <a:ea typeface="宋体" pitchFamily="2" charset="-122"/>
            </a:endParaRPr>
          </a:p>
          <a:p>
            <a:pPr algn="ctr"/>
            <a:r>
              <a:rPr kumimoji="1" lang="en-US" altLang="zh-CN" sz="800" dirty="0" err="1">
                <a:ea typeface="宋体" pitchFamily="2" charset="-122"/>
              </a:rPr>
              <a:t>grpc</a:t>
            </a:r>
            <a:r>
              <a:rPr kumimoji="1" lang="zh-CN" altLang="en-US" sz="800" dirty="0">
                <a:ea typeface="宋体" pitchFamily="2" charset="-122"/>
              </a:rPr>
              <a:t>连接状态</a:t>
            </a:r>
            <a:endParaRPr kumimoji="1" lang="zh-CN" altLang="en-US" sz="800" dirty="0">
              <a:ea typeface="宋体" pitchFamily="2" charset="-122"/>
            </a:endParaRPr>
          </a:p>
        </p:txBody>
      </p:sp>
      <p:cxnSp>
        <p:nvCxnSpPr>
          <p:cNvPr id="95" name="Straight Connector 41"/>
          <p:cNvCxnSpPr>
            <a:stCxn id="59" idx="2"/>
            <a:endCxn id="94" idx="0"/>
          </p:cNvCxnSpPr>
          <p:nvPr/>
        </p:nvCxnSpPr>
        <p:spPr>
          <a:xfrm>
            <a:off x="6117900" y="2095062"/>
            <a:ext cx="1343440" cy="330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9" name="文本框 98"/>
          <p:cNvSpPr txBox="1"/>
          <p:nvPr/>
        </p:nvSpPr>
        <p:spPr>
          <a:xfrm>
            <a:off x="6888962" y="205054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>
                <a:ea typeface="宋体" pitchFamily="2" charset="-122"/>
              </a:rPr>
              <a:t>push</a:t>
            </a:r>
            <a:endParaRPr kumimoji="1" lang="zh-CN" altLang="en-US" sz="1000" dirty="0">
              <a:ea typeface="宋体" pitchFamily="2" charset="-122"/>
            </a:endParaRPr>
          </a:p>
        </p:txBody>
      </p:sp>
      <p:sp>
        <p:nvSpPr>
          <p:cNvPr id="78" name="Rounded Rectangle 104"/>
          <p:cNvSpPr/>
          <p:nvPr/>
        </p:nvSpPr>
        <p:spPr>
          <a:xfrm rot="16200000">
            <a:off x="6206946" y="3351836"/>
            <a:ext cx="224826" cy="1066817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800" dirty="0">
                <a:ea typeface="宋体" pitchFamily="2" charset="-122"/>
              </a:rPr>
              <a:t>设备服务</a:t>
            </a:r>
            <a:endParaRPr kumimoji="1" lang="zh-CN" altLang="en-US" sz="800" dirty="0">
              <a:ea typeface="宋体" pitchFamily="2" charset="-122"/>
            </a:endParaRPr>
          </a:p>
        </p:txBody>
      </p:sp>
      <p:cxnSp>
        <p:nvCxnSpPr>
          <p:cNvPr id="92" name="Straight Connector 41"/>
          <p:cNvCxnSpPr>
            <a:stCxn id="130" idx="2"/>
            <a:endCxn id="78" idx="0"/>
          </p:cNvCxnSpPr>
          <p:nvPr/>
        </p:nvCxnSpPr>
        <p:spPr>
          <a:xfrm>
            <a:off x="3471505" y="2893427"/>
            <a:ext cx="2314446" cy="991818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2" name="Rounded Rectangle 104"/>
          <p:cNvSpPr/>
          <p:nvPr/>
        </p:nvSpPr>
        <p:spPr>
          <a:xfrm rot="16200000">
            <a:off x="6170529" y="3046588"/>
            <a:ext cx="283374" cy="1039135"/>
          </a:xfrm>
          <a:prstGeom prst="roundRect">
            <a:avLst>
              <a:gd name="adj" fmla="val 6243"/>
            </a:avLst>
          </a:prstGeom>
          <a:solidFill>
            <a:schemeClr val="accent5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800" dirty="0">
                <a:ea typeface="宋体" pitchFamily="2" charset="-122"/>
              </a:rPr>
              <a:t>Nginx/Envoy</a:t>
            </a:r>
            <a:endParaRPr kumimoji="1" lang="zh-CN" altLang="en-US" sz="800" dirty="0">
              <a:ea typeface="宋体" pitchFamily="2" charset="-122"/>
            </a:endParaRPr>
          </a:p>
        </p:txBody>
      </p:sp>
      <p:cxnSp>
        <p:nvCxnSpPr>
          <p:cNvPr id="149" name="Straight Connector 41"/>
          <p:cNvCxnSpPr>
            <a:stCxn id="130" idx="2"/>
            <a:endCxn id="122" idx="0"/>
          </p:cNvCxnSpPr>
          <p:nvPr/>
        </p:nvCxnSpPr>
        <p:spPr>
          <a:xfrm>
            <a:off x="3471505" y="2893427"/>
            <a:ext cx="2321144" cy="67272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4" name="Rounded Rectangle 104"/>
          <p:cNvSpPr/>
          <p:nvPr/>
        </p:nvSpPr>
        <p:spPr>
          <a:xfrm rot="16200000">
            <a:off x="4058466" y="4330042"/>
            <a:ext cx="209327" cy="79625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SMS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6" name="Straight Connector 41"/>
          <p:cNvCxnSpPr>
            <a:stCxn id="164" idx="0"/>
            <a:endCxn id="136" idx="2"/>
          </p:cNvCxnSpPr>
          <p:nvPr/>
        </p:nvCxnSpPr>
        <p:spPr>
          <a:xfrm flipH="1">
            <a:off x="3391114" y="4728168"/>
            <a:ext cx="373889" cy="10801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2" name="文本框 81"/>
          <p:cNvSpPr txBox="1"/>
          <p:nvPr/>
        </p:nvSpPr>
        <p:spPr>
          <a:xfrm>
            <a:off x="6821552" y="163604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>
                <a:ea typeface="宋体" pitchFamily="2" charset="-122"/>
              </a:rPr>
              <a:t>push</a:t>
            </a:r>
            <a:endParaRPr kumimoji="1" lang="zh-CN" altLang="en-US" sz="1000" dirty="0">
              <a:ea typeface="宋体" pitchFamily="2" charset="-122"/>
            </a:endParaRPr>
          </a:p>
        </p:txBody>
      </p:sp>
      <p:cxnSp>
        <p:nvCxnSpPr>
          <p:cNvPr id="80" name="Straight Connector 41"/>
          <p:cNvCxnSpPr>
            <a:stCxn id="134" idx="0"/>
            <a:endCxn id="130" idx="2"/>
          </p:cNvCxnSpPr>
          <p:nvPr/>
        </p:nvCxnSpPr>
        <p:spPr>
          <a:xfrm flipH="1" flipV="1">
            <a:off x="3471505" y="2893427"/>
            <a:ext cx="2314448" cy="1355398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0" name="Rounded Rectangle 104"/>
          <p:cNvSpPr/>
          <p:nvPr/>
        </p:nvSpPr>
        <p:spPr>
          <a:xfrm rot="16200000">
            <a:off x="4030331" y="3312007"/>
            <a:ext cx="217194" cy="776771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企业微信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Rounded Rectangle 104"/>
          <p:cNvSpPr/>
          <p:nvPr/>
        </p:nvSpPr>
        <p:spPr>
          <a:xfrm rot="16200000">
            <a:off x="7858618" y="1889177"/>
            <a:ext cx="272255" cy="1041499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800" dirty="0">
                <a:ea typeface="宋体" pitchFamily="2" charset="-122"/>
              </a:rPr>
              <a:t>Order Service</a:t>
            </a:r>
            <a:endParaRPr kumimoji="1" lang="en-US" altLang="zh-CN" sz="800" dirty="0">
              <a:ea typeface="宋体" pitchFamily="2" charset="-122"/>
            </a:endParaRPr>
          </a:p>
          <a:p>
            <a:pPr algn="ctr"/>
            <a:r>
              <a:rPr kumimoji="1" lang="zh-CN" altLang="en-US" sz="800" dirty="0">
                <a:ea typeface="宋体" pitchFamily="2" charset="-122"/>
              </a:rPr>
              <a:t>异常事件</a:t>
            </a:r>
            <a:endParaRPr kumimoji="1" lang="zh-CN" altLang="en-US" sz="800" dirty="0">
              <a:ea typeface="宋体" pitchFamily="2" charset="-122"/>
            </a:endParaRPr>
          </a:p>
        </p:txBody>
      </p:sp>
      <p:cxnSp>
        <p:nvCxnSpPr>
          <p:cNvPr id="96" name="Straight Connector 41"/>
          <p:cNvCxnSpPr>
            <a:stCxn id="59" idx="2"/>
            <a:endCxn id="93" idx="0"/>
          </p:cNvCxnSpPr>
          <p:nvPr/>
        </p:nvCxnSpPr>
        <p:spPr>
          <a:xfrm>
            <a:off x="6117900" y="2095062"/>
            <a:ext cx="1356096" cy="314864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7" name="文本框 106"/>
          <p:cNvSpPr txBox="1"/>
          <p:nvPr/>
        </p:nvSpPr>
        <p:spPr>
          <a:xfrm>
            <a:off x="6925587" y="2270455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900" dirty="0">
                <a:ea typeface="宋体" pitchFamily="2" charset="-122"/>
              </a:rPr>
              <a:t>push</a:t>
            </a:r>
            <a:endParaRPr kumimoji="1" lang="zh-CN" altLang="en-US" sz="900" dirty="0">
              <a:ea typeface="宋体" pitchFamily="2" charset="-122"/>
            </a:endParaRPr>
          </a:p>
        </p:txBody>
      </p:sp>
      <p:sp>
        <p:nvSpPr>
          <p:cNvPr id="126" name="Rounded Rectangle 104"/>
          <p:cNvSpPr/>
          <p:nvPr/>
        </p:nvSpPr>
        <p:spPr>
          <a:xfrm rot="16200000">
            <a:off x="4060080" y="4597846"/>
            <a:ext cx="209327" cy="79625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自定义脚本 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8" name="Straight Connector 41"/>
          <p:cNvCxnSpPr>
            <a:stCxn id="126" idx="0"/>
            <a:endCxn id="136" idx="2"/>
          </p:cNvCxnSpPr>
          <p:nvPr/>
        </p:nvCxnSpPr>
        <p:spPr>
          <a:xfrm flipH="1" flipV="1">
            <a:off x="3391114" y="4836181"/>
            <a:ext cx="375503" cy="159791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7" name="Rounded Rectangle 104"/>
          <p:cNvSpPr/>
          <p:nvPr/>
        </p:nvSpPr>
        <p:spPr>
          <a:xfrm rot="16200000">
            <a:off x="2741654" y="704906"/>
            <a:ext cx="224826" cy="667335"/>
          </a:xfrm>
          <a:prstGeom prst="roundRect">
            <a:avLst>
              <a:gd name="adj" fmla="val 6243"/>
            </a:avLst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800" dirty="0">
                <a:ea typeface="宋体" pitchFamily="2" charset="-122"/>
              </a:rPr>
              <a:t>ITSM</a:t>
            </a:r>
            <a:endParaRPr kumimoji="1" lang="zh-CN" altLang="en-US" sz="800" dirty="0">
              <a:ea typeface="宋体" pitchFamily="2" charset="-122"/>
            </a:endParaRPr>
          </a:p>
        </p:txBody>
      </p:sp>
      <p:cxnSp>
        <p:nvCxnSpPr>
          <p:cNvPr id="105" name="Straight Connector 41"/>
          <p:cNvCxnSpPr>
            <a:stCxn id="97" idx="1"/>
            <a:endCxn id="69" idx="3"/>
          </p:cNvCxnSpPr>
          <p:nvPr/>
        </p:nvCxnSpPr>
        <p:spPr>
          <a:xfrm>
            <a:off x="2854068" y="1150987"/>
            <a:ext cx="2759" cy="23931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8" name="Rounded Rectangle 104"/>
          <p:cNvSpPr/>
          <p:nvPr/>
        </p:nvSpPr>
        <p:spPr>
          <a:xfrm rot="16200000">
            <a:off x="7893428" y="2165016"/>
            <a:ext cx="202634" cy="1041499"/>
          </a:xfrm>
          <a:prstGeom prst="roundRect">
            <a:avLst>
              <a:gd name="adj" fmla="val 6243"/>
            </a:avLst>
          </a:prstGeom>
          <a:solidFill>
            <a:srgbClr val="008EA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800" dirty="0" err="1">
                <a:ea typeface="宋体" pitchFamily="2" charset="-122"/>
              </a:rPr>
              <a:t>KDS</a:t>
            </a:r>
            <a:r>
              <a:rPr kumimoji="1" lang="zh-CN" altLang="en-US" sz="800" dirty="0">
                <a:ea typeface="宋体" pitchFamily="2" charset="-122"/>
              </a:rPr>
              <a:t>自定义指标</a:t>
            </a:r>
            <a:endParaRPr kumimoji="1" lang="zh-CN" altLang="en-US" sz="800" dirty="0">
              <a:ea typeface="宋体" pitchFamily="2" charset="-122"/>
            </a:endParaRPr>
          </a:p>
        </p:txBody>
      </p:sp>
      <p:cxnSp>
        <p:nvCxnSpPr>
          <p:cNvPr id="109" name="Straight Connector 41"/>
          <p:cNvCxnSpPr>
            <a:stCxn id="59" idx="2"/>
            <a:endCxn id="108" idx="0"/>
          </p:cNvCxnSpPr>
          <p:nvPr/>
        </p:nvCxnSpPr>
        <p:spPr>
          <a:xfrm>
            <a:off x="6117900" y="2095062"/>
            <a:ext cx="1356096" cy="590704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1" name="文本框 110"/>
          <p:cNvSpPr txBox="1"/>
          <p:nvPr/>
        </p:nvSpPr>
        <p:spPr>
          <a:xfrm>
            <a:off x="6868313" y="2504214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>
                <a:ea typeface="宋体" pitchFamily="2" charset="-122"/>
              </a:rPr>
              <a:t>push</a:t>
            </a:r>
            <a:endParaRPr kumimoji="1" lang="zh-CN" altLang="en-US" sz="1000" dirty="0">
              <a:ea typeface="宋体" pitchFamily="2" charset="-122"/>
            </a:endParaRPr>
          </a:p>
        </p:txBody>
      </p:sp>
      <p:cxnSp>
        <p:nvCxnSpPr>
          <p:cNvPr id="152" name="Straight Connector 41"/>
          <p:cNvCxnSpPr>
            <a:stCxn id="78" idx="2"/>
            <a:endCxn id="151" idx="0"/>
          </p:cNvCxnSpPr>
          <p:nvPr/>
        </p:nvCxnSpPr>
        <p:spPr>
          <a:xfrm flipV="1">
            <a:off x="6852768" y="2956837"/>
            <a:ext cx="621230" cy="928408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2" name="Rounded Rectangle 104"/>
          <p:cNvSpPr/>
          <p:nvPr/>
        </p:nvSpPr>
        <p:spPr>
          <a:xfrm rot="16200000">
            <a:off x="5476798" y="2276139"/>
            <a:ext cx="303321" cy="982459"/>
          </a:xfrm>
          <a:prstGeom prst="roundRect">
            <a:avLst>
              <a:gd name="adj" fmla="val 6243"/>
            </a:avLst>
          </a:prstGeom>
          <a:solidFill>
            <a:schemeClr val="accent5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800" dirty="0">
                <a:ea typeface="宋体" pitchFamily="2" charset="-122"/>
              </a:rPr>
              <a:t>Box</a:t>
            </a:r>
            <a:r>
              <a:rPr kumimoji="1" lang="zh-CN" altLang="en-US" sz="800" dirty="0">
                <a:ea typeface="宋体" pitchFamily="2" charset="-122"/>
              </a:rPr>
              <a:t>硬件监控</a:t>
            </a:r>
            <a:endParaRPr kumimoji="1" lang="en-US" altLang="zh-CN" sz="800" dirty="0">
              <a:ea typeface="宋体" pitchFamily="2" charset="-122"/>
            </a:endParaRPr>
          </a:p>
          <a:p>
            <a:pPr algn="ctr"/>
            <a:r>
              <a:rPr kumimoji="1" lang="en-US" altLang="zh-CN" sz="800" dirty="0" err="1">
                <a:ea typeface="宋体" pitchFamily="2" charset="-122"/>
              </a:rPr>
              <a:t>NodeExporter</a:t>
            </a:r>
            <a:endParaRPr kumimoji="1" lang="zh-CN" altLang="en-US" sz="800" dirty="0">
              <a:ea typeface="宋体" pitchFamily="2" charset="-122"/>
            </a:endParaRPr>
          </a:p>
        </p:txBody>
      </p:sp>
      <p:cxnSp>
        <p:nvCxnSpPr>
          <p:cNvPr id="115" name="Straight Connector 41"/>
          <p:cNvCxnSpPr>
            <a:stCxn id="130" idx="2"/>
            <a:endCxn id="112" idx="0"/>
          </p:cNvCxnSpPr>
          <p:nvPr/>
        </p:nvCxnSpPr>
        <p:spPr>
          <a:xfrm flipV="1">
            <a:off x="3471505" y="2767368"/>
            <a:ext cx="1665724" cy="12605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6" name="文本框 115"/>
          <p:cNvSpPr txBox="1"/>
          <p:nvPr/>
        </p:nvSpPr>
        <p:spPr>
          <a:xfrm>
            <a:off x="4171424" y="262371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>
                <a:ea typeface="宋体" pitchFamily="2" charset="-122"/>
              </a:rPr>
              <a:t>pull</a:t>
            </a:r>
            <a:endParaRPr kumimoji="1" lang="zh-CN" altLang="en-US" sz="1000" dirty="0">
              <a:ea typeface="宋体" pitchFamily="2" charset="-122"/>
            </a:endParaRPr>
          </a:p>
        </p:txBody>
      </p:sp>
      <p:sp>
        <p:nvSpPr>
          <p:cNvPr id="117" name="Rounded Rectangle 104"/>
          <p:cNvSpPr/>
          <p:nvPr/>
        </p:nvSpPr>
        <p:spPr>
          <a:xfrm rot="16200000">
            <a:off x="6178374" y="4119431"/>
            <a:ext cx="281969" cy="1066816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800" dirty="0">
                <a:ea typeface="宋体" pitchFamily="2" charset="-122"/>
              </a:rPr>
              <a:t>其他各服务状态</a:t>
            </a:r>
            <a:endParaRPr kumimoji="1" lang="zh-CN" altLang="en-US" sz="800" dirty="0">
              <a:ea typeface="宋体" pitchFamily="2" charset="-122"/>
            </a:endParaRPr>
          </a:p>
        </p:txBody>
      </p:sp>
      <p:cxnSp>
        <p:nvCxnSpPr>
          <p:cNvPr id="118" name="Straight Connector 41"/>
          <p:cNvCxnSpPr>
            <a:stCxn id="117" idx="0"/>
            <a:endCxn id="130" idx="2"/>
          </p:cNvCxnSpPr>
          <p:nvPr/>
        </p:nvCxnSpPr>
        <p:spPr>
          <a:xfrm flipH="1" flipV="1">
            <a:off x="3471505" y="2893427"/>
            <a:ext cx="2314446" cy="175941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en-US" altLang="zh-CN" dirty="0"/>
              <a:t>Prometheus</a:t>
            </a:r>
            <a:r>
              <a:rPr lang="zh-CN" altLang="en-US" dirty="0"/>
              <a:t>采集</a:t>
            </a:r>
            <a:r>
              <a:rPr lang="en-US" altLang="zh-CN" dirty="0"/>
              <a:t>Target</a:t>
            </a:r>
            <a:r>
              <a:rPr lang="zh-CN" altLang="en-US" dirty="0"/>
              <a:t>的获取</a:t>
            </a:r>
            <a:endParaRPr 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4391885" y="923205"/>
            <a:ext cx="3804085" cy="39395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dirty="0"/>
              <a:t>管理后台把需要监控的餐厅端的</a:t>
            </a:r>
            <a:r>
              <a:rPr lang="en-US" altLang="zh-CN" sz="1000" dirty="0"/>
              <a:t>endpoint</a:t>
            </a:r>
            <a:r>
              <a:rPr lang="zh-CN" altLang="en-US" sz="1000" dirty="0"/>
              <a:t>以服务的形式注册到</a:t>
            </a:r>
            <a:r>
              <a:rPr lang="en-US" altLang="zh-CN" sz="1000" dirty="0"/>
              <a:t>Consul server</a:t>
            </a:r>
            <a:r>
              <a:rPr lang="zh-CN" altLang="en-US" sz="1000" dirty="0"/>
              <a:t>；注册服务时，带上</a:t>
            </a:r>
            <a:r>
              <a:rPr lang="en-US" altLang="zh-CN" sz="1000" dirty="0"/>
              <a:t>brand</a:t>
            </a:r>
            <a:r>
              <a:rPr lang="zh-CN" altLang="en-US" sz="1000" dirty="0"/>
              <a:t>和</a:t>
            </a:r>
            <a:r>
              <a:rPr lang="en-US" altLang="zh-CN" sz="1000" dirty="0"/>
              <a:t>market</a:t>
            </a:r>
            <a:r>
              <a:rPr lang="zh-CN" altLang="en-US" sz="1000" dirty="0"/>
              <a:t>的</a:t>
            </a:r>
            <a:r>
              <a:rPr lang="en-US" altLang="zh-CN" sz="1000" dirty="0"/>
              <a:t>tag</a:t>
            </a: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dirty="0"/>
              <a:t>管理后台从餐厅基础信息平台获知餐厅信息发生变化时，会更新</a:t>
            </a:r>
            <a:r>
              <a:rPr lang="en-US" altLang="zh-CN" sz="1000" dirty="0"/>
              <a:t>Consul</a:t>
            </a:r>
            <a:r>
              <a:rPr lang="zh-CN" altLang="en-US" sz="1000" dirty="0"/>
              <a:t>中的服务信息</a:t>
            </a: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dirty="0"/>
              <a:t>本系统使用</a:t>
            </a:r>
            <a:r>
              <a:rPr lang="en-US" altLang="zh-CN" sz="1000" dirty="0"/>
              <a:t>Federation</a:t>
            </a:r>
            <a:r>
              <a:rPr lang="zh-CN" altLang="en-US" sz="1000" dirty="0"/>
              <a:t>模式采集餐厅的指标，如左图。</a:t>
            </a: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dirty="0"/>
              <a:t>每个</a:t>
            </a:r>
            <a:r>
              <a:rPr lang="en-US" altLang="zh-CN" sz="1000" dirty="0"/>
              <a:t>Prometheus</a:t>
            </a:r>
            <a:r>
              <a:rPr lang="zh-CN" altLang="en-US" sz="1000" dirty="0"/>
              <a:t>实例采集一部分餐厅的数据，通过</a:t>
            </a:r>
            <a:r>
              <a:rPr lang="en-US" altLang="zh-CN" sz="1000" dirty="0"/>
              <a:t>tags</a:t>
            </a:r>
            <a:r>
              <a:rPr lang="zh-CN" altLang="en-US" sz="1000" dirty="0"/>
              <a:t>过滤要采集的餐厅的品牌和市场，如下图所示：</a:t>
            </a: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dirty="0"/>
              <a:t>如果某个</a:t>
            </a:r>
            <a:r>
              <a:rPr lang="en-US" altLang="zh-CN" sz="1000" dirty="0"/>
              <a:t>Prometheus</a:t>
            </a:r>
            <a:r>
              <a:rPr lang="zh-CN" altLang="en-US" sz="1000" dirty="0"/>
              <a:t>需要采集多个品牌的多个市场：</a:t>
            </a: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</p:txBody>
      </p:sp>
      <p:sp>
        <p:nvSpPr>
          <p:cNvPr id="6" name="Rounded Rectangle 106"/>
          <p:cNvSpPr/>
          <p:nvPr/>
        </p:nvSpPr>
        <p:spPr>
          <a:xfrm rot="16200000">
            <a:off x="616463" y="2809110"/>
            <a:ext cx="516890" cy="911183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brand=KFC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market=BJ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ounded Rectangle 106"/>
          <p:cNvSpPr/>
          <p:nvPr/>
        </p:nvSpPr>
        <p:spPr>
          <a:xfrm rot="16200000">
            <a:off x="1888792" y="2734451"/>
            <a:ext cx="516890" cy="1017862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brand=PH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market=SH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ounded Rectangle 106"/>
          <p:cNvSpPr/>
          <p:nvPr/>
        </p:nvSpPr>
        <p:spPr>
          <a:xfrm rot="16200000">
            <a:off x="3039410" y="2787788"/>
            <a:ext cx="516890" cy="911185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ounded Rectangle 106"/>
          <p:cNvSpPr/>
          <p:nvPr/>
        </p:nvSpPr>
        <p:spPr>
          <a:xfrm rot="16200000">
            <a:off x="1799642" y="4025457"/>
            <a:ext cx="516892" cy="828715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Center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箭头连接符 9"/>
          <p:cNvCxnSpPr>
            <a:stCxn id="9" idx="3"/>
            <a:endCxn id="6" idx="1"/>
          </p:cNvCxnSpPr>
          <p:nvPr/>
        </p:nvCxnSpPr>
        <p:spPr>
          <a:xfrm flipH="1" flipV="1">
            <a:off x="874909" y="3523147"/>
            <a:ext cx="1183180" cy="658222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3"/>
            <a:endCxn id="7" idx="1"/>
          </p:cNvCxnSpPr>
          <p:nvPr/>
        </p:nvCxnSpPr>
        <p:spPr>
          <a:xfrm flipV="1">
            <a:off x="2058089" y="3501827"/>
            <a:ext cx="89148" cy="679542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8" idx="1"/>
          </p:cNvCxnSpPr>
          <p:nvPr/>
        </p:nvCxnSpPr>
        <p:spPr>
          <a:xfrm flipV="1">
            <a:off x="2058089" y="3501826"/>
            <a:ext cx="1239767" cy="679543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圆角矩形 130"/>
          <p:cNvSpPr/>
          <p:nvPr/>
        </p:nvSpPr>
        <p:spPr>
          <a:xfrm rot="16200000">
            <a:off x="1763904" y="1941893"/>
            <a:ext cx="410066" cy="661261"/>
          </a:xfrm>
          <a:prstGeom prst="roundRect">
            <a:avLst/>
          </a:prstGeom>
          <a:solidFill>
            <a:srgbClr val="97AD6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Consul server</a:t>
            </a:r>
            <a:endParaRPr kumimoji="1"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圆角矩形 145"/>
          <p:cNvSpPr/>
          <p:nvPr/>
        </p:nvSpPr>
        <p:spPr>
          <a:xfrm rot="16200000">
            <a:off x="1735045" y="878575"/>
            <a:ext cx="467785" cy="828716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zh-CN" altLang="en-US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监控管理后台</a:t>
            </a:r>
            <a:endParaRPr lang="zh-CN" altLang="en-US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0" name="直接箭头连接符 29"/>
          <p:cNvCxnSpPr>
            <a:stCxn id="29" idx="1"/>
            <a:endCxn id="28" idx="3"/>
          </p:cNvCxnSpPr>
          <p:nvPr/>
        </p:nvCxnSpPr>
        <p:spPr>
          <a:xfrm>
            <a:off x="1968938" y="1526826"/>
            <a:ext cx="0" cy="540665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" idx="3"/>
            <a:endCxn id="28" idx="1"/>
          </p:cNvCxnSpPr>
          <p:nvPr/>
        </p:nvCxnSpPr>
        <p:spPr>
          <a:xfrm flipV="1">
            <a:off x="874909" y="2477557"/>
            <a:ext cx="1094029" cy="52870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7" idx="3"/>
            <a:endCxn id="28" idx="1"/>
          </p:cNvCxnSpPr>
          <p:nvPr/>
        </p:nvCxnSpPr>
        <p:spPr>
          <a:xfrm flipH="1" flipV="1">
            <a:off x="1968938" y="2477557"/>
            <a:ext cx="178299" cy="50738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8" idx="3"/>
            <a:endCxn id="28" idx="1"/>
          </p:cNvCxnSpPr>
          <p:nvPr/>
        </p:nvCxnSpPr>
        <p:spPr>
          <a:xfrm flipH="1" flipV="1">
            <a:off x="1968938" y="2477557"/>
            <a:ext cx="1328918" cy="507379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9"/>
          <p:cNvSpPr/>
          <p:nvPr/>
        </p:nvSpPr>
        <p:spPr>
          <a:xfrm>
            <a:off x="269620" y="2837192"/>
            <a:ext cx="3755233" cy="2030131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4707" y="2093519"/>
            <a:ext cx="1740730" cy="680631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707" y="2984935"/>
            <a:ext cx="1714303" cy="13465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47398"/>
            <a:ext cx="7051040" cy="732441"/>
          </a:xfrm>
        </p:spPr>
        <p:txBody>
          <a:bodyPr>
            <a:normAutofit/>
          </a:bodyPr>
          <a:lstStyle/>
          <a:p>
            <a:r>
              <a:rPr lang="en-US" altLang="zh-CN" dirty="0"/>
              <a:t>Agent</a:t>
            </a:r>
            <a:r>
              <a:rPr lang="zh-CN" altLang="en-US" dirty="0"/>
              <a:t>配置下发</a:t>
            </a:r>
            <a:endParaRPr lang="zh-CN" altLang="en-US" sz="2400" dirty="0"/>
          </a:p>
        </p:txBody>
      </p:sp>
      <p:sp>
        <p:nvSpPr>
          <p:cNvPr id="24" name="Rounded Rectangle 106"/>
          <p:cNvSpPr/>
          <p:nvPr/>
        </p:nvSpPr>
        <p:spPr>
          <a:xfrm rot="16200000">
            <a:off x="825713" y="2155924"/>
            <a:ext cx="590397" cy="998856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配置管理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页面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5090888" y="1005637"/>
            <a:ext cx="3613692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配置推送流程：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）用户在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配置管理页面对配置进行修改并发布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配置管理将受影响的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及配置版本号保存到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中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配置下发服务周期性的检索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，查询配置下发任务。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）取得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地址等信息，调用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的接口，通知配置发生变化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调用获取配置接口，获取最新配置。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获取到最新的配置之后，更新内部版本号及配置信息，并把配置内容和版本保存到本地缓存</a:t>
            </a:r>
            <a:endParaRPr lang="zh-CN" altLang="en-US" sz="1000" dirty="0"/>
          </a:p>
        </p:txBody>
      </p:sp>
      <p:cxnSp>
        <p:nvCxnSpPr>
          <p:cNvPr id="7" name="直接箭头连接符 6"/>
          <p:cNvCxnSpPr>
            <a:endCxn id="24" idx="3"/>
          </p:cNvCxnSpPr>
          <p:nvPr/>
        </p:nvCxnSpPr>
        <p:spPr>
          <a:xfrm>
            <a:off x="1120911" y="1843914"/>
            <a:ext cx="1" cy="51624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149"/>
          <p:cNvSpPr/>
          <p:nvPr/>
        </p:nvSpPr>
        <p:spPr>
          <a:xfrm rot="16200000">
            <a:off x="3988776" y="2239449"/>
            <a:ext cx="534349" cy="75572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en-US" altLang="zh-CN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Agent</a:t>
            </a:r>
            <a:endParaRPr lang="en-US" altLang="zh-CN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281" y="1241344"/>
            <a:ext cx="368700" cy="745467"/>
          </a:xfrm>
          <a:prstGeom prst="rect">
            <a:avLst/>
          </a:prstGeom>
        </p:spPr>
      </p:pic>
      <p:cxnSp>
        <p:nvCxnSpPr>
          <p:cNvPr id="26" name="直接箭头连接符 25"/>
          <p:cNvCxnSpPr/>
          <p:nvPr/>
        </p:nvCxnSpPr>
        <p:spPr>
          <a:xfrm>
            <a:off x="3034665" y="2447315"/>
            <a:ext cx="840226" cy="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3030535" y="2823480"/>
            <a:ext cx="844356" cy="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40"/>
          <p:cNvSpPr txBox="1"/>
          <p:nvPr/>
        </p:nvSpPr>
        <p:spPr>
          <a:xfrm>
            <a:off x="1120911" y="196211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TextBox 40"/>
          <p:cNvSpPr txBox="1"/>
          <p:nvPr/>
        </p:nvSpPr>
        <p:spPr>
          <a:xfrm>
            <a:off x="2102730" y="3207985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TextBox 40"/>
          <p:cNvSpPr txBox="1"/>
          <p:nvPr/>
        </p:nvSpPr>
        <p:spPr>
          <a:xfrm>
            <a:off x="3277972" y="2795226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0" name="直接箭头连接符 39"/>
          <p:cNvCxnSpPr>
            <a:stCxn id="24" idx="1"/>
            <a:endCxn id="5" idx="0"/>
          </p:cNvCxnSpPr>
          <p:nvPr/>
        </p:nvCxnSpPr>
        <p:spPr>
          <a:xfrm>
            <a:off x="1120912" y="2950551"/>
            <a:ext cx="473087" cy="886122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106"/>
          <p:cNvSpPr/>
          <p:nvPr/>
        </p:nvSpPr>
        <p:spPr>
          <a:xfrm rot="16200000">
            <a:off x="2235908" y="2155925"/>
            <a:ext cx="590397" cy="998856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配置下发服务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TextBox 40"/>
          <p:cNvSpPr txBox="1"/>
          <p:nvPr/>
        </p:nvSpPr>
        <p:spPr>
          <a:xfrm>
            <a:off x="1047814" y="3159393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" name="直接箭头连接符 44"/>
          <p:cNvCxnSpPr>
            <a:stCxn id="5" idx="2"/>
            <a:endCxn id="43" idx="1"/>
          </p:cNvCxnSpPr>
          <p:nvPr/>
        </p:nvCxnSpPr>
        <p:spPr>
          <a:xfrm flipV="1">
            <a:off x="1935977" y="2950552"/>
            <a:ext cx="595130" cy="886787"/>
          </a:xfrm>
          <a:prstGeom prst="straightConnector1">
            <a:avLst/>
          </a:prstGeom>
          <a:ln w="19050">
            <a:headEnd type="triangl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40"/>
          <p:cNvSpPr txBox="1"/>
          <p:nvPr/>
        </p:nvSpPr>
        <p:spPr>
          <a:xfrm>
            <a:off x="3294428" y="2234722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089628" y="3316215"/>
            <a:ext cx="362407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000" dirty="0"/>
              <a:t>作为配置推送的</a:t>
            </a:r>
            <a:r>
              <a:rPr lang="en-US" altLang="zh-CN" sz="1000" dirty="0"/>
              <a:t>fallback</a:t>
            </a:r>
            <a:r>
              <a:rPr lang="zh-CN" altLang="en-US" sz="1000" dirty="0"/>
              <a:t>机制，</a:t>
            </a:r>
            <a:r>
              <a:rPr lang="en-US" altLang="zh-CN" sz="1000" dirty="0"/>
              <a:t>Agent</a:t>
            </a:r>
            <a:r>
              <a:rPr lang="zh-CN" altLang="en-US" sz="1000" dirty="0"/>
              <a:t>会定时（间隔可通过启动参数配置）调用配置管理的接口拉取最新的配置。</a:t>
            </a:r>
            <a:endParaRPr lang="en-US" altLang="zh-CN" sz="1000" dirty="0"/>
          </a:p>
          <a:p>
            <a:pPr>
              <a:spcBef>
                <a:spcPts val="600"/>
              </a:spcBef>
            </a:pPr>
            <a:r>
              <a:rPr lang="zh-CN" altLang="en-US" sz="1000" dirty="0"/>
              <a:t>拉取配置时，带上本地的配置版本，如果版本没有变化，则直接返回</a:t>
            </a:r>
            <a:r>
              <a:rPr lang="en-US" altLang="zh-CN" sz="1000" dirty="0"/>
              <a:t>304</a:t>
            </a:r>
            <a:r>
              <a:rPr lang="zh-CN" altLang="en-US" sz="1000" dirty="0"/>
              <a:t>（</a:t>
            </a:r>
            <a:r>
              <a:rPr lang="en-US" altLang="zh-CN" sz="1000" dirty="0"/>
              <a:t>Not Modified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pPr>
              <a:spcBef>
                <a:spcPts val="600"/>
              </a:spcBef>
            </a:pPr>
            <a:endParaRPr lang="en-US" altLang="zh-CN" sz="1000" dirty="0"/>
          </a:p>
        </p:txBody>
      </p:sp>
      <p:sp>
        <p:nvSpPr>
          <p:cNvPr id="52" name="矩形 51"/>
          <p:cNvSpPr/>
          <p:nvPr/>
        </p:nvSpPr>
        <p:spPr>
          <a:xfrm>
            <a:off x="264160" y="2077535"/>
            <a:ext cx="3027074" cy="146489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流程图: 文档 52"/>
          <p:cNvSpPr/>
          <p:nvPr/>
        </p:nvSpPr>
        <p:spPr>
          <a:xfrm>
            <a:off x="4147986" y="3339746"/>
            <a:ext cx="475073" cy="324204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配置文件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0" name="直接箭头连接符 59"/>
          <p:cNvCxnSpPr>
            <a:stCxn id="53" idx="0"/>
            <a:endCxn id="8" idx="1"/>
          </p:cNvCxnSpPr>
          <p:nvPr/>
        </p:nvCxnSpPr>
        <p:spPr>
          <a:xfrm flipH="1" flipV="1">
            <a:off x="4255951" y="2884487"/>
            <a:ext cx="129572" cy="455259"/>
          </a:xfrm>
          <a:prstGeom prst="straightConnector1">
            <a:avLst/>
          </a:prstGeom>
          <a:ln w="19050">
            <a:headEnd type="triangl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40"/>
          <p:cNvSpPr txBox="1"/>
          <p:nvPr/>
        </p:nvSpPr>
        <p:spPr>
          <a:xfrm>
            <a:off x="4312227" y="2977153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089628" y="4137863"/>
            <a:ext cx="362407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000" dirty="0"/>
              <a:t>*上述第</a:t>
            </a:r>
            <a:r>
              <a:rPr lang="en-US" altLang="zh-CN" sz="1000" dirty="0"/>
              <a:t>4</a:t>
            </a:r>
            <a:r>
              <a:rPr lang="zh-CN" altLang="en-US" sz="1000" dirty="0"/>
              <a:t>步的通知，使用</a:t>
            </a:r>
            <a:r>
              <a:rPr lang="en-US" altLang="zh-CN" sz="1000" dirty="0"/>
              <a:t>Reactor</a:t>
            </a:r>
            <a:r>
              <a:rPr lang="zh-CN" altLang="en-US" sz="1000" dirty="0"/>
              <a:t>异步通知，单线程</a:t>
            </a:r>
            <a:r>
              <a:rPr lang="en-US" altLang="zh-CN" sz="1000" dirty="0"/>
              <a:t>100</a:t>
            </a:r>
            <a:r>
              <a:rPr lang="zh-CN" altLang="en-US" sz="1000" dirty="0"/>
              <a:t>连接的配置下，如果接口调用平均耗时</a:t>
            </a:r>
            <a:r>
              <a:rPr lang="en-US" altLang="zh-CN" sz="1000" dirty="0" err="1"/>
              <a:t>200ms</a:t>
            </a:r>
            <a:r>
              <a:rPr lang="zh-CN" altLang="en-US" sz="1000" dirty="0"/>
              <a:t>，通知</a:t>
            </a:r>
            <a:r>
              <a:rPr lang="en-US" altLang="zh-CN" sz="1000" dirty="0"/>
              <a:t>20000</a:t>
            </a:r>
            <a:r>
              <a:rPr lang="zh-CN" altLang="en-US" sz="1000" dirty="0"/>
              <a:t>个</a:t>
            </a:r>
            <a:r>
              <a:rPr lang="en-US" altLang="zh-CN" sz="1000" dirty="0"/>
              <a:t>Agent</a:t>
            </a:r>
            <a:r>
              <a:rPr lang="zh-CN" altLang="en-US" sz="1000" dirty="0"/>
              <a:t>大概需要</a:t>
            </a:r>
            <a:r>
              <a:rPr lang="en-US" altLang="zh-CN" sz="1000" dirty="0"/>
              <a:t>40</a:t>
            </a:r>
            <a:r>
              <a:rPr lang="zh-CN" altLang="en-US" sz="1000" dirty="0"/>
              <a:t>多秒</a:t>
            </a:r>
            <a:endParaRPr lang="en-US" altLang="zh-CN" sz="1000" dirty="0"/>
          </a:p>
        </p:txBody>
      </p:sp>
      <p:sp>
        <p:nvSpPr>
          <p:cNvPr id="5" name="流程图: 直接访问存储器 4"/>
          <p:cNvSpPr/>
          <p:nvPr/>
        </p:nvSpPr>
        <p:spPr>
          <a:xfrm rot="16206703">
            <a:off x="1603059" y="3666017"/>
            <a:ext cx="323858" cy="341978"/>
          </a:xfrm>
          <a:prstGeom prst="flowChartMagneticDrum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Ins="0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流程图: 磁盘 1"/>
          <p:cNvSpPr/>
          <p:nvPr/>
        </p:nvSpPr>
        <p:spPr>
          <a:xfrm>
            <a:off x="3566570" y="3334934"/>
            <a:ext cx="326388" cy="279423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内存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7" name="直接箭头连接符 26"/>
          <p:cNvCxnSpPr>
            <a:stCxn id="2" idx="1"/>
            <a:endCxn id="8" idx="1"/>
          </p:cNvCxnSpPr>
          <p:nvPr/>
        </p:nvCxnSpPr>
        <p:spPr>
          <a:xfrm flipV="1">
            <a:off x="3729764" y="2884487"/>
            <a:ext cx="526187" cy="450447"/>
          </a:xfrm>
          <a:prstGeom prst="straightConnector1">
            <a:avLst/>
          </a:prstGeom>
          <a:ln w="19050">
            <a:headEnd type="triangl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40"/>
          <p:cNvSpPr txBox="1"/>
          <p:nvPr/>
        </p:nvSpPr>
        <p:spPr>
          <a:xfrm>
            <a:off x="3796366" y="2961943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1448" y="3252406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管理后台</a:t>
            </a:r>
            <a:endParaRPr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47398"/>
            <a:ext cx="7051040" cy="732441"/>
          </a:xfrm>
        </p:spPr>
        <p:txBody>
          <a:bodyPr>
            <a:normAutofit/>
          </a:bodyPr>
          <a:lstStyle/>
          <a:p>
            <a:r>
              <a:rPr lang="en-US" altLang="zh-CN" dirty="0"/>
              <a:t>Prometheus</a:t>
            </a:r>
            <a:r>
              <a:rPr lang="zh-CN" altLang="en-US" dirty="0"/>
              <a:t>和</a:t>
            </a:r>
            <a:r>
              <a:rPr lang="en-US" altLang="zh-CN" dirty="0" err="1"/>
              <a:t>Alertmanager</a:t>
            </a:r>
            <a:r>
              <a:rPr lang="zh-CN" altLang="en-US" sz="2400" dirty="0"/>
              <a:t>配置发布</a:t>
            </a:r>
            <a:endParaRPr lang="zh-CN" altLang="en-US" sz="2400" dirty="0"/>
          </a:p>
        </p:txBody>
      </p:sp>
      <p:sp>
        <p:nvSpPr>
          <p:cNvPr id="24" name="Rounded Rectangle 106"/>
          <p:cNvSpPr/>
          <p:nvPr/>
        </p:nvSpPr>
        <p:spPr>
          <a:xfrm rot="16200000">
            <a:off x="1571869" y="2401424"/>
            <a:ext cx="303909" cy="998856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圆角矩形 149"/>
          <p:cNvSpPr/>
          <p:nvPr/>
        </p:nvSpPr>
        <p:spPr>
          <a:xfrm rot="16200000">
            <a:off x="2068995" y="738321"/>
            <a:ext cx="400109" cy="9988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zh-CN" altLang="en-US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管理后台</a:t>
            </a:r>
            <a:endParaRPr lang="zh-CN" altLang="en-US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4706316" y="1123892"/>
            <a:ext cx="4118564" cy="3323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配置发布流程：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）用户在管理后台修改配置，并发布；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）系统把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的配置文件和规则文件保存到临时文件中；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）系统调用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scp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命令，将规则文件复制到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服务器上的临时文件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）系统通过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ssh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远程执行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promtool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命令，检查临时配置文件和规则文件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）系统把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的配置文件和规则文件保存到临时文件中；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）系统调用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scp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命令，将规则文件复制到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服务器上的临时文件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）系统通过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ssh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远程执行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amtool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命令，检查临时配置文件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）系统通过远程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ssh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命令把临时文件复制到正式的配置文件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）系统调用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【/-/reload】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接口，重新加载配置文件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）系统调用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【/-/reload】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接口，重新加载配置文件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流程图: 文档 25"/>
          <p:cNvSpPr/>
          <p:nvPr/>
        </p:nvSpPr>
        <p:spPr>
          <a:xfrm>
            <a:off x="568507" y="2923786"/>
            <a:ext cx="399283" cy="303909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7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配置文件</a:t>
            </a:r>
            <a:endParaRPr lang="zh-CN" altLang="en-US" sz="7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64159" y="3335987"/>
            <a:ext cx="120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/>
              <a:t>Prometheus Box</a:t>
            </a:r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264159" y="2293980"/>
            <a:ext cx="2004891" cy="1274376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ln>
                <a:solidFill>
                  <a:schemeClr val="tx1"/>
                </a:solidFill>
                <a:prstDash val="dash"/>
              </a:ln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6" name="Straight Connector 41"/>
          <p:cNvCxnSpPr>
            <a:stCxn id="26" idx="3"/>
            <a:endCxn id="24" idx="0"/>
          </p:cNvCxnSpPr>
          <p:nvPr/>
        </p:nvCxnSpPr>
        <p:spPr>
          <a:xfrm flipV="1">
            <a:off x="967790" y="2900852"/>
            <a:ext cx="256606" cy="17488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141313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7" name="TextBox 40"/>
          <p:cNvSpPr txBox="1"/>
          <p:nvPr/>
        </p:nvSpPr>
        <p:spPr>
          <a:xfrm>
            <a:off x="1550837" y="1598935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流程图: 文档 18"/>
          <p:cNvSpPr/>
          <p:nvPr/>
        </p:nvSpPr>
        <p:spPr>
          <a:xfrm>
            <a:off x="563161" y="2364169"/>
            <a:ext cx="399283" cy="303909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7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临时文件</a:t>
            </a:r>
            <a:endParaRPr lang="zh-CN" altLang="en-US" sz="7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40"/>
          <p:cNvSpPr txBox="1"/>
          <p:nvPr/>
        </p:nvSpPr>
        <p:spPr>
          <a:xfrm>
            <a:off x="2595055" y="1582451"/>
            <a:ext cx="2116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206" y="933461"/>
            <a:ext cx="308117" cy="622975"/>
          </a:xfrm>
          <a:prstGeom prst="rect">
            <a:avLst/>
          </a:prstGeom>
        </p:spPr>
      </p:pic>
      <p:cxnSp>
        <p:nvCxnSpPr>
          <p:cNvPr id="28" name="连接符: 肘形 13"/>
          <p:cNvCxnSpPr>
            <a:stCxn id="27" idx="3"/>
            <a:endCxn id="29" idx="0"/>
          </p:cNvCxnSpPr>
          <p:nvPr/>
        </p:nvCxnSpPr>
        <p:spPr>
          <a:xfrm flipV="1">
            <a:off x="639323" y="1237748"/>
            <a:ext cx="1130299" cy="720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0"/>
          <p:cNvSpPr txBox="1"/>
          <p:nvPr/>
        </p:nvSpPr>
        <p:spPr>
          <a:xfrm>
            <a:off x="902437" y="1060496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流程图: 文档 32"/>
          <p:cNvSpPr/>
          <p:nvPr/>
        </p:nvSpPr>
        <p:spPr>
          <a:xfrm>
            <a:off x="809811" y="1575145"/>
            <a:ext cx="399283" cy="303909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7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临时文件</a:t>
            </a:r>
            <a:endParaRPr lang="zh-CN" altLang="en-US" sz="7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3275" y="968450"/>
            <a:ext cx="3540887" cy="1208205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ln>
                <a:solidFill>
                  <a:schemeClr val="tx1"/>
                </a:solidFill>
                <a:prstDash val="dash"/>
              </a:ln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5" name="连接符: 肘形 13"/>
          <p:cNvCxnSpPr>
            <a:stCxn id="29" idx="1"/>
            <a:endCxn id="33" idx="3"/>
          </p:cNvCxnSpPr>
          <p:nvPr/>
        </p:nvCxnSpPr>
        <p:spPr>
          <a:xfrm flipH="1">
            <a:off x="1209094" y="1437803"/>
            <a:ext cx="1059956" cy="28929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13"/>
          <p:cNvCxnSpPr>
            <a:stCxn id="33" idx="2"/>
            <a:endCxn id="19" idx="0"/>
          </p:cNvCxnSpPr>
          <p:nvPr/>
        </p:nvCxnSpPr>
        <p:spPr>
          <a:xfrm flipH="1">
            <a:off x="762803" y="1858962"/>
            <a:ext cx="246650" cy="50520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头: 左弧形 42"/>
          <p:cNvSpPr/>
          <p:nvPr/>
        </p:nvSpPr>
        <p:spPr>
          <a:xfrm rot="10800000">
            <a:off x="989854" y="2373606"/>
            <a:ext cx="89250" cy="212348"/>
          </a:xfrm>
          <a:prstGeom prst="curvedRightArrow">
            <a:avLst>
              <a:gd name="adj1" fmla="val 6098"/>
              <a:gd name="adj2" fmla="val 50000"/>
              <a:gd name="adj3" fmla="val 25000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ln w="38100">
                <a:solidFill>
                  <a:schemeClr val="tx1"/>
                </a:solidFill>
              </a:ln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" name="连接符: 肘形 13"/>
          <p:cNvCxnSpPr>
            <a:stCxn id="19" idx="2"/>
            <a:endCxn id="26" idx="0"/>
          </p:cNvCxnSpPr>
          <p:nvPr/>
        </p:nvCxnSpPr>
        <p:spPr>
          <a:xfrm>
            <a:off x="762803" y="2647986"/>
            <a:ext cx="5346" cy="27580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57134" y="3770422"/>
            <a:ext cx="385006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前提条件：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预先配置好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000" b="1" dirty="0" err="1">
                <a:latin typeface="微软雅黑" panose="020B0503020204020204" charset="-122"/>
                <a:ea typeface="微软雅黑" panose="020B0503020204020204" charset="-122"/>
              </a:rPr>
              <a:t>rule_files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为某个目录下的所有文件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启动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时，需要指定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【--</a:t>
            </a:r>
            <a:r>
              <a:rPr lang="en-US" altLang="zh-CN" sz="1000" b="1" dirty="0" err="1">
                <a:latin typeface="微软雅黑" panose="020B0503020204020204" charset="-122"/>
                <a:ea typeface="微软雅黑" panose="020B0503020204020204" charset="-122"/>
              </a:rPr>
              <a:t>web.enable-lifecycle】option</a:t>
            </a:r>
            <a:endParaRPr lang="zh-CN" altLang="en-US" sz="1000" b="1" dirty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预先设置好管理后台</a:t>
            </a:r>
            <a:r>
              <a:rPr lang="en-US" altLang="zh-CN" sz="1000" b="1" dirty="0" err="1">
                <a:latin typeface="微软雅黑" panose="020B0503020204020204" charset="-122"/>
                <a:ea typeface="微软雅黑" panose="020B0503020204020204" charset="-122"/>
              </a:rPr>
              <a:t>ssh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无密码登录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的服务器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000" b="1" dirty="0"/>
          </a:p>
        </p:txBody>
      </p:sp>
      <p:sp>
        <p:nvSpPr>
          <p:cNvPr id="49" name="Rounded Rectangle 106"/>
          <p:cNvSpPr/>
          <p:nvPr/>
        </p:nvSpPr>
        <p:spPr>
          <a:xfrm rot="16200000">
            <a:off x="2827571" y="2412857"/>
            <a:ext cx="303909" cy="998856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流程图: 文档 51"/>
          <p:cNvSpPr/>
          <p:nvPr/>
        </p:nvSpPr>
        <p:spPr>
          <a:xfrm>
            <a:off x="3818585" y="3011110"/>
            <a:ext cx="399283" cy="303909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7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配置文件</a:t>
            </a:r>
            <a:endParaRPr lang="zh-CN" altLang="en-US" sz="7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流程图: 文档 52"/>
          <p:cNvSpPr/>
          <p:nvPr/>
        </p:nvSpPr>
        <p:spPr>
          <a:xfrm>
            <a:off x="3818586" y="2451493"/>
            <a:ext cx="399283" cy="303909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7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临时文件</a:t>
            </a:r>
            <a:endParaRPr lang="zh-CN" altLang="en-US" sz="7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361793" y="2289936"/>
            <a:ext cx="2004891" cy="1274376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ln>
                <a:solidFill>
                  <a:schemeClr val="tx1"/>
                </a:solidFill>
                <a:prstDash val="dash"/>
              </a:ln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377783" y="3339365"/>
            <a:ext cx="120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err="1"/>
              <a:t>Alertmanager</a:t>
            </a:r>
            <a:r>
              <a:rPr lang="en-US" altLang="zh-CN" sz="1000" dirty="0"/>
              <a:t> Box</a:t>
            </a:r>
            <a:endParaRPr lang="zh-CN" altLang="en-US" sz="1000" dirty="0"/>
          </a:p>
        </p:txBody>
      </p:sp>
      <p:sp>
        <p:nvSpPr>
          <p:cNvPr id="58" name="流程图: 文档 57"/>
          <p:cNvSpPr/>
          <p:nvPr/>
        </p:nvSpPr>
        <p:spPr>
          <a:xfrm>
            <a:off x="3390397" y="1648470"/>
            <a:ext cx="399283" cy="303909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7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临时文件</a:t>
            </a:r>
            <a:endParaRPr lang="zh-CN" altLang="en-US" sz="7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1" name="连接符: 肘形 13"/>
          <p:cNvCxnSpPr>
            <a:stCxn id="29" idx="1"/>
            <a:endCxn id="58" idx="1"/>
          </p:cNvCxnSpPr>
          <p:nvPr/>
        </p:nvCxnSpPr>
        <p:spPr>
          <a:xfrm>
            <a:off x="2269050" y="1437803"/>
            <a:ext cx="1121347" cy="36262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40"/>
          <p:cNvSpPr txBox="1"/>
          <p:nvPr/>
        </p:nvSpPr>
        <p:spPr>
          <a:xfrm>
            <a:off x="929170" y="1919816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TextBox 40"/>
          <p:cNvSpPr txBox="1"/>
          <p:nvPr/>
        </p:nvSpPr>
        <p:spPr>
          <a:xfrm>
            <a:off x="1045851" y="2373606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2" name="连接符: 肘形 13"/>
          <p:cNvCxnSpPr>
            <a:stCxn id="58" idx="2"/>
            <a:endCxn id="53" idx="0"/>
          </p:cNvCxnSpPr>
          <p:nvPr/>
        </p:nvCxnSpPr>
        <p:spPr>
          <a:xfrm>
            <a:off x="3590039" y="1932287"/>
            <a:ext cx="428189" cy="51920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40"/>
          <p:cNvSpPr txBox="1"/>
          <p:nvPr/>
        </p:nvSpPr>
        <p:spPr>
          <a:xfrm>
            <a:off x="3496647" y="2054166"/>
            <a:ext cx="2116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TextBox 40"/>
          <p:cNvSpPr txBox="1"/>
          <p:nvPr/>
        </p:nvSpPr>
        <p:spPr>
          <a:xfrm>
            <a:off x="3507809" y="2456334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箭头: 左弧形 76"/>
          <p:cNvSpPr/>
          <p:nvPr/>
        </p:nvSpPr>
        <p:spPr>
          <a:xfrm>
            <a:off x="3708316" y="2493290"/>
            <a:ext cx="89250" cy="212348"/>
          </a:xfrm>
          <a:prstGeom prst="curvedRightArrow">
            <a:avLst>
              <a:gd name="adj1" fmla="val 6098"/>
              <a:gd name="adj2" fmla="val 50000"/>
              <a:gd name="adj3" fmla="val 25000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ln w="38100">
                <a:solidFill>
                  <a:schemeClr val="tx1"/>
                </a:solidFill>
              </a:ln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0" name="连接符: 肘形 13"/>
          <p:cNvCxnSpPr>
            <a:stCxn id="53" idx="2"/>
            <a:endCxn id="52" idx="0"/>
          </p:cNvCxnSpPr>
          <p:nvPr/>
        </p:nvCxnSpPr>
        <p:spPr>
          <a:xfrm flipH="1">
            <a:off x="4018227" y="2735310"/>
            <a:ext cx="1" cy="27580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41"/>
          <p:cNvCxnSpPr>
            <a:stCxn id="52" idx="1"/>
            <a:endCxn id="49" idx="2"/>
          </p:cNvCxnSpPr>
          <p:nvPr/>
        </p:nvCxnSpPr>
        <p:spPr>
          <a:xfrm rot="10800000">
            <a:off x="3478955" y="2912285"/>
            <a:ext cx="339631" cy="25078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141313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0" name="TextBox 40"/>
          <p:cNvSpPr txBox="1"/>
          <p:nvPr/>
        </p:nvSpPr>
        <p:spPr>
          <a:xfrm>
            <a:off x="710453" y="265838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TextBox 40"/>
          <p:cNvSpPr txBox="1"/>
          <p:nvPr/>
        </p:nvSpPr>
        <p:spPr>
          <a:xfrm>
            <a:off x="3958642" y="2753267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9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2" name="连接符: 肘形 13"/>
          <p:cNvCxnSpPr>
            <a:stCxn id="29" idx="1"/>
            <a:endCxn id="24" idx="3"/>
          </p:cNvCxnSpPr>
          <p:nvPr/>
        </p:nvCxnSpPr>
        <p:spPr>
          <a:xfrm flipH="1">
            <a:off x="1723824" y="1437803"/>
            <a:ext cx="545226" cy="131109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13"/>
          <p:cNvCxnSpPr>
            <a:stCxn id="29" idx="1"/>
            <a:endCxn id="49" idx="3"/>
          </p:cNvCxnSpPr>
          <p:nvPr/>
        </p:nvCxnSpPr>
        <p:spPr>
          <a:xfrm>
            <a:off x="2269050" y="1437803"/>
            <a:ext cx="710476" cy="132252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40"/>
          <p:cNvSpPr txBox="1"/>
          <p:nvPr/>
        </p:nvSpPr>
        <p:spPr>
          <a:xfrm>
            <a:off x="1771264" y="189195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10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TextBox 40"/>
          <p:cNvSpPr txBox="1"/>
          <p:nvPr/>
        </p:nvSpPr>
        <p:spPr>
          <a:xfrm>
            <a:off x="2556803" y="192656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TextBox 40"/>
          <p:cNvSpPr txBox="1"/>
          <p:nvPr/>
        </p:nvSpPr>
        <p:spPr>
          <a:xfrm>
            <a:off x="997264" y="303842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11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TextBox 40"/>
          <p:cNvSpPr txBox="1"/>
          <p:nvPr/>
        </p:nvSpPr>
        <p:spPr>
          <a:xfrm>
            <a:off x="3339701" y="3067472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/>
              <a:t>报警途径</a:t>
            </a:r>
            <a:endParaRPr lang="en-US" sz="2400" dirty="0"/>
          </a:p>
        </p:txBody>
      </p:sp>
      <p:sp>
        <p:nvSpPr>
          <p:cNvPr id="9" name="圆角矩形 149"/>
          <p:cNvSpPr/>
          <p:nvPr/>
        </p:nvSpPr>
        <p:spPr>
          <a:xfrm rot="16200000">
            <a:off x="819572" y="2072322"/>
            <a:ext cx="516890" cy="998855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en-US" altLang="zh-CN" sz="900" kern="0" dirty="0" err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endParaRPr lang="zh-CN" altLang="en-US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Rounded Rectangle 106"/>
          <p:cNvSpPr/>
          <p:nvPr/>
        </p:nvSpPr>
        <p:spPr>
          <a:xfrm rot="16200000">
            <a:off x="819978" y="802382"/>
            <a:ext cx="516890" cy="998856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连接符: 肘形 13"/>
          <p:cNvCxnSpPr>
            <a:endCxn id="9" idx="3"/>
          </p:cNvCxnSpPr>
          <p:nvPr/>
        </p:nvCxnSpPr>
        <p:spPr>
          <a:xfrm rot="16200000" flipH="1">
            <a:off x="701462" y="1936749"/>
            <a:ext cx="75311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5127148" y="1337254"/>
            <a:ext cx="3416300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44145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邮件和企业微信的发送不经过管理后台，直接通过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发出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短信发送、自定义脚本和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ITSM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WebHook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，通过管理后台提供的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接口进行相应处理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Rounded Rectangle 106"/>
          <p:cNvSpPr/>
          <p:nvPr/>
        </p:nvSpPr>
        <p:spPr>
          <a:xfrm rot="16200000">
            <a:off x="2942141" y="3156043"/>
            <a:ext cx="331945" cy="1304292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邮件服务器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106"/>
          <p:cNvSpPr/>
          <p:nvPr/>
        </p:nvSpPr>
        <p:spPr>
          <a:xfrm rot="16200000">
            <a:off x="2942141" y="3753469"/>
            <a:ext cx="331945" cy="1304291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企业微信服务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8" name="连接符: 肘形 13"/>
          <p:cNvCxnSpPr>
            <a:stCxn id="9" idx="2"/>
            <a:endCxn id="46" idx="0"/>
          </p:cNvCxnSpPr>
          <p:nvPr/>
        </p:nvCxnSpPr>
        <p:spPr>
          <a:xfrm>
            <a:off x="1577445" y="2571750"/>
            <a:ext cx="878523" cy="123643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106"/>
          <p:cNvSpPr/>
          <p:nvPr/>
        </p:nvSpPr>
        <p:spPr>
          <a:xfrm rot="16200000">
            <a:off x="2963493" y="1429986"/>
            <a:ext cx="331945" cy="1261586"/>
          </a:xfrm>
          <a:prstGeom prst="roundRect">
            <a:avLst>
              <a:gd name="adj" fmla="val 6243"/>
            </a:avLst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管理后台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（短信发送接口）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3" name="连接符: 肘形 13"/>
          <p:cNvCxnSpPr>
            <a:stCxn id="9" idx="2"/>
            <a:endCxn id="52" idx="0"/>
          </p:cNvCxnSpPr>
          <p:nvPr/>
        </p:nvCxnSpPr>
        <p:spPr>
          <a:xfrm flipV="1">
            <a:off x="1577445" y="2060779"/>
            <a:ext cx="921228" cy="51097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106"/>
          <p:cNvSpPr/>
          <p:nvPr/>
        </p:nvSpPr>
        <p:spPr>
          <a:xfrm rot="16200000">
            <a:off x="2963493" y="1956688"/>
            <a:ext cx="331945" cy="1261588"/>
          </a:xfrm>
          <a:prstGeom prst="roundRect">
            <a:avLst>
              <a:gd name="adj" fmla="val 6243"/>
            </a:avLst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管理后台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ITSM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CASE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接口）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Rounded Rectangle 106"/>
          <p:cNvSpPr/>
          <p:nvPr/>
        </p:nvSpPr>
        <p:spPr>
          <a:xfrm rot="16200000">
            <a:off x="2963493" y="2538751"/>
            <a:ext cx="331945" cy="1261587"/>
          </a:xfrm>
          <a:prstGeom prst="roundRect">
            <a:avLst>
              <a:gd name="adj" fmla="val 6243"/>
            </a:avLst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管理后台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（执行自定义脚本接口）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7" name="连接符: 肘形 13"/>
          <p:cNvCxnSpPr>
            <a:stCxn id="9" idx="2"/>
            <a:endCxn id="56" idx="0"/>
          </p:cNvCxnSpPr>
          <p:nvPr/>
        </p:nvCxnSpPr>
        <p:spPr>
          <a:xfrm>
            <a:off x="1577445" y="2571750"/>
            <a:ext cx="921227" cy="1573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13"/>
          <p:cNvCxnSpPr>
            <a:stCxn id="9" idx="2"/>
            <a:endCxn id="60" idx="0"/>
          </p:cNvCxnSpPr>
          <p:nvPr/>
        </p:nvCxnSpPr>
        <p:spPr>
          <a:xfrm>
            <a:off x="1577445" y="2571750"/>
            <a:ext cx="921227" cy="59779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13"/>
          <p:cNvCxnSpPr>
            <a:stCxn id="9" idx="2"/>
            <a:endCxn id="47" idx="0"/>
          </p:cNvCxnSpPr>
          <p:nvPr/>
        </p:nvCxnSpPr>
        <p:spPr>
          <a:xfrm>
            <a:off x="1577445" y="2571750"/>
            <a:ext cx="878523" cy="183386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106"/>
          <p:cNvSpPr/>
          <p:nvPr/>
        </p:nvSpPr>
        <p:spPr>
          <a:xfrm rot="16200000">
            <a:off x="4382717" y="1701063"/>
            <a:ext cx="331945" cy="709459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短信网关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Rounded Rectangle 106"/>
          <p:cNvSpPr/>
          <p:nvPr/>
        </p:nvSpPr>
        <p:spPr>
          <a:xfrm rot="16200000">
            <a:off x="4382717" y="2232753"/>
            <a:ext cx="331945" cy="709459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ITSM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1" name="连接符: 肘形 13"/>
          <p:cNvCxnSpPr>
            <a:stCxn id="52" idx="2"/>
            <a:endCxn id="79" idx="0"/>
          </p:cNvCxnSpPr>
          <p:nvPr/>
        </p:nvCxnSpPr>
        <p:spPr>
          <a:xfrm flipV="1">
            <a:off x="3760259" y="2055792"/>
            <a:ext cx="433701" cy="49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13"/>
          <p:cNvCxnSpPr>
            <a:stCxn id="56" idx="2"/>
            <a:endCxn id="80" idx="0"/>
          </p:cNvCxnSpPr>
          <p:nvPr/>
        </p:nvCxnSpPr>
        <p:spPr>
          <a:xfrm>
            <a:off x="3760260" y="2587482"/>
            <a:ext cx="433700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6"/>
          <p:cNvSpPr/>
          <p:nvPr/>
        </p:nvSpPr>
        <p:spPr>
          <a:xfrm rot="16200000">
            <a:off x="4389066" y="2814816"/>
            <a:ext cx="331945" cy="709459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脚本执行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7" name="连接符: 肘形 13"/>
          <p:cNvCxnSpPr>
            <a:stCxn id="60" idx="2"/>
            <a:endCxn id="104" idx="0"/>
          </p:cNvCxnSpPr>
          <p:nvPr/>
        </p:nvCxnSpPr>
        <p:spPr>
          <a:xfrm>
            <a:off x="3760259" y="3169544"/>
            <a:ext cx="440050" cy="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714892" y="201329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900" dirty="0">
                <a:ea typeface="宋体" pitchFamily="2" charset="-122"/>
              </a:rPr>
              <a:t>webhook</a:t>
            </a:r>
            <a:endParaRPr kumimoji="1" lang="zh-CN" altLang="en-US" sz="900" dirty="0">
              <a:ea typeface="宋体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41201" y="238074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900" dirty="0">
                <a:ea typeface="宋体" pitchFamily="2" charset="-122"/>
              </a:rPr>
              <a:t>webhook</a:t>
            </a:r>
            <a:endParaRPr kumimoji="1" lang="zh-CN" altLang="en-US" sz="900" dirty="0">
              <a:ea typeface="宋体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41200" y="2673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900" dirty="0">
                <a:ea typeface="宋体" pitchFamily="2" charset="-122"/>
              </a:rPr>
              <a:t>webhook</a:t>
            </a:r>
            <a:endParaRPr kumimoji="1" lang="zh-CN" altLang="en-US" sz="900" dirty="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1969</Words>
  <Application>WPS 演示</Application>
  <PresentationFormat>全屏显示(16:9)</PresentationFormat>
  <Paragraphs>302</Paragraphs>
  <Slides>5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Standard Symbols PS [URW ]</vt:lpstr>
      <vt:lpstr>Arial</vt:lpstr>
      <vt:lpstr>HelveticaNeueLT Std</vt:lpstr>
      <vt:lpstr>PingFang SC Light</vt:lpstr>
      <vt:lpstr>Noto Sans Mono CJK HK</vt:lpstr>
      <vt:lpstr>MS Gothic</vt:lpstr>
      <vt:lpstr>宋体</vt:lpstr>
      <vt:lpstr>Droid Sans Fallback</vt:lpstr>
      <vt:lpstr>Arial Unicode MS</vt:lpstr>
      <vt:lpstr>Abyssinica SIL</vt:lpstr>
      <vt:lpstr>2016 HDS Corporate</vt:lpstr>
      <vt:lpstr>整体技术方案</vt:lpstr>
      <vt:lpstr>Prometheus采集Target的获取</vt:lpstr>
      <vt:lpstr>Agent配置下发</vt:lpstr>
      <vt:lpstr>Prometheus和Alertmanager配置发布</vt:lpstr>
      <vt:lpstr>报警途径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muzongcun</cp:lastModifiedBy>
  <cp:revision>5468</cp:revision>
  <cp:lastPrinted>2021-06-11T07:17:07Z</cp:lastPrinted>
  <dcterms:created xsi:type="dcterms:W3CDTF">2021-06-11T07:17:07Z</dcterms:created>
  <dcterms:modified xsi:type="dcterms:W3CDTF">2021-06-11T07:17:07Z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0x010100C2E16F8D9C52734E8AE150065BA35B65</vt:lpwstr>
  </property>
  <property fmtid="{D5CDD505-2E9C-101B-9397-08002B2CF9AE}" pid="3" name="KSOProductBuildVer">
    <vt:lpwstr>2052-11.1.0.9522</vt:lpwstr>
  </property>
</Properties>
</file>