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01" r:id="rId2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6">
          <p15:clr>
            <a:srgbClr val="A4A3A4"/>
          </p15:clr>
        </p15:guide>
        <p15:guide id="2" pos="2286">
          <p15:clr>
            <a:srgbClr val="A4A3A4"/>
          </p15:clr>
        </p15:guide>
        <p15:guide id="3" pos="205">
          <p15:clr>
            <a:srgbClr val="A4A3A4"/>
          </p15:clr>
        </p15:guide>
        <p15:guide id="4" pos="42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0000"/>
    <a:srgbClr val="2C4B80"/>
    <a:srgbClr val="F78E1E"/>
    <a:srgbClr val="011E2D"/>
    <a:srgbClr val="135295"/>
    <a:srgbClr val="032F46"/>
    <a:srgbClr val="06252F"/>
    <a:srgbClr val="0B3F4E"/>
    <a:srgbClr val="0A2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9" autoAdjust="0"/>
    <p:restoredTop sz="94366" autoAdjust="0"/>
  </p:normalViewPr>
  <p:slideViewPr>
    <p:cSldViewPr snapToGrid="0" showGuides="1">
      <p:cViewPr varScale="1">
        <p:scale>
          <a:sx n="133" d="100"/>
          <a:sy n="133" d="100"/>
        </p:scale>
        <p:origin x="192" y="544"/>
      </p:cViewPr>
      <p:guideLst>
        <p:guide orient="horz" pos="34"/>
        <p:guide pos="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94" d="100"/>
          <a:sy n="94" d="100"/>
        </p:scale>
        <p:origin x="2480" y="208"/>
      </p:cViewPr>
      <p:guideLst>
        <p:guide orient="horz" pos="2706"/>
        <p:guide pos="2286"/>
        <p:guide pos="205"/>
        <p:guide pos="42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多平台打包</a:t>
            </a:r>
            <a:r>
              <a:rPr lang="en-US" altLang="zh-CN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altLang="en-US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离线方案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角丸四角形 17">
            <a:extLst>
              <a:ext uri="{FF2B5EF4-FFF2-40B4-BE49-F238E27FC236}">
                <a16:creationId xmlns:a16="http://schemas.microsoft.com/office/drawing/2014/main" id="{E12EBF69-781D-3DC2-7C5E-00FF2C13BCF6}"/>
              </a:ext>
            </a:extLst>
          </p:cNvPr>
          <p:cNvSpPr/>
          <p:nvPr/>
        </p:nvSpPr>
        <p:spPr bwMode="auto">
          <a:xfrm>
            <a:off x="4279750" y="4227162"/>
            <a:ext cx="792000" cy="67373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200" kern="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sqllite</a:t>
            </a:r>
            <a:endParaRPr kumimoji="0" lang="x-none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角丸四角形 18">
            <a:extLst>
              <a:ext uri="{FF2B5EF4-FFF2-40B4-BE49-F238E27FC236}">
                <a16:creationId xmlns:a16="http://schemas.microsoft.com/office/drawing/2014/main" id="{F758614F-BB08-095B-8F55-7E31FA33D811}"/>
              </a:ext>
            </a:extLst>
          </p:cNvPr>
          <p:cNvSpPr/>
          <p:nvPr/>
        </p:nvSpPr>
        <p:spPr bwMode="auto">
          <a:xfrm>
            <a:off x="3070425" y="1438673"/>
            <a:ext cx="1385338" cy="337751"/>
          </a:xfrm>
          <a:prstGeom prst="roundRect">
            <a:avLst>
              <a:gd name="adj" fmla="val 12422"/>
            </a:avLst>
          </a:prstGeom>
          <a:solidFill>
            <a:srgbClr val="F37021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200">
                <a:latin typeface="微软雅黑" panose="020B0503020204020204" charset="-122"/>
                <a:ea typeface="微软雅黑" panose="020B0503020204020204" charset="-122"/>
              </a:rPr>
              <a:t>vue</a:t>
            </a:r>
          </a:p>
        </p:txBody>
      </p:sp>
      <p:sp>
        <p:nvSpPr>
          <p:cNvPr id="5" name="角丸四角形 19">
            <a:extLst>
              <a:ext uri="{FF2B5EF4-FFF2-40B4-BE49-F238E27FC236}">
                <a16:creationId xmlns:a16="http://schemas.microsoft.com/office/drawing/2014/main" id="{0D23E006-1574-108D-86B2-0EEF086687C2}"/>
              </a:ext>
            </a:extLst>
          </p:cNvPr>
          <p:cNvSpPr/>
          <p:nvPr/>
        </p:nvSpPr>
        <p:spPr bwMode="auto">
          <a:xfrm>
            <a:off x="4527888" y="1436927"/>
            <a:ext cx="919117" cy="323999"/>
          </a:xfrm>
          <a:prstGeom prst="roundRect">
            <a:avLst>
              <a:gd name="adj" fmla="val 12422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x-none" sz="1200">
                <a:latin typeface="微软雅黑" panose="020B0503020204020204" charset="-122"/>
                <a:ea typeface="微软雅黑" panose="020B0503020204020204" charset="-122"/>
              </a:rPr>
              <a:t>js</a:t>
            </a:r>
          </a:p>
        </p:txBody>
      </p:sp>
      <p:sp>
        <p:nvSpPr>
          <p:cNvPr id="6" name="角丸四角形 23">
            <a:extLst>
              <a:ext uri="{FF2B5EF4-FFF2-40B4-BE49-F238E27FC236}">
                <a16:creationId xmlns:a16="http://schemas.microsoft.com/office/drawing/2014/main" id="{E8FB1C49-F7D6-09D7-1539-545AEF337538}"/>
              </a:ext>
            </a:extLst>
          </p:cNvPr>
          <p:cNvSpPr/>
          <p:nvPr/>
        </p:nvSpPr>
        <p:spPr bwMode="auto">
          <a:xfrm>
            <a:off x="3055750" y="1081962"/>
            <a:ext cx="3240000" cy="324000"/>
          </a:xfrm>
          <a:prstGeom prst="roundRect">
            <a:avLst>
              <a:gd name="adj" fmla="val 124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Element-</a:t>
            </a:r>
            <a:r>
              <a:rPr lang="en-US" altLang="en-US" sz="1200" kern="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ui</a:t>
            </a:r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endParaRPr lang="x-none" altLang="en-US" sz="12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角丸四角形 22">
            <a:extLst>
              <a:ext uri="{FF2B5EF4-FFF2-40B4-BE49-F238E27FC236}">
                <a16:creationId xmlns:a16="http://schemas.microsoft.com/office/drawing/2014/main" id="{918A7E21-E9E8-0091-CB13-41F3C10EE680}"/>
              </a:ext>
            </a:extLst>
          </p:cNvPr>
          <p:cNvSpPr/>
          <p:nvPr/>
        </p:nvSpPr>
        <p:spPr bwMode="auto">
          <a:xfrm>
            <a:off x="5503750" y="1436928"/>
            <a:ext cx="792000" cy="337752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en-US" sz="10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  <a:endParaRPr lang="x-none" sz="105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38">
            <a:extLst>
              <a:ext uri="{FF2B5EF4-FFF2-40B4-BE49-F238E27FC236}">
                <a16:creationId xmlns:a16="http://schemas.microsoft.com/office/drawing/2014/main" id="{9FF70C47-2D95-7720-DA7F-133A36052127}"/>
              </a:ext>
            </a:extLst>
          </p:cNvPr>
          <p:cNvSpPr/>
          <p:nvPr/>
        </p:nvSpPr>
        <p:spPr>
          <a:xfrm>
            <a:off x="2959555" y="1013868"/>
            <a:ext cx="3417998" cy="1256633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角丸四角形 18">
            <a:extLst>
              <a:ext uri="{FF2B5EF4-FFF2-40B4-BE49-F238E27FC236}">
                <a16:creationId xmlns:a16="http://schemas.microsoft.com/office/drawing/2014/main" id="{C697A665-44DE-3A14-08C0-6E51CE617F09}"/>
              </a:ext>
            </a:extLst>
          </p:cNvPr>
          <p:cNvSpPr/>
          <p:nvPr/>
        </p:nvSpPr>
        <p:spPr bwMode="auto">
          <a:xfrm>
            <a:off x="3055750" y="1849237"/>
            <a:ext cx="1385338" cy="337751"/>
          </a:xfrm>
          <a:prstGeom prst="roundRect">
            <a:avLst>
              <a:gd name="adj" fmla="val 12422"/>
            </a:avLst>
          </a:prstGeom>
          <a:solidFill>
            <a:srgbClr val="F37021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x-none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角丸四角形 19">
            <a:extLst>
              <a:ext uri="{FF2B5EF4-FFF2-40B4-BE49-F238E27FC236}">
                <a16:creationId xmlns:a16="http://schemas.microsoft.com/office/drawing/2014/main" id="{3E295B5F-9608-60CD-50BA-0F8C7145C5FF}"/>
              </a:ext>
            </a:extLst>
          </p:cNvPr>
          <p:cNvSpPr/>
          <p:nvPr/>
        </p:nvSpPr>
        <p:spPr bwMode="auto">
          <a:xfrm>
            <a:off x="4537283" y="1820365"/>
            <a:ext cx="931750" cy="337751"/>
          </a:xfrm>
          <a:prstGeom prst="roundRect">
            <a:avLst>
              <a:gd name="adj" fmla="val 12422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en-US" sz="1200" dirty="0">
                <a:latin typeface="微软雅黑" panose="020B0503020204020204" charset="-122"/>
                <a:ea typeface="微软雅黑" panose="020B0503020204020204" charset="-122"/>
              </a:rPr>
              <a:t>es6</a:t>
            </a:r>
            <a:endParaRPr lang="x-none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角丸四角形 22">
            <a:extLst>
              <a:ext uri="{FF2B5EF4-FFF2-40B4-BE49-F238E27FC236}">
                <a16:creationId xmlns:a16="http://schemas.microsoft.com/office/drawing/2014/main" id="{8AE21572-31E1-BF96-AA2C-9B9E1EF23394}"/>
              </a:ext>
            </a:extLst>
          </p:cNvPr>
          <p:cNvSpPr/>
          <p:nvPr/>
        </p:nvSpPr>
        <p:spPr bwMode="auto">
          <a:xfrm>
            <a:off x="5527293" y="1834118"/>
            <a:ext cx="792000" cy="337752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route</a:t>
            </a:r>
            <a:endParaRPr lang="x-none" sz="105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角丸四角形 16">
            <a:extLst>
              <a:ext uri="{FF2B5EF4-FFF2-40B4-BE49-F238E27FC236}">
                <a16:creationId xmlns:a16="http://schemas.microsoft.com/office/drawing/2014/main" id="{29E6707C-1F03-C4E7-79AA-256AA1A623DA}"/>
              </a:ext>
            </a:extLst>
          </p:cNvPr>
          <p:cNvSpPr/>
          <p:nvPr/>
        </p:nvSpPr>
        <p:spPr bwMode="auto">
          <a:xfrm>
            <a:off x="2382396" y="3358001"/>
            <a:ext cx="1786647" cy="330594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en-US" sz="1200" b="1">
                <a:latin typeface="微软雅黑" panose="020B0503020204020204" charset="-122"/>
                <a:ea typeface="微软雅黑" panose="020B0503020204020204" charset="-122"/>
              </a:rPr>
              <a:t>Cordova</a:t>
            </a:r>
            <a:endParaRPr lang="x-none" altLang="en-US" sz="1200" b="1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角丸四角形 24">
            <a:extLst>
              <a:ext uri="{FF2B5EF4-FFF2-40B4-BE49-F238E27FC236}">
                <a16:creationId xmlns:a16="http://schemas.microsoft.com/office/drawing/2014/main" id="{1585802C-266D-594E-F770-BAFFFA802991}"/>
              </a:ext>
            </a:extLst>
          </p:cNvPr>
          <p:cNvSpPr/>
          <p:nvPr/>
        </p:nvSpPr>
        <p:spPr bwMode="auto">
          <a:xfrm>
            <a:off x="2366076" y="2984497"/>
            <a:ext cx="1802968" cy="330594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Android/IOS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/pad</a:t>
            </a:r>
            <a:endParaRPr lang="x-none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138">
            <a:extLst>
              <a:ext uri="{FF2B5EF4-FFF2-40B4-BE49-F238E27FC236}">
                <a16:creationId xmlns:a16="http://schemas.microsoft.com/office/drawing/2014/main" id="{E131DEF3-29AC-4D20-5C0F-1103C7D7FC46}"/>
              </a:ext>
            </a:extLst>
          </p:cNvPr>
          <p:cNvSpPr/>
          <p:nvPr/>
        </p:nvSpPr>
        <p:spPr>
          <a:xfrm>
            <a:off x="2269881" y="2934992"/>
            <a:ext cx="2007652" cy="86209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角丸四角形 16">
            <a:extLst>
              <a:ext uri="{FF2B5EF4-FFF2-40B4-BE49-F238E27FC236}">
                <a16:creationId xmlns:a16="http://schemas.microsoft.com/office/drawing/2014/main" id="{C19C45AE-FB82-0510-FCC9-5CD365B13CBA}"/>
              </a:ext>
            </a:extLst>
          </p:cNvPr>
          <p:cNvSpPr/>
          <p:nvPr/>
        </p:nvSpPr>
        <p:spPr bwMode="auto">
          <a:xfrm>
            <a:off x="5061392" y="3342297"/>
            <a:ext cx="1786647" cy="330594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200" b="1" dirty="0">
                <a:latin typeface="微软雅黑" panose="020B0503020204020204" charset="-122"/>
                <a:ea typeface="微软雅黑" panose="020B0503020204020204" charset="-122"/>
              </a:rPr>
              <a:t>Electron</a:t>
            </a:r>
            <a:endParaRPr lang="x-none" altLang="en-US" sz="1200" b="1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角丸四角形 24">
            <a:extLst>
              <a:ext uri="{FF2B5EF4-FFF2-40B4-BE49-F238E27FC236}">
                <a16:creationId xmlns:a16="http://schemas.microsoft.com/office/drawing/2014/main" id="{B8B01F51-A691-9E65-9FD5-9C24CA56850D}"/>
              </a:ext>
            </a:extLst>
          </p:cNvPr>
          <p:cNvSpPr/>
          <p:nvPr/>
        </p:nvSpPr>
        <p:spPr bwMode="auto">
          <a:xfrm>
            <a:off x="5045072" y="2968793"/>
            <a:ext cx="1802968" cy="330594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windows</a:t>
            </a:r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mac/ubuntu</a:t>
            </a:r>
            <a:endParaRPr lang="x-none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ectangle 138">
            <a:extLst>
              <a:ext uri="{FF2B5EF4-FFF2-40B4-BE49-F238E27FC236}">
                <a16:creationId xmlns:a16="http://schemas.microsoft.com/office/drawing/2014/main" id="{4381F7C5-F042-DE19-C38B-BAB2B463949E}"/>
              </a:ext>
            </a:extLst>
          </p:cNvPr>
          <p:cNvSpPr/>
          <p:nvPr/>
        </p:nvSpPr>
        <p:spPr>
          <a:xfrm>
            <a:off x="4948877" y="2919288"/>
            <a:ext cx="2007652" cy="86209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F500064-763D-408C-A469-9191A80E2529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3273707" y="2270501"/>
            <a:ext cx="1394847" cy="66449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3F27BF5-D7C9-2608-92EF-6DC7FFA2189C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4668554" y="2270501"/>
            <a:ext cx="1284149" cy="64878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8A3337B-6181-94AF-2A5B-2FE177D2D962}"/>
              </a:ext>
            </a:extLst>
          </p:cNvPr>
          <p:cNvCxnSpPr>
            <a:cxnSpLocks/>
            <a:stCxn id="25" idx="2"/>
            <a:endCxn id="2" idx="0"/>
          </p:cNvCxnSpPr>
          <p:nvPr/>
        </p:nvCxnSpPr>
        <p:spPr>
          <a:xfrm>
            <a:off x="3273707" y="3797083"/>
            <a:ext cx="1402043" cy="430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CC5D25B-1478-9E94-D416-E1D2D1FCA90D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675750" y="3797083"/>
            <a:ext cx="1402043" cy="430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9F05790-EC9A-DD78-4887-3499F6CE2803}"/>
              </a:ext>
            </a:extLst>
          </p:cNvPr>
          <p:cNvSpPr txBox="1"/>
          <p:nvPr/>
        </p:nvSpPr>
        <p:spPr>
          <a:xfrm>
            <a:off x="472698" y="1270861"/>
            <a:ext cx="21082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1:ui</a:t>
            </a:r>
            <a:r>
              <a:rPr kumimoji="1" lang="zh-CN" altLang="en-US" sz="1000" dirty="0"/>
              <a:t>开发采用</a:t>
            </a:r>
            <a:r>
              <a:rPr kumimoji="1" lang="en-US" altLang="zh-CN" sz="1000" dirty="0" err="1"/>
              <a:t>vue+element-ui</a:t>
            </a:r>
            <a:endParaRPr kumimoji="1" lang="en-US" altLang="zh-CN" sz="1000" dirty="0"/>
          </a:p>
          <a:p>
            <a:r>
              <a:rPr kumimoji="1" lang="en-US" altLang="zh-CN" sz="1000" dirty="0"/>
              <a:t>2:</a:t>
            </a:r>
            <a:r>
              <a:rPr kumimoji="1" lang="zh-CN" altLang="en-US" sz="1000" dirty="0"/>
              <a:t>离线存储使用</a:t>
            </a:r>
            <a:r>
              <a:rPr kumimoji="1" lang="en-US" altLang="zh-CN" sz="1000" dirty="0" err="1"/>
              <a:t>sqllite</a:t>
            </a:r>
            <a:r>
              <a:rPr kumimoji="1" lang="zh-CN" altLang="en-US" sz="1000" dirty="0"/>
              <a:t>数据库</a:t>
            </a:r>
            <a:endParaRPr kumimoji="1" lang="en-US" altLang="zh-CN" sz="1000" dirty="0"/>
          </a:p>
          <a:p>
            <a:r>
              <a:rPr kumimoji="1" lang="en-US" altLang="zh-CN" sz="1000" dirty="0"/>
              <a:t>3:</a:t>
            </a:r>
            <a:r>
              <a:rPr kumimoji="1" lang="zh-CN" altLang="en-US" sz="1000" dirty="0"/>
              <a:t>根据操作系统的不同采用不同</a:t>
            </a:r>
            <a:endParaRPr kumimoji="1" lang="en-US" altLang="zh-CN" sz="1000" dirty="0"/>
          </a:p>
          <a:p>
            <a:r>
              <a:rPr kumimoji="1" lang="zh-CN" altLang="en-US" sz="1000" dirty="0"/>
              <a:t>的打包方式</a:t>
            </a:r>
            <a:endParaRPr kumimoji="1" lang="en-US" altLang="zh-CN" sz="1000" dirty="0"/>
          </a:p>
          <a:p>
            <a:r>
              <a:rPr kumimoji="1" lang="en-US" altLang="zh-CN" sz="1000" dirty="0"/>
              <a:t>Pc</a:t>
            </a:r>
            <a:r>
              <a:rPr kumimoji="1" lang="zh-CN" altLang="en-US" sz="1000" dirty="0"/>
              <a:t>端：采用</a:t>
            </a:r>
            <a:r>
              <a:rPr kumimoji="1" lang="en-US" altLang="zh-CN" sz="1000" dirty="0"/>
              <a:t>election</a:t>
            </a:r>
          </a:p>
          <a:p>
            <a:r>
              <a:rPr kumimoji="1" lang="zh-CN" altLang="en-US" sz="1000" dirty="0"/>
              <a:t>手持终端：采用</a:t>
            </a:r>
            <a:r>
              <a:rPr kumimoji="1" lang="en-US" altLang="zh-CN" sz="1000" dirty="0" err="1"/>
              <a:t>cordova</a:t>
            </a:r>
            <a:endParaRPr kumimoji="1" lang="en-US" altLang="zh-CN" sz="1000" dirty="0"/>
          </a:p>
          <a:p>
            <a:endParaRPr kumimoji="1" lang="en-US" altLang="zh-CN" sz="1000" dirty="0"/>
          </a:p>
          <a:p>
            <a:r>
              <a:rPr kumimoji="1" lang="zh-CN" altLang="en-US" sz="1000" dirty="0"/>
              <a:t>一套前端代码通过不同打包方式，</a:t>
            </a:r>
            <a:endParaRPr kumimoji="1" lang="en-US" altLang="zh-CN" sz="1000" dirty="0"/>
          </a:p>
          <a:p>
            <a:r>
              <a:rPr kumimoji="1" lang="zh-CN" altLang="en-US" sz="1000" dirty="0"/>
              <a:t>可以运行在不同的平台</a:t>
            </a:r>
          </a:p>
        </p:txBody>
      </p:sp>
      <p:sp>
        <p:nvSpPr>
          <p:cNvPr id="45" name="角丸四角形 24">
            <a:extLst>
              <a:ext uri="{FF2B5EF4-FFF2-40B4-BE49-F238E27FC236}">
                <a16:creationId xmlns:a16="http://schemas.microsoft.com/office/drawing/2014/main" id="{8206DBF4-5CC2-AF68-3454-BD2E95E120C5}"/>
              </a:ext>
            </a:extLst>
          </p:cNvPr>
          <p:cNvSpPr/>
          <p:nvPr/>
        </p:nvSpPr>
        <p:spPr bwMode="auto">
          <a:xfrm>
            <a:off x="7487352" y="1266123"/>
            <a:ext cx="1214941" cy="330594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后台服务</a:t>
            </a:r>
            <a:endParaRPr lang="x-none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ectangle 138">
            <a:extLst>
              <a:ext uri="{FF2B5EF4-FFF2-40B4-BE49-F238E27FC236}">
                <a16:creationId xmlns:a16="http://schemas.microsoft.com/office/drawing/2014/main" id="{CAFFB171-CC52-C9DA-0D35-8A129CAC5F4D}"/>
              </a:ext>
            </a:extLst>
          </p:cNvPr>
          <p:cNvSpPr/>
          <p:nvPr/>
        </p:nvSpPr>
        <p:spPr>
          <a:xfrm>
            <a:off x="7391157" y="1216618"/>
            <a:ext cx="1435123" cy="887255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角丸四角形 24">
            <a:extLst>
              <a:ext uri="{FF2B5EF4-FFF2-40B4-BE49-F238E27FC236}">
                <a16:creationId xmlns:a16="http://schemas.microsoft.com/office/drawing/2014/main" id="{63B883F4-EEE9-11C3-392D-9249348D8FB6}"/>
              </a:ext>
            </a:extLst>
          </p:cNvPr>
          <p:cNvSpPr/>
          <p:nvPr/>
        </p:nvSpPr>
        <p:spPr bwMode="auto">
          <a:xfrm>
            <a:off x="7487352" y="1672416"/>
            <a:ext cx="1214941" cy="330594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后台服务</a:t>
            </a:r>
            <a:endParaRPr lang="x-none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51508E6-FC3F-907B-3BC9-0B6EFC51386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77553" y="1656505"/>
            <a:ext cx="1013604" cy="37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E913EB0B-0F10-DBF1-1E0D-EB8D81A81154}"/>
              </a:ext>
            </a:extLst>
          </p:cNvPr>
          <p:cNvSpPr txBox="1"/>
          <p:nvPr/>
        </p:nvSpPr>
        <p:spPr>
          <a:xfrm>
            <a:off x="7732643" y="49993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78</Words>
  <Application>Microsoft Macintosh PowerPoint</Application>
  <PresentationFormat>全屏显示(16:9)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Wingdings</vt:lpstr>
      <vt:lpstr>2016 HDS Corporate</vt:lpstr>
      <vt:lpstr>多平台打包-离线方案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牟宗存 / Mu，Zongcun</cp:lastModifiedBy>
  <cp:revision>2497</cp:revision>
  <cp:lastPrinted>2021-07-26T08:06:33Z</cp:lastPrinted>
  <dcterms:created xsi:type="dcterms:W3CDTF">2021-07-26T08:06:33Z</dcterms:created>
  <dcterms:modified xsi:type="dcterms:W3CDTF">2022-12-09T02:45:22Z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