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1707" r:id="rId5"/>
    <p:sldId id="1743" r:id="rId6"/>
    <p:sldId id="1758" r:id="rId7"/>
    <p:sldId id="1759" r:id="rId8"/>
    <p:sldId id="1750" r:id="rId9"/>
    <p:sldId id="1745" r:id="rId10"/>
    <p:sldId id="262" r:id="rId11"/>
    <p:sldId id="1756" r:id="rId12"/>
    <p:sldId id="1748" r:id="rId13"/>
    <p:sldId id="1757" r:id="rId14"/>
    <p:sldId id="1751" r:id="rId15"/>
    <p:sldId id="1738" r:id="rId16"/>
    <p:sldId id="1752" r:id="rId17"/>
    <p:sldId id="1753" r:id="rId18"/>
    <p:sldId id="1754" r:id="rId19"/>
    <p:sldId id="1755" r:id="rId20"/>
    <p:sldId id="26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5A1"/>
    <a:srgbClr val="FCB53C"/>
    <a:srgbClr val="EAC38B"/>
    <a:srgbClr val="44546A"/>
    <a:srgbClr val="A8CACC"/>
    <a:srgbClr val="45A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4" autoAdjust="0"/>
    <p:restoredTop sz="94660"/>
  </p:normalViewPr>
  <p:slideViewPr>
    <p:cSldViewPr snapToGrid="0">
      <p:cViewPr varScale="1">
        <p:scale>
          <a:sx n="91" d="100"/>
          <a:sy n="91" d="100"/>
        </p:scale>
        <p:origin x="-68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3DE76-AB28-4417-8D9D-28409C43EE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784336" cy="6858000"/>
          </a:xfrm>
          <a:prstGeom prst="rect">
            <a:avLst/>
          </a:prstGeom>
        </p:spPr>
      </p:pic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6000" y="3655085"/>
            <a:ext cx="542448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096000" y="2320538"/>
            <a:ext cx="5424488" cy="130815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720818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0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4422343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pic>
        <p:nvPicPr>
          <p:cNvPr id="6" name="图片 5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55520" y="387350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7167"/>
            <a:ext cx="6767147" cy="382862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26331" y="2981325"/>
            <a:ext cx="5229104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pic>
        <p:nvPicPr>
          <p:cNvPr id="3" name="图片 2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41780" y="33401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标题 5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4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logo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5684" y="109143"/>
            <a:ext cx="3316511" cy="6748857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6424612" y="2895270"/>
            <a:ext cx="50958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874192" y="3550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  <a:endParaRPr lang="en-US" altLang="zh-CN" dirty="0"/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424613" y="4905235"/>
            <a:ext cx="50958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pic>
        <p:nvPicPr>
          <p:cNvPr id="4" name="图片 3" descr="0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330" y="4692650"/>
            <a:ext cx="1270000" cy="317500"/>
          </a:xfrm>
          <a:prstGeom prst="rect">
            <a:avLst/>
          </a:prstGeom>
        </p:spPr>
      </p:pic>
      <p:pic>
        <p:nvPicPr>
          <p:cNvPr id="6" name="图片 5" descr="七月在线实验室 二维码大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3055" y="1477010"/>
            <a:ext cx="1833880" cy="1833880"/>
          </a:xfrm>
          <a:prstGeom prst="rect">
            <a:avLst/>
          </a:prstGeom>
        </p:spPr>
      </p:pic>
      <p:sp>
        <p:nvSpPr>
          <p:cNvPr id="11" name="文本占位符 62"/>
          <p:cNvSpPr>
            <a:spLocks noGrp="1"/>
          </p:cNvSpPr>
          <p:nvPr>
            <p:ph type="body" sz="quarter" idx="13" hasCustomPrompt="1"/>
          </p:nvPr>
        </p:nvSpPr>
        <p:spPr>
          <a:xfrm>
            <a:off x="6551612" y="5328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4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 descr="logo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4848225" y="6222365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  <a:endParaRPr lang="zh-CN" altLang="en-US" sz="1000">
              <a:solidFill>
                <a:schemeClr val="tx2"/>
              </a:solidFill>
              <a:latin typeface="HelveticaNeueLT Std Thin" panose="020B0403020202020204" charset="0"/>
              <a:cs typeface="HelveticaNeueLT Std Thin" panose="020B0403020202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datascience.stackexchange.com/questions/6107/what-are-deconvolutional-layer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github.com/junyanz/pytorch-CycleGAN-and-pix2pix/blob/master/models/networks.py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北京七月在线科技有限公司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412252" y="2320538"/>
            <a:ext cx="6108236" cy="1308152"/>
          </a:xfrm>
        </p:spPr>
        <p:txBody>
          <a:bodyPr/>
          <a:lstStyle/>
          <a:p>
            <a:r>
              <a:rPr lang="zh-CN" altLang="en-US" dirty="0" smtClean="0"/>
              <a:t>图片风格迁移和</a:t>
            </a:r>
            <a:r>
              <a:rPr lang="en-US" altLang="zh-CN" dirty="0" smtClean="0"/>
              <a:t>GAN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https://www.julyedu.com/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褚则伟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zeweichu@gmail.com</a:t>
            </a:r>
            <a:endParaRPr lang="en-US" altLang="zh-CN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213476" y="1092232"/>
            <a:ext cx="2955924" cy="1138221"/>
            <a:chOff x="2383834" y="4961879"/>
            <a:chExt cx="2518367" cy="969735"/>
          </a:xfrm>
        </p:grpSpPr>
        <p:grpSp>
          <p:nvGrpSpPr>
            <p:cNvPr id="20" name="组合 19"/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25" name="文本框 24"/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pPr algn="l"/>
                  <a:r>
                    <a:rPr lang="en-US" altLang="zh-CN" sz="16600" b="1" dirty="0">
                      <a:solidFill>
                        <a:srgbClr val="FCB53C"/>
                      </a:solidFill>
                      <a:latin typeface="+mn-lt"/>
                    </a:rPr>
                    <a:t>JULYED</a:t>
                  </a:r>
                  <a:endParaRPr lang="en-US" altLang="zh-CN" sz="16600" b="1" dirty="0">
                    <a:solidFill>
                      <a:srgbClr val="FCB53C"/>
                    </a:solidFill>
                    <a:latin typeface="+mn-lt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en-US" altLang="zh-CN" sz="16600" noProof="0" dirty="0">
                      <a:solidFill>
                        <a:schemeClr val="bg1"/>
                      </a:solidFill>
                      <a:latin typeface="+mn-lt"/>
                    </a:rPr>
                    <a:t>BUSINESS</a:t>
                  </a:r>
                  <a:endParaRPr lang="en-US" altLang="zh-CN" sz="16600" noProof="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2019</a:t>
                </a:r>
                <a:endParaRPr lang="zh-CN" altLang="en-US" sz="9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3585" y="1861509"/>
            <a:ext cx="776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0"/>
            <a:ext cx="10206808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2875280" y="6155690"/>
            <a:ext cx="729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吾爱程序猿（www.52programer.com）打造专业优质的IT学习分享社区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DCGAN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767091" y="2019585"/>
            <a:ext cx="6096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Deconvolutional</a:t>
            </a:r>
            <a:r>
              <a:rPr lang="en-US" altLang="zh-CN" dirty="0"/>
              <a:t> 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 </a:t>
            </a:r>
            <a:r>
              <a:rPr lang="en-US" dirty="0" smtClean="0">
                <a:hlinkClick r:id="rId1"/>
              </a:rPr>
              <a:t>https</a:t>
            </a:r>
            <a:r>
              <a:rPr lang="en-US" dirty="0">
                <a:hlinkClick r:id="rId1"/>
              </a:rPr>
              <a:t>://datascience.stackexchange.com/questions/6107/what-are-deconvolutional-</a:t>
            </a:r>
            <a:r>
              <a:rPr lang="en-US" dirty="0" smtClean="0">
                <a:hlinkClick r:id="rId1"/>
              </a:rPr>
              <a:t>layers</a:t>
            </a:r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介绍</a:t>
            </a:r>
            <a:r>
              <a:rPr lang="en-US" altLang="zh-CN" dirty="0" err="1" smtClean="0"/>
              <a:t>deconv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</a:t>
            </a:r>
            <a:r>
              <a:rPr lang="en-US" dirty="0" err="1"/>
              <a:t>pdf</a:t>
            </a:r>
            <a:r>
              <a:rPr lang="en-US" dirty="0"/>
              <a:t>/1603.07285.pdf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3593" y="1361991"/>
            <a:ext cx="671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deconv</a:t>
            </a:r>
            <a:r>
              <a:rPr lang="zh-CN" altLang="en-US" dirty="0" smtClean="0"/>
              <a:t>层作为图片生成器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9938" y="3996353"/>
            <a:ext cx="380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</a:t>
            </a:r>
            <a:r>
              <a:rPr lang="en-US" dirty="0" err="1"/>
              <a:t>pdf</a:t>
            </a:r>
            <a:r>
              <a:rPr lang="en-US" dirty="0"/>
              <a:t>/1511.06434.pdf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CycleGAN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/>
              <a:t>Supporting text here.</a:t>
            </a:r>
            <a:endParaRPr lang="en-US" altLang="zh-CN"/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8047" y="1291388"/>
            <a:ext cx="9500269" cy="4708685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2875280" y="6155690"/>
            <a:ext cx="729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吾爱程序猿（www.52programer.com）打造专业优质的IT学习分享社区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3289" y="1198478"/>
            <a:ext cx="9588499" cy="4968586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2875280" y="6155690"/>
            <a:ext cx="729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吾爱程序猿（www.52programer.com）打造专业优质的IT学习分享社区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模型架构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53370"/>
            <a:ext cx="12192000" cy="48791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2875280" y="6155690"/>
            <a:ext cx="729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吾爱程序猿（www.52programer.com）打造专业优质的IT学习分享社区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损失函数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143" y="1345279"/>
            <a:ext cx="318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GAN</a:t>
            </a:r>
            <a:r>
              <a:rPr lang="zh-CN" altLang="en-US" dirty="0" smtClean="0"/>
              <a:t>损失函数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81" y="1278433"/>
            <a:ext cx="349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Cycle Consistency Loss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1731" y="3740551"/>
            <a:ext cx="4572000" cy="1536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927" y="2144245"/>
            <a:ext cx="45974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23" y="2136556"/>
            <a:ext cx="5778500" cy="86360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2875280" y="6155690"/>
            <a:ext cx="729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吾爱程序猿（www.52programer.com）打造专业优质的IT学习分享社区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论文和</a:t>
            </a:r>
            <a:r>
              <a:rPr lang="en-US" dirty="0" smtClean="0"/>
              <a:t>模型代码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35757" y="1662799"/>
            <a:ext cx="75779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1"/>
              </a:rPr>
              <a:t>https://junyanz.github.io/CycleGAN/</a:t>
            </a:r>
            <a:endParaRPr lang="en-US" dirty="0" smtClean="0">
              <a:hlinkClick r:id="rId1"/>
            </a:endParaRPr>
          </a:p>
          <a:p>
            <a:endParaRPr lang="en-US" dirty="0">
              <a:hlinkClick r:id="rId1"/>
            </a:endParaRPr>
          </a:p>
          <a:p>
            <a:r>
              <a:rPr lang="en-US" dirty="0">
                <a:hlinkClick r:id="rId1"/>
              </a:rPr>
              <a:t>https://arxiv.org/pdf/1703.10593.</a:t>
            </a:r>
            <a:r>
              <a:rPr lang="en-US" dirty="0" smtClean="0">
                <a:hlinkClick r:id="rId1"/>
              </a:rPr>
              <a:t>pdf</a:t>
            </a:r>
            <a:endParaRPr lang="en-US" dirty="0">
              <a:hlinkClick r:id="rId1"/>
            </a:endParaRPr>
          </a:p>
          <a:p>
            <a:endParaRPr lang="en-US" dirty="0" smtClean="0">
              <a:hlinkClick r:id="rId1"/>
            </a:endParaRPr>
          </a:p>
          <a:p>
            <a:r>
              <a:rPr lang="en-US" dirty="0" smtClean="0">
                <a:hlinkClick r:id="rId1"/>
              </a:rPr>
              <a:t>https</a:t>
            </a:r>
            <a:r>
              <a:rPr lang="en-US" dirty="0">
                <a:hlinkClick r:id="rId1"/>
              </a:rPr>
              <a:t>://github.com/junyanz/pytorch-CycleGAN-and-pix2pix</a:t>
            </a:r>
            <a:endParaRPr lang="en-US" dirty="0"/>
          </a:p>
          <a:p>
            <a:r>
              <a:rPr lang="en-US" dirty="0" smtClean="0">
                <a:hlinkClick r:id="rId1"/>
              </a:rPr>
              <a:t>https</a:t>
            </a:r>
            <a:r>
              <a:rPr lang="en-US" dirty="0">
                <a:hlinkClick r:id="rId1"/>
              </a:rPr>
              <a:t>://github.com/junyanz/pytorch-CycleGAN-and-pix2pix/blob/master/models/</a:t>
            </a:r>
            <a:r>
              <a:rPr lang="en-US" dirty="0" smtClean="0">
                <a:hlinkClick r:id="rId1"/>
              </a:rPr>
              <a:t>networks.py</a:t>
            </a:r>
            <a:endParaRPr lang="en-US" dirty="0"/>
          </a:p>
          <a:p>
            <a:r>
              <a:rPr lang="en-US" dirty="0">
                <a:hlinkClick r:id="rId1"/>
              </a:rPr>
              <a:t>https://github.com/junyanz/pytorch-CycleGAN-and-pix2pix/blob/master/models/</a:t>
            </a:r>
            <a:r>
              <a:rPr lang="en-US" dirty="0" smtClean="0">
                <a:hlinkClick r:id="rId1"/>
              </a:rPr>
              <a:t>networks.py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519227" y="5202141"/>
            <a:ext cx="5095876" cy="310871"/>
          </a:xfrm>
        </p:spPr>
        <p:txBody>
          <a:bodyPr/>
          <a:lstStyle/>
          <a:p>
            <a:r>
              <a:rPr lang="en-US" altLang="zh-CN"/>
              <a:t>https://www.julyedu.com/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褚则伟 </a:t>
            </a:r>
            <a:r>
              <a:rPr lang="en-US" altLang="zh-CN" dirty="0" err="1" smtClean="0"/>
              <a:t>zeweichu@gmail.com</a:t>
            </a:r>
            <a:endParaRPr lang="en-US" altLang="zh-CN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6511481" y="5556339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/>
          <p:nvPr/>
        </p:nvCxnSpPr>
        <p:spPr>
          <a:xfrm>
            <a:off x="6511481" y="4810320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7526655" y="1571625"/>
            <a:ext cx="3270250" cy="1421130"/>
            <a:chOff x="2855913" y="-477838"/>
            <a:chExt cx="5757862" cy="2501900"/>
          </a:xfrm>
          <a:solidFill>
            <a:schemeClr val="bg1"/>
          </a:solidFill>
        </p:grpSpPr>
        <p:sp>
          <p:nvSpPr>
            <p:cNvPr id="10" name="Freeform 5"/>
            <p:cNvSpPr/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/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" name="文本占位符 62"/>
          <p:cNvSpPr>
            <a:spLocks noGrp="1"/>
          </p:cNvSpPr>
          <p:nvPr/>
        </p:nvSpPr>
        <p:spPr>
          <a:xfrm>
            <a:off x="5371147" y="3383501"/>
            <a:ext cx="5095876" cy="310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 lnSpcReduction="10000"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00_1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5860415"/>
            <a:ext cx="952500" cy="952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568180" y="6277610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  <a:endParaRPr lang="zh-CN" altLang="en-US" sz="1000">
              <a:solidFill>
                <a:schemeClr val="tx2"/>
              </a:solidFill>
              <a:latin typeface="HelveticaNeueLT Std Thin" panose="020B0403020202020204" charset="0"/>
              <a:cs typeface="HelveticaNeueLT Std Thin" panose="020B0403020202020204" charset="0"/>
            </a:endParaRPr>
          </a:p>
        </p:txBody>
      </p:sp>
      <p:sp>
        <p:nvSpPr>
          <p:cNvPr id="5" name="页脚占位符 2"/>
          <p:cNvSpPr>
            <a:spLocks noGrp="1"/>
          </p:cNvSpPr>
          <p:nvPr/>
        </p:nvSpPr>
        <p:spPr>
          <a:xfrm>
            <a:off x="1431924" y="6233478"/>
            <a:ext cx="4140201" cy="206381"/>
          </a:xfrm>
        </p:spPr>
        <p:txBody>
          <a:bodyPr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grpSp>
        <p:nvGrpSpPr>
          <p:cNvPr id="58" name="325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9926" y="432195"/>
            <a:ext cx="10850559" cy="4213412"/>
            <a:chOff x="669926" y="432195"/>
            <a:chExt cx="10850559" cy="4213412"/>
          </a:xfrm>
        </p:grpSpPr>
        <p:sp>
          <p:nvSpPr>
            <p:cNvPr id="59" name="ï$ľiďe"/>
            <p:cNvSpPr txBox="1"/>
            <p:nvPr/>
          </p:nvSpPr>
          <p:spPr>
            <a:xfrm>
              <a:off x="669926" y="1614821"/>
              <a:ext cx="2077704" cy="32299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r"/>
              <a:r>
                <a:rPr lang="en-US" altLang="zh-CN" b="1" dirty="0">
                  <a:solidFill>
                    <a:schemeClr val="accent1"/>
                  </a:solidFill>
                </a:rPr>
                <a:t>CONTENTS</a:t>
              </a:r>
              <a:endParaRPr lang="en-US" altLang="zh-CN" b="1" dirty="0">
                <a:solidFill>
                  <a:schemeClr val="accent1"/>
                </a:solidFill>
              </a:endParaRPr>
            </a:p>
          </p:txBody>
        </p:sp>
        <p:sp>
          <p:nvSpPr>
            <p:cNvPr id="60" name="ï$ḻîḓê"/>
            <p:cNvSpPr/>
            <p:nvPr/>
          </p:nvSpPr>
          <p:spPr bwMode="auto">
            <a:xfrm>
              <a:off x="2305050" y="1169733"/>
              <a:ext cx="347330" cy="293912"/>
            </a:xfrm>
            <a:custGeom>
              <a:avLst/>
              <a:gdLst>
                <a:gd name="T0" fmla="*/ 106 w 484"/>
                <a:gd name="T1" fmla="*/ 172 h 410"/>
                <a:gd name="T2" fmla="*/ 106 w 484"/>
                <a:gd name="T3" fmla="*/ 238 h 410"/>
                <a:gd name="T4" fmla="*/ 86 w 484"/>
                <a:gd name="T5" fmla="*/ 258 h 410"/>
                <a:gd name="T6" fmla="*/ 20 w 484"/>
                <a:gd name="T7" fmla="*/ 258 h 410"/>
                <a:gd name="T8" fmla="*/ 0 w 484"/>
                <a:gd name="T9" fmla="*/ 238 h 410"/>
                <a:gd name="T10" fmla="*/ 0 w 484"/>
                <a:gd name="T11" fmla="*/ 172 h 410"/>
                <a:gd name="T12" fmla="*/ 20 w 484"/>
                <a:gd name="T13" fmla="*/ 152 h 410"/>
                <a:gd name="T14" fmla="*/ 86 w 484"/>
                <a:gd name="T15" fmla="*/ 152 h 410"/>
                <a:gd name="T16" fmla="*/ 106 w 484"/>
                <a:gd name="T17" fmla="*/ 172 h 410"/>
                <a:gd name="T18" fmla="*/ 464 w 484"/>
                <a:gd name="T19" fmla="*/ 152 h 410"/>
                <a:gd name="T20" fmla="*/ 177 w 484"/>
                <a:gd name="T21" fmla="*/ 152 h 410"/>
                <a:gd name="T22" fmla="*/ 167 w 484"/>
                <a:gd name="T23" fmla="*/ 152 h 410"/>
                <a:gd name="T24" fmla="*/ 147 w 484"/>
                <a:gd name="T25" fmla="*/ 172 h 410"/>
                <a:gd name="T26" fmla="*/ 147 w 484"/>
                <a:gd name="T27" fmla="*/ 238 h 410"/>
                <a:gd name="T28" fmla="*/ 167 w 484"/>
                <a:gd name="T29" fmla="*/ 258 h 410"/>
                <a:gd name="T30" fmla="*/ 177 w 484"/>
                <a:gd name="T31" fmla="*/ 258 h 410"/>
                <a:gd name="T32" fmla="*/ 464 w 484"/>
                <a:gd name="T33" fmla="*/ 258 h 410"/>
                <a:gd name="T34" fmla="*/ 484 w 484"/>
                <a:gd name="T35" fmla="*/ 238 h 410"/>
                <a:gd name="T36" fmla="*/ 484 w 484"/>
                <a:gd name="T37" fmla="*/ 172 h 410"/>
                <a:gd name="T38" fmla="*/ 464 w 484"/>
                <a:gd name="T39" fmla="*/ 152 h 410"/>
                <a:gd name="T40" fmla="*/ 86 w 484"/>
                <a:gd name="T41" fmla="*/ 0 h 410"/>
                <a:gd name="T42" fmla="*/ 20 w 484"/>
                <a:gd name="T43" fmla="*/ 0 h 410"/>
                <a:gd name="T44" fmla="*/ 0 w 484"/>
                <a:gd name="T45" fmla="*/ 20 h 410"/>
                <a:gd name="T46" fmla="*/ 0 w 484"/>
                <a:gd name="T47" fmla="*/ 87 h 410"/>
                <a:gd name="T48" fmla="*/ 20 w 484"/>
                <a:gd name="T49" fmla="*/ 107 h 410"/>
                <a:gd name="T50" fmla="*/ 86 w 484"/>
                <a:gd name="T51" fmla="*/ 107 h 410"/>
                <a:gd name="T52" fmla="*/ 106 w 484"/>
                <a:gd name="T53" fmla="*/ 87 h 410"/>
                <a:gd name="T54" fmla="*/ 106 w 484"/>
                <a:gd name="T55" fmla="*/ 20 h 410"/>
                <a:gd name="T56" fmla="*/ 86 w 484"/>
                <a:gd name="T57" fmla="*/ 0 h 410"/>
                <a:gd name="T58" fmla="*/ 464 w 484"/>
                <a:gd name="T59" fmla="*/ 0 h 410"/>
                <a:gd name="T60" fmla="*/ 177 w 484"/>
                <a:gd name="T61" fmla="*/ 0 h 410"/>
                <a:gd name="T62" fmla="*/ 167 w 484"/>
                <a:gd name="T63" fmla="*/ 0 h 410"/>
                <a:gd name="T64" fmla="*/ 147 w 484"/>
                <a:gd name="T65" fmla="*/ 20 h 410"/>
                <a:gd name="T66" fmla="*/ 147 w 484"/>
                <a:gd name="T67" fmla="*/ 87 h 410"/>
                <a:gd name="T68" fmla="*/ 167 w 484"/>
                <a:gd name="T69" fmla="*/ 107 h 410"/>
                <a:gd name="T70" fmla="*/ 177 w 484"/>
                <a:gd name="T71" fmla="*/ 107 h 410"/>
                <a:gd name="T72" fmla="*/ 464 w 484"/>
                <a:gd name="T73" fmla="*/ 107 h 410"/>
                <a:gd name="T74" fmla="*/ 484 w 484"/>
                <a:gd name="T75" fmla="*/ 87 h 410"/>
                <a:gd name="T76" fmla="*/ 484 w 484"/>
                <a:gd name="T77" fmla="*/ 20 h 410"/>
                <a:gd name="T78" fmla="*/ 464 w 484"/>
                <a:gd name="T79" fmla="*/ 0 h 410"/>
                <a:gd name="T80" fmla="*/ 86 w 484"/>
                <a:gd name="T81" fmla="*/ 303 h 410"/>
                <a:gd name="T82" fmla="*/ 20 w 484"/>
                <a:gd name="T83" fmla="*/ 303 h 410"/>
                <a:gd name="T84" fmla="*/ 0 w 484"/>
                <a:gd name="T85" fmla="*/ 323 h 410"/>
                <a:gd name="T86" fmla="*/ 0 w 484"/>
                <a:gd name="T87" fmla="*/ 390 h 410"/>
                <a:gd name="T88" fmla="*/ 20 w 484"/>
                <a:gd name="T89" fmla="*/ 410 h 410"/>
                <a:gd name="T90" fmla="*/ 86 w 484"/>
                <a:gd name="T91" fmla="*/ 410 h 410"/>
                <a:gd name="T92" fmla="*/ 106 w 484"/>
                <a:gd name="T93" fmla="*/ 390 h 410"/>
                <a:gd name="T94" fmla="*/ 106 w 484"/>
                <a:gd name="T95" fmla="*/ 323 h 410"/>
                <a:gd name="T96" fmla="*/ 86 w 484"/>
                <a:gd name="T97" fmla="*/ 303 h 410"/>
                <a:gd name="T98" fmla="*/ 464 w 484"/>
                <a:gd name="T99" fmla="*/ 303 h 410"/>
                <a:gd name="T100" fmla="*/ 177 w 484"/>
                <a:gd name="T101" fmla="*/ 303 h 410"/>
                <a:gd name="T102" fmla="*/ 167 w 484"/>
                <a:gd name="T103" fmla="*/ 303 h 410"/>
                <a:gd name="T104" fmla="*/ 147 w 484"/>
                <a:gd name="T105" fmla="*/ 323 h 410"/>
                <a:gd name="T106" fmla="*/ 147 w 484"/>
                <a:gd name="T107" fmla="*/ 390 h 410"/>
                <a:gd name="T108" fmla="*/ 167 w 484"/>
                <a:gd name="T109" fmla="*/ 410 h 410"/>
                <a:gd name="T110" fmla="*/ 177 w 484"/>
                <a:gd name="T111" fmla="*/ 410 h 410"/>
                <a:gd name="T112" fmla="*/ 464 w 484"/>
                <a:gd name="T113" fmla="*/ 410 h 410"/>
                <a:gd name="T114" fmla="*/ 484 w 484"/>
                <a:gd name="T115" fmla="*/ 390 h 410"/>
                <a:gd name="T116" fmla="*/ 484 w 484"/>
                <a:gd name="T117" fmla="*/ 323 h 410"/>
                <a:gd name="T118" fmla="*/ 464 w 484"/>
                <a:gd name="T119" fmla="*/ 303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4" h="410">
                  <a:moveTo>
                    <a:pt x="106" y="172"/>
                  </a:moveTo>
                  <a:lnTo>
                    <a:pt x="106" y="238"/>
                  </a:lnTo>
                  <a:cubicBezTo>
                    <a:pt x="106" y="249"/>
                    <a:pt x="97" y="258"/>
                    <a:pt x="86" y="258"/>
                  </a:cubicBezTo>
                  <a:lnTo>
                    <a:pt x="20" y="258"/>
                  </a:lnTo>
                  <a:cubicBezTo>
                    <a:pt x="9" y="258"/>
                    <a:pt x="0" y="249"/>
                    <a:pt x="0" y="238"/>
                  </a:cubicBezTo>
                  <a:lnTo>
                    <a:pt x="0" y="172"/>
                  </a:lnTo>
                  <a:cubicBezTo>
                    <a:pt x="0" y="161"/>
                    <a:pt x="9" y="152"/>
                    <a:pt x="20" y="152"/>
                  </a:cubicBezTo>
                  <a:lnTo>
                    <a:pt x="86" y="152"/>
                  </a:lnTo>
                  <a:cubicBezTo>
                    <a:pt x="97" y="152"/>
                    <a:pt x="106" y="161"/>
                    <a:pt x="106" y="172"/>
                  </a:cubicBezTo>
                  <a:close/>
                  <a:moveTo>
                    <a:pt x="464" y="152"/>
                  </a:moveTo>
                  <a:lnTo>
                    <a:pt x="177" y="152"/>
                  </a:lnTo>
                  <a:lnTo>
                    <a:pt x="167" y="152"/>
                  </a:lnTo>
                  <a:cubicBezTo>
                    <a:pt x="156" y="152"/>
                    <a:pt x="147" y="161"/>
                    <a:pt x="147" y="172"/>
                  </a:cubicBezTo>
                  <a:lnTo>
                    <a:pt x="147" y="238"/>
                  </a:lnTo>
                  <a:cubicBezTo>
                    <a:pt x="147" y="249"/>
                    <a:pt x="156" y="258"/>
                    <a:pt x="167" y="258"/>
                  </a:cubicBezTo>
                  <a:lnTo>
                    <a:pt x="177" y="258"/>
                  </a:lnTo>
                  <a:lnTo>
                    <a:pt x="464" y="258"/>
                  </a:lnTo>
                  <a:cubicBezTo>
                    <a:pt x="475" y="258"/>
                    <a:pt x="484" y="249"/>
                    <a:pt x="484" y="238"/>
                  </a:cubicBezTo>
                  <a:lnTo>
                    <a:pt x="484" y="172"/>
                  </a:lnTo>
                  <a:cubicBezTo>
                    <a:pt x="484" y="161"/>
                    <a:pt x="475" y="152"/>
                    <a:pt x="464" y="152"/>
                  </a:cubicBezTo>
                  <a:close/>
                  <a:moveTo>
                    <a:pt x="86" y="0"/>
                  </a:moveTo>
                  <a:lnTo>
                    <a:pt x="20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87"/>
                  </a:lnTo>
                  <a:cubicBezTo>
                    <a:pt x="0" y="98"/>
                    <a:pt x="9" y="107"/>
                    <a:pt x="20" y="107"/>
                  </a:cubicBezTo>
                  <a:lnTo>
                    <a:pt x="86" y="107"/>
                  </a:lnTo>
                  <a:cubicBezTo>
                    <a:pt x="97" y="107"/>
                    <a:pt x="106" y="98"/>
                    <a:pt x="106" y="87"/>
                  </a:cubicBezTo>
                  <a:lnTo>
                    <a:pt x="106" y="20"/>
                  </a:lnTo>
                  <a:cubicBezTo>
                    <a:pt x="106" y="9"/>
                    <a:pt x="97" y="0"/>
                    <a:pt x="86" y="0"/>
                  </a:cubicBezTo>
                  <a:close/>
                  <a:moveTo>
                    <a:pt x="464" y="0"/>
                  </a:moveTo>
                  <a:lnTo>
                    <a:pt x="177" y="0"/>
                  </a:lnTo>
                  <a:lnTo>
                    <a:pt x="167" y="0"/>
                  </a:lnTo>
                  <a:cubicBezTo>
                    <a:pt x="156" y="0"/>
                    <a:pt x="147" y="9"/>
                    <a:pt x="147" y="20"/>
                  </a:cubicBezTo>
                  <a:lnTo>
                    <a:pt x="147" y="87"/>
                  </a:lnTo>
                  <a:cubicBezTo>
                    <a:pt x="147" y="98"/>
                    <a:pt x="156" y="107"/>
                    <a:pt x="167" y="107"/>
                  </a:cubicBezTo>
                  <a:lnTo>
                    <a:pt x="177" y="107"/>
                  </a:lnTo>
                  <a:lnTo>
                    <a:pt x="464" y="107"/>
                  </a:lnTo>
                  <a:cubicBezTo>
                    <a:pt x="475" y="107"/>
                    <a:pt x="484" y="98"/>
                    <a:pt x="484" y="87"/>
                  </a:cubicBezTo>
                  <a:lnTo>
                    <a:pt x="484" y="20"/>
                  </a:lnTo>
                  <a:cubicBezTo>
                    <a:pt x="484" y="9"/>
                    <a:pt x="475" y="0"/>
                    <a:pt x="464" y="0"/>
                  </a:cubicBezTo>
                  <a:close/>
                  <a:moveTo>
                    <a:pt x="86" y="303"/>
                  </a:moveTo>
                  <a:lnTo>
                    <a:pt x="20" y="303"/>
                  </a:lnTo>
                  <a:cubicBezTo>
                    <a:pt x="9" y="303"/>
                    <a:pt x="0" y="312"/>
                    <a:pt x="0" y="323"/>
                  </a:cubicBezTo>
                  <a:lnTo>
                    <a:pt x="0" y="390"/>
                  </a:lnTo>
                  <a:cubicBezTo>
                    <a:pt x="0" y="401"/>
                    <a:pt x="9" y="410"/>
                    <a:pt x="20" y="410"/>
                  </a:cubicBezTo>
                  <a:lnTo>
                    <a:pt x="86" y="410"/>
                  </a:lnTo>
                  <a:cubicBezTo>
                    <a:pt x="97" y="410"/>
                    <a:pt x="106" y="401"/>
                    <a:pt x="106" y="390"/>
                  </a:cubicBezTo>
                  <a:lnTo>
                    <a:pt x="106" y="323"/>
                  </a:lnTo>
                  <a:cubicBezTo>
                    <a:pt x="106" y="312"/>
                    <a:pt x="97" y="303"/>
                    <a:pt x="86" y="303"/>
                  </a:cubicBezTo>
                  <a:close/>
                  <a:moveTo>
                    <a:pt x="464" y="303"/>
                  </a:moveTo>
                  <a:lnTo>
                    <a:pt x="177" y="303"/>
                  </a:lnTo>
                  <a:lnTo>
                    <a:pt x="167" y="303"/>
                  </a:lnTo>
                  <a:cubicBezTo>
                    <a:pt x="156" y="303"/>
                    <a:pt x="147" y="312"/>
                    <a:pt x="147" y="323"/>
                  </a:cubicBezTo>
                  <a:lnTo>
                    <a:pt x="147" y="390"/>
                  </a:lnTo>
                  <a:cubicBezTo>
                    <a:pt x="147" y="401"/>
                    <a:pt x="156" y="410"/>
                    <a:pt x="167" y="410"/>
                  </a:cubicBezTo>
                  <a:lnTo>
                    <a:pt x="177" y="410"/>
                  </a:lnTo>
                  <a:lnTo>
                    <a:pt x="464" y="410"/>
                  </a:lnTo>
                  <a:cubicBezTo>
                    <a:pt x="475" y="410"/>
                    <a:pt x="484" y="401"/>
                    <a:pt x="484" y="390"/>
                  </a:cubicBezTo>
                  <a:lnTo>
                    <a:pt x="484" y="323"/>
                  </a:lnTo>
                  <a:cubicBezTo>
                    <a:pt x="484" y="312"/>
                    <a:pt x="475" y="303"/>
                    <a:pt x="464" y="30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</a:p>
          </p:txBody>
        </p:sp>
        <p:cxnSp>
          <p:nvCxnSpPr>
            <p:cNvPr id="61" name="直接连接符 36"/>
            <p:cNvCxnSpPr/>
            <p:nvPr/>
          </p:nvCxnSpPr>
          <p:spPr>
            <a:xfrm>
              <a:off x="5828576" y="432195"/>
              <a:ext cx="20890" cy="421341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ïṥliďe"/>
            <p:cNvSpPr/>
            <p:nvPr/>
          </p:nvSpPr>
          <p:spPr bwMode="auto">
            <a:xfrm>
              <a:off x="5756569" y="2050673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ïslïďè"/>
            <p:cNvSpPr/>
            <p:nvPr/>
          </p:nvSpPr>
          <p:spPr bwMode="auto">
            <a:xfrm>
              <a:off x="5756568" y="2981424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$ḷîḑè"/>
            <p:cNvSpPr/>
            <p:nvPr/>
          </p:nvSpPr>
          <p:spPr bwMode="auto">
            <a:xfrm>
              <a:off x="5756568" y="3912175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70" name="ïŝḻïḋé"/>
            <p:cNvGrpSpPr/>
            <p:nvPr/>
          </p:nvGrpSpPr>
          <p:grpSpPr>
            <a:xfrm>
              <a:off x="4907869" y="1824744"/>
              <a:ext cx="595872" cy="595872"/>
              <a:chOff x="5283305" y="1269560"/>
              <a:chExt cx="595872" cy="595872"/>
            </a:xfrm>
          </p:grpSpPr>
          <p:sp>
            <p:nvSpPr>
              <p:cNvPr id="87" name="îś1iďè"/>
              <p:cNvSpPr/>
              <p:nvPr/>
            </p:nvSpPr>
            <p:spPr bwMode="auto">
              <a:xfrm rot="2691234">
                <a:off x="5283305" y="1269560"/>
                <a:ext cx="595872" cy="595872"/>
              </a:xfrm>
              <a:prstGeom prst="teardrop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8" name="iṡḻidè"/>
              <p:cNvSpPr/>
              <p:nvPr/>
            </p:nvSpPr>
            <p:spPr bwMode="auto">
              <a:xfrm>
                <a:off x="5298039" y="1280434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01</a:t>
                </a:r>
                <a:endParaRPr lang="en-US" altLang="zh-CN" sz="16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1" name="ïšḷiḋè"/>
            <p:cNvGrpSpPr/>
            <p:nvPr/>
          </p:nvGrpSpPr>
          <p:grpSpPr>
            <a:xfrm>
              <a:off x="4907868" y="2755496"/>
              <a:ext cx="595872" cy="595872"/>
              <a:chOff x="5283304" y="2200312"/>
              <a:chExt cx="595872" cy="595872"/>
            </a:xfrm>
            <a:solidFill>
              <a:schemeClr val="bg1">
                <a:lumMod val="65000"/>
              </a:schemeClr>
            </a:solidFill>
          </p:grpSpPr>
          <p:sp>
            <p:nvSpPr>
              <p:cNvPr id="85" name="ïşliḍé"/>
              <p:cNvSpPr/>
              <p:nvPr/>
            </p:nvSpPr>
            <p:spPr bwMode="auto">
              <a:xfrm rot="2691234">
                <a:off x="5283304" y="2200312"/>
                <a:ext cx="595872" cy="595872"/>
              </a:xfrm>
              <a:prstGeom prst="teardrop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" name="íṩḷíḍé"/>
              <p:cNvSpPr/>
              <p:nvPr/>
            </p:nvSpPr>
            <p:spPr bwMode="auto">
              <a:xfrm>
                <a:off x="5298039" y="2211186"/>
                <a:ext cx="574124" cy="574124"/>
              </a:xfrm>
              <a:prstGeom prst="ellipse">
                <a:avLst/>
              </a:prstGeom>
              <a:grpFill/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02</a:t>
                </a:r>
                <a:endParaRPr lang="en-US" altLang="zh-CN" sz="16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2" name="î$1idè"/>
            <p:cNvGrpSpPr/>
            <p:nvPr/>
          </p:nvGrpSpPr>
          <p:grpSpPr>
            <a:xfrm>
              <a:off x="4907868" y="3686248"/>
              <a:ext cx="595872" cy="595872"/>
              <a:chOff x="5283304" y="3131064"/>
              <a:chExt cx="595872" cy="595872"/>
            </a:xfrm>
          </p:grpSpPr>
          <p:sp>
            <p:nvSpPr>
              <p:cNvPr id="83" name="îṡ1idè"/>
              <p:cNvSpPr/>
              <p:nvPr/>
            </p:nvSpPr>
            <p:spPr bwMode="auto">
              <a:xfrm rot="2691234">
                <a:off x="5283304" y="3131064"/>
                <a:ext cx="595872" cy="595872"/>
              </a:xfrm>
              <a:prstGeom prst="teardrop">
                <a:avLst/>
              </a:prstGeom>
              <a:solidFill>
                <a:schemeClr val="accent1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4" name="ïšḷîdé"/>
              <p:cNvSpPr/>
              <p:nvPr/>
            </p:nvSpPr>
            <p:spPr bwMode="auto">
              <a:xfrm>
                <a:off x="5298039" y="3141938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03</a:t>
                </a:r>
                <a:endParaRPr lang="en-US" altLang="zh-CN" sz="16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74" name="išlîḋe"/>
            <p:cNvSpPr/>
            <p:nvPr/>
          </p:nvSpPr>
          <p:spPr bwMode="auto">
            <a:xfrm>
              <a:off x="6096000" y="1900399"/>
              <a:ext cx="5424485" cy="4314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2400" dirty="0" smtClean="0"/>
                <a:t>Neural Style Transfer</a:t>
              </a:r>
              <a:endParaRPr lang="en-US" altLang="zh-CN" sz="2400" dirty="0"/>
            </a:p>
          </p:txBody>
        </p:sp>
        <p:sp>
          <p:nvSpPr>
            <p:cNvPr id="75" name="î$ḻîďê"/>
            <p:cNvSpPr/>
            <p:nvPr/>
          </p:nvSpPr>
          <p:spPr bwMode="auto">
            <a:xfrm>
              <a:off x="6096000" y="2837729"/>
              <a:ext cx="5424485" cy="4314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2400" dirty="0" smtClean="0"/>
                <a:t>Generative Adversarial Network</a:t>
              </a:r>
              <a:endParaRPr lang="en-US" altLang="zh-CN" sz="2400" dirty="0"/>
            </a:p>
          </p:txBody>
        </p:sp>
        <p:sp>
          <p:nvSpPr>
            <p:cNvPr id="76" name="íşḻîdè"/>
            <p:cNvSpPr/>
            <p:nvPr/>
          </p:nvSpPr>
          <p:spPr bwMode="auto">
            <a:xfrm>
              <a:off x="6096000" y="3775059"/>
              <a:ext cx="5424485" cy="4314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2400" dirty="0" err="1" smtClean="0"/>
                <a:t>CycleGAN</a:t>
              </a:r>
              <a:endParaRPr lang="en-US" altLang="zh-CN" sz="2400" dirty="0"/>
            </a:p>
          </p:txBody>
        </p:sp>
        <p:cxnSp>
          <p:nvCxnSpPr>
            <p:cNvPr id="78" name="直接连接符 52"/>
            <p:cNvCxnSpPr/>
            <p:nvPr/>
          </p:nvCxnSpPr>
          <p:spPr>
            <a:xfrm>
              <a:off x="6286500" y="2632088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53"/>
            <p:cNvCxnSpPr/>
            <p:nvPr/>
          </p:nvCxnSpPr>
          <p:spPr>
            <a:xfrm>
              <a:off x="6286500" y="3559189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Neural Style Transfer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/>
              <a:t>Supporting text here.</a:t>
            </a:r>
            <a:endParaRPr lang="en-US" altLang="zh-CN"/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图片风格迁移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1905000"/>
            <a:ext cx="11798300" cy="304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81795" y="5266431"/>
            <a:ext cx="381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arxiv.org</a:t>
            </a:r>
            <a:r>
              <a:rPr lang="en-US" dirty="0"/>
              <a:t>/</a:t>
            </a:r>
            <a:r>
              <a:rPr lang="en-US" dirty="0" err="1"/>
              <a:t>pdf</a:t>
            </a:r>
            <a:r>
              <a:rPr lang="en-US" dirty="0"/>
              <a:t>/1508.06576.pdf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5498" y="1303500"/>
            <a:ext cx="629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结合一张图片的内容和另一张图片的风格，生成一张新图片。</a:t>
            </a:r>
            <a:endParaRPr 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2875280" y="6155690"/>
            <a:ext cx="729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吾爱程序猿（www.52programer.com）打造专业优质的IT学习分享社区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图片表示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35238" y="1462260"/>
            <a:ext cx="9950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使用</a:t>
            </a:r>
            <a:r>
              <a:rPr lang="en-US" altLang="zh-CN" sz="2400" dirty="0" smtClean="0"/>
              <a:t>VGG network</a:t>
            </a:r>
            <a:r>
              <a:rPr lang="zh-CN" altLang="en-US" sz="2400" dirty="0" smtClean="0"/>
              <a:t>来表示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内容图片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风格图片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风格迁移后的新图片</a:t>
            </a:r>
            <a:endParaRPr lang="en-US" sz="2400" dirty="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875280" y="6155690"/>
            <a:ext cx="729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吾爱程序猿（www.52programer.com）打造专业优质的IT学习分享社区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Loss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679" y="1583489"/>
            <a:ext cx="4991100" cy="990600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2875280" y="6155690"/>
            <a:ext cx="729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吾爱程序猿（www.52programer.com）打造专业优质的IT学习分享社区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Loss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09579" y="1510632"/>
            <a:ext cx="858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可以被拿来表示两张图片的</a:t>
            </a:r>
            <a:r>
              <a:rPr lang="en-US" altLang="zh-CN" dirty="0" smtClean="0"/>
              <a:t>texture</a:t>
            </a:r>
            <a:r>
              <a:rPr lang="zh-CN" altLang="en-US" dirty="0" smtClean="0"/>
              <a:t>相似度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368" y="2156995"/>
            <a:ext cx="2540000" cy="927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4715" y="3347453"/>
            <a:ext cx="858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Style Loss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74" y="4233779"/>
            <a:ext cx="4305300" cy="111760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2875280" y="6155690"/>
            <a:ext cx="729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吾爱程序猿（www.52programer.com）打造专业优质的IT学习分享社区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Generative Adversarial Networks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/>
              <a:t>Supporting text here.</a:t>
            </a:r>
            <a:endParaRPr lang="en-US" altLang="zh-CN"/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Generative Adversarial Network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1818" y="1520751"/>
            <a:ext cx="970848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Generator: 生成器，目标是让生成的数据接近真实数据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Discriminator: 分类器，目标是能够鉴别真实数据和生成的假数据</a:t>
            </a:r>
            <a:endParaRPr lang="en-US" sz="2400" dirty="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875280" y="6155690"/>
            <a:ext cx="729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吾爱程序猿（www.52programer.com）打造专业优质的IT学习分享社区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2.xml><?xml version="1.0" encoding="utf-8"?>
<p:tagLst xmlns:p="http://schemas.openxmlformats.org/presentationml/2006/main">
  <p:tag name="ISLIDE.DIAGRAM" val="3259"/>
</p:tagLst>
</file>

<file path=ppt/theme/theme1.xml><?xml version="1.0" encoding="utf-8"?>
<a:theme xmlns:a="http://schemas.openxmlformats.org/drawingml/2006/main" name="主题5">
  <a:themeElements>
    <a:clrScheme name="自定义 31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CA39F"/>
      </a:accent1>
      <a:accent2>
        <a:srgbClr val="FCB33A"/>
      </a:accent2>
      <a:accent3>
        <a:srgbClr val="EDBD84"/>
      </a:accent3>
      <a:accent4>
        <a:srgbClr val="968573"/>
      </a:accent4>
      <a:accent5>
        <a:srgbClr val="8B8C7E"/>
      </a:accent5>
      <a:accent6>
        <a:srgbClr val="58555E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1777</Words>
  <Application>WPS 演示</Application>
  <PresentationFormat>Custom</PresentationFormat>
  <Paragraphs>166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HelveticaNeueLT Std Thin</vt:lpstr>
      <vt:lpstr>Yu Gothic UI Semilight</vt:lpstr>
      <vt:lpstr>Impact</vt:lpstr>
      <vt:lpstr>微软雅黑</vt:lpstr>
      <vt:lpstr>Arial Unicode MS</vt:lpstr>
      <vt:lpstr>等线</vt:lpstr>
      <vt:lpstr>主题5</vt:lpstr>
      <vt:lpstr>图片风格迁移和GAN</vt:lpstr>
      <vt:lpstr>PowerPoint 演示文稿</vt:lpstr>
      <vt:lpstr>Neural Style Transfer</vt:lpstr>
      <vt:lpstr>图片风格迁移</vt:lpstr>
      <vt:lpstr>图片表示</vt:lpstr>
      <vt:lpstr>Content Loss</vt:lpstr>
      <vt:lpstr>Style Loss</vt:lpstr>
      <vt:lpstr>Generative Adversarial Networks</vt:lpstr>
      <vt:lpstr>Generative Adversarial Network</vt:lpstr>
      <vt:lpstr>PowerPoint 演示文稿</vt:lpstr>
      <vt:lpstr>DCGAN</vt:lpstr>
      <vt:lpstr>CycleGAN</vt:lpstr>
      <vt:lpstr>Network</vt:lpstr>
      <vt:lpstr>Network</vt:lpstr>
      <vt:lpstr>模型架构</vt:lpstr>
      <vt:lpstr>损失函数</vt:lpstr>
      <vt:lpstr>论文和模型代码</vt:lpstr>
      <vt:lpstr>PowerPoint 演示文稿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我就不</cp:lastModifiedBy>
  <cp:revision>125</cp:revision>
  <cp:lastPrinted>2017-09-04T16:00:00Z</cp:lastPrinted>
  <dcterms:created xsi:type="dcterms:W3CDTF">2017-09-04T16:00:00Z</dcterms:created>
  <dcterms:modified xsi:type="dcterms:W3CDTF">2019-07-09T14:42:20Z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4539f4c9-f344-4547-9eee-71efb9ec459b</vt:lpwstr>
  </property>
  <property fmtid="{D5CDD505-2E9C-101B-9397-08002B2CF9AE}" pid="3" name="KSORubyTemplateID">
    <vt:lpwstr>2</vt:lpwstr>
  </property>
  <property fmtid="{D5CDD505-2E9C-101B-9397-08002B2CF9AE}" pid="4" name="KSOProductBuildVer">
    <vt:lpwstr>2052-11.1.0.8799</vt:lpwstr>
  </property>
</Properties>
</file>