
<file path=[Content_Types].xml><?xml version="1.0" encoding="utf-8"?>
<Types xmlns="http://schemas.openxmlformats.org/package/2006/content-types">
  <Default Extension="jpeg" ContentType="image/jpeg"/>
  <Default Extension="xlsx" ContentType="application/vnd.openxmlformats-officedocument.spreadsheetml.sheet"/>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p:sldMasterIdLst>
    <p:sldMasterId id="2147483648" r:id="rId1"/>
  </p:sldMasterIdLst>
  <p:notesMasterIdLst>
    <p:notesMasterId r:id="rId10"/>
  </p:notesMasterIdLst>
  <p:handoutMasterIdLst>
    <p:handoutMasterId r:id="rId11"/>
  </p:handoutMasterIdLst>
  <p:sldIdLst>
    <p:sldId id="290" r:id="rId3"/>
    <p:sldId id="284" r:id="rId4"/>
    <p:sldId id="281" r:id="rId5"/>
    <p:sldId id="276" r:id="rId6"/>
    <p:sldId id="285" r:id="rId7"/>
    <p:sldId id="283" r:id="rId8"/>
    <p:sldId id="286" r:id="rId9"/>
  </p:sldIdLst>
  <p:sldSz cx="9144000" cy="6858000" type="screen4x3"/>
  <p:notesSz cx="6797675" cy="9926320"/>
  <p:defaultTextStyle>
    <a:defPPr>
      <a:defRPr lang="en-US"/>
    </a:defPPr>
    <a:lvl1pPr algn="ctr" rtl="0" eaLnBrk="0" fontAlgn="base" hangingPunct="0">
      <a:spcBef>
        <a:spcPct val="20000"/>
      </a:spcBef>
      <a:spcAft>
        <a:spcPct val="0"/>
      </a:spcAft>
      <a:buClr>
        <a:srgbClr val="000066"/>
      </a:buClr>
      <a:buFont typeface="Monotype Sorts"/>
      <a:defRPr sz="2800" b="1" i="1" kern="1200">
        <a:solidFill>
          <a:schemeClr val="tx1"/>
        </a:solidFill>
        <a:latin typeface="Arial" panose="020B0604020202020204" pitchFamily="34" charset="0"/>
        <a:ea typeface="宋体" panose="02010600030101010101" pitchFamily="2" charset="-122"/>
        <a:cs typeface="+mn-cs"/>
      </a:defRPr>
    </a:lvl1pPr>
    <a:lvl2pPr marL="457200" algn="ctr" rtl="0" eaLnBrk="0" fontAlgn="base" hangingPunct="0">
      <a:spcBef>
        <a:spcPct val="20000"/>
      </a:spcBef>
      <a:spcAft>
        <a:spcPct val="0"/>
      </a:spcAft>
      <a:buClr>
        <a:srgbClr val="000066"/>
      </a:buClr>
      <a:buFont typeface="Monotype Sorts"/>
      <a:defRPr sz="2800" b="1" i="1" kern="1200">
        <a:solidFill>
          <a:schemeClr val="tx1"/>
        </a:solidFill>
        <a:latin typeface="Arial" panose="020B0604020202020204" pitchFamily="34" charset="0"/>
        <a:ea typeface="宋体" panose="02010600030101010101" pitchFamily="2" charset="-122"/>
        <a:cs typeface="+mn-cs"/>
      </a:defRPr>
    </a:lvl2pPr>
    <a:lvl3pPr marL="914400" algn="ctr" rtl="0" eaLnBrk="0" fontAlgn="base" hangingPunct="0">
      <a:spcBef>
        <a:spcPct val="20000"/>
      </a:spcBef>
      <a:spcAft>
        <a:spcPct val="0"/>
      </a:spcAft>
      <a:buClr>
        <a:srgbClr val="000066"/>
      </a:buClr>
      <a:buFont typeface="Monotype Sorts"/>
      <a:defRPr sz="2800" b="1" i="1" kern="1200">
        <a:solidFill>
          <a:schemeClr val="tx1"/>
        </a:solidFill>
        <a:latin typeface="Arial" panose="020B0604020202020204" pitchFamily="34" charset="0"/>
        <a:ea typeface="宋体" panose="02010600030101010101" pitchFamily="2" charset="-122"/>
        <a:cs typeface="+mn-cs"/>
      </a:defRPr>
    </a:lvl3pPr>
    <a:lvl4pPr marL="1371600" algn="ctr" rtl="0" eaLnBrk="0" fontAlgn="base" hangingPunct="0">
      <a:spcBef>
        <a:spcPct val="20000"/>
      </a:spcBef>
      <a:spcAft>
        <a:spcPct val="0"/>
      </a:spcAft>
      <a:buClr>
        <a:srgbClr val="000066"/>
      </a:buClr>
      <a:buFont typeface="Monotype Sorts"/>
      <a:defRPr sz="2800" b="1" i="1" kern="1200">
        <a:solidFill>
          <a:schemeClr val="tx1"/>
        </a:solidFill>
        <a:latin typeface="Arial" panose="020B0604020202020204" pitchFamily="34" charset="0"/>
        <a:ea typeface="宋体" panose="02010600030101010101" pitchFamily="2" charset="-122"/>
        <a:cs typeface="+mn-cs"/>
      </a:defRPr>
    </a:lvl4pPr>
    <a:lvl5pPr marL="1828800" algn="ctr" rtl="0" eaLnBrk="0" fontAlgn="base" hangingPunct="0">
      <a:spcBef>
        <a:spcPct val="20000"/>
      </a:spcBef>
      <a:spcAft>
        <a:spcPct val="0"/>
      </a:spcAft>
      <a:buClr>
        <a:srgbClr val="000066"/>
      </a:buClr>
      <a:buFont typeface="Monotype Sorts"/>
      <a:defRPr sz="2800" b="1" i="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800" b="1" i="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800" b="1" i="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800" b="1" i="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800" b="1" i="1"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DDDDD"/>
    <a:srgbClr val="CCFFFF"/>
    <a:srgbClr val="990033"/>
    <a:srgbClr val="FFFFCC"/>
    <a:srgbClr val="FFCC99"/>
    <a:srgbClr val="3399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76" autoAdjust="0"/>
    <p:restoredTop sz="99822" autoAdjust="0"/>
  </p:normalViewPr>
  <p:slideViewPr>
    <p:cSldViewPr>
      <p:cViewPr>
        <p:scale>
          <a:sx n="70" d="100"/>
          <a:sy n="70" d="100"/>
        </p:scale>
        <p:origin x="-1464" y="-174"/>
      </p:cViewPr>
      <p:guideLst>
        <p:guide orient="horz" pos="2120"/>
        <p:guide pos="29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658" y="-90"/>
      </p:cViewPr>
      <p:guideLst>
        <p:guide orient="horz" pos="3068"/>
        <p:guide pos="215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Workbook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Workbook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1" Type="http://schemas.openxmlformats.org/officeDocument/2006/relationships/package" Target="../embeddings/Workbook5.xlsx"/></Relationships>
</file>

<file path=ppt/charts/_rels/chart6.xml.rels><?xml version="1.0" encoding="UTF-8" standalone="yes"?>
<Relationships xmlns="http://schemas.openxmlformats.org/package/2006/relationships"><Relationship Id="rId1" Type="http://schemas.openxmlformats.org/officeDocument/2006/relationships/package" Target="../embeddings/Workbook6.xlsx"/></Relationships>
</file>

<file path=ppt/charts/_rels/chart7.xml.rels><?xml version="1.0" encoding="UTF-8" standalone="yes"?>
<Relationships xmlns="http://schemas.openxmlformats.org/package/2006/relationships"><Relationship Id="rId1" Type="http://schemas.openxmlformats.org/officeDocument/2006/relationships/package" Target="../embeddings/Workbook7.xlsx"/></Relationships>
</file>

<file path=ppt/charts/_rels/chart8.xml.rels><?xml version="1.0" encoding="UTF-8" standalone="yes"?>
<Relationships xmlns="http://schemas.openxmlformats.org/package/2006/relationships"><Relationship Id="rId1" Type="http://schemas.openxmlformats.org/officeDocument/2006/relationships/package" Target="../embeddings/Workbook8.xlsx"/></Relationships>
</file>

<file path=ppt/charts/_rels/chart9.xml.rels><?xml version="1.0" encoding="UTF-8" standalone="yes"?>
<Relationships xmlns="http://schemas.openxmlformats.org/package/2006/relationships"><Relationship Id="rId1" Type="http://schemas.openxmlformats.org/officeDocument/2006/relationships/package" Target="../embeddings/Workbook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xPr>
        <a:bodyPr rot="0" spcFirstLastPara="0" vertOverflow="ellipsis" vert="horz" wrap="square" anchor="ctr" anchorCtr="1"/>
        <a:lstStyle/>
        <a:p>
          <a:pPr>
            <a:defRPr lang="zh-CN" sz="1440" b="1" i="0" u="none" strike="noStrike" kern="1200" baseline="0">
              <a:solidFill>
                <a:schemeClr val="tx1"/>
              </a:solidFill>
              <a:latin typeface="等线" panose="02010600030101010101" pitchFamily="2" charset="-122"/>
              <a:ea typeface="等线" panose="02010600030101010101" pitchFamily="2" charset="-122"/>
              <a:cs typeface="+mn-cs"/>
            </a:defRPr>
          </a:pPr>
        </a:p>
      </c:txPr>
    </c:title>
    <c:autoTitleDeleted val="0"/>
    <c:plotArea>
      <c:layout/>
      <c:lineChart>
        <c:grouping val="standard"/>
        <c:varyColors val="0"/>
        <c:ser>
          <c:idx val="0"/>
          <c:order val="0"/>
          <c:tx>
            <c:strRef>
              <c:f>Sheet1!$B$1</c:f>
              <c:strCache>
                <c:ptCount val="1"/>
                <c:pt idx="0">
                  <c:v>管理总工时</c:v>
                </c:pt>
              </c:strCache>
            </c:strRef>
          </c:tx>
          <c:spPr>
            <a:ln w="28575" cap="rnd" cmpd="sng" algn="ctr">
              <a:solidFill>
                <a:srgbClr val="C00000"/>
              </a:solidFill>
              <a:prstDash val="solid"/>
              <a:round/>
            </a:ln>
          </c:spPr>
          <c:marker>
            <c:spPr>
              <a:solidFill>
                <a:srgbClr val="C00000"/>
              </a:solidFill>
              <a:ln w="9525" cap="flat" cmpd="sng" algn="ctr">
                <a:solidFill>
                  <a:srgbClr val="C00000"/>
                </a:solidFill>
                <a:prstDash val="solid"/>
                <a:round/>
              </a:ln>
            </c:spPr>
          </c:marker>
          <c:dLbls>
            <c:spPr>
              <a:noFill/>
              <a:ln>
                <a:noFill/>
              </a:ln>
              <a:effectLst/>
            </c:spPr>
            <c:txPr>
              <a:bodyPr rot="0" spcFirstLastPara="0" vertOverflow="ellipsis" vert="horz" wrap="square" lIns="38100" tIns="19050" rIns="38100" bIns="19050" anchor="ctr" anchorCtr="1"/>
              <a:lstStyle/>
              <a:p>
                <a:pPr>
                  <a:defRPr lang="zh-CN" sz="1200" b="0" i="0" u="none" strike="noStrike" kern="1200" baseline="0">
                    <a:solidFill>
                      <a:schemeClr val="tx1"/>
                    </a:solidFill>
                    <a:latin typeface="等线" panose="02010600030101010101" pitchFamily="2" charset="-122"/>
                    <a:ea typeface="等线" panose="02010600030101010101" pitchFamily="2" charset="-122"/>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Sheet1!$A$2:$A$6</c:f>
              <c:strCache>
                <c:ptCount val="5"/>
                <c:pt idx="0">
                  <c:v>W15</c:v>
                </c:pt>
                <c:pt idx="1">
                  <c:v>W16</c:v>
                </c:pt>
                <c:pt idx="2">
                  <c:v>W17</c:v>
                </c:pt>
                <c:pt idx="3">
                  <c:v>W18</c:v>
                </c:pt>
                <c:pt idx="4">
                  <c:v>W19</c:v>
                </c:pt>
              </c:strCache>
            </c:strRef>
          </c:cat>
          <c:val>
            <c:numRef>
              <c:f>Sheet1!$B$2:$B$6</c:f>
              <c:numCache>
                <c:formatCode>General</c:formatCode>
                <c:ptCount val="5"/>
                <c:pt idx="0">
                  <c:v>276.1</c:v>
                </c:pt>
                <c:pt idx="1">
                  <c:v>219.3</c:v>
                </c:pt>
                <c:pt idx="2">
                  <c:v>221.5</c:v>
                </c:pt>
                <c:pt idx="3">
                  <c:v>239.2</c:v>
                </c:pt>
                <c:pt idx="4">
                  <c:v>258.4</c:v>
                </c:pt>
              </c:numCache>
            </c:numRef>
          </c:val>
          <c:smooth val="0"/>
        </c:ser>
        <c:dLbls>
          <c:showLegendKey val="0"/>
          <c:showVal val="1"/>
          <c:showCatName val="0"/>
          <c:showSerName val="0"/>
          <c:showPercent val="0"/>
          <c:showBubbleSize val="0"/>
        </c:dLbls>
        <c:marker val="1"/>
        <c:smooth val="0"/>
        <c:axId val="753062400"/>
        <c:axId val="750952448"/>
      </c:lineChart>
      <c:catAx>
        <c:axId val="753062400"/>
        <c:scaling>
          <c:orientation val="minMax"/>
        </c:scaling>
        <c:delete val="0"/>
        <c:axPos val="b"/>
        <c:majorTickMark val="none"/>
        <c:minorTickMark val="none"/>
        <c:tickLblPos val="nextTo"/>
        <c:txPr>
          <a:bodyPr rot="-60000000" spcFirstLastPara="0" vertOverflow="ellipsis" vert="horz" wrap="square" anchor="ctr" anchorCtr="1"/>
          <a:lstStyle/>
          <a:p>
            <a:pPr>
              <a:defRPr lang="zh-CN" sz="1200" b="0" i="0" u="none" strike="noStrike" kern="1200" baseline="0">
                <a:solidFill>
                  <a:schemeClr val="tx1"/>
                </a:solidFill>
                <a:latin typeface="等线" panose="02010600030101010101" pitchFamily="2" charset="-122"/>
                <a:ea typeface="等线" panose="02010600030101010101" pitchFamily="2" charset="-122"/>
                <a:cs typeface="+mn-cs"/>
              </a:defRPr>
            </a:pPr>
          </a:p>
        </c:txPr>
        <c:crossAx val="750952448"/>
        <c:crosses val="autoZero"/>
        <c:auto val="1"/>
        <c:lblAlgn val="ctr"/>
        <c:lblOffset val="100"/>
        <c:noMultiLvlLbl val="0"/>
      </c:catAx>
      <c:valAx>
        <c:axId val="750952448"/>
        <c:scaling>
          <c:orientation val="minMax"/>
        </c:scaling>
        <c:delete val="1"/>
        <c:axPos val="l"/>
        <c:numFmt formatCode="General" sourceLinked="1"/>
        <c:majorTickMark val="out"/>
        <c:minorTickMark val="none"/>
        <c:tickLblPos val="nextTo"/>
        <c:txPr>
          <a:bodyPr rot="-60000000" spcFirstLastPara="0" vertOverflow="ellipsis" vert="horz" wrap="square" anchor="ctr" anchorCtr="1"/>
          <a:lstStyle/>
          <a:p>
            <a:pPr>
              <a:defRPr lang="zh-CN" sz="1200" b="0" i="0" u="none" strike="noStrike" kern="1200" baseline="0">
                <a:solidFill>
                  <a:schemeClr val="tx1"/>
                </a:solidFill>
                <a:latin typeface="等线" panose="02010600030101010101" pitchFamily="2" charset="-122"/>
                <a:ea typeface="等线" panose="02010600030101010101" pitchFamily="2" charset="-122"/>
                <a:cs typeface="+mn-cs"/>
              </a:defRPr>
            </a:pPr>
          </a:p>
        </c:txPr>
        <c:crossAx val="753062400"/>
        <c:crosses val="autoZero"/>
        <c:crossBetween val="between"/>
      </c:valAx>
    </c:plotArea>
    <c:plotVisOnly val="1"/>
    <c:dispBlanksAs val="gap"/>
    <c:showDLblsOverMax val="0"/>
  </c:chart>
  <c:txPr>
    <a:bodyPr/>
    <a:lstStyle/>
    <a:p>
      <a:pPr>
        <a:defRPr lang="zh-CN" sz="1200">
          <a:latin typeface="等线" panose="02010600030101010101" pitchFamily="2" charset="-122"/>
          <a:ea typeface="等线" panose="02010600030101010101" pitchFamily="2" charset="-122"/>
        </a:defRPr>
      </a:pPr>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xPr>
        <a:bodyPr rot="0" spcFirstLastPara="0" vertOverflow="ellipsis" vert="horz" wrap="square" anchor="ctr" anchorCtr="1"/>
        <a:lstStyle/>
        <a:p>
          <a:pPr>
            <a:defRPr lang="zh-CN" sz="1440" b="1" i="0" u="none" strike="noStrike" kern="1200" baseline="0">
              <a:solidFill>
                <a:schemeClr val="tx1"/>
              </a:solidFill>
              <a:latin typeface="等线" panose="02010600030101010101" pitchFamily="2" charset="-122"/>
              <a:ea typeface="等线" panose="02010600030101010101" pitchFamily="2" charset="-122"/>
              <a:cs typeface="+mn-cs"/>
            </a:defRPr>
          </a:pPr>
        </a:p>
      </c:txPr>
    </c:title>
    <c:autoTitleDeleted val="0"/>
    <c:plotArea>
      <c:layout/>
      <c:lineChart>
        <c:grouping val="standard"/>
        <c:varyColors val="0"/>
        <c:ser>
          <c:idx val="0"/>
          <c:order val="0"/>
          <c:tx>
            <c:strRef>
              <c:f>Sheet1!$B$1</c:f>
              <c:strCache>
                <c:ptCount val="1"/>
                <c:pt idx="0">
                  <c:v>训练员人数</c:v>
                </c:pt>
              </c:strCache>
            </c:strRef>
          </c:tx>
          <c:spPr>
            <a:ln w="28575" cap="rnd" cmpd="sng" algn="ctr">
              <a:solidFill>
                <a:srgbClr val="C00000"/>
              </a:solidFill>
              <a:prstDash val="solid"/>
              <a:round/>
            </a:ln>
          </c:spPr>
          <c:marker>
            <c:spPr>
              <a:solidFill>
                <a:srgbClr val="C00000"/>
              </a:solidFill>
              <a:ln w="9525" cap="flat" cmpd="sng" algn="ctr">
                <a:solidFill>
                  <a:srgbClr val="C00000"/>
                </a:solidFill>
                <a:prstDash val="solid"/>
                <a:round/>
              </a:ln>
            </c:spPr>
          </c:marker>
          <c:dLbls>
            <c:spPr>
              <a:noFill/>
              <a:ln>
                <a:noFill/>
              </a:ln>
              <a:effectLst/>
            </c:spPr>
            <c:txPr>
              <a:bodyPr rot="0" spcFirstLastPara="0" vertOverflow="ellipsis" vert="horz" wrap="square" lIns="38100" tIns="19050" rIns="38100" bIns="19050" anchor="ctr" anchorCtr="1"/>
              <a:lstStyle/>
              <a:p>
                <a:pPr>
                  <a:defRPr lang="zh-CN" sz="1200" b="0" i="0" u="none" strike="noStrike" kern="1200" baseline="0">
                    <a:solidFill>
                      <a:schemeClr val="tx1"/>
                    </a:solidFill>
                    <a:latin typeface="等线" panose="02010600030101010101" pitchFamily="2" charset="-122"/>
                    <a:ea typeface="等线" panose="02010600030101010101" pitchFamily="2" charset="-122"/>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Sheet1!$A$2:$A$6</c:f>
              <c:strCache>
                <c:ptCount val="5"/>
                <c:pt idx="0">
                  <c:v>W15</c:v>
                </c:pt>
                <c:pt idx="1">
                  <c:v>W16</c:v>
                </c:pt>
                <c:pt idx="2">
                  <c:v>W17</c:v>
                </c:pt>
                <c:pt idx="3">
                  <c:v>W18</c:v>
                </c:pt>
                <c:pt idx="4">
                  <c:v>W19</c:v>
                </c:pt>
              </c:strCache>
            </c:strRef>
          </c:cat>
          <c:val>
            <c:numRef>
              <c:f>Sheet1!$B$2:$B$6</c:f>
              <c:numCache>
                <c:formatCode>General</c:formatCode>
                <c:ptCount val="5"/>
                <c:pt idx="0">
                  <c:v>3</c:v>
                </c:pt>
                <c:pt idx="1">
                  <c:v>3</c:v>
                </c:pt>
                <c:pt idx="2">
                  <c:v>4</c:v>
                </c:pt>
                <c:pt idx="3">
                  <c:v>5</c:v>
                </c:pt>
                <c:pt idx="4">
                  <c:v>6</c:v>
                </c:pt>
              </c:numCache>
            </c:numRef>
          </c:val>
          <c:smooth val="0"/>
        </c:ser>
        <c:dLbls>
          <c:showLegendKey val="0"/>
          <c:showVal val="1"/>
          <c:showCatName val="0"/>
          <c:showSerName val="0"/>
          <c:showPercent val="0"/>
          <c:showBubbleSize val="0"/>
        </c:dLbls>
        <c:marker val="1"/>
        <c:smooth val="0"/>
        <c:axId val="953243136"/>
        <c:axId val="169086336"/>
      </c:lineChart>
      <c:catAx>
        <c:axId val="953243136"/>
        <c:scaling>
          <c:orientation val="minMax"/>
        </c:scaling>
        <c:delete val="0"/>
        <c:axPos val="b"/>
        <c:majorTickMark val="none"/>
        <c:minorTickMark val="none"/>
        <c:tickLblPos val="nextTo"/>
        <c:txPr>
          <a:bodyPr rot="-60000000" spcFirstLastPara="0" vertOverflow="ellipsis" vert="horz" wrap="square" anchor="ctr" anchorCtr="1"/>
          <a:lstStyle/>
          <a:p>
            <a:pPr>
              <a:defRPr lang="zh-CN" sz="1200" b="0" i="0" u="none" strike="noStrike" kern="1200" baseline="0">
                <a:solidFill>
                  <a:schemeClr val="tx1"/>
                </a:solidFill>
                <a:latin typeface="等线" panose="02010600030101010101" pitchFamily="2" charset="-122"/>
                <a:ea typeface="等线" panose="02010600030101010101" pitchFamily="2" charset="-122"/>
                <a:cs typeface="+mn-cs"/>
              </a:defRPr>
            </a:pPr>
          </a:p>
        </c:txPr>
        <c:crossAx val="169086336"/>
        <c:crosses val="autoZero"/>
        <c:auto val="1"/>
        <c:lblAlgn val="ctr"/>
        <c:lblOffset val="100"/>
        <c:noMultiLvlLbl val="0"/>
      </c:catAx>
      <c:valAx>
        <c:axId val="169086336"/>
        <c:scaling>
          <c:orientation val="minMax"/>
        </c:scaling>
        <c:delete val="1"/>
        <c:axPos val="l"/>
        <c:numFmt formatCode="General" sourceLinked="1"/>
        <c:majorTickMark val="out"/>
        <c:minorTickMark val="none"/>
        <c:tickLblPos val="nextTo"/>
        <c:txPr>
          <a:bodyPr rot="-60000000" spcFirstLastPara="0" vertOverflow="ellipsis" vert="horz" wrap="square" anchor="ctr" anchorCtr="1"/>
          <a:lstStyle/>
          <a:p>
            <a:pPr>
              <a:defRPr lang="zh-CN" sz="1200" b="0" i="0" u="none" strike="noStrike" kern="1200" baseline="0">
                <a:solidFill>
                  <a:schemeClr val="tx1"/>
                </a:solidFill>
                <a:latin typeface="等线" panose="02010600030101010101" pitchFamily="2" charset="-122"/>
                <a:ea typeface="等线" panose="02010600030101010101" pitchFamily="2" charset="-122"/>
                <a:cs typeface="+mn-cs"/>
              </a:defRPr>
            </a:pPr>
          </a:p>
        </c:txPr>
        <c:crossAx val="953243136"/>
        <c:crosses val="autoZero"/>
        <c:crossBetween val="between"/>
      </c:valAx>
    </c:plotArea>
    <c:plotVisOnly val="1"/>
    <c:dispBlanksAs val="gap"/>
    <c:showDLblsOverMax val="0"/>
  </c:chart>
  <c:txPr>
    <a:bodyPr/>
    <a:lstStyle/>
    <a:p>
      <a:pPr>
        <a:defRPr lang="zh-CN" sz="1200">
          <a:latin typeface="等线" panose="02010600030101010101" pitchFamily="2" charset="-122"/>
          <a:ea typeface="等线" panose="02010600030101010101" pitchFamily="2" charset="-122"/>
        </a:defRPr>
      </a:pPr>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xPr>
        <a:bodyPr rot="0" spcFirstLastPara="0" vertOverflow="ellipsis" vert="horz" wrap="square" anchor="ctr" anchorCtr="1"/>
        <a:lstStyle/>
        <a:p>
          <a:pPr>
            <a:defRPr lang="zh-CN" sz="1440" b="1" i="0" u="none" strike="noStrike" kern="1200" baseline="0">
              <a:solidFill>
                <a:schemeClr val="tx1"/>
              </a:solidFill>
              <a:latin typeface="等线" panose="02010600030101010101" pitchFamily="2" charset="-122"/>
              <a:ea typeface="等线" panose="02010600030101010101" pitchFamily="2" charset="-122"/>
              <a:cs typeface="+mn-cs"/>
            </a:defRPr>
          </a:pPr>
        </a:p>
      </c:txPr>
    </c:title>
    <c:autoTitleDeleted val="0"/>
    <c:plotArea>
      <c:layout/>
      <c:lineChart>
        <c:grouping val="standard"/>
        <c:varyColors val="0"/>
        <c:ser>
          <c:idx val="0"/>
          <c:order val="0"/>
          <c:tx>
            <c:strRef>
              <c:f>Sheet1!$B$1</c:f>
              <c:strCache>
                <c:ptCount val="1"/>
                <c:pt idx="0">
                  <c:v>行销专员工时</c:v>
                </c:pt>
              </c:strCache>
            </c:strRef>
          </c:tx>
          <c:spPr>
            <a:ln w="28575" cap="rnd" cmpd="sng" algn="ctr">
              <a:solidFill>
                <a:srgbClr val="C00000"/>
              </a:solidFill>
              <a:prstDash val="solid"/>
              <a:round/>
            </a:ln>
          </c:spPr>
          <c:marker>
            <c:spPr>
              <a:solidFill>
                <a:srgbClr val="C00000"/>
              </a:solidFill>
              <a:ln w="9525" cap="flat" cmpd="sng" algn="ctr">
                <a:solidFill>
                  <a:srgbClr val="C00000"/>
                </a:solidFill>
                <a:prstDash val="solid"/>
                <a:round/>
              </a:ln>
            </c:spPr>
          </c:marker>
          <c:dLbls>
            <c:spPr>
              <a:noFill/>
              <a:ln>
                <a:noFill/>
              </a:ln>
              <a:effectLst/>
            </c:spPr>
            <c:txPr>
              <a:bodyPr rot="0" spcFirstLastPara="0" vertOverflow="ellipsis" vert="horz" wrap="square" lIns="38100" tIns="19050" rIns="38100" bIns="19050" anchor="ctr" anchorCtr="1"/>
              <a:lstStyle/>
              <a:p>
                <a:pPr>
                  <a:defRPr lang="zh-CN" sz="1200" b="1" i="0" u="none" strike="noStrike" kern="1200" baseline="0">
                    <a:solidFill>
                      <a:schemeClr val="tx1"/>
                    </a:solidFill>
                    <a:latin typeface="等线" panose="02010600030101010101" pitchFamily="2" charset="-122"/>
                    <a:ea typeface="等线" panose="02010600030101010101" pitchFamily="2" charset="-122"/>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Sheet1!$A$2:$A$6</c:f>
              <c:strCache>
                <c:ptCount val="5"/>
                <c:pt idx="0">
                  <c:v>W15</c:v>
                </c:pt>
                <c:pt idx="1">
                  <c:v>W16</c:v>
                </c:pt>
                <c:pt idx="2">
                  <c:v>W17</c:v>
                </c:pt>
                <c:pt idx="3">
                  <c:v>W18</c:v>
                </c:pt>
                <c:pt idx="4">
                  <c:v>W19</c:v>
                </c:pt>
              </c:strCache>
            </c:strRef>
          </c:cat>
          <c:val>
            <c:numRef>
              <c:f>Sheet1!$B$2:$B$6</c:f>
              <c:numCache>
                <c:formatCode>General</c:formatCode>
                <c:ptCount val="5"/>
                <c:pt idx="0">
                  <c:v>40</c:v>
                </c:pt>
                <c:pt idx="1">
                  <c:v>40</c:v>
                </c:pt>
                <c:pt idx="2">
                  <c:v>0</c:v>
                </c:pt>
                <c:pt idx="3">
                  <c:v>0</c:v>
                </c:pt>
                <c:pt idx="4">
                  <c:v>0</c:v>
                </c:pt>
              </c:numCache>
            </c:numRef>
          </c:val>
          <c:smooth val="0"/>
        </c:ser>
        <c:dLbls>
          <c:showLegendKey val="0"/>
          <c:showVal val="1"/>
          <c:showCatName val="0"/>
          <c:showSerName val="0"/>
          <c:showPercent val="0"/>
          <c:showBubbleSize val="0"/>
        </c:dLbls>
        <c:marker val="1"/>
        <c:smooth val="0"/>
        <c:axId val="943331328"/>
        <c:axId val="169088064"/>
      </c:lineChart>
      <c:catAx>
        <c:axId val="943331328"/>
        <c:scaling>
          <c:orientation val="minMax"/>
        </c:scaling>
        <c:delete val="0"/>
        <c:axPos val="b"/>
        <c:majorTickMark val="none"/>
        <c:minorTickMark val="none"/>
        <c:tickLblPos val="nextTo"/>
        <c:txPr>
          <a:bodyPr rot="-60000000" spcFirstLastPara="0" vertOverflow="ellipsis" vert="horz" wrap="square" anchor="ctr" anchorCtr="1"/>
          <a:lstStyle/>
          <a:p>
            <a:pPr>
              <a:defRPr lang="zh-CN" sz="1200" b="1" i="0" u="none" strike="noStrike" kern="1200" baseline="0">
                <a:solidFill>
                  <a:schemeClr val="tx1"/>
                </a:solidFill>
                <a:latin typeface="等线" panose="02010600030101010101" pitchFamily="2" charset="-122"/>
                <a:ea typeface="等线" panose="02010600030101010101" pitchFamily="2" charset="-122"/>
                <a:cs typeface="+mn-cs"/>
              </a:defRPr>
            </a:pPr>
          </a:p>
        </c:txPr>
        <c:crossAx val="169088064"/>
        <c:crosses val="autoZero"/>
        <c:auto val="1"/>
        <c:lblAlgn val="ctr"/>
        <c:lblOffset val="100"/>
        <c:noMultiLvlLbl val="0"/>
      </c:catAx>
      <c:valAx>
        <c:axId val="169088064"/>
        <c:scaling>
          <c:orientation val="minMax"/>
        </c:scaling>
        <c:delete val="1"/>
        <c:axPos val="l"/>
        <c:numFmt formatCode="General" sourceLinked="1"/>
        <c:majorTickMark val="out"/>
        <c:minorTickMark val="none"/>
        <c:tickLblPos val="nextTo"/>
        <c:txPr>
          <a:bodyPr rot="-60000000" spcFirstLastPara="0" vertOverflow="ellipsis" vert="horz" wrap="square" anchor="ctr" anchorCtr="1"/>
          <a:lstStyle/>
          <a:p>
            <a:pPr>
              <a:defRPr lang="zh-CN" sz="1200" b="1" i="0" u="none" strike="noStrike" kern="1200" baseline="0">
                <a:solidFill>
                  <a:schemeClr val="tx1"/>
                </a:solidFill>
                <a:latin typeface="等线" panose="02010600030101010101" pitchFamily="2" charset="-122"/>
                <a:ea typeface="等线" panose="02010600030101010101" pitchFamily="2" charset="-122"/>
                <a:cs typeface="+mn-cs"/>
              </a:defRPr>
            </a:pPr>
          </a:p>
        </c:txPr>
        <c:crossAx val="943331328"/>
        <c:crosses val="autoZero"/>
        <c:crossBetween val="between"/>
      </c:valAx>
    </c:plotArea>
    <c:plotVisOnly val="1"/>
    <c:dispBlanksAs val="gap"/>
    <c:showDLblsOverMax val="0"/>
  </c:chart>
  <c:txPr>
    <a:bodyPr/>
    <a:lstStyle/>
    <a:p>
      <a:pPr>
        <a:defRPr lang="zh-CN" sz="1200" b="1">
          <a:latin typeface="等线" panose="02010600030101010101" pitchFamily="2" charset="-122"/>
          <a:ea typeface="等线" panose="02010600030101010101" pitchFamily="2" charset="-122"/>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zh-CN" sz="1440" b="1" i="0" u="none" strike="noStrike" kern="1200" baseline="0">
                <a:solidFill>
                  <a:schemeClr val="tx1"/>
                </a:solidFill>
                <a:latin typeface="等线" panose="02010600030101010101" pitchFamily="2" charset="-122"/>
                <a:ea typeface="等线" panose="02010600030101010101" pitchFamily="2" charset="-122"/>
                <a:cs typeface="+mn-cs"/>
              </a:defRPr>
            </a:pPr>
            <a:r>
              <a:rPr lang="en-US"/>
              <a:t>TC</a:t>
            </a:r>
            <a:r>
              <a:rPr lang="zh-CN"/>
              <a:t>差异明细</a:t>
            </a:r>
            <a:endParaRPr lang="en-US"/>
          </a:p>
        </c:rich>
      </c:tx>
      <c:layout/>
      <c:overlay val="0"/>
    </c:title>
    <c:autoTitleDeleted val="0"/>
    <c:plotArea>
      <c:layout/>
      <c:lineChart>
        <c:grouping val="standard"/>
        <c:varyColors val="0"/>
        <c:ser>
          <c:idx val="0"/>
          <c:order val="0"/>
          <c:tx>
            <c:strRef>
              <c:f>Sheet1!$B$1</c:f>
              <c:strCache>
                <c:ptCount val="1"/>
                <c:pt idx="0">
                  <c:v>预估TC</c:v>
                </c:pt>
              </c:strCache>
            </c:strRef>
          </c:tx>
          <c:marker>
            <c:symbol val="none"/>
          </c:marker>
          <c:dLbls>
            <c:delete val="1"/>
          </c:dLbls>
          <c:cat>
            <c:strRef>
              <c:f>Sheet1!$A$2:$A$8</c:f>
              <c:strCache>
                <c:ptCount val="7"/>
                <c:pt idx="0">
                  <c:v>5/6</c:v>
                </c:pt>
                <c:pt idx="1">
                  <c:v>5/7</c:v>
                </c:pt>
                <c:pt idx="2">
                  <c:v>5/8</c:v>
                </c:pt>
                <c:pt idx="3">
                  <c:v>5/9</c:v>
                </c:pt>
                <c:pt idx="4">
                  <c:v>5/10</c:v>
                </c:pt>
                <c:pt idx="5">
                  <c:v>5/11</c:v>
                </c:pt>
                <c:pt idx="6">
                  <c:v>5/12</c:v>
                </c:pt>
              </c:strCache>
            </c:strRef>
          </c:cat>
          <c:val>
            <c:numRef>
              <c:f>Sheet1!$B$2:$B$8</c:f>
              <c:numCache>
                <c:formatCode>General</c:formatCode>
                <c:ptCount val="7"/>
                <c:pt idx="0">
                  <c:v>983</c:v>
                </c:pt>
                <c:pt idx="1">
                  <c:v>1123</c:v>
                </c:pt>
                <c:pt idx="2">
                  <c:v>1037</c:v>
                </c:pt>
                <c:pt idx="3">
                  <c:v>853</c:v>
                </c:pt>
                <c:pt idx="4">
                  <c:v>890</c:v>
                </c:pt>
                <c:pt idx="5">
                  <c:v>861</c:v>
                </c:pt>
                <c:pt idx="6">
                  <c:v>913</c:v>
                </c:pt>
              </c:numCache>
            </c:numRef>
          </c:val>
          <c:smooth val="0"/>
        </c:ser>
        <c:ser>
          <c:idx val="1"/>
          <c:order val="1"/>
          <c:tx>
            <c:strRef>
              <c:f>Sheet1!$C$1</c:f>
              <c:strCache>
                <c:ptCount val="1"/>
                <c:pt idx="0">
                  <c:v>预排TC</c:v>
                </c:pt>
              </c:strCache>
            </c:strRef>
          </c:tx>
          <c:marker>
            <c:symbol val="none"/>
          </c:marker>
          <c:dLbls>
            <c:delete val="1"/>
          </c:dLbls>
          <c:cat>
            <c:strRef>
              <c:f>Sheet1!$A$2:$A$8</c:f>
              <c:strCache>
                <c:ptCount val="7"/>
                <c:pt idx="0">
                  <c:v>5/6</c:v>
                </c:pt>
                <c:pt idx="1">
                  <c:v>5/7</c:v>
                </c:pt>
                <c:pt idx="2">
                  <c:v>5/8</c:v>
                </c:pt>
                <c:pt idx="3">
                  <c:v>5/9</c:v>
                </c:pt>
                <c:pt idx="4">
                  <c:v>5/10</c:v>
                </c:pt>
                <c:pt idx="5">
                  <c:v>5/11</c:v>
                </c:pt>
                <c:pt idx="6">
                  <c:v>5/12</c:v>
                </c:pt>
              </c:strCache>
            </c:strRef>
          </c:cat>
          <c:val>
            <c:numRef>
              <c:f>Sheet1!$C$2:$C$8</c:f>
              <c:numCache>
                <c:formatCode>General</c:formatCode>
                <c:ptCount val="7"/>
                <c:pt idx="0">
                  <c:v>966</c:v>
                </c:pt>
                <c:pt idx="1">
                  <c:v>1111</c:v>
                </c:pt>
                <c:pt idx="2">
                  <c:v>1021</c:v>
                </c:pt>
                <c:pt idx="3">
                  <c:v>813</c:v>
                </c:pt>
                <c:pt idx="4">
                  <c:v>831</c:v>
                </c:pt>
                <c:pt idx="5">
                  <c:v>800</c:v>
                </c:pt>
                <c:pt idx="6">
                  <c:v>885</c:v>
                </c:pt>
              </c:numCache>
            </c:numRef>
          </c:val>
          <c:smooth val="0"/>
        </c:ser>
        <c:ser>
          <c:idx val="2"/>
          <c:order val="2"/>
          <c:tx>
            <c:strRef>
              <c:f>Sheet1!$D$1</c:f>
              <c:strCache>
                <c:ptCount val="1"/>
                <c:pt idx="0">
                  <c:v>实际TC</c:v>
                </c:pt>
              </c:strCache>
            </c:strRef>
          </c:tx>
          <c:spPr>
            <a:ln w="28575" cap="rnd" cmpd="sng" algn="ctr">
              <a:solidFill>
                <a:schemeClr val="tx1"/>
              </a:solidFill>
              <a:prstDash val="solid"/>
              <a:round/>
            </a:ln>
          </c:spPr>
          <c:marker>
            <c:symbol val="none"/>
          </c:marker>
          <c:dLbls>
            <c:delete val="1"/>
          </c:dLbls>
          <c:cat>
            <c:strRef>
              <c:f>Sheet1!$A$2:$A$8</c:f>
              <c:strCache>
                <c:ptCount val="7"/>
                <c:pt idx="0">
                  <c:v>5/6</c:v>
                </c:pt>
                <c:pt idx="1">
                  <c:v>5/7</c:v>
                </c:pt>
                <c:pt idx="2">
                  <c:v>5/8</c:v>
                </c:pt>
                <c:pt idx="3">
                  <c:v>5/9</c:v>
                </c:pt>
                <c:pt idx="4">
                  <c:v>5/10</c:v>
                </c:pt>
                <c:pt idx="5">
                  <c:v>5/11</c:v>
                </c:pt>
                <c:pt idx="6">
                  <c:v>5/12</c:v>
                </c:pt>
              </c:strCache>
            </c:strRef>
          </c:cat>
          <c:val>
            <c:numRef>
              <c:f>Sheet1!$D$2:$D$8</c:f>
              <c:numCache>
                <c:formatCode>General</c:formatCode>
                <c:ptCount val="7"/>
                <c:pt idx="0">
                  <c:v>981</c:v>
                </c:pt>
                <c:pt idx="1">
                  <c:v>1116</c:v>
                </c:pt>
                <c:pt idx="2">
                  <c:v>998</c:v>
                </c:pt>
                <c:pt idx="3">
                  <c:v>887</c:v>
                </c:pt>
                <c:pt idx="4">
                  <c:v>869</c:v>
                </c:pt>
                <c:pt idx="5">
                  <c:v>810</c:v>
                </c:pt>
                <c:pt idx="6">
                  <c:v>935</c:v>
                </c:pt>
              </c:numCache>
            </c:numRef>
          </c:val>
          <c:smooth val="0"/>
        </c:ser>
        <c:dLbls>
          <c:showLegendKey val="0"/>
          <c:showVal val="0"/>
          <c:showCatName val="0"/>
          <c:showSerName val="0"/>
          <c:showPercent val="0"/>
          <c:showBubbleSize val="0"/>
        </c:dLbls>
        <c:marker val="0"/>
        <c:smooth val="0"/>
        <c:axId val="941366784"/>
        <c:axId val="169105024"/>
      </c:lineChart>
      <c:catAx>
        <c:axId val="941366784"/>
        <c:scaling>
          <c:orientation val="minMax"/>
        </c:scaling>
        <c:delete val="0"/>
        <c:axPos val="b"/>
        <c:numFmt formatCode="@" sourceLinked="1"/>
        <c:majorTickMark val="none"/>
        <c:minorTickMark val="none"/>
        <c:tickLblPos val="low"/>
        <c:txPr>
          <a:bodyPr rot="-60000000" spcFirstLastPara="0" vertOverflow="ellipsis" vert="horz" wrap="square" anchor="ctr" anchorCtr="1"/>
          <a:lstStyle/>
          <a:p>
            <a:pPr>
              <a:defRPr lang="zh-CN" sz="1200" b="0" i="0" u="none" strike="noStrike" kern="1200" baseline="0">
                <a:solidFill>
                  <a:schemeClr val="tx1"/>
                </a:solidFill>
                <a:latin typeface="等线" panose="02010600030101010101" pitchFamily="2" charset="-122"/>
                <a:ea typeface="等线" panose="02010600030101010101" pitchFamily="2" charset="-122"/>
                <a:cs typeface="+mn-cs"/>
              </a:defRPr>
            </a:pPr>
          </a:p>
        </c:txPr>
        <c:crossAx val="169105024"/>
        <c:crosses val="autoZero"/>
        <c:auto val="1"/>
        <c:lblAlgn val="ctr"/>
        <c:lblOffset val="100"/>
        <c:noMultiLvlLbl val="0"/>
      </c:catAx>
      <c:valAx>
        <c:axId val="169105024"/>
        <c:scaling>
          <c:orientation val="minMax"/>
          <c:max val="1200"/>
          <c:min val="600"/>
        </c:scaling>
        <c:delete val="0"/>
        <c:axPos val="l"/>
        <c:majorGridlines/>
        <c:numFmt formatCode="General" sourceLinked="1"/>
        <c:majorTickMark val="none"/>
        <c:minorTickMark val="none"/>
        <c:tickLblPos val="nextTo"/>
        <c:txPr>
          <a:bodyPr rot="-60000000" spcFirstLastPara="0" vertOverflow="ellipsis" vert="horz" wrap="square" anchor="ctr" anchorCtr="1"/>
          <a:lstStyle/>
          <a:p>
            <a:pPr>
              <a:defRPr lang="zh-CN" sz="1200" b="0" i="0" u="none" strike="noStrike" kern="1200" baseline="0">
                <a:solidFill>
                  <a:schemeClr val="tx1"/>
                </a:solidFill>
                <a:latin typeface="等线" panose="02010600030101010101" pitchFamily="2" charset="-122"/>
                <a:ea typeface="等线" panose="02010600030101010101" pitchFamily="2" charset="-122"/>
                <a:cs typeface="+mn-cs"/>
              </a:defRPr>
            </a:pPr>
          </a:p>
        </c:txPr>
        <c:crossAx val="941366784"/>
        <c:crosses val="autoZero"/>
        <c:crossBetween val="between"/>
        <c:majorUnit val="200"/>
      </c:valAx>
    </c:plotArea>
    <c:legend>
      <c:legendPos val="t"/>
      <c:layout/>
      <c:overlay val="0"/>
      <c:txPr>
        <a:bodyPr rot="0" spcFirstLastPara="0" vertOverflow="ellipsis" vert="horz" wrap="square" anchor="ctr" anchorCtr="1"/>
        <a:lstStyle/>
        <a:p>
          <a:pPr>
            <a:defRPr lang="zh-CN" sz="1200" b="0" i="0" u="none" strike="noStrike" kern="1200" baseline="0">
              <a:solidFill>
                <a:schemeClr val="tx1"/>
              </a:solidFill>
              <a:latin typeface="等线" panose="02010600030101010101" pitchFamily="2" charset="-122"/>
              <a:ea typeface="等线" panose="02010600030101010101" pitchFamily="2" charset="-122"/>
              <a:cs typeface="+mn-cs"/>
            </a:defRPr>
          </a:pPr>
        </a:p>
      </c:txPr>
    </c:legend>
    <c:plotVisOnly val="1"/>
    <c:dispBlanksAs val="gap"/>
    <c:showDLblsOverMax val="0"/>
  </c:chart>
  <c:txPr>
    <a:bodyPr/>
    <a:lstStyle/>
    <a:p>
      <a:pPr>
        <a:defRPr lang="zh-CN" sz="1200">
          <a:latin typeface="等线" panose="02010600030101010101" pitchFamily="2" charset="-122"/>
          <a:ea typeface="等线" panose="02010600030101010101" pitchFamily="2" charset="-122"/>
        </a:defRPr>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zh-CN" sz="1440" b="1" i="0" u="none" strike="noStrike" kern="1200" baseline="0">
                <a:solidFill>
                  <a:schemeClr val="tx1"/>
                </a:solidFill>
                <a:latin typeface="等线" panose="02010600030101010101" pitchFamily="2" charset="-122"/>
                <a:ea typeface="等线" panose="02010600030101010101" pitchFamily="2" charset="-122"/>
                <a:cs typeface="+mn-cs"/>
              </a:defRPr>
            </a:pPr>
            <a:r>
              <a:rPr lang="zh-CN"/>
              <a:t>工时差异明细</a:t>
            </a:r>
            <a:endParaRPr lang="en-US"/>
          </a:p>
        </c:rich>
      </c:tx>
      <c:layout/>
      <c:overlay val="0"/>
    </c:title>
    <c:autoTitleDeleted val="0"/>
    <c:plotArea>
      <c:layout/>
      <c:lineChart>
        <c:grouping val="standard"/>
        <c:varyColors val="0"/>
        <c:ser>
          <c:idx val="0"/>
          <c:order val="0"/>
          <c:tx>
            <c:strRef>
              <c:f>Sheet1!$B$1</c:f>
              <c:strCache>
                <c:ptCount val="1"/>
                <c:pt idx="0">
                  <c:v>预估工时</c:v>
                </c:pt>
              </c:strCache>
            </c:strRef>
          </c:tx>
          <c:marker>
            <c:symbol val="none"/>
          </c:marker>
          <c:dLbls>
            <c:delete val="1"/>
          </c:dLbls>
          <c:cat>
            <c:strRef>
              <c:f>Sheet1!$A$2:$A$8</c:f>
              <c:strCache>
                <c:ptCount val="7"/>
                <c:pt idx="0">
                  <c:v>5/6</c:v>
                </c:pt>
                <c:pt idx="1">
                  <c:v>5/7</c:v>
                </c:pt>
                <c:pt idx="2">
                  <c:v>5/8</c:v>
                </c:pt>
                <c:pt idx="3">
                  <c:v>5/9</c:v>
                </c:pt>
                <c:pt idx="4">
                  <c:v>5/10</c:v>
                </c:pt>
                <c:pt idx="5">
                  <c:v>5/11</c:v>
                </c:pt>
                <c:pt idx="6">
                  <c:v>5/12</c:v>
                </c:pt>
              </c:strCache>
            </c:strRef>
          </c:cat>
          <c:val>
            <c:numRef>
              <c:f>Sheet1!$B$2:$B$8</c:f>
              <c:numCache>
                <c:formatCode>General</c:formatCode>
                <c:ptCount val="7"/>
                <c:pt idx="0">
                  <c:v>147</c:v>
                </c:pt>
                <c:pt idx="1">
                  <c:v>157</c:v>
                </c:pt>
                <c:pt idx="2">
                  <c:v>152</c:v>
                </c:pt>
                <c:pt idx="3">
                  <c:v>129</c:v>
                </c:pt>
                <c:pt idx="4">
                  <c:v>140</c:v>
                </c:pt>
                <c:pt idx="5">
                  <c:v>134</c:v>
                </c:pt>
                <c:pt idx="6">
                  <c:v>139</c:v>
                </c:pt>
              </c:numCache>
            </c:numRef>
          </c:val>
          <c:smooth val="0"/>
        </c:ser>
        <c:ser>
          <c:idx val="1"/>
          <c:order val="1"/>
          <c:tx>
            <c:strRef>
              <c:f>Sheet1!$C$1</c:f>
              <c:strCache>
                <c:ptCount val="1"/>
                <c:pt idx="0">
                  <c:v>调整工时</c:v>
                </c:pt>
              </c:strCache>
            </c:strRef>
          </c:tx>
          <c:marker>
            <c:symbol val="none"/>
          </c:marker>
          <c:dLbls>
            <c:delete val="1"/>
          </c:dLbls>
          <c:cat>
            <c:strRef>
              <c:f>Sheet1!$A$2:$A$8</c:f>
              <c:strCache>
                <c:ptCount val="7"/>
                <c:pt idx="0">
                  <c:v>5/6</c:v>
                </c:pt>
                <c:pt idx="1">
                  <c:v>5/7</c:v>
                </c:pt>
                <c:pt idx="2">
                  <c:v>5/8</c:v>
                </c:pt>
                <c:pt idx="3">
                  <c:v>5/9</c:v>
                </c:pt>
                <c:pt idx="4">
                  <c:v>5/10</c:v>
                </c:pt>
                <c:pt idx="5">
                  <c:v>5/11</c:v>
                </c:pt>
                <c:pt idx="6">
                  <c:v>5/12</c:v>
                </c:pt>
              </c:strCache>
            </c:strRef>
          </c:cat>
          <c:val>
            <c:numRef>
              <c:f>Sheet1!$C$2:$C$8</c:f>
              <c:numCache>
                <c:formatCode>General</c:formatCode>
                <c:ptCount val="7"/>
                <c:pt idx="0">
                  <c:v>78</c:v>
                </c:pt>
                <c:pt idx="1">
                  <c:v>108</c:v>
                </c:pt>
                <c:pt idx="2">
                  <c:v>134</c:v>
                </c:pt>
                <c:pt idx="3">
                  <c:v>71</c:v>
                </c:pt>
                <c:pt idx="4">
                  <c:v>100</c:v>
                </c:pt>
                <c:pt idx="5">
                  <c:v>118</c:v>
                </c:pt>
                <c:pt idx="6">
                  <c:v>129</c:v>
                </c:pt>
              </c:numCache>
            </c:numRef>
          </c:val>
          <c:smooth val="0"/>
        </c:ser>
        <c:ser>
          <c:idx val="2"/>
          <c:order val="2"/>
          <c:tx>
            <c:strRef>
              <c:f>Sheet1!$D$1</c:f>
              <c:strCache>
                <c:ptCount val="1"/>
                <c:pt idx="0">
                  <c:v>理想工时</c:v>
                </c:pt>
              </c:strCache>
            </c:strRef>
          </c:tx>
          <c:spPr>
            <a:ln w="28575" cap="rnd" cmpd="sng" algn="ctr">
              <a:solidFill>
                <a:schemeClr val="tx1"/>
              </a:solidFill>
              <a:prstDash val="solid"/>
              <a:round/>
            </a:ln>
          </c:spPr>
          <c:marker>
            <c:symbol val="none"/>
          </c:marker>
          <c:dLbls>
            <c:delete val="1"/>
          </c:dLbls>
          <c:cat>
            <c:strRef>
              <c:f>Sheet1!$A$2:$A$8</c:f>
              <c:strCache>
                <c:ptCount val="7"/>
                <c:pt idx="0">
                  <c:v>5/6</c:v>
                </c:pt>
                <c:pt idx="1">
                  <c:v>5/7</c:v>
                </c:pt>
                <c:pt idx="2">
                  <c:v>5/8</c:v>
                </c:pt>
                <c:pt idx="3">
                  <c:v>5/9</c:v>
                </c:pt>
                <c:pt idx="4">
                  <c:v>5/10</c:v>
                </c:pt>
                <c:pt idx="5">
                  <c:v>5/11</c:v>
                </c:pt>
                <c:pt idx="6">
                  <c:v>5/12</c:v>
                </c:pt>
              </c:strCache>
            </c:strRef>
          </c:cat>
          <c:val>
            <c:numRef>
              <c:f>Sheet1!$D$2:$D$8</c:f>
              <c:numCache>
                <c:formatCode>General</c:formatCode>
                <c:ptCount val="7"/>
                <c:pt idx="0">
                  <c:v>149</c:v>
                </c:pt>
                <c:pt idx="1">
                  <c:v>152</c:v>
                </c:pt>
                <c:pt idx="2">
                  <c:v>138</c:v>
                </c:pt>
                <c:pt idx="3">
                  <c:v>130</c:v>
                </c:pt>
                <c:pt idx="4">
                  <c:v>134</c:v>
                </c:pt>
                <c:pt idx="5">
                  <c:v>126</c:v>
                </c:pt>
                <c:pt idx="6">
                  <c:v>136</c:v>
                </c:pt>
              </c:numCache>
            </c:numRef>
          </c:val>
          <c:smooth val="0"/>
        </c:ser>
        <c:dLbls>
          <c:showLegendKey val="0"/>
          <c:showVal val="0"/>
          <c:showCatName val="0"/>
          <c:showSerName val="0"/>
          <c:showPercent val="0"/>
          <c:showBubbleSize val="0"/>
        </c:dLbls>
        <c:marker val="0"/>
        <c:smooth val="0"/>
        <c:axId val="941912064"/>
        <c:axId val="757921984"/>
      </c:lineChart>
      <c:catAx>
        <c:axId val="941912064"/>
        <c:scaling>
          <c:orientation val="minMax"/>
        </c:scaling>
        <c:delete val="0"/>
        <c:axPos val="b"/>
        <c:numFmt formatCode="@" sourceLinked="1"/>
        <c:majorTickMark val="none"/>
        <c:minorTickMark val="none"/>
        <c:tickLblPos val="low"/>
        <c:txPr>
          <a:bodyPr rot="-60000000" spcFirstLastPara="0" vertOverflow="ellipsis" vert="horz" wrap="square" anchor="ctr" anchorCtr="1"/>
          <a:lstStyle/>
          <a:p>
            <a:pPr>
              <a:defRPr lang="zh-CN" sz="1200" b="0" i="0" u="none" strike="noStrike" kern="1200" baseline="0">
                <a:solidFill>
                  <a:schemeClr val="tx1"/>
                </a:solidFill>
                <a:latin typeface="等线" panose="02010600030101010101" pitchFamily="2" charset="-122"/>
                <a:ea typeface="等线" panose="02010600030101010101" pitchFamily="2" charset="-122"/>
                <a:cs typeface="+mn-cs"/>
              </a:defRPr>
            </a:pPr>
          </a:p>
        </c:txPr>
        <c:crossAx val="757921984"/>
        <c:crosses val="autoZero"/>
        <c:auto val="1"/>
        <c:lblAlgn val="ctr"/>
        <c:lblOffset val="100"/>
        <c:noMultiLvlLbl val="0"/>
      </c:catAx>
      <c:valAx>
        <c:axId val="757921984"/>
        <c:scaling>
          <c:orientation val="minMax"/>
        </c:scaling>
        <c:delete val="0"/>
        <c:axPos val="l"/>
        <c:majorGridlines/>
        <c:numFmt formatCode="General" sourceLinked="1"/>
        <c:majorTickMark val="none"/>
        <c:minorTickMark val="none"/>
        <c:tickLblPos val="nextTo"/>
        <c:txPr>
          <a:bodyPr rot="-60000000" spcFirstLastPara="0" vertOverflow="ellipsis" vert="horz" wrap="square" anchor="ctr" anchorCtr="1"/>
          <a:lstStyle/>
          <a:p>
            <a:pPr>
              <a:defRPr lang="zh-CN" sz="1200" b="0" i="0" u="none" strike="noStrike" kern="1200" baseline="0">
                <a:solidFill>
                  <a:schemeClr val="tx1"/>
                </a:solidFill>
                <a:latin typeface="等线" panose="02010600030101010101" pitchFamily="2" charset="-122"/>
                <a:ea typeface="等线" panose="02010600030101010101" pitchFamily="2" charset="-122"/>
                <a:cs typeface="+mn-cs"/>
              </a:defRPr>
            </a:pPr>
          </a:p>
        </c:txPr>
        <c:crossAx val="941912064"/>
        <c:crosses val="autoZero"/>
        <c:crossBetween val="between"/>
      </c:valAx>
    </c:plotArea>
    <c:legend>
      <c:legendPos val="t"/>
      <c:layout/>
      <c:overlay val="0"/>
      <c:txPr>
        <a:bodyPr rot="0" spcFirstLastPara="0" vertOverflow="ellipsis" vert="horz" wrap="square" anchor="ctr" anchorCtr="1"/>
        <a:lstStyle/>
        <a:p>
          <a:pPr>
            <a:defRPr lang="zh-CN" sz="1200" b="0" i="0" u="none" strike="noStrike" kern="1200" baseline="0">
              <a:solidFill>
                <a:schemeClr val="tx1"/>
              </a:solidFill>
              <a:latin typeface="等线" panose="02010600030101010101" pitchFamily="2" charset="-122"/>
              <a:ea typeface="等线" panose="02010600030101010101" pitchFamily="2" charset="-122"/>
              <a:cs typeface="+mn-cs"/>
            </a:defRPr>
          </a:pPr>
        </a:p>
      </c:txPr>
    </c:legend>
    <c:plotVisOnly val="1"/>
    <c:dispBlanksAs val="gap"/>
    <c:showDLblsOverMax val="0"/>
  </c:chart>
  <c:txPr>
    <a:bodyPr/>
    <a:lstStyle/>
    <a:p>
      <a:pPr>
        <a:defRPr lang="zh-CN" sz="1200">
          <a:latin typeface="等线" panose="02010600030101010101" pitchFamily="2" charset="-122"/>
          <a:ea typeface="等线" panose="02010600030101010101" pitchFamily="2" charset="-122"/>
        </a:defRPr>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258703703703704"/>
          <c:y val="0.381762113776394"/>
          <c:w val="0.948259259259259"/>
          <c:h val="0.405468305570603"/>
        </c:manualLayout>
      </c:layout>
      <c:barChart>
        <c:barDir val="col"/>
        <c:grouping val="clustered"/>
        <c:varyColors val="0"/>
        <c:ser>
          <c:idx val="0"/>
          <c:order val="0"/>
          <c:tx>
            <c:strRef>
              <c:f>Sheet1!$B$1</c:f>
              <c:strCache>
                <c:ptCount val="1"/>
                <c:pt idx="0">
                  <c:v>直接工时手工拉线</c:v>
                </c:pt>
              </c:strCache>
            </c:strRef>
          </c:tx>
          <c:spPr>
            <a:solidFill>
              <a:srgbClr val="C00000"/>
            </a:solidFill>
          </c:spPr>
          <c:invertIfNegative val="0"/>
          <c:dLbls>
            <c:numFmt formatCode="#,##0.0" sourceLinked="0"/>
            <c:spPr>
              <a:noFill/>
              <a:ln>
                <a:noFill/>
              </a:ln>
              <a:effectLst/>
            </c:spPr>
            <c:txPr>
              <a:bodyPr rot="0" spcFirstLastPara="0" vertOverflow="ellipsis" vert="horz" wrap="square" lIns="38100" tIns="19050" rIns="38100" bIns="19050" anchor="ctr" anchorCtr="1"/>
              <a:lstStyle/>
              <a:p>
                <a:pPr>
                  <a:defRPr lang="zh-CN" sz="1200" b="0" i="0" u="none" strike="noStrike" kern="1200" baseline="0">
                    <a:solidFill>
                      <a:schemeClr val="tx1"/>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Sheet1!$A$2:$A$8</c:f>
              <c:strCache>
                <c:ptCount val="7"/>
                <c:pt idx="0">
                  <c:v>5/6</c:v>
                </c:pt>
                <c:pt idx="1">
                  <c:v>5/7</c:v>
                </c:pt>
                <c:pt idx="2">
                  <c:v>5/8</c:v>
                </c:pt>
                <c:pt idx="3">
                  <c:v>5/9</c:v>
                </c:pt>
                <c:pt idx="4">
                  <c:v>5/10</c:v>
                </c:pt>
                <c:pt idx="5">
                  <c:v>5/11</c:v>
                </c:pt>
                <c:pt idx="6">
                  <c:v>5/12</c:v>
                </c:pt>
              </c:strCache>
            </c:strRef>
          </c:cat>
          <c:val>
            <c:numRef>
              <c:f>Sheet1!$B$2:$B$8</c:f>
              <c:numCache>
                <c:formatCode>General</c:formatCode>
                <c:ptCount val="7"/>
                <c:pt idx="0">
                  <c:v>-6</c:v>
                </c:pt>
                <c:pt idx="1">
                  <c:v>0</c:v>
                </c:pt>
                <c:pt idx="2">
                  <c:v>0</c:v>
                </c:pt>
                <c:pt idx="3">
                  <c:v>-7</c:v>
                </c:pt>
                <c:pt idx="4">
                  <c:v>0</c:v>
                </c:pt>
                <c:pt idx="5">
                  <c:v>0</c:v>
                </c:pt>
                <c:pt idx="6">
                  <c:v>0</c:v>
                </c:pt>
              </c:numCache>
            </c:numRef>
          </c:val>
        </c:ser>
        <c:dLbls>
          <c:showLegendKey val="0"/>
          <c:showVal val="1"/>
          <c:showCatName val="0"/>
          <c:showSerName val="0"/>
          <c:showPercent val="0"/>
          <c:showBubbleSize val="0"/>
        </c:dLbls>
        <c:gapWidth val="150"/>
        <c:overlap val="-25"/>
        <c:axId val="941670400"/>
        <c:axId val="777355840"/>
      </c:barChart>
      <c:catAx>
        <c:axId val="941670400"/>
        <c:scaling>
          <c:orientation val="minMax"/>
        </c:scaling>
        <c:delete val="0"/>
        <c:axPos val="b"/>
        <c:numFmt formatCode="@" sourceLinked="1"/>
        <c:majorTickMark val="none"/>
        <c:minorTickMark val="none"/>
        <c:tickLblPos val="low"/>
        <c:txPr>
          <a:bodyPr rot="-60000000" spcFirstLastPara="0" vertOverflow="ellipsis" vert="horz" wrap="square" anchor="ctr" anchorCtr="1"/>
          <a:lstStyle/>
          <a:p>
            <a:pPr>
              <a:defRPr lang="zh-CN" sz="1200" b="0" i="0" u="none" strike="noStrike" kern="1200" baseline="0">
                <a:solidFill>
                  <a:schemeClr val="tx1"/>
                </a:solidFill>
                <a:latin typeface="+mn-lt"/>
                <a:ea typeface="+mn-ea"/>
                <a:cs typeface="+mn-cs"/>
              </a:defRPr>
            </a:pPr>
          </a:p>
        </c:txPr>
        <c:crossAx val="777355840"/>
        <c:crosses val="autoZero"/>
        <c:auto val="1"/>
        <c:lblAlgn val="ctr"/>
        <c:lblOffset val="100"/>
        <c:noMultiLvlLbl val="0"/>
      </c:catAx>
      <c:valAx>
        <c:axId val="777355840"/>
        <c:scaling>
          <c:orientation val="minMax"/>
          <c:max val="0"/>
          <c:min val="-10"/>
        </c:scaling>
        <c:delete val="1"/>
        <c:axPos val="l"/>
        <c:numFmt formatCode="General" sourceLinked="1"/>
        <c:majorTickMark val="out"/>
        <c:minorTickMark val="none"/>
        <c:tickLblPos val="nextTo"/>
        <c:txPr>
          <a:bodyPr rot="-60000000" spcFirstLastPara="0" vertOverflow="ellipsis" vert="horz" wrap="square" anchor="ctr" anchorCtr="1"/>
          <a:lstStyle/>
          <a:p>
            <a:pPr>
              <a:defRPr lang="zh-CN" sz="1200" b="0" i="0" u="none" strike="noStrike" kern="1200" baseline="0">
                <a:solidFill>
                  <a:schemeClr val="tx1"/>
                </a:solidFill>
                <a:latin typeface="+mn-lt"/>
                <a:ea typeface="+mn-ea"/>
                <a:cs typeface="+mn-cs"/>
              </a:defRPr>
            </a:pPr>
          </a:p>
        </c:txPr>
        <c:crossAx val="941670400"/>
        <c:crosses val="autoZero"/>
        <c:crossBetween val="between"/>
      </c:valAx>
    </c:plotArea>
    <c:plotVisOnly val="1"/>
    <c:dispBlanksAs val="gap"/>
    <c:showDLblsOverMax val="0"/>
  </c:chart>
  <c:txPr>
    <a:bodyPr/>
    <a:lstStyle/>
    <a:p>
      <a:pPr>
        <a:defRPr lang="zh-CN" sz="1200"/>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间接工时手工拉线</c:v>
                </c:pt>
              </c:strCache>
            </c:strRef>
          </c:tx>
          <c:spPr>
            <a:solidFill>
              <a:srgbClr val="C00000"/>
            </a:solidFill>
          </c:spPr>
          <c:invertIfNegative val="0"/>
          <c:dLbls>
            <c:numFmt formatCode="#,##0.0" sourceLinked="0"/>
            <c:spPr>
              <a:noFill/>
              <a:ln>
                <a:noFill/>
              </a:ln>
              <a:effectLst/>
            </c:spPr>
            <c:txPr>
              <a:bodyPr rot="0" spcFirstLastPara="0" vertOverflow="ellipsis" vert="horz" wrap="square" lIns="38100" tIns="19050" rIns="38100" bIns="19050" anchor="ctr" anchorCtr="1"/>
              <a:lstStyle/>
              <a:p>
                <a:pPr>
                  <a:defRPr lang="zh-CN" sz="1200" b="0" i="0" u="none" strike="noStrike" kern="1200" baseline="0">
                    <a:solidFill>
                      <a:schemeClr val="tx1"/>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Sheet1!$A$2:$A$8</c:f>
              <c:strCache>
                <c:ptCount val="7"/>
                <c:pt idx="0">
                  <c:v>5/6</c:v>
                </c:pt>
                <c:pt idx="1">
                  <c:v>5/7</c:v>
                </c:pt>
                <c:pt idx="2">
                  <c:v>5/8</c:v>
                </c:pt>
                <c:pt idx="3">
                  <c:v>5/9</c:v>
                </c:pt>
                <c:pt idx="4">
                  <c:v>5/10</c:v>
                </c:pt>
                <c:pt idx="5">
                  <c:v>5/11</c:v>
                </c:pt>
                <c:pt idx="6">
                  <c:v>5/12</c:v>
                </c:pt>
              </c:strCache>
            </c:strRef>
          </c:cat>
          <c:val>
            <c:numRef>
              <c:f>Sheet1!$B$2:$B$8</c:f>
              <c:numCache>
                <c:formatCode>General</c:formatCode>
                <c:ptCount val="7"/>
                <c:pt idx="0">
                  <c:v>-9</c:v>
                </c:pt>
                <c:pt idx="1">
                  <c:v>-9.5</c:v>
                </c:pt>
                <c:pt idx="2">
                  <c:v>4</c:v>
                </c:pt>
                <c:pt idx="3">
                  <c:v>4</c:v>
                </c:pt>
                <c:pt idx="4">
                  <c:v>4</c:v>
                </c:pt>
                <c:pt idx="5">
                  <c:v>-11</c:v>
                </c:pt>
                <c:pt idx="6">
                  <c:v>-9.5</c:v>
                </c:pt>
              </c:numCache>
            </c:numRef>
          </c:val>
        </c:ser>
        <c:dLbls>
          <c:showLegendKey val="0"/>
          <c:showVal val="1"/>
          <c:showCatName val="0"/>
          <c:showSerName val="0"/>
          <c:showPercent val="0"/>
          <c:showBubbleSize val="0"/>
        </c:dLbls>
        <c:gapWidth val="150"/>
        <c:overlap val="-25"/>
        <c:axId val="941671424"/>
        <c:axId val="750805568"/>
      </c:barChart>
      <c:catAx>
        <c:axId val="941671424"/>
        <c:scaling>
          <c:orientation val="minMax"/>
        </c:scaling>
        <c:delete val="0"/>
        <c:axPos val="b"/>
        <c:numFmt formatCode="@" sourceLinked="1"/>
        <c:majorTickMark val="none"/>
        <c:minorTickMark val="none"/>
        <c:tickLblPos val="low"/>
        <c:txPr>
          <a:bodyPr rot="-60000000" spcFirstLastPara="0" vertOverflow="ellipsis" vert="horz" wrap="square" anchor="ctr" anchorCtr="1"/>
          <a:lstStyle/>
          <a:p>
            <a:pPr>
              <a:defRPr lang="zh-CN" sz="1200" b="0" i="0" u="none" strike="noStrike" kern="1200" baseline="0">
                <a:solidFill>
                  <a:schemeClr val="tx1"/>
                </a:solidFill>
                <a:latin typeface="+mn-lt"/>
                <a:ea typeface="+mn-ea"/>
                <a:cs typeface="+mn-cs"/>
              </a:defRPr>
            </a:pPr>
          </a:p>
        </c:txPr>
        <c:crossAx val="750805568"/>
        <c:crosses val="autoZero"/>
        <c:auto val="1"/>
        <c:lblAlgn val="ctr"/>
        <c:lblOffset val="100"/>
        <c:noMultiLvlLbl val="0"/>
      </c:catAx>
      <c:valAx>
        <c:axId val="750805568"/>
        <c:scaling>
          <c:orientation val="minMax"/>
          <c:max val="6"/>
          <c:min val="-16"/>
        </c:scaling>
        <c:delete val="1"/>
        <c:axPos val="l"/>
        <c:numFmt formatCode="General" sourceLinked="1"/>
        <c:majorTickMark val="out"/>
        <c:minorTickMark val="none"/>
        <c:tickLblPos val="nextTo"/>
        <c:txPr>
          <a:bodyPr rot="-60000000" spcFirstLastPara="0" vertOverflow="ellipsis" vert="horz" wrap="square" anchor="ctr" anchorCtr="1"/>
          <a:lstStyle/>
          <a:p>
            <a:pPr>
              <a:defRPr lang="zh-CN" sz="1200" b="0" i="0" u="none" strike="noStrike" kern="1200" baseline="0">
                <a:solidFill>
                  <a:schemeClr val="tx1"/>
                </a:solidFill>
                <a:latin typeface="+mn-lt"/>
                <a:ea typeface="+mn-ea"/>
                <a:cs typeface="+mn-cs"/>
              </a:defRPr>
            </a:pPr>
          </a:p>
        </c:txPr>
        <c:crossAx val="941671424"/>
        <c:crosses val="autoZero"/>
        <c:crossBetween val="between"/>
      </c:valAx>
    </c:plotArea>
    <c:plotVisOnly val="1"/>
    <c:dispBlanksAs val="gap"/>
    <c:showDLblsOverMax val="0"/>
  </c:chart>
  <c:txPr>
    <a:bodyPr/>
    <a:lstStyle/>
    <a:p>
      <a:pPr>
        <a:defRPr lang="zh-CN" sz="1200"/>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zh-CN" sz="1320" b="1" i="0" u="none" strike="noStrike" kern="1200" baseline="0">
                <a:solidFill>
                  <a:schemeClr val="tx1"/>
                </a:solidFill>
                <a:latin typeface="等线" panose="02010600030101010101" pitchFamily="2" charset="-122"/>
                <a:ea typeface="等线" panose="02010600030101010101" pitchFamily="2" charset="-122"/>
                <a:cs typeface="+mn-cs"/>
              </a:defRPr>
            </a:pPr>
            <a:r>
              <a:rPr lang="zh-CN" dirty="0"/>
              <a:t>实际刷卡工</a:t>
            </a:r>
            <a:r>
              <a:rPr lang="zh-CN" dirty="0" smtClean="0"/>
              <a:t>时</a:t>
            </a:r>
            <a:r>
              <a:rPr lang="en-US" altLang="zh-CN" dirty="0" smtClean="0"/>
              <a:t>-</a:t>
            </a:r>
            <a:r>
              <a:rPr lang="zh-CN" dirty="0" smtClean="0"/>
              <a:t>预</a:t>
            </a:r>
            <a:r>
              <a:rPr lang="zh-CN" dirty="0"/>
              <a:t>排总工时</a:t>
            </a:r>
            <a:endParaRPr lang="zh-CN" dirty="0"/>
          </a:p>
        </c:rich>
      </c:tx>
      <c:layout/>
      <c:overlay val="0"/>
    </c:title>
    <c:autoTitleDeleted val="0"/>
    <c:plotArea>
      <c:layout/>
      <c:barChart>
        <c:barDir val="col"/>
        <c:grouping val="clustered"/>
        <c:varyColors val="0"/>
        <c:ser>
          <c:idx val="0"/>
          <c:order val="0"/>
          <c:tx>
            <c:strRef>
              <c:f>Sheet1!$B$1</c:f>
              <c:strCache>
                <c:ptCount val="1"/>
                <c:pt idx="0">
                  <c:v>直接工时手工拉线</c:v>
                </c:pt>
              </c:strCache>
            </c:strRef>
          </c:tx>
          <c:spPr>
            <a:solidFill>
              <a:srgbClr val="C00000"/>
            </a:solidFill>
          </c:spPr>
          <c:invertIfNegative val="0"/>
          <c:dLbls>
            <c:numFmt formatCode="#,##0.0" sourceLinked="0"/>
            <c:spPr>
              <a:noFill/>
              <a:ln>
                <a:noFill/>
              </a:ln>
              <a:effectLst/>
            </c:spPr>
            <c:txPr>
              <a:bodyPr rot="0" spcFirstLastPara="0" vertOverflow="ellipsis" vert="horz" wrap="square" lIns="38100" tIns="19050" rIns="38100" bIns="19050" anchor="ctr" anchorCtr="1"/>
              <a:lstStyle/>
              <a:p>
                <a:pPr>
                  <a:defRPr lang="zh-CN" sz="1200" b="0" i="0" u="none" strike="noStrike" kern="1200" baseline="0">
                    <a:solidFill>
                      <a:schemeClr val="tx1"/>
                    </a:solidFill>
                    <a:latin typeface="等线" panose="02010600030101010101" pitchFamily="2" charset="-122"/>
                    <a:ea typeface="等线" panose="02010600030101010101" pitchFamily="2" charset="-122"/>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Sheet1!$A$2:$A$8</c:f>
              <c:strCache>
                <c:ptCount val="7"/>
                <c:pt idx="0">
                  <c:v>5/6</c:v>
                </c:pt>
                <c:pt idx="1">
                  <c:v>5/7</c:v>
                </c:pt>
                <c:pt idx="2">
                  <c:v>5/8</c:v>
                </c:pt>
                <c:pt idx="3">
                  <c:v>5/9</c:v>
                </c:pt>
                <c:pt idx="4">
                  <c:v>5/10</c:v>
                </c:pt>
                <c:pt idx="5">
                  <c:v>5/11</c:v>
                </c:pt>
                <c:pt idx="6">
                  <c:v>5/12</c:v>
                </c:pt>
              </c:strCache>
            </c:strRef>
          </c:cat>
          <c:val>
            <c:numRef>
              <c:f>Sheet1!$B$2:$B$8</c:f>
              <c:numCache>
                <c:formatCode>General</c:formatCode>
                <c:ptCount val="7"/>
                <c:pt idx="0">
                  <c:v>-20</c:v>
                </c:pt>
                <c:pt idx="1">
                  <c:v>-19</c:v>
                </c:pt>
                <c:pt idx="2">
                  <c:v>-24</c:v>
                </c:pt>
                <c:pt idx="3">
                  <c:v>-22</c:v>
                </c:pt>
                <c:pt idx="4">
                  <c:v>7.5</c:v>
                </c:pt>
                <c:pt idx="5">
                  <c:v>-28</c:v>
                </c:pt>
                <c:pt idx="6">
                  <c:v>-15</c:v>
                </c:pt>
              </c:numCache>
            </c:numRef>
          </c:val>
        </c:ser>
        <c:dLbls>
          <c:showLegendKey val="0"/>
          <c:showVal val="1"/>
          <c:showCatName val="0"/>
          <c:showSerName val="0"/>
          <c:showPercent val="0"/>
          <c:showBubbleSize val="0"/>
        </c:dLbls>
        <c:gapWidth val="150"/>
        <c:overlap val="-25"/>
        <c:axId val="943330816"/>
        <c:axId val="169133760"/>
      </c:barChart>
      <c:catAx>
        <c:axId val="943330816"/>
        <c:scaling>
          <c:orientation val="minMax"/>
        </c:scaling>
        <c:delete val="0"/>
        <c:axPos val="b"/>
        <c:numFmt formatCode="@" sourceLinked="1"/>
        <c:majorTickMark val="none"/>
        <c:minorTickMark val="none"/>
        <c:tickLblPos val="low"/>
        <c:txPr>
          <a:bodyPr rot="-60000000" spcFirstLastPara="0" vertOverflow="ellipsis" vert="horz" wrap="square" anchor="ctr" anchorCtr="1"/>
          <a:lstStyle/>
          <a:p>
            <a:pPr>
              <a:defRPr lang="zh-CN" sz="1200" b="0" i="0" u="none" strike="noStrike" kern="1200" baseline="0">
                <a:solidFill>
                  <a:schemeClr val="tx1"/>
                </a:solidFill>
                <a:latin typeface="等线" panose="02010600030101010101" pitchFamily="2" charset="-122"/>
                <a:ea typeface="等线" panose="02010600030101010101" pitchFamily="2" charset="-122"/>
                <a:cs typeface="+mn-cs"/>
              </a:defRPr>
            </a:pPr>
          </a:p>
        </c:txPr>
        <c:crossAx val="169133760"/>
        <c:crosses val="autoZero"/>
        <c:auto val="1"/>
        <c:lblAlgn val="ctr"/>
        <c:lblOffset val="100"/>
        <c:noMultiLvlLbl val="0"/>
      </c:catAx>
      <c:valAx>
        <c:axId val="169133760"/>
        <c:scaling>
          <c:orientation val="minMax"/>
          <c:max val="11"/>
          <c:min val="-40"/>
        </c:scaling>
        <c:delete val="1"/>
        <c:axPos val="l"/>
        <c:numFmt formatCode="General" sourceLinked="1"/>
        <c:majorTickMark val="out"/>
        <c:minorTickMark val="none"/>
        <c:tickLblPos val="nextTo"/>
        <c:txPr>
          <a:bodyPr rot="-60000000" spcFirstLastPara="0" vertOverflow="ellipsis" vert="horz" wrap="square" anchor="ctr" anchorCtr="1"/>
          <a:lstStyle/>
          <a:p>
            <a:pPr>
              <a:defRPr lang="zh-CN" sz="1100" b="0" i="0" u="none" strike="noStrike" kern="1200" baseline="0">
                <a:solidFill>
                  <a:schemeClr val="tx1"/>
                </a:solidFill>
                <a:latin typeface="等线" panose="02010600030101010101" pitchFamily="2" charset="-122"/>
                <a:ea typeface="等线" panose="02010600030101010101" pitchFamily="2" charset="-122"/>
                <a:cs typeface="+mn-cs"/>
              </a:defRPr>
            </a:pPr>
          </a:p>
        </c:txPr>
        <c:crossAx val="943330816"/>
        <c:crosses val="autoZero"/>
        <c:crossBetween val="between"/>
      </c:valAx>
    </c:plotArea>
    <c:plotVisOnly val="1"/>
    <c:dispBlanksAs val="gap"/>
    <c:showDLblsOverMax val="0"/>
  </c:chart>
  <c:txPr>
    <a:bodyPr/>
    <a:lstStyle/>
    <a:p>
      <a:pPr>
        <a:defRPr lang="zh-CN" sz="1100">
          <a:latin typeface="等线" panose="02010600030101010101" pitchFamily="2" charset="-122"/>
          <a:ea typeface="等线" panose="02010600030101010101" pitchFamily="2" charset="-122"/>
        </a:defRPr>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zh-CN" sz="1320" b="1" i="0" u="none" strike="noStrike" kern="1200" baseline="0">
                <a:solidFill>
                  <a:schemeClr val="tx1"/>
                </a:solidFill>
                <a:latin typeface="等线" panose="02010600030101010101" pitchFamily="2" charset="-122"/>
                <a:ea typeface="等线" panose="02010600030101010101" pitchFamily="2" charset="-122"/>
                <a:cs typeface="+mn-cs"/>
              </a:defRPr>
            </a:pPr>
            <a:r>
              <a:rPr lang="zh-CN" dirty="0"/>
              <a:t>实际刷卡工</a:t>
            </a:r>
            <a:r>
              <a:rPr lang="zh-CN" dirty="0" smtClean="0"/>
              <a:t>时</a:t>
            </a:r>
            <a:r>
              <a:rPr lang="en-US" altLang="zh-CN" dirty="0" smtClean="0"/>
              <a:t>-</a:t>
            </a:r>
            <a:r>
              <a:rPr lang="zh-CN" altLang="en-US" dirty="0" smtClean="0"/>
              <a:t>楼面</a:t>
            </a:r>
            <a:r>
              <a:rPr lang="en-US" altLang="zh-CN" dirty="0" smtClean="0"/>
              <a:t>Sales</a:t>
            </a:r>
            <a:r>
              <a:rPr lang="zh-CN" altLang="en-US" dirty="0" smtClean="0"/>
              <a:t>变化调整后的</a:t>
            </a:r>
            <a:r>
              <a:rPr lang="en-US" altLang="zh-CN" dirty="0" smtClean="0"/>
              <a:t>CMS</a:t>
            </a:r>
            <a:r>
              <a:rPr lang="zh-CN" altLang="en-US" dirty="0" smtClean="0"/>
              <a:t>理想工时</a:t>
            </a:r>
            <a:endParaRPr lang="zh-CN" dirty="0"/>
          </a:p>
        </c:rich>
      </c:tx>
      <c:layout/>
      <c:overlay val="0"/>
    </c:title>
    <c:autoTitleDeleted val="0"/>
    <c:plotArea>
      <c:layout/>
      <c:barChart>
        <c:barDir val="col"/>
        <c:grouping val="clustered"/>
        <c:varyColors val="0"/>
        <c:ser>
          <c:idx val="0"/>
          <c:order val="0"/>
          <c:tx>
            <c:strRef>
              <c:f>Sheet1!$B$1</c:f>
              <c:strCache>
                <c:ptCount val="1"/>
                <c:pt idx="0">
                  <c:v>直接工时手工拉线</c:v>
                </c:pt>
              </c:strCache>
            </c:strRef>
          </c:tx>
          <c:spPr>
            <a:solidFill>
              <a:srgbClr val="C00000"/>
            </a:solidFill>
          </c:spPr>
          <c:invertIfNegative val="0"/>
          <c:dLbls>
            <c:numFmt formatCode="#,##0.0" sourceLinked="0"/>
            <c:spPr>
              <a:noFill/>
              <a:ln>
                <a:noFill/>
              </a:ln>
              <a:effectLst/>
            </c:spPr>
            <c:txPr>
              <a:bodyPr rot="0" spcFirstLastPara="0" vertOverflow="ellipsis" vert="horz" wrap="square" lIns="38100" tIns="19050" rIns="38100" bIns="19050" anchor="ctr" anchorCtr="1"/>
              <a:lstStyle/>
              <a:p>
                <a:pPr>
                  <a:defRPr lang="zh-CN" sz="1200" b="0" i="0" u="none" strike="noStrike" kern="1200" baseline="0">
                    <a:solidFill>
                      <a:schemeClr val="tx1"/>
                    </a:solidFill>
                    <a:latin typeface="等线" panose="02010600030101010101" pitchFamily="2" charset="-122"/>
                    <a:ea typeface="等线" panose="02010600030101010101" pitchFamily="2" charset="-122"/>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Sheet1!$A$2:$A$8</c:f>
              <c:strCache>
                <c:ptCount val="7"/>
                <c:pt idx="0">
                  <c:v>5/6</c:v>
                </c:pt>
                <c:pt idx="1">
                  <c:v>5/7</c:v>
                </c:pt>
                <c:pt idx="2">
                  <c:v>5/8</c:v>
                </c:pt>
                <c:pt idx="3">
                  <c:v>5/9</c:v>
                </c:pt>
                <c:pt idx="4">
                  <c:v>5/10</c:v>
                </c:pt>
                <c:pt idx="5">
                  <c:v>5/11</c:v>
                </c:pt>
                <c:pt idx="6">
                  <c:v>5/12</c:v>
                </c:pt>
              </c:strCache>
            </c:strRef>
          </c:cat>
          <c:val>
            <c:numRef>
              <c:f>Sheet1!$B$2:$B$8</c:f>
              <c:numCache>
                <c:formatCode>General</c:formatCode>
                <c:ptCount val="7"/>
                <c:pt idx="0">
                  <c:v>-1</c:v>
                </c:pt>
                <c:pt idx="1">
                  <c:v>-3</c:v>
                </c:pt>
                <c:pt idx="2">
                  <c:v>-7</c:v>
                </c:pt>
                <c:pt idx="3">
                  <c:v>0</c:v>
                </c:pt>
                <c:pt idx="4">
                  <c:v>22</c:v>
                </c:pt>
                <c:pt idx="5">
                  <c:v>25.5</c:v>
                </c:pt>
                <c:pt idx="6">
                  <c:v>-11</c:v>
                </c:pt>
              </c:numCache>
            </c:numRef>
          </c:val>
        </c:ser>
        <c:dLbls>
          <c:showLegendKey val="0"/>
          <c:showVal val="1"/>
          <c:showCatName val="0"/>
          <c:showSerName val="0"/>
          <c:showPercent val="0"/>
          <c:showBubbleSize val="0"/>
        </c:dLbls>
        <c:gapWidth val="150"/>
        <c:overlap val="-25"/>
        <c:axId val="952841728"/>
        <c:axId val="169137792"/>
      </c:barChart>
      <c:catAx>
        <c:axId val="952841728"/>
        <c:scaling>
          <c:orientation val="minMax"/>
        </c:scaling>
        <c:delete val="0"/>
        <c:axPos val="b"/>
        <c:numFmt formatCode="@" sourceLinked="1"/>
        <c:majorTickMark val="none"/>
        <c:minorTickMark val="none"/>
        <c:tickLblPos val="low"/>
        <c:txPr>
          <a:bodyPr rot="-60000000" spcFirstLastPara="0" vertOverflow="ellipsis" vert="horz" wrap="square" anchor="ctr" anchorCtr="1"/>
          <a:lstStyle/>
          <a:p>
            <a:pPr>
              <a:defRPr lang="zh-CN" sz="1200" b="0" i="0" u="none" strike="noStrike" kern="1200" baseline="0">
                <a:solidFill>
                  <a:schemeClr val="tx1"/>
                </a:solidFill>
                <a:latin typeface="等线" panose="02010600030101010101" pitchFamily="2" charset="-122"/>
                <a:ea typeface="等线" panose="02010600030101010101" pitchFamily="2" charset="-122"/>
                <a:cs typeface="+mn-cs"/>
              </a:defRPr>
            </a:pPr>
          </a:p>
        </c:txPr>
        <c:crossAx val="169137792"/>
        <c:crosses val="autoZero"/>
        <c:auto val="1"/>
        <c:lblAlgn val="ctr"/>
        <c:lblOffset val="100"/>
        <c:noMultiLvlLbl val="0"/>
      </c:catAx>
      <c:valAx>
        <c:axId val="169137792"/>
        <c:scaling>
          <c:orientation val="minMax"/>
          <c:max val="30"/>
          <c:min val="-30"/>
        </c:scaling>
        <c:delete val="1"/>
        <c:axPos val="l"/>
        <c:numFmt formatCode="General" sourceLinked="1"/>
        <c:majorTickMark val="out"/>
        <c:minorTickMark val="none"/>
        <c:tickLblPos val="nextTo"/>
        <c:txPr>
          <a:bodyPr rot="-60000000" spcFirstLastPara="0" vertOverflow="ellipsis" vert="horz" wrap="square" anchor="ctr" anchorCtr="1"/>
          <a:lstStyle/>
          <a:p>
            <a:pPr>
              <a:defRPr lang="zh-CN" sz="1100" b="0" i="0" u="none" strike="noStrike" kern="1200" baseline="0">
                <a:solidFill>
                  <a:schemeClr val="tx1"/>
                </a:solidFill>
                <a:latin typeface="等线" panose="02010600030101010101" pitchFamily="2" charset="-122"/>
                <a:ea typeface="等线" panose="02010600030101010101" pitchFamily="2" charset="-122"/>
                <a:cs typeface="+mn-cs"/>
              </a:defRPr>
            </a:pPr>
          </a:p>
        </c:txPr>
        <c:crossAx val="952841728"/>
        <c:crosses val="autoZero"/>
        <c:crossBetween val="between"/>
      </c:valAx>
    </c:plotArea>
    <c:plotVisOnly val="1"/>
    <c:dispBlanksAs val="gap"/>
    <c:showDLblsOverMax val="0"/>
  </c:chart>
  <c:txPr>
    <a:bodyPr/>
    <a:lstStyle/>
    <a:p>
      <a:pPr>
        <a:defRPr lang="zh-CN" sz="1100">
          <a:latin typeface="等线" panose="02010600030101010101" pitchFamily="2" charset="-122"/>
          <a:ea typeface="等线" panose="02010600030101010101" pitchFamily="2" charset="-122"/>
        </a:defRPr>
      </a:pP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xPr>
        <a:bodyPr rot="0" spcFirstLastPara="0" vertOverflow="ellipsis" vert="horz" wrap="square" anchor="ctr" anchorCtr="1"/>
        <a:lstStyle/>
        <a:p>
          <a:pPr>
            <a:defRPr lang="zh-CN" sz="1440" b="1" i="0" u="none" strike="noStrike" kern="1200" baseline="0">
              <a:solidFill>
                <a:schemeClr val="tx1"/>
              </a:solidFill>
              <a:latin typeface="等线" panose="02010600030101010101" pitchFamily="2" charset="-122"/>
              <a:ea typeface="等线" panose="02010600030101010101" pitchFamily="2" charset="-122"/>
              <a:cs typeface="+mn-cs"/>
            </a:defRPr>
          </a:pPr>
        </a:p>
      </c:txPr>
    </c:title>
    <c:autoTitleDeleted val="0"/>
    <c:plotArea>
      <c:layout/>
      <c:lineChart>
        <c:grouping val="standard"/>
        <c:varyColors val="0"/>
        <c:ser>
          <c:idx val="0"/>
          <c:order val="0"/>
          <c:tx>
            <c:strRef>
              <c:f>Sheet1!$B$1</c:f>
              <c:strCache>
                <c:ptCount val="1"/>
                <c:pt idx="0">
                  <c:v>服务组全职人数</c:v>
                </c:pt>
              </c:strCache>
            </c:strRef>
          </c:tx>
          <c:spPr>
            <a:ln w="28575" cap="rnd" cmpd="sng" algn="ctr">
              <a:solidFill>
                <a:srgbClr val="C00000"/>
              </a:solidFill>
              <a:prstDash val="solid"/>
              <a:round/>
            </a:ln>
          </c:spPr>
          <c:marker>
            <c:spPr>
              <a:solidFill>
                <a:srgbClr val="C00000"/>
              </a:solidFill>
              <a:ln w="9525" cap="flat" cmpd="sng" algn="ctr">
                <a:solidFill>
                  <a:srgbClr val="C00000"/>
                </a:solidFill>
                <a:prstDash val="solid"/>
                <a:round/>
              </a:ln>
            </c:spPr>
          </c:marker>
          <c:dLbls>
            <c:spPr>
              <a:noFill/>
              <a:ln>
                <a:noFill/>
              </a:ln>
              <a:effectLst/>
            </c:spPr>
            <c:txPr>
              <a:bodyPr rot="0" spcFirstLastPara="0" vertOverflow="ellipsis" vert="horz" wrap="square" lIns="38100" tIns="19050" rIns="38100" bIns="19050" anchor="ctr" anchorCtr="1"/>
              <a:lstStyle/>
              <a:p>
                <a:pPr>
                  <a:defRPr lang="zh-CN" sz="1200" b="0" i="0" u="none" strike="noStrike" kern="1200" baseline="0">
                    <a:solidFill>
                      <a:schemeClr val="tx1"/>
                    </a:solidFill>
                    <a:latin typeface="等线" panose="02010600030101010101" pitchFamily="2" charset="-122"/>
                    <a:ea typeface="等线" panose="02010600030101010101" pitchFamily="2" charset="-122"/>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Sheet1!$A$2:$A$6</c:f>
              <c:strCache>
                <c:ptCount val="5"/>
                <c:pt idx="0">
                  <c:v>W15</c:v>
                </c:pt>
                <c:pt idx="1">
                  <c:v>W16</c:v>
                </c:pt>
                <c:pt idx="2">
                  <c:v>W17</c:v>
                </c:pt>
                <c:pt idx="3">
                  <c:v>W18</c:v>
                </c:pt>
                <c:pt idx="4">
                  <c:v>W19</c:v>
                </c:pt>
              </c:strCache>
            </c:strRef>
          </c:cat>
          <c:val>
            <c:numRef>
              <c:f>Sheet1!$B$2:$B$6</c:f>
              <c:numCache>
                <c:formatCode>General</c:formatCode>
                <c:ptCount val="5"/>
                <c:pt idx="0">
                  <c:v>16</c:v>
                </c:pt>
                <c:pt idx="1">
                  <c:v>24</c:v>
                </c:pt>
                <c:pt idx="2">
                  <c:v>22</c:v>
                </c:pt>
                <c:pt idx="3">
                  <c:v>21</c:v>
                </c:pt>
                <c:pt idx="4">
                  <c:v>20</c:v>
                </c:pt>
              </c:numCache>
            </c:numRef>
          </c:val>
          <c:smooth val="0"/>
        </c:ser>
        <c:dLbls>
          <c:showLegendKey val="0"/>
          <c:showVal val="1"/>
          <c:showCatName val="0"/>
          <c:showSerName val="0"/>
          <c:showPercent val="0"/>
          <c:showBubbleSize val="0"/>
        </c:dLbls>
        <c:marker val="1"/>
        <c:smooth val="0"/>
        <c:axId val="943330304"/>
        <c:axId val="169082880"/>
      </c:lineChart>
      <c:catAx>
        <c:axId val="943330304"/>
        <c:scaling>
          <c:orientation val="minMax"/>
        </c:scaling>
        <c:delete val="0"/>
        <c:axPos val="b"/>
        <c:majorTickMark val="none"/>
        <c:minorTickMark val="none"/>
        <c:tickLblPos val="nextTo"/>
        <c:txPr>
          <a:bodyPr rot="-60000000" spcFirstLastPara="0" vertOverflow="ellipsis" vert="horz" wrap="square" anchor="ctr" anchorCtr="1"/>
          <a:lstStyle/>
          <a:p>
            <a:pPr>
              <a:defRPr lang="zh-CN" sz="1200" b="0" i="0" u="none" strike="noStrike" kern="1200" baseline="0">
                <a:solidFill>
                  <a:schemeClr val="tx1"/>
                </a:solidFill>
                <a:latin typeface="等线" panose="02010600030101010101" pitchFamily="2" charset="-122"/>
                <a:ea typeface="等线" panose="02010600030101010101" pitchFamily="2" charset="-122"/>
                <a:cs typeface="+mn-cs"/>
              </a:defRPr>
            </a:pPr>
          </a:p>
        </c:txPr>
        <c:crossAx val="169082880"/>
        <c:crosses val="autoZero"/>
        <c:auto val="1"/>
        <c:lblAlgn val="ctr"/>
        <c:lblOffset val="100"/>
        <c:noMultiLvlLbl val="0"/>
      </c:catAx>
      <c:valAx>
        <c:axId val="169082880"/>
        <c:scaling>
          <c:orientation val="minMax"/>
        </c:scaling>
        <c:delete val="1"/>
        <c:axPos val="l"/>
        <c:numFmt formatCode="General" sourceLinked="1"/>
        <c:majorTickMark val="out"/>
        <c:minorTickMark val="none"/>
        <c:tickLblPos val="nextTo"/>
        <c:txPr>
          <a:bodyPr rot="-60000000" spcFirstLastPara="0" vertOverflow="ellipsis" vert="horz" wrap="square" anchor="ctr" anchorCtr="1"/>
          <a:lstStyle/>
          <a:p>
            <a:pPr>
              <a:defRPr lang="zh-CN" sz="1200" b="0" i="0" u="none" strike="noStrike" kern="1200" baseline="0">
                <a:solidFill>
                  <a:schemeClr val="tx1"/>
                </a:solidFill>
                <a:latin typeface="等线" panose="02010600030101010101" pitchFamily="2" charset="-122"/>
                <a:ea typeface="等线" panose="02010600030101010101" pitchFamily="2" charset="-122"/>
                <a:cs typeface="+mn-cs"/>
              </a:defRPr>
            </a:pPr>
          </a:p>
        </c:txPr>
        <c:crossAx val="943330304"/>
        <c:crosses val="autoZero"/>
        <c:crossBetween val="between"/>
      </c:valAx>
    </c:plotArea>
    <c:plotVisOnly val="1"/>
    <c:dispBlanksAs val="gap"/>
    <c:showDLblsOverMax val="0"/>
  </c:chart>
  <c:txPr>
    <a:bodyPr/>
    <a:lstStyle/>
    <a:p>
      <a:pPr>
        <a:defRPr lang="zh-CN" sz="1200">
          <a:latin typeface="等线" panose="02010600030101010101" pitchFamily="2" charset="-122"/>
          <a:ea typeface="等线" panose="02010600030101010101" pitchFamily="2" charset="-122"/>
        </a:defRPr>
      </a:pPr>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xPr>
        <a:bodyPr rot="0" spcFirstLastPara="0" vertOverflow="ellipsis" vert="horz" wrap="square" anchor="ctr" anchorCtr="1"/>
        <a:lstStyle/>
        <a:p>
          <a:pPr>
            <a:defRPr lang="zh-CN" sz="1440" b="1" i="0" u="none" strike="noStrike" kern="1200" baseline="0">
              <a:solidFill>
                <a:schemeClr val="tx1"/>
              </a:solidFill>
              <a:latin typeface="等线" panose="02010600030101010101" pitchFamily="2" charset="-122"/>
              <a:ea typeface="等线" panose="02010600030101010101" pitchFamily="2" charset="-122"/>
              <a:cs typeface="+mn-cs"/>
            </a:defRPr>
          </a:pPr>
        </a:p>
      </c:txPr>
    </c:title>
    <c:autoTitleDeleted val="0"/>
    <c:plotArea>
      <c:layout/>
      <c:lineChart>
        <c:grouping val="standard"/>
        <c:varyColors val="0"/>
        <c:ser>
          <c:idx val="0"/>
          <c:order val="0"/>
          <c:tx>
            <c:strRef>
              <c:f>Sheet1!$B$1</c:f>
              <c:strCache>
                <c:ptCount val="1"/>
                <c:pt idx="0">
                  <c:v>学生/兼职工时占比</c:v>
                </c:pt>
              </c:strCache>
            </c:strRef>
          </c:tx>
          <c:spPr>
            <a:ln w="28575" cap="rnd" cmpd="sng" algn="ctr">
              <a:solidFill>
                <a:srgbClr val="C00000"/>
              </a:solidFill>
              <a:prstDash val="solid"/>
              <a:round/>
            </a:ln>
          </c:spPr>
          <c:marker>
            <c:spPr>
              <a:solidFill>
                <a:srgbClr val="C00000"/>
              </a:solidFill>
              <a:ln w="9525" cap="flat" cmpd="sng" algn="ctr">
                <a:solidFill>
                  <a:srgbClr val="C00000"/>
                </a:solidFill>
                <a:prstDash val="solid"/>
                <a:round/>
              </a:ln>
            </c:spPr>
          </c:marker>
          <c:dLbls>
            <c:spPr>
              <a:noFill/>
              <a:ln>
                <a:noFill/>
              </a:ln>
              <a:effectLst/>
            </c:spPr>
            <c:txPr>
              <a:bodyPr rot="0" spcFirstLastPara="0" vertOverflow="ellipsis" vert="horz" wrap="square" lIns="38100" tIns="19050" rIns="38100" bIns="19050" anchor="ctr" anchorCtr="1"/>
              <a:lstStyle/>
              <a:p>
                <a:pPr>
                  <a:defRPr lang="zh-CN" sz="1200" b="0" i="0" u="none" strike="noStrike" kern="1200" baseline="0">
                    <a:solidFill>
                      <a:schemeClr val="tx1"/>
                    </a:solidFill>
                    <a:latin typeface="等线" panose="02010600030101010101" pitchFamily="2" charset="-122"/>
                    <a:ea typeface="等线" panose="02010600030101010101" pitchFamily="2" charset="-122"/>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Sheet1!$A$2:$A$6</c:f>
              <c:strCache>
                <c:ptCount val="5"/>
                <c:pt idx="0">
                  <c:v>W15</c:v>
                </c:pt>
                <c:pt idx="1">
                  <c:v>W16</c:v>
                </c:pt>
                <c:pt idx="2">
                  <c:v>W17</c:v>
                </c:pt>
                <c:pt idx="3">
                  <c:v>W18</c:v>
                </c:pt>
                <c:pt idx="4">
                  <c:v>W19</c:v>
                </c:pt>
              </c:strCache>
            </c:strRef>
          </c:cat>
          <c:val>
            <c:numRef>
              <c:f>Sheet1!$B$2:$B$6</c:f>
              <c:numCache>
                <c:formatCode>0%</c:formatCode>
                <c:ptCount val="5"/>
                <c:pt idx="0">
                  <c:v>0.11</c:v>
                </c:pt>
                <c:pt idx="1">
                  <c:v>0.25</c:v>
                </c:pt>
                <c:pt idx="2">
                  <c:v>0.2</c:v>
                </c:pt>
                <c:pt idx="3">
                  <c:v>0.22</c:v>
                </c:pt>
                <c:pt idx="4">
                  <c:v>0.07</c:v>
                </c:pt>
              </c:numCache>
            </c:numRef>
          </c:val>
          <c:smooth val="0"/>
        </c:ser>
        <c:dLbls>
          <c:showLegendKey val="0"/>
          <c:showVal val="1"/>
          <c:showCatName val="0"/>
          <c:showSerName val="0"/>
          <c:showPercent val="0"/>
          <c:showBubbleSize val="0"/>
        </c:dLbls>
        <c:marker val="1"/>
        <c:smooth val="0"/>
        <c:axId val="953244160"/>
        <c:axId val="169084608"/>
      </c:lineChart>
      <c:catAx>
        <c:axId val="953244160"/>
        <c:scaling>
          <c:orientation val="minMax"/>
        </c:scaling>
        <c:delete val="0"/>
        <c:axPos val="b"/>
        <c:majorTickMark val="none"/>
        <c:minorTickMark val="none"/>
        <c:tickLblPos val="nextTo"/>
        <c:txPr>
          <a:bodyPr rot="-60000000" spcFirstLastPara="0" vertOverflow="ellipsis" vert="horz" wrap="square" anchor="ctr" anchorCtr="1"/>
          <a:lstStyle/>
          <a:p>
            <a:pPr>
              <a:defRPr lang="zh-CN" sz="1200" b="0" i="0" u="none" strike="noStrike" kern="1200" baseline="0">
                <a:solidFill>
                  <a:schemeClr val="tx1"/>
                </a:solidFill>
                <a:latin typeface="等线" panose="02010600030101010101" pitchFamily="2" charset="-122"/>
                <a:ea typeface="等线" panose="02010600030101010101" pitchFamily="2" charset="-122"/>
                <a:cs typeface="+mn-cs"/>
              </a:defRPr>
            </a:pPr>
          </a:p>
        </c:txPr>
        <c:crossAx val="169084608"/>
        <c:crosses val="autoZero"/>
        <c:auto val="1"/>
        <c:lblAlgn val="ctr"/>
        <c:lblOffset val="100"/>
        <c:noMultiLvlLbl val="0"/>
      </c:catAx>
      <c:valAx>
        <c:axId val="169084608"/>
        <c:scaling>
          <c:orientation val="minMax"/>
        </c:scaling>
        <c:delete val="1"/>
        <c:axPos val="l"/>
        <c:numFmt formatCode="0%" sourceLinked="1"/>
        <c:majorTickMark val="out"/>
        <c:minorTickMark val="none"/>
        <c:tickLblPos val="nextTo"/>
        <c:txPr>
          <a:bodyPr rot="-60000000" spcFirstLastPara="0" vertOverflow="ellipsis" vert="horz" wrap="square" anchor="ctr" anchorCtr="1"/>
          <a:lstStyle/>
          <a:p>
            <a:pPr>
              <a:defRPr lang="zh-CN" sz="1200" b="0" i="0" u="none" strike="noStrike" kern="1200" baseline="0">
                <a:solidFill>
                  <a:schemeClr val="tx1"/>
                </a:solidFill>
                <a:latin typeface="等线" panose="02010600030101010101" pitchFamily="2" charset="-122"/>
                <a:ea typeface="等线" panose="02010600030101010101" pitchFamily="2" charset="-122"/>
                <a:cs typeface="+mn-cs"/>
              </a:defRPr>
            </a:pPr>
          </a:p>
        </c:txPr>
        <c:crossAx val="953244160"/>
        <c:crosses val="autoZero"/>
        <c:crossBetween val="between"/>
      </c:valAx>
    </c:plotArea>
    <c:plotVisOnly val="1"/>
    <c:dispBlanksAs val="gap"/>
    <c:showDLblsOverMax val="0"/>
  </c:chart>
  <c:txPr>
    <a:bodyPr/>
    <a:lstStyle/>
    <a:p>
      <a:pPr>
        <a:defRPr lang="zh-CN" sz="1200">
          <a:latin typeface="等线" panose="02010600030101010101" pitchFamily="2" charset="-122"/>
          <a:ea typeface="等线" panose="02010600030101010101" pitchFamily="2" charset="-122"/>
        </a:defRPr>
      </a:pPr>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0162" name="Rectangle 2"/>
          <p:cNvSpPr>
            <a:spLocks noGrp="1" noChangeArrowheads="1"/>
          </p:cNvSpPr>
          <p:nvPr>
            <p:ph type="hdr" sz="quarter"/>
          </p:nvPr>
        </p:nvSpPr>
        <p:spPr bwMode="auto">
          <a:xfrm>
            <a:off x="0" y="0"/>
            <a:ext cx="2947034" cy="494667"/>
          </a:xfrm>
          <a:prstGeom prst="rect">
            <a:avLst/>
          </a:prstGeom>
          <a:noFill/>
          <a:ln w="9525">
            <a:noFill/>
            <a:miter lim="800000"/>
          </a:ln>
          <a:effectLst/>
        </p:spPr>
        <p:txBody>
          <a:bodyPr vert="horz" wrap="square" lIns="92949" tIns="46475" rIns="92949" bIns="46475" numCol="1" anchor="t" anchorCtr="0" compatLnSpc="1"/>
          <a:lstStyle>
            <a:lvl1pPr algn="l" defTabSz="930275">
              <a:buFont typeface="Monotype Sorts" pitchFamily="2" charset="2"/>
              <a:buNone/>
              <a:defRPr sz="1200">
                <a:latin typeface="Arial" panose="020B0604020202020204" pitchFamily="34" charset="0"/>
                <a:ea typeface="宋体" panose="02010600030101010101" pitchFamily="2" charset="-122"/>
              </a:defRPr>
            </a:lvl1pPr>
          </a:lstStyle>
          <a:p>
            <a:pPr>
              <a:defRPr/>
            </a:pPr>
            <a:endParaRPr lang="zh-CN" altLang="zh-CN" dirty="0">
              <a:ea typeface="微软雅黑" panose="020B0503020204020204" pitchFamily="34" charset="-122"/>
            </a:endParaRPr>
          </a:p>
        </p:txBody>
      </p:sp>
      <p:sp>
        <p:nvSpPr>
          <p:cNvPr id="220163" name="Rectangle 3"/>
          <p:cNvSpPr>
            <a:spLocks noGrp="1" noChangeArrowheads="1"/>
          </p:cNvSpPr>
          <p:nvPr>
            <p:ph type="dt" sz="quarter" idx="1"/>
          </p:nvPr>
        </p:nvSpPr>
        <p:spPr bwMode="auto">
          <a:xfrm>
            <a:off x="3850642" y="0"/>
            <a:ext cx="2947033" cy="494667"/>
          </a:xfrm>
          <a:prstGeom prst="rect">
            <a:avLst/>
          </a:prstGeom>
          <a:noFill/>
          <a:ln w="9525">
            <a:noFill/>
            <a:miter lim="800000"/>
          </a:ln>
          <a:effectLst/>
        </p:spPr>
        <p:txBody>
          <a:bodyPr vert="horz" wrap="square" lIns="92949" tIns="46475" rIns="92949" bIns="46475" numCol="1" anchor="t" anchorCtr="0" compatLnSpc="1"/>
          <a:lstStyle>
            <a:lvl1pPr algn="r" defTabSz="930275">
              <a:buFont typeface="Monotype Sorts" pitchFamily="2" charset="2"/>
              <a:buNone/>
              <a:defRPr sz="1200">
                <a:latin typeface="Arial" panose="020B0604020202020204" pitchFamily="34" charset="0"/>
                <a:ea typeface="宋体" panose="02010600030101010101" pitchFamily="2" charset="-122"/>
              </a:defRPr>
            </a:lvl1pPr>
          </a:lstStyle>
          <a:p>
            <a:pPr>
              <a:defRPr/>
            </a:pPr>
            <a:endParaRPr lang="zh-CN" altLang="zh-CN" dirty="0">
              <a:ea typeface="微软雅黑" panose="020B0503020204020204" pitchFamily="34" charset="-122"/>
            </a:endParaRPr>
          </a:p>
        </p:txBody>
      </p:sp>
      <p:sp>
        <p:nvSpPr>
          <p:cNvPr id="220164" name="Rectangle 4"/>
          <p:cNvSpPr>
            <a:spLocks noGrp="1" noChangeArrowheads="1"/>
          </p:cNvSpPr>
          <p:nvPr>
            <p:ph type="ftr" sz="quarter" idx="2"/>
          </p:nvPr>
        </p:nvSpPr>
        <p:spPr bwMode="auto">
          <a:xfrm>
            <a:off x="0" y="9393920"/>
            <a:ext cx="2947034" cy="493081"/>
          </a:xfrm>
          <a:prstGeom prst="rect">
            <a:avLst/>
          </a:prstGeom>
          <a:noFill/>
          <a:ln w="9525">
            <a:noFill/>
            <a:miter lim="800000"/>
          </a:ln>
          <a:effectLst/>
        </p:spPr>
        <p:txBody>
          <a:bodyPr vert="horz" wrap="square" lIns="92949" tIns="46475" rIns="92949" bIns="46475" numCol="1" anchor="b" anchorCtr="0" compatLnSpc="1"/>
          <a:lstStyle>
            <a:lvl1pPr algn="l" defTabSz="930275">
              <a:buFont typeface="Monotype Sorts" pitchFamily="2" charset="2"/>
              <a:buNone/>
              <a:defRPr sz="1200">
                <a:latin typeface="Arial" panose="020B0604020202020204" pitchFamily="34" charset="0"/>
                <a:ea typeface="宋体" panose="02010600030101010101" pitchFamily="2" charset="-122"/>
              </a:defRPr>
            </a:lvl1pPr>
          </a:lstStyle>
          <a:p>
            <a:pPr>
              <a:defRPr/>
            </a:pPr>
            <a:endParaRPr lang="zh-CN" altLang="zh-CN" dirty="0">
              <a:ea typeface="微软雅黑" panose="020B0503020204020204" pitchFamily="34" charset="-122"/>
            </a:endParaRPr>
          </a:p>
        </p:txBody>
      </p:sp>
      <p:sp>
        <p:nvSpPr>
          <p:cNvPr id="220165" name="Rectangle 5"/>
          <p:cNvSpPr>
            <a:spLocks noGrp="1" noChangeArrowheads="1"/>
          </p:cNvSpPr>
          <p:nvPr>
            <p:ph type="sldNum" sz="quarter" idx="3"/>
          </p:nvPr>
        </p:nvSpPr>
        <p:spPr bwMode="auto">
          <a:xfrm>
            <a:off x="3850642" y="9393920"/>
            <a:ext cx="2947033" cy="493081"/>
          </a:xfrm>
          <a:prstGeom prst="rect">
            <a:avLst/>
          </a:prstGeom>
          <a:noFill/>
          <a:ln w="9525">
            <a:noFill/>
            <a:miter lim="800000"/>
          </a:ln>
          <a:effectLst/>
        </p:spPr>
        <p:txBody>
          <a:bodyPr vert="horz" wrap="square" lIns="92949" tIns="46475" rIns="92949" bIns="46475" numCol="1" anchor="b" anchorCtr="0" compatLnSpc="1"/>
          <a:lstStyle>
            <a:lvl1pPr algn="r" defTabSz="930275">
              <a:buFont typeface="Monotype Sorts" pitchFamily="2" charset="2"/>
              <a:buNone/>
              <a:defRPr sz="1200">
                <a:latin typeface="Arial" panose="020B0604020202020204" pitchFamily="34" charset="0"/>
                <a:ea typeface="宋体" panose="02010600030101010101" pitchFamily="2" charset="-122"/>
              </a:defRPr>
            </a:lvl1pPr>
          </a:lstStyle>
          <a:p>
            <a:pPr>
              <a:defRPr/>
            </a:pPr>
            <a:fld id="{50887FC7-D5AA-473F-B2E9-33D6B0F07003}" type="slidenum">
              <a:rPr lang="zh-CN" altLang="en-US">
                <a:ea typeface="微软雅黑" panose="020B0503020204020204" pitchFamily="34" charset="-122"/>
              </a:rPr>
            </a:fld>
            <a:endParaRPr lang="zh-CN" altLang="zh-CN" dirty="0">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1"/>
            <a:ext cx="2947034" cy="493082"/>
          </a:xfrm>
          <a:prstGeom prst="rect">
            <a:avLst/>
          </a:prstGeom>
          <a:noFill/>
          <a:ln w="9525">
            <a:noFill/>
            <a:miter lim="800000"/>
          </a:ln>
          <a:effectLst/>
        </p:spPr>
        <p:txBody>
          <a:bodyPr vert="horz" wrap="square" lIns="92949" tIns="46475" rIns="92949" bIns="46475" numCol="1" anchor="t" anchorCtr="0" compatLnSpc="1"/>
          <a:lstStyle>
            <a:lvl1pPr algn="l" defTabSz="930275">
              <a:spcBef>
                <a:spcPct val="0"/>
              </a:spcBef>
              <a:buClrTx/>
              <a:buFontTx/>
              <a:buNone/>
              <a:defRPr sz="1200" i="0">
                <a:latin typeface="Arial" panose="020B0604020202020204" pitchFamily="34" charset="0"/>
                <a:ea typeface="微软雅黑" panose="020B0503020204020204" pitchFamily="34" charset="-122"/>
              </a:defRPr>
            </a:lvl1pPr>
          </a:lstStyle>
          <a:p>
            <a:pPr>
              <a:defRPr/>
            </a:pPr>
            <a:endParaRPr lang="zh-CN" altLang="zh-CN" dirty="0"/>
          </a:p>
        </p:txBody>
      </p:sp>
      <p:sp>
        <p:nvSpPr>
          <p:cNvPr id="20483" name="Rectangle 3"/>
          <p:cNvSpPr>
            <a:spLocks noGrp="1" noChangeArrowheads="1"/>
          </p:cNvSpPr>
          <p:nvPr>
            <p:ph type="dt" idx="1"/>
          </p:nvPr>
        </p:nvSpPr>
        <p:spPr bwMode="auto">
          <a:xfrm>
            <a:off x="3850642" y="1"/>
            <a:ext cx="2947033" cy="493082"/>
          </a:xfrm>
          <a:prstGeom prst="rect">
            <a:avLst/>
          </a:prstGeom>
          <a:noFill/>
          <a:ln w="9525">
            <a:noFill/>
            <a:miter lim="800000"/>
          </a:ln>
          <a:effectLst/>
        </p:spPr>
        <p:txBody>
          <a:bodyPr vert="horz" wrap="square" lIns="92949" tIns="46475" rIns="92949" bIns="46475" numCol="1" anchor="t" anchorCtr="0" compatLnSpc="1"/>
          <a:lstStyle>
            <a:lvl1pPr algn="r" defTabSz="930275">
              <a:spcBef>
                <a:spcPct val="0"/>
              </a:spcBef>
              <a:buClrTx/>
              <a:buFontTx/>
              <a:buNone/>
              <a:defRPr sz="1200" i="0">
                <a:latin typeface="Arial" panose="020B0604020202020204" pitchFamily="34" charset="0"/>
                <a:ea typeface="微软雅黑" panose="020B0503020204020204" pitchFamily="34" charset="-122"/>
              </a:defRPr>
            </a:lvl1pPr>
          </a:lstStyle>
          <a:p>
            <a:pPr>
              <a:defRPr/>
            </a:pPr>
            <a:endParaRPr lang="zh-CN" altLang="zh-CN" dirty="0"/>
          </a:p>
        </p:txBody>
      </p:sp>
      <p:sp>
        <p:nvSpPr>
          <p:cNvPr id="35844" name="Rectangle 4"/>
          <p:cNvSpPr>
            <a:spLocks noGrp="1" noRot="1" noChangeAspect="1" noChangeArrowheads="1" noTextEdit="1"/>
          </p:cNvSpPr>
          <p:nvPr>
            <p:ph type="sldImg" idx="2"/>
          </p:nvPr>
        </p:nvSpPr>
        <p:spPr bwMode="auto">
          <a:xfrm>
            <a:off x="933450" y="741363"/>
            <a:ext cx="4932363" cy="36988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906780" y="4683483"/>
            <a:ext cx="4984116" cy="4524936"/>
          </a:xfrm>
          <a:prstGeom prst="rect">
            <a:avLst/>
          </a:prstGeom>
          <a:noFill/>
          <a:ln w="9525">
            <a:noFill/>
            <a:miter lim="800000"/>
          </a:ln>
          <a:effectLst/>
        </p:spPr>
        <p:txBody>
          <a:bodyPr vert="horz" wrap="square" lIns="92949" tIns="46475" rIns="92949" bIns="46475" numCol="1" anchor="t" anchorCtr="0" compatLnSpc="1"/>
          <a:lstStyle/>
          <a:p>
            <a:pPr lvl="0"/>
            <a:r>
              <a:rPr lang="en-US" altLang="zh-CN" noProof="0" dirty="0"/>
              <a:t>Click to edit Master text styles</a:t>
            </a:r>
            <a:endParaRPr lang="en-US" altLang="zh-CN" noProof="0" dirty="0"/>
          </a:p>
          <a:p>
            <a:pPr lvl="1"/>
            <a:r>
              <a:rPr lang="en-US" altLang="zh-CN" noProof="0" dirty="0"/>
              <a:t>Second level</a:t>
            </a:r>
            <a:endParaRPr lang="en-US" altLang="zh-CN" noProof="0" dirty="0"/>
          </a:p>
          <a:p>
            <a:pPr lvl="2"/>
            <a:r>
              <a:rPr lang="en-US" altLang="zh-CN" noProof="0" dirty="0"/>
              <a:t>Third level</a:t>
            </a:r>
            <a:endParaRPr lang="en-US" altLang="zh-CN" noProof="0" dirty="0"/>
          </a:p>
          <a:p>
            <a:pPr lvl="3"/>
            <a:r>
              <a:rPr lang="en-US" altLang="zh-CN" noProof="0" dirty="0"/>
              <a:t>Fourth level</a:t>
            </a:r>
            <a:endParaRPr lang="en-US" altLang="zh-CN" noProof="0" dirty="0"/>
          </a:p>
          <a:p>
            <a:pPr lvl="4"/>
            <a:r>
              <a:rPr lang="en-US" altLang="zh-CN" noProof="0" dirty="0"/>
              <a:t>Fifth level</a:t>
            </a:r>
            <a:endParaRPr lang="en-US" altLang="zh-CN" noProof="0" dirty="0"/>
          </a:p>
        </p:txBody>
      </p:sp>
      <p:sp>
        <p:nvSpPr>
          <p:cNvPr id="20486" name="Rectangle 6"/>
          <p:cNvSpPr>
            <a:spLocks noGrp="1" noChangeArrowheads="1"/>
          </p:cNvSpPr>
          <p:nvPr>
            <p:ph type="ftr" sz="quarter" idx="4"/>
          </p:nvPr>
        </p:nvSpPr>
        <p:spPr bwMode="auto">
          <a:xfrm>
            <a:off x="0" y="9457339"/>
            <a:ext cx="2947034" cy="491496"/>
          </a:xfrm>
          <a:prstGeom prst="rect">
            <a:avLst/>
          </a:prstGeom>
          <a:noFill/>
          <a:ln w="9525">
            <a:noFill/>
            <a:miter lim="800000"/>
          </a:ln>
          <a:effectLst/>
        </p:spPr>
        <p:txBody>
          <a:bodyPr vert="horz" wrap="square" lIns="92949" tIns="46475" rIns="92949" bIns="46475" numCol="1" anchor="b" anchorCtr="0" compatLnSpc="1"/>
          <a:lstStyle>
            <a:lvl1pPr algn="l" defTabSz="930275">
              <a:spcBef>
                <a:spcPct val="0"/>
              </a:spcBef>
              <a:buClrTx/>
              <a:buFontTx/>
              <a:buNone/>
              <a:defRPr sz="1200" i="0">
                <a:latin typeface="Arial" panose="020B0604020202020204" pitchFamily="34" charset="0"/>
                <a:ea typeface="微软雅黑" panose="020B0503020204020204" pitchFamily="34" charset="-122"/>
              </a:defRPr>
            </a:lvl1pPr>
          </a:lstStyle>
          <a:p>
            <a:pPr>
              <a:defRPr/>
            </a:pPr>
            <a:endParaRPr lang="zh-CN" altLang="zh-CN" dirty="0"/>
          </a:p>
        </p:txBody>
      </p:sp>
      <p:sp>
        <p:nvSpPr>
          <p:cNvPr id="20487" name="Rectangle 7"/>
          <p:cNvSpPr>
            <a:spLocks noGrp="1" noChangeArrowheads="1"/>
          </p:cNvSpPr>
          <p:nvPr>
            <p:ph type="sldNum" sz="quarter" idx="5"/>
          </p:nvPr>
        </p:nvSpPr>
        <p:spPr bwMode="auto">
          <a:xfrm>
            <a:off x="3850642" y="9457339"/>
            <a:ext cx="2947033" cy="491496"/>
          </a:xfrm>
          <a:prstGeom prst="rect">
            <a:avLst/>
          </a:prstGeom>
          <a:noFill/>
          <a:ln w="9525">
            <a:noFill/>
            <a:miter lim="800000"/>
          </a:ln>
          <a:effectLst/>
        </p:spPr>
        <p:txBody>
          <a:bodyPr vert="horz" wrap="square" lIns="92949" tIns="46475" rIns="92949" bIns="46475" numCol="1" anchor="b" anchorCtr="0" compatLnSpc="1"/>
          <a:lstStyle>
            <a:lvl1pPr algn="r" defTabSz="930275">
              <a:spcBef>
                <a:spcPct val="0"/>
              </a:spcBef>
              <a:buClrTx/>
              <a:buFontTx/>
              <a:buNone/>
              <a:defRPr sz="1200" i="0">
                <a:latin typeface="Arial" panose="020B0604020202020204" pitchFamily="34" charset="0"/>
                <a:ea typeface="微软雅黑" panose="020B0503020204020204" pitchFamily="34" charset="-122"/>
              </a:defRPr>
            </a:lvl1pPr>
          </a:lstStyle>
          <a:p>
            <a:pPr>
              <a:defRPr/>
            </a:pPr>
            <a:fld id="{D5254B86-D7DD-40BD-9F6F-7C0E2BC2A0CD}" type="slidenum">
              <a:rPr lang="zh-CN" altLang="en-US" smtClean="0"/>
            </a:fld>
            <a:endParaRPr lang="zh-CN" altLang="zh-C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微软雅黑" panose="020B0503020204020204" pitchFamily="34"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微软雅黑" panose="020B0503020204020204" pitchFamily="34"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微软雅黑" panose="020B0503020204020204" pitchFamily="34"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微软雅黑" panose="020B0503020204020204" pitchFamily="34"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5129" name="Rectangle 9"/>
          <p:cNvSpPr>
            <a:spLocks noGrp="1" noChangeArrowheads="1"/>
          </p:cNvSpPr>
          <p:nvPr>
            <p:ph type="ctrTitle"/>
          </p:nvPr>
        </p:nvSpPr>
        <p:spPr>
          <a:xfrm>
            <a:off x="609600" y="1219200"/>
            <a:ext cx="7772400" cy="1143000"/>
          </a:xfrm>
        </p:spPr>
        <p:txBody>
          <a:bodyPr/>
          <a:lstStyle>
            <a:lvl1pPr algn="ctr">
              <a:defRPr sz="3600"/>
            </a:lvl1pPr>
          </a:lstStyle>
          <a:p>
            <a:r>
              <a:rPr lang="en-US" altLang="zh-CN"/>
              <a:t>Click to edit Master title style</a:t>
            </a:r>
            <a:endParaRPr lang="en-US" altLang="zh-CN"/>
          </a:p>
        </p:txBody>
      </p:sp>
      <p:sp>
        <p:nvSpPr>
          <p:cNvPr id="3" name="Rectangle 4"/>
          <p:cNvSpPr>
            <a:spLocks noGrp="1" noChangeArrowheads="1"/>
          </p:cNvSpPr>
          <p:nvPr>
            <p:ph type="dt" sz="half" idx="10"/>
          </p:nvPr>
        </p:nvSpPr>
        <p:spPr bwMode="auto">
          <a:xfrm>
            <a:off x="228600" y="6324600"/>
            <a:ext cx="1905000" cy="457200"/>
          </a:xfrm>
          <a:prstGeom prst="rect">
            <a:avLst/>
          </a:prstGeom>
          <a:ln>
            <a:miter lim="800000"/>
          </a:ln>
        </p:spPr>
        <p:txBody>
          <a:bodyPr vert="horz" wrap="square" lIns="91440" tIns="45720" rIns="91440" bIns="45720" numCol="1" anchor="t" anchorCtr="0" compatLnSpc="1"/>
          <a:lstStyle>
            <a:lvl1pPr algn="l">
              <a:spcBef>
                <a:spcPct val="0"/>
              </a:spcBef>
              <a:buClrTx/>
              <a:buFontTx/>
              <a:buNone/>
              <a:defRPr sz="1400" b="0" i="0">
                <a:latin typeface="Times New Roman" panose="02020603050405020304" pitchFamily="18" charset="0"/>
                <a:ea typeface="微软雅黑" panose="020B0503020204020204" pitchFamily="34" charset="-122"/>
              </a:defRPr>
            </a:lvl1pPr>
          </a:lstStyle>
          <a:p>
            <a:pPr>
              <a:defRPr/>
            </a:pPr>
            <a:endParaRPr lang="zh-CN" altLang="zh-CN" dirty="0"/>
          </a:p>
        </p:txBody>
      </p:sp>
      <p:sp>
        <p:nvSpPr>
          <p:cNvPr id="4" name="Rectangle 5"/>
          <p:cNvSpPr>
            <a:spLocks noGrp="1" noChangeArrowheads="1"/>
          </p:cNvSpPr>
          <p:nvPr>
            <p:ph type="ftr" sz="quarter" idx="11"/>
          </p:nvPr>
        </p:nvSpPr>
        <p:spPr bwMode="auto">
          <a:xfrm>
            <a:off x="2895600" y="6324600"/>
            <a:ext cx="2895600" cy="457200"/>
          </a:xfrm>
          <a:prstGeom prst="rect">
            <a:avLst/>
          </a:prstGeom>
          <a:ln>
            <a:miter lim="800000"/>
          </a:ln>
        </p:spPr>
        <p:txBody>
          <a:bodyPr vert="horz" wrap="square" lIns="91440" tIns="45720" rIns="91440" bIns="45720" numCol="1" anchor="t" anchorCtr="0" compatLnSpc="1"/>
          <a:lstStyle>
            <a:lvl1pPr>
              <a:spcBef>
                <a:spcPct val="0"/>
              </a:spcBef>
              <a:buClrTx/>
              <a:buFontTx/>
              <a:buNone/>
              <a:defRPr sz="1400" b="0" i="0">
                <a:latin typeface="Times New Roman" panose="02020603050405020304" pitchFamily="18" charset="0"/>
                <a:ea typeface="微软雅黑" panose="020B0503020204020204" pitchFamily="34" charset="-122"/>
              </a:defRPr>
            </a:lvl1pPr>
          </a:lstStyle>
          <a:p>
            <a:pPr>
              <a:defRPr/>
            </a:pPr>
            <a:endParaRPr lang="zh-CN" altLang="zh-CN" dirty="0"/>
          </a:p>
        </p:txBody>
      </p:sp>
      <p:sp>
        <p:nvSpPr>
          <p:cNvPr id="5" name="Rectangle 6"/>
          <p:cNvSpPr>
            <a:spLocks noGrp="1" noChangeArrowheads="1"/>
          </p:cNvSpPr>
          <p:nvPr>
            <p:ph type="sldNum" sz="quarter" idx="12"/>
          </p:nvPr>
        </p:nvSpPr>
        <p:spPr bwMode="auto">
          <a:xfrm>
            <a:off x="6934200" y="6324600"/>
            <a:ext cx="1905000" cy="457200"/>
          </a:xfrm>
          <a:prstGeom prst="rect">
            <a:avLst/>
          </a:prstGeom>
          <a:ln>
            <a:miter lim="800000"/>
          </a:ln>
        </p:spPr>
        <p:txBody>
          <a:bodyPr vert="horz" wrap="square" lIns="91440" tIns="45720" rIns="91440" bIns="45720" numCol="1" anchor="t" anchorCtr="0" compatLnSpc="1"/>
          <a:lstStyle>
            <a:lvl1pPr algn="r">
              <a:spcBef>
                <a:spcPct val="0"/>
              </a:spcBef>
              <a:buClrTx/>
              <a:buFontTx/>
              <a:buNone/>
              <a:defRPr sz="1400" b="0" i="0">
                <a:latin typeface="Times New Roman" panose="02020603050405020304" pitchFamily="18" charset="0"/>
                <a:ea typeface="微软雅黑" panose="020B0503020204020204" pitchFamily="34" charset="-122"/>
              </a:defRPr>
            </a:lvl1pPr>
          </a:lstStyle>
          <a:p>
            <a:pPr>
              <a:defRPr/>
            </a:pPr>
            <a:fld id="{1FBC5A38-9D9C-42CA-8E6A-94A3AE7AED28}" type="slidenum">
              <a:rPr lang="zh-CN" altLang="en-US" smtClean="0"/>
            </a:fld>
            <a:endParaRPr lang="zh-CN"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152400"/>
            <a:ext cx="1981200" cy="62484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152400"/>
            <a:ext cx="5791200" cy="62484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143000"/>
            <a:ext cx="38862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143000"/>
            <a:ext cx="38862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dirty="0"/>
              <a:t>Click to edit Master title style</a:t>
            </a:r>
            <a:endParaRPr lang="en-US" altLang="zh-CN" dirty="0"/>
          </a:p>
        </p:txBody>
      </p:sp>
      <p:sp>
        <p:nvSpPr>
          <p:cNvPr id="1027" name="Rectangle 3"/>
          <p:cNvSpPr>
            <a:spLocks noGrp="1" noChangeArrowheads="1"/>
          </p:cNvSpPr>
          <p:nvPr>
            <p:ph type="body" idx="1"/>
          </p:nvPr>
        </p:nvSpPr>
        <p:spPr bwMode="auto">
          <a:xfrm>
            <a:off x="609600" y="1143000"/>
            <a:ext cx="79248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a:t>
            </a:r>
            <a:r>
              <a:rPr lang="en-US" altLang="zh-CN" dirty="0" err="1"/>
              <a:t>levelFifth</a:t>
            </a:r>
            <a:r>
              <a:rPr lang="en-US" altLang="zh-CN" dirty="0"/>
              <a:t> level</a:t>
            </a:r>
            <a:endParaRPr lang="en-US" altLang="zh-CN" dirty="0"/>
          </a:p>
          <a:p>
            <a:pPr lvl="4"/>
            <a:endParaRPr lang="en-US" altLang="zh-CN" dirty="0"/>
          </a:p>
        </p:txBody>
      </p:sp>
      <p:sp>
        <p:nvSpPr>
          <p:cNvPr id="1029" name="Rectangle 48"/>
          <p:cNvSpPr>
            <a:spLocks noChangeArrowheads="1"/>
          </p:cNvSpPr>
          <p:nvPr/>
        </p:nvSpPr>
        <p:spPr bwMode="auto">
          <a:xfrm>
            <a:off x="6197600" y="6367463"/>
            <a:ext cx="29464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67" tIns="46484" rIns="92967" bIns="46484" anchor="b"/>
          <a:lstStyle>
            <a:lvl1pPr defTabSz="930275">
              <a:defRPr sz="2800" b="1" i="1">
                <a:solidFill>
                  <a:schemeClr val="tx1"/>
                </a:solidFill>
                <a:latin typeface="Arial" panose="020B0604020202020204" pitchFamily="34" charset="0"/>
                <a:ea typeface="宋体" panose="02010600030101010101" pitchFamily="2" charset="-122"/>
              </a:defRPr>
            </a:lvl1pPr>
            <a:lvl2pPr marL="742950" indent="-285750" defTabSz="930275">
              <a:defRPr sz="2800" b="1" i="1">
                <a:solidFill>
                  <a:schemeClr val="tx1"/>
                </a:solidFill>
                <a:latin typeface="Arial" panose="020B0604020202020204" pitchFamily="34" charset="0"/>
                <a:ea typeface="宋体" panose="02010600030101010101" pitchFamily="2" charset="-122"/>
              </a:defRPr>
            </a:lvl2pPr>
            <a:lvl3pPr marL="1143000" indent="-228600" defTabSz="930275">
              <a:defRPr sz="2800" b="1" i="1">
                <a:solidFill>
                  <a:schemeClr val="tx1"/>
                </a:solidFill>
                <a:latin typeface="Arial" panose="020B0604020202020204" pitchFamily="34" charset="0"/>
                <a:ea typeface="宋体" panose="02010600030101010101" pitchFamily="2" charset="-122"/>
              </a:defRPr>
            </a:lvl3pPr>
            <a:lvl4pPr marL="1600200" indent="-228600" defTabSz="930275">
              <a:defRPr sz="2800" b="1" i="1">
                <a:solidFill>
                  <a:schemeClr val="tx1"/>
                </a:solidFill>
                <a:latin typeface="Arial" panose="020B0604020202020204" pitchFamily="34" charset="0"/>
                <a:ea typeface="宋体" panose="02010600030101010101" pitchFamily="2" charset="-122"/>
              </a:defRPr>
            </a:lvl4pPr>
            <a:lvl5pPr marL="2057400" indent="-228600" defTabSz="930275">
              <a:defRPr sz="2800" b="1" i="1">
                <a:solidFill>
                  <a:schemeClr val="tx1"/>
                </a:solidFill>
                <a:latin typeface="Arial" panose="020B0604020202020204" pitchFamily="34" charset="0"/>
                <a:ea typeface="宋体" panose="02010600030101010101" pitchFamily="2" charset="-122"/>
              </a:defRPr>
            </a:lvl5pPr>
            <a:lvl6pPr marL="2514600" indent="-228600" algn="ctr" defTabSz="930275" eaLnBrk="0" fontAlgn="base" hangingPunct="0">
              <a:spcBef>
                <a:spcPct val="20000"/>
              </a:spcBef>
              <a:spcAft>
                <a:spcPct val="0"/>
              </a:spcAft>
              <a:buClr>
                <a:srgbClr val="000066"/>
              </a:buClr>
              <a:buFont typeface="Monotype Sorts" pitchFamily="2" charset="2"/>
              <a:defRPr sz="2800" b="1" i="1">
                <a:solidFill>
                  <a:schemeClr val="tx1"/>
                </a:solidFill>
                <a:latin typeface="Arial" panose="020B0604020202020204" pitchFamily="34" charset="0"/>
                <a:ea typeface="宋体" panose="02010600030101010101" pitchFamily="2" charset="-122"/>
              </a:defRPr>
            </a:lvl6pPr>
            <a:lvl7pPr marL="2971800" indent="-228600" algn="ctr" defTabSz="930275" eaLnBrk="0" fontAlgn="base" hangingPunct="0">
              <a:spcBef>
                <a:spcPct val="20000"/>
              </a:spcBef>
              <a:spcAft>
                <a:spcPct val="0"/>
              </a:spcAft>
              <a:buClr>
                <a:srgbClr val="000066"/>
              </a:buClr>
              <a:buFont typeface="Monotype Sorts" pitchFamily="2" charset="2"/>
              <a:defRPr sz="2800" b="1" i="1">
                <a:solidFill>
                  <a:schemeClr val="tx1"/>
                </a:solidFill>
                <a:latin typeface="Arial" panose="020B0604020202020204" pitchFamily="34" charset="0"/>
                <a:ea typeface="宋体" panose="02010600030101010101" pitchFamily="2" charset="-122"/>
              </a:defRPr>
            </a:lvl7pPr>
            <a:lvl8pPr marL="3429000" indent="-228600" algn="ctr" defTabSz="930275" eaLnBrk="0" fontAlgn="base" hangingPunct="0">
              <a:spcBef>
                <a:spcPct val="20000"/>
              </a:spcBef>
              <a:spcAft>
                <a:spcPct val="0"/>
              </a:spcAft>
              <a:buClr>
                <a:srgbClr val="000066"/>
              </a:buClr>
              <a:buFont typeface="Monotype Sorts" pitchFamily="2" charset="2"/>
              <a:defRPr sz="2800" b="1" i="1">
                <a:solidFill>
                  <a:schemeClr val="tx1"/>
                </a:solidFill>
                <a:latin typeface="Arial" panose="020B0604020202020204" pitchFamily="34" charset="0"/>
                <a:ea typeface="宋体" panose="02010600030101010101" pitchFamily="2" charset="-122"/>
              </a:defRPr>
            </a:lvl8pPr>
            <a:lvl9pPr marL="3886200" indent="-228600" algn="ctr" defTabSz="930275" eaLnBrk="0" fontAlgn="base" hangingPunct="0">
              <a:spcBef>
                <a:spcPct val="20000"/>
              </a:spcBef>
              <a:spcAft>
                <a:spcPct val="0"/>
              </a:spcAft>
              <a:buClr>
                <a:srgbClr val="000066"/>
              </a:buClr>
              <a:buFont typeface="Monotype Sorts" pitchFamily="2" charset="2"/>
              <a:defRPr sz="2800" b="1" i="1">
                <a:solidFill>
                  <a:schemeClr val="tx1"/>
                </a:solidFill>
                <a:latin typeface="Arial" panose="020B0604020202020204" pitchFamily="34" charset="0"/>
                <a:ea typeface="宋体" panose="02010600030101010101" pitchFamily="2" charset="-122"/>
              </a:defRPr>
            </a:lvl9pPr>
          </a:lstStyle>
          <a:p>
            <a:pPr algn="r">
              <a:buFont typeface="Monotype Sorts" pitchFamily="2" charset="2"/>
              <a:buNone/>
              <a:defRPr/>
            </a:pPr>
            <a:fld id="{A46DE5DC-FCE3-4BAC-9ACE-1D3577DA924A}" type="slidenum">
              <a:rPr lang="zh-CN" altLang="en-US" sz="1200" smtClean="0">
                <a:ea typeface="微软雅黑" panose="020B0503020204020204" pitchFamily="34" charset="-122"/>
              </a:rPr>
            </a:fld>
            <a:endParaRPr lang="zh-CN" altLang="zh-CN" sz="1200" dirty="0">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400" b="1">
          <a:solidFill>
            <a:schemeClr val="tx2"/>
          </a:solidFill>
          <a:latin typeface="+mj-lt"/>
          <a:ea typeface="微软雅黑" panose="020B0503020204020204" pitchFamily="34" charset="-122"/>
          <a:cs typeface="+mj-cs"/>
        </a:defRPr>
      </a:lvl1pPr>
      <a:lvl2pPr algn="l" rtl="0" eaLnBrk="0" fontAlgn="base" hangingPunct="0">
        <a:spcBef>
          <a:spcPct val="0"/>
        </a:spcBef>
        <a:spcAft>
          <a:spcPct val="0"/>
        </a:spcAft>
        <a:defRPr sz="24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24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24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2400" b="1">
          <a:solidFill>
            <a:schemeClr val="tx2"/>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2400" b="1">
          <a:solidFill>
            <a:schemeClr val="tx2"/>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2400" b="1">
          <a:solidFill>
            <a:schemeClr val="tx2"/>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2400" b="1">
          <a:solidFill>
            <a:schemeClr val="tx2"/>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24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000066"/>
        </a:buClr>
        <a:buFont typeface="Monotype Sorts"/>
        <a:buChar char="z"/>
        <a:defRPr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00066"/>
        </a:buClr>
        <a:buSzPct val="60000"/>
        <a:buFont typeface="Monotype Sorts"/>
        <a:buChar char="l"/>
        <a:defRPr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00066"/>
        </a:buClr>
        <a:buFont typeface="Monotype Sorts"/>
        <a:buChar char="ä"/>
        <a:defRPr b="1">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lr>
          <a:srgbClr val="000066"/>
        </a:buClr>
        <a:buFont typeface="Monotype Sorts"/>
        <a:buChar char="3"/>
        <a:defRPr b="1">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lr>
          <a:srgbClr val="000066"/>
        </a:buClr>
        <a:buFont typeface="Monotype Sorts"/>
        <a:buChar char="7"/>
        <a:defRPr b="1">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lr>
          <a:srgbClr val="000066"/>
        </a:buClr>
        <a:buFont typeface="Monotype Sorts" pitchFamily="2" charset="2"/>
        <a:buChar char="7"/>
        <a:defRPr b="1">
          <a:solidFill>
            <a:schemeClr val="tx1"/>
          </a:solidFill>
          <a:latin typeface="+mn-lt"/>
          <a:ea typeface="+mn-ea"/>
        </a:defRPr>
      </a:lvl6pPr>
      <a:lvl7pPr marL="2971800" indent="-228600" algn="l" rtl="0" eaLnBrk="0" fontAlgn="base" hangingPunct="0">
        <a:spcBef>
          <a:spcPct val="20000"/>
        </a:spcBef>
        <a:spcAft>
          <a:spcPct val="0"/>
        </a:spcAft>
        <a:buClr>
          <a:srgbClr val="000066"/>
        </a:buClr>
        <a:buFont typeface="Monotype Sorts" pitchFamily="2" charset="2"/>
        <a:buChar char="7"/>
        <a:defRPr b="1">
          <a:solidFill>
            <a:schemeClr val="tx1"/>
          </a:solidFill>
          <a:latin typeface="+mn-lt"/>
          <a:ea typeface="+mn-ea"/>
        </a:defRPr>
      </a:lvl7pPr>
      <a:lvl8pPr marL="3429000" indent="-228600" algn="l" rtl="0" eaLnBrk="0" fontAlgn="base" hangingPunct="0">
        <a:spcBef>
          <a:spcPct val="20000"/>
        </a:spcBef>
        <a:spcAft>
          <a:spcPct val="0"/>
        </a:spcAft>
        <a:buClr>
          <a:srgbClr val="000066"/>
        </a:buClr>
        <a:buFont typeface="Monotype Sorts" pitchFamily="2" charset="2"/>
        <a:buChar char="7"/>
        <a:defRPr b="1">
          <a:solidFill>
            <a:schemeClr val="tx1"/>
          </a:solidFill>
          <a:latin typeface="+mn-lt"/>
          <a:ea typeface="+mn-ea"/>
        </a:defRPr>
      </a:lvl8pPr>
      <a:lvl9pPr marL="3886200" indent="-228600" algn="l" rtl="0" eaLnBrk="0" fontAlgn="base" hangingPunct="0">
        <a:spcBef>
          <a:spcPct val="20000"/>
        </a:spcBef>
        <a:spcAft>
          <a:spcPct val="0"/>
        </a:spcAft>
        <a:buClr>
          <a:srgbClr val="000066"/>
        </a:buClr>
        <a:buFont typeface="Monotype Sorts" pitchFamily="2" charset="2"/>
        <a:buChar char="7"/>
        <a:defRPr b="1">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chart" Target="../charts/char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hart" Target="../charts/chart3.xml"/><Relationship Id="rId1" Type="http://schemas.openxmlformats.org/officeDocument/2006/relationships/chart" Target="../charts/char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hart" Target="../charts/chart7.xml"/><Relationship Id="rId1" Type="http://schemas.openxmlformats.org/officeDocument/2006/relationships/chart" Target="../charts/chart6.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chart" Target="../charts/chart11.xml"/><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chart" Target="../charts/char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22400" y="949325"/>
            <a:ext cx="5400675" cy="4910455"/>
          </a:xfrm>
          <a:prstGeom prst="rect">
            <a:avLst/>
          </a:prstGeom>
          <a:noFill/>
        </p:spPr>
        <p:txBody>
          <a:bodyPr wrap="square" rtlCol="0" anchor="t">
            <a:spAutoFit/>
          </a:bodyPr>
          <a:p>
            <a:pPr algn="l"/>
            <a:r>
              <a:rPr lang="zh-CN" altLang="en-US" sz="1800">
                <a:solidFill>
                  <a:srgbClr val="FF0000"/>
                </a:solidFill>
              </a:rPr>
              <a:t>语义查询基础</a:t>
            </a:r>
            <a:r>
              <a:rPr lang="en-US" altLang="zh-CN" sz="1800">
                <a:solidFill>
                  <a:srgbClr val="FF0000"/>
                </a:solidFill>
              </a:rPr>
              <a:t>sql</a:t>
            </a:r>
            <a:r>
              <a:rPr lang="zh-CN" altLang="en-US" sz="1800">
                <a:solidFill>
                  <a:srgbClr val="FF0000"/>
                </a:solidFill>
              </a:rPr>
              <a:t>：</a:t>
            </a:r>
            <a:endParaRPr lang="zh-CN" altLang="en-US" sz="1800"/>
          </a:p>
          <a:p>
            <a:pPr algn="l"/>
            <a:r>
              <a:rPr lang="zh-CN" altLang="en-US" sz="1800" b="0"/>
              <a:t>select  A.storecode as storecode,A.week_key as week_key,A.switch_code as switch_code,A.content_code as content_code,A.sub_content_code as sub_content_code,A.param1 as param1,A.param2 as param2,A.param3 as param3,A.param4 as param4,A.param5 as param5,A.param6 as param6,A.param7 as param7,A.param8 as param8,A.param9 as param9,A.param10 as param10,A.param11 as param11,A.param12 as param12,B.content as content,B.ranks as ranks from  braindb.brain_result_w A inner join braindb.brain_report_dim_w B on A.sub_content_code=B.sub_content_code and A.switch_code=B.switch_code</a:t>
            </a:r>
            <a:endParaRPr lang="zh-CN" altLang="en-US" sz="1800" b="0"/>
          </a:p>
          <a:p>
            <a:pPr algn="l"/>
            <a:r>
              <a:rPr lang="zh-CN" altLang="en-US" sz="1800">
                <a:solidFill>
                  <a:srgbClr val="FF0000"/>
                </a:solidFill>
              </a:rPr>
              <a:t>文档中标注的是 </a:t>
            </a:r>
            <a:r>
              <a:rPr lang="zh-CN" altLang="en-US" sz="1800">
                <a:solidFill>
                  <a:srgbClr val="FF0000"/>
                </a:solidFill>
                <a:sym typeface="+mn-ea"/>
              </a:rPr>
              <a:t>content_code</a:t>
            </a:r>
            <a:endParaRPr lang="zh-CN" altLang="en-US" sz="1800">
              <a:solidFill>
                <a:srgbClr val="FF0000"/>
              </a:solidFill>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081914" y="260648"/>
            <a:ext cx="7450526" cy="3460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b="1" i="0" dirty="0" smtClean="0">
                <a:solidFill>
                  <a:srgbClr val="000000"/>
                </a:solidFill>
                <a:latin typeface="等线" panose="02010600030101010101" pitchFamily="2" charset="-122"/>
                <a:ea typeface="等线" panose="02010600030101010101" pitchFamily="2" charset="-122"/>
              </a:rPr>
              <a:t>BJN026</a:t>
            </a:r>
            <a:r>
              <a:rPr lang="zh-CN" altLang="en-US" sz="2800" b="1" i="0" dirty="0" smtClean="0">
                <a:solidFill>
                  <a:srgbClr val="000000"/>
                </a:solidFill>
                <a:latin typeface="等线" panose="02010600030101010101" pitchFamily="2" charset="-122"/>
                <a:ea typeface="等线" panose="02010600030101010101" pitchFamily="2" charset="-122"/>
              </a:rPr>
              <a:t>餐厅 </a:t>
            </a:r>
            <a:r>
              <a:rPr lang="en-US" altLang="zh-CN" sz="2800" b="1" i="0" dirty="0" smtClean="0">
                <a:solidFill>
                  <a:srgbClr val="000000"/>
                </a:solidFill>
                <a:latin typeface="等线" panose="02010600030101010101" pitchFamily="2" charset="-122"/>
                <a:ea typeface="等线" panose="02010600030101010101" pitchFamily="2" charset="-122"/>
              </a:rPr>
              <a:t>COL</a:t>
            </a:r>
            <a:r>
              <a:rPr lang="zh-CN" altLang="en-US" sz="2800" i="0" dirty="0">
                <a:solidFill>
                  <a:srgbClr val="000000"/>
                </a:solidFill>
                <a:latin typeface="等线" panose="02010600030101010101" pitchFamily="2" charset="-122"/>
                <a:ea typeface="等线" panose="02010600030101010101" pitchFamily="2" charset="-122"/>
              </a:rPr>
              <a:t>周</a:t>
            </a:r>
            <a:r>
              <a:rPr lang="zh-CN" altLang="en-US" sz="2800" i="0" dirty="0" smtClean="0">
                <a:solidFill>
                  <a:srgbClr val="000000"/>
                </a:solidFill>
                <a:latin typeface="等线" panose="02010600030101010101" pitchFamily="2" charset="-122"/>
                <a:ea typeface="等线" panose="02010600030101010101" pitchFamily="2" charset="-122"/>
              </a:rPr>
              <a:t>报 </a:t>
            </a:r>
            <a:r>
              <a:rPr lang="en-US" altLang="zh-CN" sz="2800" i="0" dirty="0" smtClean="0">
                <a:solidFill>
                  <a:srgbClr val="000000"/>
                </a:solidFill>
                <a:latin typeface="等线" panose="02010600030101010101" pitchFamily="2" charset="-122"/>
                <a:ea typeface="等线" panose="02010600030101010101" pitchFamily="2" charset="-122"/>
              </a:rPr>
              <a:t>(Week 18) (</a:t>
            </a:r>
            <a:r>
              <a:rPr lang="en-US" altLang="zh-CN" sz="2800" i="0" dirty="0">
                <a:solidFill>
                  <a:srgbClr val="000000"/>
                </a:solidFill>
                <a:latin typeface="等线" panose="02010600030101010101" pitchFamily="2" charset="-122"/>
                <a:ea typeface="等线" panose="02010600030101010101" pitchFamily="2" charset="-122"/>
              </a:rPr>
              <a:t>4</a:t>
            </a:r>
            <a:r>
              <a:rPr lang="en-US" altLang="zh-CN" sz="2800" i="0" dirty="0" smtClean="0">
                <a:solidFill>
                  <a:srgbClr val="000000"/>
                </a:solidFill>
                <a:latin typeface="等线" panose="02010600030101010101" pitchFamily="2" charset="-122"/>
                <a:ea typeface="等线" panose="02010600030101010101" pitchFamily="2" charset="-122"/>
              </a:rPr>
              <a:t>/29– 5/5)</a:t>
            </a:r>
            <a:endParaRPr lang="en-US" sz="2800" b="1" dirty="0">
              <a:latin typeface="等线" panose="02010600030101010101" pitchFamily="2" charset="-122"/>
              <a:ea typeface="等线" panose="02010600030101010101" pitchFamily="2" charset="-122"/>
            </a:endParaRPr>
          </a:p>
        </p:txBody>
      </p:sp>
      <p:sp>
        <p:nvSpPr>
          <p:cNvPr id="4" name="Rectangle 4"/>
          <p:cNvSpPr/>
          <p:nvPr/>
        </p:nvSpPr>
        <p:spPr>
          <a:xfrm>
            <a:off x="328133" y="786190"/>
            <a:ext cx="1849053" cy="338554"/>
          </a:xfrm>
          <a:prstGeom prst="rect">
            <a:avLst/>
          </a:prstGeom>
        </p:spPr>
        <p:txBody>
          <a:bodyPr wrap="square">
            <a:spAutoFit/>
          </a:bodyPr>
          <a:lstStyle/>
          <a:p>
            <a:pPr algn="l" defTabSz="457200">
              <a:spcBef>
                <a:spcPct val="20000"/>
              </a:spcBef>
            </a:pPr>
            <a:r>
              <a:rPr lang="zh-CN" altLang="en-US" sz="1600" i="0" u="sng" dirty="0" smtClean="0">
                <a:solidFill>
                  <a:prstClr val="black"/>
                </a:solidFill>
                <a:latin typeface="等线" panose="02010600030101010101" pitchFamily="2" charset="-122"/>
                <a:ea typeface="等线" panose="02010600030101010101" pitchFamily="2" charset="-122"/>
              </a:rPr>
              <a:t>服务组</a:t>
            </a:r>
            <a:r>
              <a:rPr lang="en-US" altLang="zh-CN" sz="1600" i="0" u="sng" dirty="0" smtClean="0">
                <a:solidFill>
                  <a:prstClr val="black"/>
                </a:solidFill>
                <a:latin typeface="等线" panose="02010600030101010101" pitchFamily="2" charset="-122"/>
                <a:ea typeface="等线" panose="02010600030101010101" pitchFamily="2" charset="-122"/>
              </a:rPr>
              <a:t>COL</a:t>
            </a:r>
            <a:r>
              <a:rPr lang="zh-CN" altLang="en-US" sz="1600" i="0" u="sng" dirty="0" smtClean="0">
                <a:solidFill>
                  <a:prstClr val="black"/>
                </a:solidFill>
                <a:latin typeface="等线" panose="02010600030101010101" pitchFamily="2" charset="-122"/>
                <a:ea typeface="等线" panose="02010600030101010101" pitchFamily="2" charset="-122"/>
              </a:rPr>
              <a:t>分析</a:t>
            </a:r>
            <a:endParaRPr lang="en-US" altLang="zh-CN" sz="1600" i="0" u="sng" dirty="0">
              <a:solidFill>
                <a:prstClr val="black"/>
              </a:solidFill>
              <a:latin typeface="等线" panose="02010600030101010101" pitchFamily="2" charset="-122"/>
              <a:ea typeface="等线" panose="02010600030101010101" pitchFamily="2" charset="-122"/>
            </a:endParaRPr>
          </a:p>
        </p:txBody>
      </p:sp>
      <p:sp>
        <p:nvSpPr>
          <p:cNvPr id="5" name="Rectangle 4"/>
          <p:cNvSpPr/>
          <p:nvPr/>
        </p:nvSpPr>
        <p:spPr>
          <a:xfrm>
            <a:off x="395536" y="1124744"/>
            <a:ext cx="3517310" cy="369332"/>
          </a:xfrm>
          <a:prstGeom prst="rect">
            <a:avLst/>
          </a:prstGeom>
        </p:spPr>
        <p:txBody>
          <a:bodyPr wrap="none">
            <a:spAutoFit/>
          </a:bodyPr>
          <a:lstStyle/>
          <a:p>
            <a:pPr marL="171450" indent="-171450">
              <a:lnSpc>
                <a:spcPct val="150000"/>
              </a:lnSpc>
              <a:buFont typeface="Arial" panose="020B0604020202020204" pitchFamily="34" charset="0"/>
              <a:buChar char="•"/>
            </a:pPr>
            <a:r>
              <a:rPr lang="zh-CN" altLang="en-US" sz="1200" b="0" i="0" dirty="0">
                <a:solidFill>
                  <a:srgbClr val="000000"/>
                </a:solidFill>
                <a:ea typeface="等线" panose="02010600030101010101" pitchFamily="2" charset="-122"/>
              </a:rPr>
              <a:t>本周实际</a:t>
            </a:r>
            <a:r>
              <a:rPr lang="en-US" altLang="zh-CN" sz="1200" b="0" i="0" dirty="0" smtClean="0">
                <a:solidFill>
                  <a:srgbClr val="000000"/>
                </a:solidFill>
                <a:ea typeface="等线" panose="02010600030101010101" pitchFamily="2" charset="-122"/>
              </a:rPr>
              <a:t>CPH 6.02</a:t>
            </a:r>
            <a:r>
              <a:rPr lang="zh-CN" altLang="en-US" sz="1200" b="0" i="0" dirty="0">
                <a:solidFill>
                  <a:srgbClr val="000000"/>
                </a:solidFill>
                <a:ea typeface="等线" panose="02010600030101010101" pitchFamily="2" charset="-122"/>
              </a:rPr>
              <a:t>，</a:t>
            </a:r>
            <a:r>
              <a:rPr lang="zh-CN" altLang="en-US" sz="1200" b="0" i="0" dirty="0">
                <a:ea typeface="等线" panose="02010600030101010101" pitchFamily="2" charset="-122"/>
              </a:rPr>
              <a:t>高于目标</a:t>
            </a:r>
            <a:r>
              <a:rPr lang="en-US" altLang="zh-CN" sz="1200" b="0" i="0" dirty="0" smtClean="0">
                <a:ea typeface="等线" panose="02010600030101010101" pitchFamily="2" charset="-122"/>
              </a:rPr>
              <a:t>CPH(4.41)1.61</a:t>
            </a:r>
            <a:endParaRPr lang="en-US" sz="3600" b="0" dirty="0"/>
          </a:p>
        </p:txBody>
      </p:sp>
      <p:graphicFrame>
        <p:nvGraphicFramePr>
          <p:cNvPr id="6" name="Table 5"/>
          <p:cNvGraphicFramePr>
            <a:graphicFrameLocks noGrp="1"/>
          </p:cNvGraphicFramePr>
          <p:nvPr/>
        </p:nvGraphicFramePr>
        <p:xfrm>
          <a:off x="539552" y="1881871"/>
          <a:ext cx="3239999" cy="1907999"/>
        </p:xfrm>
        <a:graphic>
          <a:graphicData uri="http://schemas.openxmlformats.org/drawingml/2006/table">
            <a:tbl>
              <a:tblPr/>
              <a:tblGrid>
                <a:gridCol w="728090"/>
                <a:gridCol w="837303"/>
                <a:gridCol w="837303"/>
                <a:gridCol w="837303"/>
              </a:tblGrid>
              <a:tr h="349939">
                <a:tc>
                  <a:txBody>
                    <a:bodyPr/>
                    <a:lstStyle/>
                    <a:p>
                      <a:pPr algn="ctr" fontAlgn="b"/>
                      <a:r>
                        <a:rPr lang="en-US" sz="1200" b="1" i="0" u="none" strike="noStrike" dirty="0">
                          <a:solidFill>
                            <a:srgbClr val="000000"/>
                          </a:solidFill>
                          <a:effectLst/>
                          <a:latin typeface="等线" panose="02010600030101010101" pitchFamily="2" charset="-122"/>
                          <a:ea typeface="等线" panose="02010600030101010101" pitchFamily="2" charset="-122"/>
                        </a:rPr>
                        <a:t> </a:t>
                      </a:r>
                      <a:endParaRPr lang="en-US" sz="1200" b="1"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altLang="zh-CN" sz="1200" b="1" i="0" u="none" strike="noStrike" dirty="0" smtClean="0">
                          <a:solidFill>
                            <a:srgbClr val="000000"/>
                          </a:solidFill>
                          <a:effectLst/>
                          <a:latin typeface="等线" panose="02010600030101010101" pitchFamily="2" charset="-122"/>
                          <a:ea typeface="等线" panose="02010600030101010101" pitchFamily="2" charset="-122"/>
                        </a:rPr>
                        <a:t>CPH</a:t>
                      </a:r>
                      <a:endParaRPr lang="zh-CN" altLang="en-US" sz="1200" b="1"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altLang="zh-CN" sz="1200" b="1" i="0" u="none" strike="noStrike" dirty="0" smtClean="0">
                          <a:solidFill>
                            <a:srgbClr val="000000"/>
                          </a:solidFill>
                          <a:effectLst/>
                          <a:latin typeface="等线" panose="02010600030101010101" pitchFamily="2" charset="-122"/>
                          <a:ea typeface="等线" panose="02010600030101010101" pitchFamily="2" charset="-122"/>
                        </a:rPr>
                        <a:t>TC</a:t>
                      </a:r>
                      <a:endParaRPr lang="zh-CN" altLang="en-US" sz="1200" b="1"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defRPr/>
                      </a:pPr>
                      <a:r>
                        <a:rPr lang="zh-CN" altLang="en-US" sz="1200" b="1" i="0" u="none" strike="noStrike" dirty="0" smtClean="0">
                          <a:solidFill>
                            <a:srgbClr val="000000"/>
                          </a:solidFill>
                          <a:effectLst/>
                          <a:latin typeface="等线" panose="02010600030101010101" pitchFamily="2" charset="-122"/>
                          <a:ea typeface="等线" panose="02010600030101010101" pitchFamily="2" charset="-122"/>
                        </a:rPr>
                        <a:t>总工时</a:t>
                      </a:r>
                      <a:endParaRPr lang="zh-CN" altLang="en-US" sz="1200" b="1" i="0" u="none" strike="noStrike" dirty="0" smtClean="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11612">
                <a:tc>
                  <a:txBody>
                    <a:bodyPr/>
                    <a:lstStyle/>
                    <a:p>
                      <a:pPr algn="ctr" fontAlgn="b"/>
                      <a:r>
                        <a:rPr lang="zh-CN" altLang="en-US" sz="1200" b="0" i="0" u="none" strike="noStrike" dirty="0" smtClean="0">
                          <a:solidFill>
                            <a:srgbClr val="000000"/>
                          </a:solidFill>
                          <a:effectLst/>
                          <a:latin typeface="等线" panose="02010600030101010101" pitchFamily="2" charset="-122"/>
                          <a:ea typeface="等线" panose="02010600030101010101" pitchFamily="2" charset="-122"/>
                        </a:rPr>
                        <a:t>预估</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smtClean="0">
                          <a:solidFill>
                            <a:srgbClr val="000000"/>
                          </a:solidFill>
                          <a:effectLst/>
                          <a:latin typeface="等线" panose="02010600030101010101" pitchFamily="2" charset="-122"/>
                          <a:ea typeface="等线" panose="02010600030101010101" pitchFamily="2" charset="-122"/>
                        </a:rPr>
                        <a:t>A</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smtClean="0">
                          <a:solidFill>
                            <a:srgbClr val="000000"/>
                          </a:solidFill>
                          <a:effectLst/>
                          <a:latin typeface="等线" panose="02010600030101010101" pitchFamily="2" charset="-122"/>
                          <a:ea typeface="等线" panose="02010600030101010101" pitchFamily="2" charset="-122"/>
                        </a:rPr>
                        <a:t>B</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smtClean="0">
                          <a:solidFill>
                            <a:srgbClr val="000000"/>
                          </a:solidFill>
                          <a:effectLst/>
                          <a:latin typeface="等线" panose="02010600030101010101" pitchFamily="2" charset="-122"/>
                          <a:ea typeface="等线" panose="02010600030101010101" pitchFamily="2" charset="-122"/>
                        </a:rPr>
                        <a:t>C</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1612">
                <a:tc>
                  <a:txBody>
                    <a:bodyPr/>
                    <a:lstStyle/>
                    <a:p>
                      <a:pPr algn="ctr" fontAlgn="b"/>
                      <a:r>
                        <a:rPr lang="zh-CN" altLang="en-US" sz="1200" b="0" i="0" u="none" strike="noStrike" dirty="0" smtClean="0">
                          <a:solidFill>
                            <a:srgbClr val="000000"/>
                          </a:solidFill>
                          <a:effectLst/>
                          <a:latin typeface="等线" panose="02010600030101010101" pitchFamily="2" charset="-122"/>
                          <a:ea typeface="等线" panose="02010600030101010101" pitchFamily="2" charset="-122"/>
                        </a:rPr>
                        <a:t>预排</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smtClean="0">
                          <a:solidFill>
                            <a:srgbClr val="000000"/>
                          </a:solidFill>
                          <a:effectLst/>
                          <a:latin typeface="等线" panose="02010600030101010101" pitchFamily="2" charset="-122"/>
                          <a:ea typeface="等线" panose="02010600030101010101" pitchFamily="2" charset="-122"/>
                        </a:rPr>
                        <a:t>D</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smtClean="0">
                          <a:solidFill>
                            <a:srgbClr val="000000"/>
                          </a:solidFill>
                          <a:effectLst/>
                          <a:latin typeface="等线" panose="02010600030101010101" pitchFamily="2" charset="-122"/>
                          <a:ea typeface="等线" panose="02010600030101010101" pitchFamily="2" charset="-122"/>
                        </a:rPr>
                        <a:t>E</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200" i="0" dirty="0" smtClean="0">
                          <a:latin typeface="等线" panose="02010600030101010101" pitchFamily="2" charset="-122"/>
                          <a:ea typeface="等线" panose="02010600030101010101" pitchFamily="2" charset="-122"/>
                        </a:rPr>
                        <a:t>F</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1612">
                <a:tc>
                  <a:txBody>
                    <a:bodyPr/>
                    <a:lstStyle/>
                    <a:p>
                      <a:pPr algn="ctr" fontAlgn="b"/>
                      <a:r>
                        <a:rPr lang="zh-CN" altLang="en-US" sz="1200" b="1" i="0" u="none" strike="noStrike" dirty="0" smtClean="0">
                          <a:solidFill>
                            <a:schemeClr val="tx1"/>
                          </a:solidFill>
                          <a:effectLst/>
                          <a:latin typeface="等线" panose="02010600030101010101" pitchFamily="2" charset="-122"/>
                          <a:ea typeface="等线" panose="02010600030101010101" pitchFamily="2" charset="-122"/>
                        </a:rPr>
                        <a:t>实际</a:t>
                      </a:r>
                      <a:endParaRPr lang="zh-CN" altLang="en-US" sz="1200" b="1" i="0" u="none" strike="noStrike" dirty="0">
                        <a:solidFill>
                          <a:schemeClr val="tx1"/>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1" i="0" u="none" strike="noStrike" dirty="0" smtClean="0">
                          <a:solidFill>
                            <a:schemeClr val="tx1"/>
                          </a:solidFill>
                          <a:effectLst/>
                          <a:latin typeface="等线" panose="02010600030101010101" pitchFamily="2" charset="-122"/>
                          <a:ea typeface="等线" panose="02010600030101010101" pitchFamily="2" charset="-122"/>
                        </a:rPr>
                        <a:t>G</a:t>
                      </a:r>
                      <a:endParaRPr lang="en-US" sz="1200" b="1" i="0" u="none" strike="noStrike" dirty="0">
                        <a:solidFill>
                          <a:schemeClr val="tx1"/>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1" i="0" u="none" strike="noStrike" dirty="0" smtClean="0">
                          <a:solidFill>
                            <a:schemeClr val="tx1"/>
                          </a:solidFill>
                          <a:effectLst/>
                          <a:latin typeface="等线" panose="02010600030101010101" pitchFamily="2" charset="-122"/>
                          <a:ea typeface="等线" panose="02010600030101010101" pitchFamily="2" charset="-122"/>
                        </a:rPr>
                        <a:t>H</a:t>
                      </a:r>
                      <a:endParaRPr lang="en-US" sz="1200" b="1" i="0" u="none" strike="noStrike" dirty="0">
                        <a:solidFill>
                          <a:schemeClr val="tx1"/>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1" i="0" u="none" strike="noStrike" dirty="0" smtClean="0">
                          <a:solidFill>
                            <a:schemeClr val="tx1"/>
                          </a:solidFill>
                          <a:effectLst/>
                          <a:latin typeface="等线" panose="02010600030101010101" pitchFamily="2" charset="-122"/>
                          <a:ea typeface="等线" panose="02010600030101010101" pitchFamily="2" charset="-122"/>
                        </a:rPr>
                        <a:t>I</a:t>
                      </a:r>
                      <a:endParaRPr lang="en-US" sz="1200" b="1" i="0" u="none" strike="noStrike" dirty="0">
                        <a:solidFill>
                          <a:schemeClr val="tx1"/>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1612">
                <a:tc>
                  <a:txBody>
                    <a:bodyPr/>
                    <a:lstStyle/>
                    <a:p>
                      <a:pPr algn="ctr" fontAlgn="b"/>
                      <a:r>
                        <a:rPr lang="zh-CN" altLang="en-US" sz="1200" b="0" i="0" u="none" strike="noStrike" dirty="0" smtClean="0">
                          <a:solidFill>
                            <a:srgbClr val="000000"/>
                          </a:solidFill>
                          <a:effectLst/>
                          <a:latin typeface="等线" panose="02010600030101010101" pitchFamily="2" charset="-122"/>
                          <a:ea typeface="等线" panose="02010600030101010101" pitchFamily="2" charset="-122"/>
                        </a:rPr>
                        <a:t>理想</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smtClean="0">
                          <a:solidFill>
                            <a:srgbClr val="000000"/>
                          </a:solidFill>
                          <a:effectLst/>
                          <a:latin typeface="等线" panose="02010600030101010101" pitchFamily="2" charset="-122"/>
                          <a:ea typeface="等线" panose="02010600030101010101" pitchFamily="2" charset="-122"/>
                        </a:rPr>
                        <a:t>J</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smtClean="0">
                          <a:solidFill>
                            <a:srgbClr val="000000"/>
                          </a:solidFill>
                          <a:effectLst/>
                          <a:latin typeface="等线" panose="02010600030101010101" pitchFamily="2" charset="-122"/>
                          <a:ea typeface="等线" panose="02010600030101010101" pitchFamily="2" charset="-122"/>
                        </a:rPr>
                        <a:t>K</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smtClean="0">
                          <a:solidFill>
                            <a:srgbClr val="000000"/>
                          </a:solidFill>
                          <a:effectLst/>
                          <a:latin typeface="等线" panose="02010600030101010101" pitchFamily="2" charset="-122"/>
                          <a:ea typeface="等线" panose="02010600030101010101" pitchFamily="2" charset="-122"/>
                        </a:rPr>
                        <a:t>L</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1612">
                <a:tc>
                  <a:txBody>
                    <a:bodyPr/>
                    <a:lstStyle/>
                    <a:p>
                      <a:pPr algn="ctr" fontAlgn="b"/>
                      <a:r>
                        <a:rPr lang="zh-CN" altLang="en-US" sz="1200" b="0" i="0" u="none" strike="noStrike" dirty="0" smtClean="0">
                          <a:solidFill>
                            <a:srgbClr val="000000"/>
                          </a:solidFill>
                          <a:effectLst/>
                          <a:latin typeface="等线" panose="02010600030101010101" pitchFamily="2" charset="-122"/>
                          <a:ea typeface="等线" panose="02010600030101010101" pitchFamily="2" charset="-122"/>
                        </a:rPr>
                        <a:t>目标</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smtClean="0">
                          <a:solidFill>
                            <a:srgbClr val="000000"/>
                          </a:solidFill>
                          <a:effectLst/>
                          <a:latin typeface="等线" panose="02010600030101010101" pitchFamily="2" charset="-122"/>
                          <a:ea typeface="等线" panose="02010600030101010101" pitchFamily="2" charset="-122"/>
                        </a:rPr>
                        <a:t>M</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smtClean="0">
                          <a:solidFill>
                            <a:srgbClr val="000000"/>
                          </a:solidFill>
                          <a:effectLst/>
                          <a:latin typeface="等线" panose="02010600030101010101" pitchFamily="2" charset="-122"/>
                          <a:ea typeface="等线" panose="02010600030101010101" pitchFamily="2" charset="-122"/>
                        </a:rPr>
                        <a:t>N</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smtClean="0">
                          <a:solidFill>
                            <a:srgbClr val="000000"/>
                          </a:solidFill>
                          <a:effectLst/>
                          <a:latin typeface="等线" panose="02010600030101010101" pitchFamily="2" charset="-122"/>
                          <a:ea typeface="等线" panose="02010600030101010101" pitchFamily="2" charset="-122"/>
                        </a:rPr>
                        <a:t>O</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TextBox 16"/>
          <p:cNvSpPr txBox="1"/>
          <p:nvPr/>
        </p:nvSpPr>
        <p:spPr>
          <a:xfrm>
            <a:off x="1663379" y="1556792"/>
            <a:ext cx="1099981" cy="276999"/>
          </a:xfrm>
          <a:prstGeom prst="rect">
            <a:avLst/>
          </a:prstGeom>
          <a:noFill/>
        </p:spPr>
        <p:txBody>
          <a:bodyPr wrap="none" rtlCol="0">
            <a:spAutoFit/>
          </a:bodyPr>
          <a:lstStyle/>
          <a:p>
            <a:pPr>
              <a:buNone/>
            </a:pPr>
            <a:r>
              <a:rPr lang="en-US" sz="1200" i="0" dirty="0" smtClean="0">
                <a:solidFill>
                  <a:srgbClr val="000000"/>
                </a:solidFill>
                <a:latin typeface="等线" panose="02010600030101010101" pitchFamily="2" charset="-122"/>
                <a:ea typeface="等线" panose="02010600030101010101" pitchFamily="2" charset="-122"/>
              </a:rPr>
              <a:t>CPH</a:t>
            </a:r>
            <a:r>
              <a:rPr lang="zh-CN" altLang="en-US" sz="1200" i="0" dirty="0" smtClean="0">
                <a:solidFill>
                  <a:srgbClr val="000000"/>
                </a:solidFill>
                <a:latin typeface="等线" panose="02010600030101010101" pitchFamily="2" charset="-122"/>
                <a:ea typeface="等线" panose="02010600030101010101" pitchFamily="2" charset="-122"/>
              </a:rPr>
              <a:t>明细数据</a:t>
            </a:r>
            <a:endParaRPr lang="en-US" sz="1200" b="1" dirty="0">
              <a:latin typeface="等线" panose="02010600030101010101" pitchFamily="2" charset="-122"/>
              <a:ea typeface="等线" panose="02010600030101010101" pitchFamily="2" charset="-122"/>
            </a:endParaRPr>
          </a:p>
        </p:txBody>
      </p:sp>
      <p:sp>
        <p:nvSpPr>
          <p:cNvPr id="8" name="Rectangle 7"/>
          <p:cNvSpPr/>
          <p:nvPr/>
        </p:nvSpPr>
        <p:spPr>
          <a:xfrm>
            <a:off x="3923928" y="1124744"/>
            <a:ext cx="5076056" cy="646331"/>
          </a:xfrm>
          <a:prstGeom prst="rect">
            <a:avLst/>
          </a:prstGeom>
        </p:spPr>
        <p:txBody>
          <a:bodyPr wrap="square">
            <a:spAutoFit/>
          </a:bodyPr>
          <a:lstStyle/>
          <a:p>
            <a:pPr marL="171450" lvl="0" indent="-171450" algn="l" defTabSz="457200">
              <a:lnSpc>
                <a:spcPct val="150000"/>
              </a:lnSpc>
              <a:buFont typeface="Arial" panose="020B0604020202020204" pitchFamily="34" charset="0"/>
              <a:buChar char="•"/>
            </a:pPr>
            <a:r>
              <a:rPr lang="zh-CN" altLang="en-US" sz="1200" b="0" i="0" dirty="0">
                <a:ea typeface="等线" panose="02010600030101010101" pitchFamily="2" charset="-122"/>
              </a:rPr>
              <a:t>本周服务组实际刷卡工时</a:t>
            </a:r>
            <a:r>
              <a:rPr lang="en-US" altLang="zh-CN" sz="1200" b="0" i="0" dirty="0">
                <a:ea typeface="等线" panose="02010600030101010101" pitchFamily="2" charset="-122"/>
              </a:rPr>
              <a:t>1095.4</a:t>
            </a:r>
            <a:r>
              <a:rPr lang="zh-CN" altLang="en-US" sz="1200" b="0" i="0" dirty="0">
                <a:ea typeface="等线" panose="02010600030101010101" pitchFamily="2" charset="-122"/>
              </a:rPr>
              <a:t>小时，低于</a:t>
            </a:r>
            <a:r>
              <a:rPr lang="en-US" altLang="zh-CN" sz="1200" b="0" i="0" dirty="0" smtClean="0">
                <a:ea typeface="等线" panose="02010600030101010101" pitchFamily="2" charset="-122"/>
              </a:rPr>
              <a:t>CMS</a:t>
            </a:r>
            <a:r>
              <a:rPr lang="zh-CN" altLang="en-US" sz="1200" b="0" i="0" dirty="0">
                <a:ea typeface="等线" panose="02010600030101010101" pitchFamily="2" charset="-122"/>
              </a:rPr>
              <a:t>理想</a:t>
            </a:r>
            <a:r>
              <a:rPr lang="zh-CN" altLang="en-US" sz="1200" b="0" i="0" dirty="0" smtClean="0">
                <a:ea typeface="等线" panose="02010600030101010101" pitchFamily="2" charset="-122"/>
              </a:rPr>
              <a:t>工</a:t>
            </a:r>
            <a:r>
              <a:rPr lang="zh-CN" altLang="en-US" sz="1200" b="0" i="0" dirty="0" smtClean="0">
                <a:ea typeface="等线" panose="02010600030101010101" pitchFamily="2" charset="-122"/>
              </a:rPr>
              <a:t>时</a:t>
            </a:r>
            <a:r>
              <a:rPr lang="en-US" altLang="zh-CN" sz="1200" b="0" i="0" dirty="0" smtClean="0">
                <a:ea typeface="等线" panose="02010600030101010101" pitchFamily="2" charset="-122"/>
              </a:rPr>
              <a:t>(</a:t>
            </a:r>
            <a:r>
              <a:rPr lang="en-US" altLang="zh-CN" sz="1200" b="0" i="0" dirty="0">
                <a:ea typeface="等线" panose="02010600030101010101" pitchFamily="2" charset="-122"/>
              </a:rPr>
              <a:t>1481.5</a:t>
            </a:r>
            <a:r>
              <a:rPr lang="zh-CN" altLang="en-US" sz="1200" b="0" i="0" dirty="0">
                <a:ea typeface="等线" panose="02010600030101010101" pitchFamily="2" charset="-122"/>
              </a:rPr>
              <a:t>小时</a:t>
            </a:r>
            <a:r>
              <a:rPr lang="en-US" altLang="zh-CN" sz="1200" b="0" i="0" dirty="0">
                <a:ea typeface="等线" panose="02010600030101010101" pitchFamily="2" charset="-122"/>
              </a:rPr>
              <a:t>) 386.1</a:t>
            </a:r>
            <a:r>
              <a:rPr lang="zh-CN" altLang="en-US" sz="1200" b="0" i="0" dirty="0">
                <a:ea typeface="等线" panose="02010600030101010101" pitchFamily="2" charset="-122"/>
              </a:rPr>
              <a:t>个小时</a:t>
            </a:r>
            <a:endParaRPr lang="zh-CN" altLang="en-US" sz="1200" b="0" i="0" dirty="0">
              <a:ea typeface="等线" panose="02010600030101010101" pitchFamily="2" charset="-122"/>
            </a:endParaRPr>
          </a:p>
        </p:txBody>
      </p:sp>
      <p:graphicFrame>
        <p:nvGraphicFramePr>
          <p:cNvPr id="9" name="Table 13"/>
          <p:cNvGraphicFramePr>
            <a:graphicFrameLocks noGrp="1"/>
          </p:cNvGraphicFramePr>
          <p:nvPr/>
        </p:nvGraphicFramePr>
        <p:xfrm>
          <a:off x="4234301" y="2169073"/>
          <a:ext cx="4608000" cy="1440000"/>
        </p:xfrm>
        <a:graphic>
          <a:graphicData uri="http://schemas.openxmlformats.org/drawingml/2006/table">
            <a:tbl>
              <a:tblPr/>
              <a:tblGrid>
                <a:gridCol w="1008000"/>
                <a:gridCol w="900000"/>
                <a:gridCol w="900000"/>
                <a:gridCol w="900000"/>
                <a:gridCol w="900000"/>
              </a:tblGrid>
              <a:tr h="480000">
                <a:tc>
                  <a:txBody>
                    <a:bodyPr/>
                    <a:lstStyle/>
                    <a:p>
                      <a:pPr algn="ctr" fontAlgn="b"/>
                      <a:r>
                        <a:rPr lang="en-US" sz="1200" b="1" i="0" u="none" strike="noStrike" dirty="0">
                          <a:solidFill>
                            <a:srgbClr val="000000"/>
                          </a:solidFill>
                          <a:effectLst/>
                          <a:latin typeface="等线" panose="02010600030101010101" pitchFamily="2" charset="-122"/>
                          <a:ea typeface="等线" panose="02010600030101010101" pitchFamily="2" charset="-122"/>
                        </a:rPr>
                        <a:t> </a:t>
                      </a:r>
                      <a:endParaRPr lang="en-US" sz="1200" b="1"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zh-CN" altLang="en-US" sz="1200" b="1" i="0" u="none" strike="noStrike" dirty="0">
                          <a:solidFill>
                            <a:srgbClr val="000000"/>
                          </a:solidFill>
                          <a:effectLst/>
                          <a:latin typeface="等线" panose="02010600030101010101" pitchFamily="2" charset="-122"/>
                          <a:ea typeface="等线" panose="02010600030101010101" pitchFamily="2" charset="-122"/>
                        </a:rPr>
                        <a:t>预</a:t>
                      </a:r>
                      <a:r>
                        <a:rPr lang="zh-CN" altLang="en-US" sz="1200" b="1" i="0" u="none" strike="noStrike" dirty="0" smtClean="0">
                          <a:solidFill>
                            <a:srgbClr val="000000"/>
                          </a:solidFill>
                          <a:effectLst/>
                          <a:latin typeface="等线" panose="02010600030101010101" pitchFamily="2" charset="-122"/>
                          <a:ea typeface="等线" panose="02010600030101010101" pitchFamily="2" charset="-122"/>
                        </a:rPr>
                        <a:t>估偏</a:t>
                      </a:r>
                      <a:r>
                        <a:rPr lang="zh-CN" altLang="en-US" sz="1200" b="1" i="0" u="none" strike="noStrike" dirty="0">
                          <a:solidFill>
                            <a:srgbClr val="000000"/>
                          </a:solidFill>
                          <a:effectLst/>
                          <a:latin typeface="等线" panose="02010600030101010101" pitchFamily="2" charset="-122"/>
                          <a:ea typeface="等线" panose="02010600030101010101" pitchFamily="2" charset="-122"/>
                        </a:rPr>
                        <a:t>差</a:t>
                      </a:r>
                      <a:endParaRPr lang="zh-CN" altLang="en-US" sz="1200" b="1"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zh-CN" altLang="en-US" sz="1200" b="1" i="0" u="none" strike="noStrike" dirty="0" smtClean="0">
                          <a:solidFill>
                            <a:srgbClr val="000000"/>
                          </a:solidFill>
                          <a:effectLst/>
                          <a:latin typeface="等线" panose="02010600030101010101" pitchFamily="2" charset="-122"/>
                          <a:ea typeface="等线" panose="02010600030101010101" pitchFamily="2" charset="-122"/>
                        </a:rPr>
                        <a:t>排班</a:t>
                      </a:r>
                      <a:r>
                        <a:rPr lang="en-US" sz="1200" b="1" i="0" u="none" strike="noStrike" dirty="0" smtClean="0">
                          <a:solidFill>
                            <a:srgbClr val="000000"/>
                          </a:solidFill>
                          <a:effectLst/>
                          <a:latin typeface="等线" panose="02010600030101010101" pitchFamily="2" charset="-122"/>
                          <a:ea typeface="等线" panose="02010600030101010101" pitchFamily="2" charset="-122"/>
                        </a:rPr>
                        <a:t>TC/SR</a:t>
                      </a:r>
                      <a:endParaRPr lang="en-US" sz="1200" b="1" i="0" u="none" strike="noStrike" dirty="0" smtClean="0">
                        <a:solidFill>
                          <a:srgbClr val="000000"/>
                        </a:solidFill>
                        <a:effectLst/>
                        <a:latin typeface="等线" panose="02010600030101010101" pitchFamily="2" charset="-122"/>
                        <a:ea typeface="等线" panose="02010600030101010101" pitchFamily="2" charset="-122"/>
                      </a:endParaRPr>
                    </a:p>
                    <a:p>
                      <a:pPr algn="ctr" fontAlgn="b"/>
                      <a:r>
                        <a:rPr lang="zh-CN" altLang="en-US" sz="1200" b="1" i="0" u="none" strike="noStrike" dirty="0" smtClean="0">
                          <a:solidFill>
                            <a:srgbClr val="000000"/>
                          </a:solidFill>
                          <a:effectLst/>
                          <a:latin typeface="等线" panose="02010600030101010101" pitchFamily="2" charset="-122"/>
                          <a:ea typeface="等线" panose="02010600030101010101" pitchFamily="2" charset="-122"/>
                        </a:rPr>
                        <a:t>调</a:t>
                      </a:r>
                      <a:r>
                        <a:rPr lang="zh-CN" altLang="en-US" sz="1200" b="1" i="0" u="none" strike="noStrike" dirty="0">
                          <a:solidFill>
                            <a:srgbClr val="000000"/>
                          </a:solidFill>
                          <a:effectLst/>
                          <a:latin typeface="等线" panose="02010600030101010101" pitchFamily="2" charset="-122"/>
                          <a:ea typeface="等线" panose="02010600030101010101" pitchFamily="2" charset="-122"/>
                        </a:rPr>
                        <a:t>整</a:t>
                      </a:r>
                      <a:endParaRPr lang="zh-CN" altLang="en-US" sz="1200" b="1"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zh-CN" altLang="en-US" sz="1200" b="1" i="0" u="none" strike="noStrike" dirty="0">
                          <a:solidFill>
                            <a:srgbClr val="000000"/>
                          </a:solidFill>
                          <a:effectLst/>
                          <a:latin typeface="等线" panose="02010600030101010101" pitchFamily="2" charset="-122"/>
                          <a:ea typeface="等线" panose="02010600030101010101" pitchFamily="2" charset="-122"/>
                        </a:rPr>
                        <a:t>排班手</a:t>
                      </a:r>
                      <a:r>
                        <a:rPr lang="zh-CN" altLang="en-US" sz="1200" b="1" i="0" u="none" strike="noStrike" dirty="0" smtClean="0">
                          <a:solidFill>
                            <a:srgbClr val="000000"/>
                          </a:solidFill>
                          <a:effectLst/>
                          <a:latin typeface="等线" panose="02010600030101010101" pitchFamily="2" charset="-122"/>
                          <a:ea typeface="等线" panose="02010600030101010101" pitchFamily="2" charset="-122"/>
                        </a:rPr>
                        <a:t>工</a:t>
                      </a:r>
                      <a:endParaRPr lang="en-US" altLang="zh-CN" sz="1200" b="1" i="0" u="none" strike="noStrike" dirty="0" smtClean="0">
                        <a:solidFill>
                          <a:srgbClr val="000000"/>
                        </a:solidFill>
                        <a:effectLst/>
                        <a:latin typeface="等线" panose="02010600030101010101" pitchFamily="2" charset="-122"/>
                        <a:ea typeface="等线" panose="02010600030101010101" pitchFamily="2" charset="-122"/>
                      </a:endParaRPr>
                    </a:p>
                    <a:p>
                      <a:pPr algn="ctr" fontAlgn="b"/>
                      <a:r>
                        <a:rPr lang="zh-CN" altLang="en-US" sz="1200" b="1" i="0" u="none" strike="noStrike" dirty="0" smtClean="0">
                          <a:solidFill>
                            <a:srgbClr val="000000"/>
                          </a:solidFill>
                          <a:effectLst/>
                          <a:latin typeface="等线" panose="02010600030101010101" pitchFamily="2" charset="-122"/>
                          <a:ea typeface="等线" panose="02010600030101010101" pitchFamily="2" charset="-122"/>
                        </a:rPr>
                        <a:t>拉</a:t>
                      </a:r>
                      <a:r>
                        <a:rPr lang="zh-CN" altLang="en-US" sz="1200" b="1" i="0" u="none" strike="noStrike" dirty="0">
                          <a:solidFill>
                            <a:srgbClr val="000000"/>
                          </a:solidFill>
                          <a:effectLst/>
                          <a:latin typeface="等线" panose="02010600030101010101" pitchFamily="2" charset="-122"/>
                          <a:ea typeface="等线" panose="02010600030101010101" pitchFamily="2" charset="-122"/>
                        </a:rPr>
                        <a:t>线</a:t>
                      </a:r>
                      <a:endParaRPr lang="zh-CN" altLang="en-US" sz="1200" b="1"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zh-CN" altLang="en-US" sz="1200" b="1" i="0" u="none" strike="noStrike" dirty="0">
                          <a:solidFill>
                            <a:srgbClr val="000000"/>
                          </a:solidFill>
                          <a:effectLst/>
                          <a:latin typeface="等线" panose="02010600030101010101" pitchFamily="2" charset="-122"/>
                          <a:ea typeface="等线" panose="02010600030101010101" pitchFamily="2" charset="-122"/>
                        </a:rPr>
                        <a:t>值班手</a:t>
                      </a:r>
                      <a:r>
                        <a:rPr lang="zh-CN" altLang="en-US" sz="1200" b="1" i="0" u="none" strike="noStrike" dirty="0" smtClean="0">
                          <a:solidFill>
                            <a:srgbClr val="000000"/>
                          </a:solidFill>
                          <a:effectLst/>
                          <a:latin typeface="等线" panose="02010600030101010101" pitchFamily="2" charset="-122"/>
                          <a:ea typeface="等线" panose="02010600030101010101" pitchFamily="2" charset="-122"/>
                        </a:rPr>
                        <a:t>工</a:t>
                      </a:r>
                      <a:endParaRPr lang="en-US" altLang="zh-CN" sz="1200" b="1" i="0" u="none" strike="noStrike" dirty="0" smtClean="0">
                        <a:solidFill>
                          <a:srgbClr val="000000"/>
                        </a:solidFill>
                        <a:effectLst/>
                        <a:latin typeface="等线" panose="02010600030101010101" pitchFamily="2" charset="-122"/>
                        <a:ea typeface="等线" panose="02010600030101010101" pitchFamily="2" charset="-122"/>
                      </a:endParaRPr>
                    </a:p>
                    <a:p>
                      <a:pPr algn="ctr" fontAlgn="b"/>
                      <a:r>
                        <a:rPr lang="zh-CN" altLang="en-US" sz="1200" b="1" i="0" u="none" strike="noStrike" dirty="0" smtClean="0">
                          <a:solidFill>
                            <a:srgbClr val="000000"/>
                          </a:solidFill>
                          <a:effectLst/>
                          <a:latin typeface="等线" panose="02010600030101010101" pitchFamily="2" charset="-122"/>
                          <a:ea typeface="等线" panose="02010600030101010101" pitchFamily="2" charset="-122"/>
                        </a:rPr>
                        <a:t>拉</a:t>
                      </a:r>
                      <a:r>
                        <a:rPr lang="zh-CN" altLang="en-US" sz="1200" b="1" i="0" u="none" strike="noStrike" dirty="0">
                          <a:solidFill>
                            <a:srgbClr val="000000"/>
                          </a:solidFill>
                          <a:effectLst/>
                          <a:latin typeface="等线" panose="02010600030101010101" pitchFamily="2" charset="-122"/>
                          <a:ea typeface="等线" panose="02010600030101010101" pitchFamily="2" charset="-122"/>
                        </a:rPr>
                        <a:t>线</a:t>
                      </a:r>
                      <a:endParaRPr lang="zh-CN" altLang="en-US" sz="1200" b="1"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20000">
                <a:tc>
                  <a:txBody>
                    <a:bodyPr/>
                    <a:lstStyle/>
                    <a:p>
                      <a:pPr algn="ctr" fontAlgn="b"/>
                      <a:r>
                        <a:rPr lang="zh-CN" altLang="en-US" sz="1200" b="0" i="0" u="none" strike="noStrike" dirty="0">
                          <a:solidFill>
                            <a:srgbClr val="000000"/>
                          </a:solidFill>
                          <a:effectLst/>
                          <a:latin typeface="等线" panose="02010600030101010101" pitchFamily="2" charset="-122"/>
                          <a:ea typeface="等线" panose="02010600030101010101" pitchFamily="2" charset="-122"/>
                        </a:rPr>
                        <a:t>直接工时</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smtClean="0">
                          <a:solidFill>
                            <a:srgbClr val="000000"/>
                          </a:solidFill>
                          <a:effectLst/>
                          <a:latin typeface="等线" panose="02010600030101010101" pitchFamily="2" charset="-122"/>
                          <a:ea typeface="等线" panose="02010600030101010101" pitchFamily="2" charset="-122"/>
                        </a:rPr>
                        <a:t>33.0</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smtClean="0">
                          <a:solidFill>
                            <a:srgbClr val="000000"/>
                          </a:solidFill>
                          <a:effectLst/>
                          <a:latin typeface="等线" panose="02010600030101010101" pitchFamily="2" charset="-122"/>
                          <a:ea typeface="等线" panose="02010600030101010101" pitchFamily="2" charset="-122"/>
                        </a:rPr>
                        <a:t>-258.9</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smtClean="0">
                          <a:solidFill>
                            <a:srgbClr val="000000"/>
                          </a:solidFill>
                          <a:effectLst/>
                          <a:latin typeface="等线" panose="02010600030101010101" pitchFamily="2" charset="-122"/>
                          <a:ea typeface="等线" panose="02010600030101010101" pitchFamily="2" charset="-122"/>
                        </a:rPr>
                        <a:t>-13.0</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a:solidFill>
                            <a:srgbClr val="000000"/>
                          </a:solidFill>
                          <a:effectLst/>
                          <a:latin typeface="等线" panose="02010600030101010101" pitchFamily="2" charset="-122"/>
                          <a:ea typeface="等线" panose="02010600030101010101" pitchFamily="2" charset="-122"/>
                        </a:rPr>
                        <a:t> </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20000">
                <a:tc>
                  <a:txBody>
                    <a:bodyPr/>
                    <a:lstStyle/>
                    <a:p>
                      <a:pPr algn="ctr" fontAlgn="b"/>
                      <a:r>
                        <a:rPr lang="zh-CN" altLang="en-US" sz="1200" b="0" i="0" u="none" strike="noStrike" dirty="0">
                          <a:solidFill>
                            <a:srgbClr val="000000"/>
                          </a:solidFill>
                          <a:effectLst/>
                          <a:latin typeface="等线" panose="02010600030101010101" pitchFamily="2" charset="-122"/>
                          <a:ea typeface="等线" panose="02010600030101010101" pitchFamily="2" charset="-122"/>
                        </a:rPr>
                        <a:t>间接工时</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smtClean="0">
                          <a:solidFill>
                            <a:srgbClr val="000000"/>
                          </a:solidFill>
                          <a:effectLst/>
                          <a:latin typeface="等线" panose="02010600030101010101" pitchFamily="2" charset="-122"/>
                          <a:ea typeface="等线" panose="02010600030101010101" pitchFamily="2" charset="-122"/>
                        </a:rPr>
                        <a:t>0.0</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a:solidFill>
                            <a:srgbClr val="000000"/>
                          </a:solidFill>
                          <a:effectLst/>
                          <a:latin typeface="等线" panose="02010600030101010101" pitchFamily="2" charset="-122"/>
                          <a:ea typeface="等线" panose="02010600030101010101" pitchFamily="2" charset="-122"/>
                        </a:rPr>
                        <a:t> </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smtClean="0">
                          <a:solidFill>
                            <a:srgbClr val="000000"/>
                          </a:solidFill>
                          <a:effectLst/>
                          <a:latin typeface="等线" panose="02010600030101010101" pitchFamily="2" charset="-122"/>
                          <a:ea typeface="等线" panose="02010600030101010101" pitchFamily="2" charset="-122"/>
                        </a:rPr>
                        <a:t>-27.1</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a:solidFill>
                            <a:srgbClr val="000000"/>
                          </a:solidFill>
                          <a:effectLst/>
                          <a:latin typeface="等线" panose="02010600030101010101" pitchFamily="2" charset="-122"/>
                          <a:ea typeface="等线" panose="02010600030101010101" pitchFamily="2" charset="-122"/>
                        </a:rPr>
                        <a:t> </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20000">
                <a:tc>
                  <a:txBody>
                    <a:bodyPr/>
                    <a:lstStyle/>
                    <a:p>
                      <a:pPr algn="ctr" fontAlgn="b"/>
                      <a:r>
                        <a:rPr lang="zh-CN" altLang="en-US" sz="1200" b="0" i="0" u="none" strike="noStrike" dirty="0">
                          <a:solidFill>
                            <a:srgbClr val="000000"/>
                          </a:solidFill>
                          <a:effectLst/>
                          <a:latin typeface="等线" panose="02010600030101010101" pitchFamily="2" charset="-122"/>
                          <a:ea typeface="等线" panose="02010600030101010101" pitchFamily="2" charset="-122"/>
                        </a:rPr>
                        <a:t>总工时</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smtClean="0">
                          <a:solidFill>
                            <a:srgbClr val="000000"/>
                          </a:solidFill>
                          <a:effectLst/>
                          <a:latin typeface="等线" panose="02010600030101010101" pitchFamily="2" charset="-122"/>
                          <a:ea typeface="等线" panose="02010600030101010101" pitchFamily="2" charset="-122"/>
                        </a:rPr>
                        <a:t>33.0</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smtClean="0">
                          <a:solidFill>
                            <a:srgbClr val="000000"/>
                          </a:solidFill>
                          <a:effectLst/>
                          <a:latin typeface="等线" panose="02010600030101010101" pitchFamily="2" charset="-122"/>
                          <a:ea typeface="等线" panose="02010600030101010101" pitchFamily="2" charset="-122"/>
                        </a:rPr>
                        <a:t>-258.9</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smtClean="0">
                          <a:solidFill>
                            <a:srgbClr val="000000"/>
                          </a:solidFill>
                          <a:effectLst/>
                          <a:latin typeface="等线" panose="02010600030101010101" pitchFamily="2" charset="-122"/>
                          <a:ea typeface="等线" panose="02010600030101010101" pitchFamily="2" charset="-122"/>
                        </a:rPr>
                        <a:t>-40.1</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smtClean="0">
                          <a:solidFill>
                            <a:srgbClr val="000000"/>
                          </a:solidFill>
                          <a:effectLst/>
                          <a:latin typeface="等线" panose="02010600030101010101" pitchFamily="2" charset="-122"/>
                          <a:ea typeface="等线" panose="02010600030101010101" pitchFamily="2" charset="-122"/>
                        </a:rPr>
                        <a:t>-120.2</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TextBox 16"/>
          <p:cNvSpPr txBox="1"/>
          <p:nvPr/>
        </p:nvSpPr>
        <p:spPr>
          <a:xfrm>
            <a:off x="5823201" y="1760953"/>
            <a:ext cx="1430200" cy="276999"/>
          </a:xfrm>
          <a:prstGeom prst="rect">
            <a:avLst/>
          </a:prstGeom>
          <a:noFill/>
        </p:spPr>
        <p:txBody>
          <a:bodyPr wrap="none" rtlCol="0">
            <a:spAutoFit/>
          </a:bodyPr>
          <a:lstStyle/>
          <a:p>
            <a:pPr>
              <a:buNone/>
            </a:pPr>
            <a:r>
              <a:rPr lang="en-US" altLang="zh-CN" sz="1200" i="0" dirty="0" smtClean="0">
                <a:solidFill>
                  <a:srgbClr val="000000"/>
                </a:solidFill>
                <a:latin typeface="等线" panose="02010600030101010101" pitchFamily="2" charset="-122"/>
                <a:ea typeface="等线" panose="02010600030101010101" pitchFamily="2" charset="-122"/>
              </a:rPr>
              <a:t>CMS</a:t>
            </a:r>
            <a:r>
              <a:rPr lang="zh-CN" altLang="en-US" sz="1200" b="1" i="0" dirty="0" smtClean="0">
                <a:solidFill>
                  <a:srgbClr val="000000"/>
                </a:solidFill>
                <a:latin typeface="等线" panose="02010600030101010101" pitchFamily="2" charset="-122"/>
                <a:ea typeface="等线" panose="02010600030101010101" pitchFamily="2" charset="-122"/>
              </a:rPr>
              <a:t>工</a:t>
            </a:r>
            <a:r>
              <a:rPr lang="zh-CN" altLang="en-US" sz="1200" b="1" i="0" dirty="0">
                <a:solidFill>
                  <a:srgbClr val="000000"/>
                </a:solidFill>
                <a:latin typeface="等线" panose="02010600030101010101" pitchFamily="2" charset="-122"/>
                <a:ea typeface="等线" panose="02010600030101010101" pitchFamily="2" charset="-122"/>
              </a:rPr>
              <a:t>时差异明细</a:t>
            </a:r>
            <a:endParaRPr lang="en-US" sz="1200" b="1" dirty="0">
              <a:latin typeface="等线" panose="02010600030101010101" pitchFamily="2" charset="-122"/>
              <a:ea typeface="等线" panose="02010600030101010101" pitchFamily="2" charset="-122"/>
            </a:endParaRPr>
          </a:p>
        </p:txBody>
      </p:sp>
      <p:sp>
        <p:nvSpPr>
          <p:cNvPr id="11" name="Rectangle 4"/>
          <p:cNvSpPr/>
          <p:nvPr/>
        </p:nvSpPr>
        <p:spPr>
          <a:xfrm>
            <a:off x="328133" y="4016927"/>
            <a:ext cx="1849053" cy="338554"/>
          </a:xfrm>
          <a:prstGeom prst="rect">
            <a:avLst/>
          </a:prstGeom>
        </p:spPr>
        <p:txBody>
          <a:bodyPr wrap="square">
            <a:spAutoFit/>
          </a:bodyPr>
          <a:lstStyle/>
          <a:p>
            <a:pPr algn="l" defTabSz="457200"/>
            <a:r>
              <a:rPr lang="zh-CN" altLang="en-US" sz="1600" i="0" u="sng" dirty="0">
                <a:solidFill>
                  <a:prstClr val="black"/>
                </a:solidFill>
                <a:latin typeface="等线" panose="02010600030101010101" pitchFamily="2" charset="-122"/>
                <a:ea typeface="等线" panose="02010600030101010101" pitchFamily="2" charset="-122"/>
              </a:rPr>
              <a:t>管理组</a:t>
            </a:r>
            <a:r>
              <a:rPr lang="en-US" altLang="zh-CN" sz="1600" i="0" u="sng" dirty="0">
                <a:solidFill>
                  <a:prstClr val="black"/>
                </a:solidFill>
                <a:latin typeface="等线" panose="02010600030101010101" pitchFamily="2" charset="-122"/>
                <a:ea typeface="等线" panose="02010600030101010101" pitchFamily="2" charset="-122"/>
              </a:rPr>
              <a:t>COL</a:t>
            </a:r>
            <a:r>
              <a:rPr lang="zh-CN" altLang="en-US" sz="1600" i="0" u="sng" dirty="0">
                <a:solidFill>
                  <a:prstClr val="black"/>
                </a:solidFill>
                <a:latin typeface="等线" panose="02010600030101010101" pitchFamily="2" charset="-122"/>
                <a:ea typeface="等线" panose="02010600030101010101" pitchFamily="2" charset="-122"/>
              </a:rPr>
              <a:t>分析</a:t>
            </a:r>
            <a:endParaRPr lang="en-US" altLang="zh-CN" sz="1600" i="0" u="sng" dirty="0">
              <a:solidFill>
                <a:prstClr val="black"/>
              </a:solidFill>
              <a:latin typeface="等线" panose="02010600030101010101" pitchFamily="2" charset="-122"/>
              <a:ea typeface="等线" panose="02010600030101010101" pitchFamily="2" charset="-122"/>
            </a:endParaRPr>
          </a:p>
        </p:txBody>
      </p:sp>
      <p:graphicFrame>
        <p:nvGraphicFramePr>
          <p:cNvPr id="12" name="Chart 11"/>
          <p:cNvGraphicFramePr/>
          <p:nvPr/>
        </p:nvGraphicFramePr>
        <p:xfrm>
          <a:off x="5004048" y="4149080"/>
          <a:ext cx="3672168" cy="2232247"/>
        </p:xfrm>
        <a:graphic>
          <a:graphicData uri="http://schemas.openxmlformats.org/drawingml/2006/chart">
            <c:chart xmlns:c="http://schemas.openxmlformats.org/drawingml/2006/chart" xmlns:r="http://schemas.openxmlformats.org/officeDocument/2006/relationships" r:id="rId1"/>
          </a:graphicData>
        </a:graphic>
      </p:graphicFrame>
      <p:sp>
        <p:nvSpPr>
          <p:cNvPr id="13" name="Rectangle 4"/>
          <p:cNvSpPr/>
          <p:nvPr/>
        </p:nvSpPr>
        <p:spPr>
          <a:xfrm>
            <a:off x="503547" y="4437112"/>
            <a:ext cx="4303629" cy="1828193"/>
          </a:xfrm>
          <a:prstGeom prst="rect">
            <a:avLst/>
          </a:prstGeom>
        </p:spPr>
        <p:txBody>
          <a:bodyPr wrap="square">
            <a:spAutoFit/>
          </a:bodyPr>
          <a:lstStyle/>
          <a:p>
            <a:pPr marL="171450" indent="-171450" algn="l" defTabSz="457200">
              <a:lnSpc>
                <a:spcPct val="150000"/>
              </a:lnSpc>
              <a:buFont typeface="Arial" panose="020B0604020202020204" pitchFamily="34" charset="0"/>
              <a:buChar char="•"/>
            </a:pPr>
            <a:r>
              <a:rPr lang="zh-CN" altLang="en-US" sz="1200" b="0" i="0" dirty="0">
                <a:solidFill>
                  <a:srgbClr val="000000"/>
                </a:solidFill>
                <a:ea typeface="等线" panose="02010600030101010101" pitchFamily="2" charset="-122"/>
              </a:rPr>
              <a:t>本</a:t>
            </a:r>
            <a:r>
              <a:rPr lang="zh-CN" altLang="en-US" sz="1200" b="0" i="0" dirty="0" smtClean="0">
                <a:solidFill>
                  <a:srgbClr val="000000"/>
                </a:solidFill>
                <a:ea typeface="等线" panose="02010600030101010101" pitchFamily="2" charset="-122"/>
              </a:rPr>
              <a:t>周管理总工时</a:t>
            </a:r>
            <a:r>
              <a:rPr lang="en-US" altLang="zh-CN" sz="1200" b="0" i="0" dirty="0" smtClean="0">
                <a:solidFill>
                  <a:srgbClr val="000000"/>
                </a:solidFill>
                <a:ea typeface="等线" panose="02010600030101010101" pitchFamily="2" charset="-122"/>
              </a:rPr>
              <a:t>258.4</a:t>
            </a:r>
            <a:r>
              <a:rPr lang="zh-CN" altLang="en-US" sz="1200" b="0" i="0" dirty="0" smtClean="0">
                <a:solidFill>
                  <a:srgbClr val="000000"/>
                </a:solidFill>
                <a:ea typeface="等线" panose="02010600030101010101" pitchFamily="2" charset="-122"/>
              </a:rPr>
              <a:t>小时，</a:t>
            </a:r>
            <a:r>
              <a:rPr lang="zh-CN" altLang="en-US" sz="1200" i="0" dirty="0" smtClean="0">
                <a:solidFill>
                  <a:srgbClr val="FF0000"/>
                </a:solidFill>
                <a:ea typeface="等线" panose="02010600030101010101" pitchFamily="2" charset="-122"/>
              </a:rPr>
              <a:t>高于</a:t>
            </a:r>
            <a:r>
              <a:rPr lang="zh-CN" altLang="en-US" sz="1200" b="0" i="0" dirty="0" smtClean="0">
                <a:solidFill>
                  <a:srgbClr val="000000"/>
                </a:solidFill>
                <a:ea typeface="等线" panose="02010600030101010101" pitchFamily="2" charset="-122"/>
              </a:rPr>
              <a:t>上周</a:t>
            </a:r>
            <a:r>
              <a:rPr lang="en-US" altLang="zh-CN" sz="1200" b="0" i="0" dirty="0" smtClean="0">
                <a:solidFill>
                  <a:srgbClr val="000000"/>
                </a:solidFill>
                <a:ea typeface="等线" panose="02010600030101010101" pitchFamily="2" charset="-122"/>
              </a:rPr>
              <a:t>239.2</a:t>
            </a:r>
            <a:r>
              <a:rPr lang="zh-CN" altLang="en-US" sz="1200" b="0" i="0" dirty="0" smtClean="0">
                <a:solidFill>
                  <a:srgbClr val="000000"/>
                </a:solidFill>
                <a:ea typeface="等线" panose="02010600030101010101" pitchFamily="2" charset="-122"/>
              </a:rPr>
              <a:t>小时，</a:t>
            </a:r>
            <a:r>
              <a:rPr lang="zh-CN" altLang="en-US" sz="1200" i="0" dirty="0" smtClean="0">
                <a:solidFill>
                  <a:srgbClr val="FF0000"/>
                </a:solidFill>
                <a:ea typeface="等线" panose="02010600030101010101" pitchFamily="2" charset="-122"/>
              </a:rPr>
              <a:t>连续</a:t>
            </a:r>
            <a:r>
              <a:rPr lang="en-US" altLang="zh-CN" sz="1200" i="0" dirty="0" smtClean="0">
                <a:solidFill>
                  <a:srgbClr val="FF0000"/>
                </a:solidFill>
                <a:ea typeface="等线" panose="02010600030101010101" pitchFamily="2" charset="-122"/>
              </a:rPr>
              <a:t>3</a:t>
            </a:r>
            <a:r>
              <a:rPr lang="zh-CN" altLang="en-US" sz="1200" i="0" dirty="0" smtClean="0">
                <a:solidFill>
                  <a:srgbClr val="FF0000"/>
                </a:solidFill>
                <a:ea typeface="等线" panose="02010600030101010101" pitchFamily="2" charset="-122"/>
              </a:rPr>
              <a:t>周呈现上升趋势</a:t>
            </a:r>
            <a:endParaRPr lang="en-US" altLang="zh-CN" sz="1200" i="0" dirty="0" smtClean="0">
              <a:solidFill>
                <a:srgbClr val="FF0000"/>
              </a:solidFill>
              <a:ea typeface="等线" panose="02010600030101010101" pitchFamily="2" charset="-122"/>
            </a:endParaRPr>
          </a:p>
          <a:p>
            <a:pPr marL="171450" indent="-171450" algn="l" defTabSz="457200">
              <a:lnSpc>
                <a:spcPct val="150000"/>
              </a:lnSpc>
              <a:buFont typeface="Arial" panose="020B0604020202020204" pitchFamily="34" charset="0"/>
              <a:buChar char="•"/>
            </a:pPr>
            <a:r>
              <a:rPr lang="zh-CN" altLang="en-US" sz="1200" b="0" i="0" dirty="0">
                <a:ea typeface="等线" panose="02010600030101010101" pitchFamily="2" charset="-122"/>
              </a:rPr>
              <a:t>其中， 组长实际工时</a:t>
            </a:r>
            <a:r>
              <a:rPr lang="en-US" altLang="zh-CN" sz="1200" b="0" i="0" dirty="0">
                <a:ea typeface="等线" panose="02010600030101010101" pitchFamily="2" charset="-122"/>
              </a:rPr>
              <a:t>191.5</a:t>
            </a:r>
            <a:r>
              <a:rPr lang="zh-CN" altLang="en-US" sz="1200" b="0" i="0" dirty="0">
                <a:ea typeface="等线" panose="02010600030101010101" pitchFamily="2" charset="-122"/>
              </a:rPr>
              <a:t>小时，</a:t>
            </a:r>
            <a:r>
              <a:rPr lang="zh-CN" altLang="en-US" sz="1200" i="0" dirty="0">
                <a:solidFill>
                  <a:srgbClr val="FF0000"/>
                </a:solidFill>
                <a:ea typeface="等线" panose="02010600030101010101" pitchFamily="2" charset="-122"/>
              </a:rPr>
              <a:t>高</a:t>
            </a:r>
            <a:r>
              <a:rPr lang="zh-CN" altLang="en-US" sz="1200" i="0" dirty="0" smtClean="0">
                <a:solidFill>
                  <a:srgbClr val="FF0000"/>
                </a:solidFill>
                <a:ea typeface="等线" panose="02010600030101010101" pitchFamily="2" charset="-122"/>
              </a:rPr>
              <a:t>于</a:t>
            </a:r>
            <a:r>
              <a:rPr lang="zh-CN" altLang="en-US" sz="1200" b="0" i="0" dirty="0" smtClean="0">
                <a:ea typeface="等线" panose="02010600030101010101" pitchFamily="2" charset="-122"/>
              </a:rPr>
              <a:t>预排</a:t>
            </a:r>
            <a:r>
              <a:rPr lang="en-US" altLang="zh-CN" sz="1200" b="0" i="0" dirty="0" smtClean="0">
                <a:ea typeface="等线" panose="02010600030101010101" pitchFamily="2" charset="-122"/>
              </a:rPr>
              <a:t>(160.0) </a:t>
            </a:r>
            <a:r>
              <a:rPr lang="en-US" altLang="zh-CN" sz="1200" b="0" i="0" dirty="0">
                <a:ea typeface="等线" panose="02010600030101010101" pitchFamily="2" charset="-122"/>
              </a:rPr>
              <a:t>31.5</a:t>
            </a:r>
            <a:r>
              <a:rPr lang="zh-CN" altLang="en-US" sz="1200" b="0" i="0" dirty="0">
                <a:ea typeface="等线" panose="02010600030101010101" pitchFamily="2" charset="-122"/>
              </a:rPr>
              <a:t>个小时，包括员工班工时</a:t>
            </a:r>
            <a:r>
              <a:rPr lang="en-US" altLang="zh-CN" sz="1200" b="0" i="0" dirty="0">
                <a:ea typeface="等线" panose="02010600030101010101" pitchFamily="2" charset="-122"/>
              </a:rPr>
              <a:t>25.5</a:t>
            </a:r>
            <a:r>
              <a:rPr lang="zh-CN" altLang="en-US" sz="1200" b="0" i="0" dirty="0">
                <a:ea typeface="等线" panose="02010600030101010101" pitchFamily="2" charset="-122"/>
              </a:rPr>
              <a:t>个小时</a:t>
            </a:r>
            <a:endParaRPr lang="en-US" altLang="zh-CN" sz="1200" b="0" i="0" dirty="0" smtClean="0">
              <a:ea typeface="等线" panose="02010600030101010101" pitchFamily="2" charset="-122"/>
            </a:endParaRPr>
          </a:p>
          <a:p>
            <a:pPr marL="171450" indent="-171450" algn="l" defTabSz="457200">
              <a:lnSpc>
                <a:spcPct val="150000"/>
              </a:lnSpc>
              <a:buFont typeface="Arial" panose="020B0604020202020204" pitchFamily="34" charset="0"/>
              <a:buChar char="•"/>
            </a:pPr>
            <a:r>
              <a:rPr lang="zh-CN" altLang="en-US" sz="1200" b="0" i="0" dirty="0">
                <a:solidFill>
                  <a:srgbClr val="000000"/>
                </a:solidFill>
                <a:latin typeface="等线" panose="02010600030101010101" pitchFamily="2" charset="-122"/>
                <a:ea typeface="等线" panose="02010600030101010101" pitchFamily="2" charset="-122"/>
              </a:rPr>
              <a:t>本</a:t>
            </a:r>
            <a:r>
              <a:rPr lang="zh-CN" altLang="en-US" sz="1200" b="0" i="0" dirty="0" smtClean="0">
                <a:solidFill>
                  <a:srgbClr val="000000"/>
                </a:solidFill>
                <a:latin typeface="等线" panose="02010600030101010101" pitchFamily="2" charset="-122"/>
                <a:ea typeface="等线" panose="02010600030101010101" pitchFamily="2" charset="-122"/>
              </a:rPr>
              <a:t>周</a:t>
            </a:r>
            <a:r>
              <a:rPr lang="en-US" altLang="zh-CN" sz="1200" b="0" i="0" dirty="0" smtClean="0">
                <a:solidFill>
                  <a:srgbClr val="000000"/>
                </a:solidFill>
                <a:latin typeface="等线" panose="02010600030101010101" pitchFamily="2" charset="-122"/>
                <a:ea typeface="等线" panose="02010600030101010101" pitchFamily="2" charset="-122"/>
              </a:rPr>
              <a:t>5/1</a:t>
            </a:r>
            <a:r>
              <a:rPr lang="zh-CN" altLang="en-US" sz="1200" b="0" i="0" dirty="0" smtClean="0">
                <a:solidFill>
                  <a:srgbClr val="000000"/>
                </a:solidFill>
                <a:latin typeface="等线" panose="02010600030101010101" pitchFamily="2" charset="-122"/>
                <a:ea typeface="等线" panose="02010600030101010101" pitchFamily="2" charset="-122"/>
              </a:rPr>
              <a:t>、</a:t>
            </a:r>
            <a:r>
              <a:rPr lang="en-US" altLang="zh-CN" sz="1200" b="0" i="0" dirty="0" smtClean="0">
                <a:solidFill>
                  <a:srgbClr val="000000"/>
                </a:solidFill>
                <a:latin typeface="等线" panose="02010600030101010101" pitchFamily="2" charset="-122"/>
                <a:ea typeface="等线" panose="02010600030101010101" pitchFamily="2" charset="-122"/>
              </a:rPr>
              <a:t>5/2</a:t>
            </a:r>
            <a:r>
              <a:rPr lang="zh-CN" altLang="en-US" sz="1200" b="0" i="0" dirty="0" smtClean="0">
                <a:solidFill>
                  <a:srgbClr val="000000"/>
                </a:solidFill>
                <a:latin typeface="等线" panose="02010600030101010101" pitchFamily="2" charset="-122"/>
                <a:ea typeface="等线" panose="02010600030101010101" pitchFamily="2" charset="-122"/>
              </a:rPr>
              <a:t>、</a:t>
            </a:r>
            <a:r>
              <a:rPr lang="en-US" altLang="zh-CN" sz="1200" b="0" i="0" dirty="0" smtClean="0">
                <a:solidFill>
                  <a:srgbClr val="000000"/>
                </a:solidFill>
                <a:latin typeface="等线" panose="02010600030101010101" pitchFamily="2" charset="-122"/>
                <a:ea typeface="等线" panose="02010600030101010101" pitchFamily="2" charset="-122"/>
              </a:rPr>
              <a:t>5/3</a:t>
            </a:r>
            <a:r>
              <a:rPr lang="zh-CN" altLang="en-US" sz="1200" b="0" i="0" dirty="0" smtClean="0">
                <a:solidFill>
                  <a:srgbClr val="000000"/>
                </a:solidFill>
                <a:latin typeface="等线" panose="02010600030101010101" pitchFamily="2" charset="-122"/>
                <a:ea typeface="等线" panose="02010600030101010101" pitchFamily="2" charset="-122"/>
              </a:rPr>
              <a:t>为节假三薪日，期间管理总工时</a:t>
            </a:r>
            <a:r>
              <a:rPr lang="en-US" altLang="zh-CN" sz="1200" b="0" i="0" dirty="0" smtClean="0">
                <a:solidFill>
                  <a:srgbClr val="000000"/>
                </a:solidFill>
                <a:latin typeface="等线" panose="02010600030101010101" pitchFamily="2" charset="-122"/>
                <a:ea typeface="等线" panose="02010600030101010101" pitchFamily="2" charset="-122"/>
              </a:rPr>
              <a:t>47.1</a:t>
            </a:r>
            <a:r>
              <a:rPr lang="zh-CN" altLang="en-US" sz="1200" b="0" i="0" dirty="0">
                <a:solidFill>
                  <a:srgbClr val="000000"/>
                </a:solidFill>
                <a:latin typeface="等线" panose="02010600030101010101" pitchFamily="2" charset="-122"/>
                <a:ea typeface="等线" panose="02010600030101010101" pitchFamily="2" charset="-122"/>
              </a:rPr>
              <a:t>个小时，</a:t>
            </a:r>
            <a:r>
              <a:rPr lang="zh-CN" altLang="en-US" sz="1200" i="0" dirty="0">
                <a:solidFill>
                  <a:srgbClr val="FF0000"/>
                </a:solidFill>
                <a:ea typeface="等线" panose="02010600030101010101" pitchFamily="2" charset="-122"/>
              </a:rPr>
              <a:t>高于</a:t>
            </a:r>
            <a:r>
              <a:rPr lang="zh-CN" altLang="en-US" sz="1200" b="0" i="0" dirty="0">
                <a:ea typeface="等线" panose="02010600030101010101" pitchFamily="2" charset="-122"/>
              </a:rPr>
              <a:t>对等店</a:t>
            </a:r>
            <a:r>
              <a:rPr lang="en-US" altLang="zh-CN" sz="1200" b="0" i="0" dirty="0">
                <a:solidFill>
                  <a:srgbClr val="000000"/>
                </a:solidFill>
                <a:latin typeface="等线" panose="02010600030101010101" pitchFamily="2" charset="-122"/>
                <a:ea typeface="等线" panose="02010600030101010101" pitchFamily="2" charset="-122"/>
              </a:rPr>
              <a:t>p50 (31.6</a:t>
            </a:r>
            <a:r>
              <a:rPr lang="zh-CN" altLang="en-US" sz="1200" b="0" i="0" dirty="0">
                <a:solidFill>
                  <a:srgbClr val="000000"/>
                </a:solidFill>
                <a:latin typeface="等线" panose="02010600030101010101" pitchFamily="2" charset="-122"/>
                <a:ea typeface="等线" panose="02010600030101010101" pitchFamily="2" charset="-122"/>
              </a:rPr>
              <a:t>小时</a:t>
            </a:r>
            <a:r>
              <a:rPr lang="en-US" altLang="zh-CN" sz="1200" b="0" i="0" dirty="0" smtClean="0">
                <a:solidFill>
                  <a:srgbClr val="000000"/>
                </a:solidFill>
                <a:latin typeface="等线" panose="02010600030101010101" pitchFamily="2" charset="-122"/>
                <a:ea typeface="等线" panose="02010600030101010101" pitchFamily="2" charset="-122"/>
              </a:rPr>
              <a:t>) 15.5</a:t>
            </a:r>
            <a:r>
              <a:rPr lang="zh-CN" altLang="en-US" sz="1200" b="0" i="0" dirty="0" smtClean="0">
                <a:solidFill>
                  <a:srgbClr val="000000"/>
                </a:solidFill>
                <a:latin typeface="等线" panose="02010600030101010101" pitchFamily="2" charset="-122"/>
                <a:ea typeface="等线" panose="02010600030101010101" pitchFamily="2" charset="-122"/>
              </a:rPr>
              <a:t>小时</a:t>
            </a:r>
            <a:endParaRPr lang="en-US" altLang="zh-CN" sz="1200" b="0" i="0" dirty="0" smtClean="0">
              <a:solidFill>
                <a:srgbClr val="000000"/>
              </a:solidFill>
              <a:latin typeface="等线" panose="02010600030101010101" pitchFamily="2" charset="-122"/>
              <a:ea typeface="等线" panose="02010600030101010101" pitchFamily="2" charset="-122"/>
            </a:endParaRPr>
          </a:p>
        </p:txBody>
      </p:sp>
      <p:sp>
        <p:nvSpPr>
          <p:cNvPr id="2" name="文本框 1"/>
          <p:cNvSpPr txBox="1"/>
          <p:nvPr/>
        </p:nvSpPr>
        <p:spPr>
          <a:xfrm>
            <a:off x="157480" y="1048385"/>
            <a:ext cx="3309620" cy="521970"/>
          </a:xfrm>
          <a:prstGeom prst="rect">
            <a:avLst/>
          </a:prstGeom>
          <a:noFill/>
        </p:spPr>
        <p:txBody>
          <a:bodyPr wrap="square" rtlCol="0" anchor="t">
            <a:spAutoFit/>
          </a:bodyPr>
          <a:p>
            <a:r>
              <a:rPr lang="en-US" altLang="zh-CN">
                <a:solidFill>
                  <a:schemeClr val="tx1"/>
                </a:solidFill>
              </a:rPr>
              <a:t>code</a:t>
            </a:r>
            <a:r>
              <a:rPr lang="zh-CN" altLang="en-US">
                <a:solidFill>
                  <a:schemeClr val="tx1"/>
                </a:solidFill>
              </a:rPr>
              <a:t>：</a:t>
            </a:r>
            <a:r>
              <a:rPr lang="zh-CN" altLang="en-US">
                <a:solidFill>
                  <a:srgbClr val="FF0000"/>
                </a:solidFill>
              </a:rPr>
              <a:t>p1_cph_w</a:t>
            </a:r>
            <a:endParaRPr lang="zh-CN" altLang="en-US">
              <a:solidFill>
                <a:srgbClr val="FF0000"/>
              </a:solidFill>
            </a:endParaRPr>
          </a:p>
        </p:txBody>
      </p:sp>
      <p:sp>
        <p:nvSpPr>
          <p:cNvPr id="15" name="文本框 14"/>
          <p:cNvSpPr txBox="1"/>
          <p:nvPr/>
        </p:nvSpPr>
        <p:spPr>
          <a:xfrm>
            <a:off x="4027805" y="1048385"/>
            <a:ext cx="4712335" cy="521970"/>
          </a:xfrm>
          <a:prstGeom prst="rect">
            <a:avLst/>
          </a:prstGeom>
          <a:noFill/>
        </p:spPr>
        <p:txBody>
          <a:bodyPr wrap="square" rtlCol="0" anchor="t">
            <a:spAutoFit/>
          </a:bodyPr>
          <a:p>
            <a:r>
              <a:rPr lang="en-US" altLang="zh-CN">
                <a:sym typeface="+mn-ea"/>
              </a:rPr>
              <a:t>code</a:t>
            </a:r>
            <a:r>
              <a:rPr lang="zh-CN" altLang="en-US">
                <a:sym typeface="+mn-ea"/>
              </a:rPr>
              <a:t>：</a:t>
            </a:r>
            <a:r>
              <a:rPr lang="zh-CN" altLang="en-US">
                <a:solidFill>
                  <a:srgbClr val="FF0000"/>
                </a:solidFill>
              </a:rPr>
              <a:t>p1_cms_sent1_w</a:t>
            </a:r>
            <a:endParaRPr lang="zh-CN" altLang="en-US">
              <a:solidFill>
                <a:srgbClr val="FF0000"/>
              </a:solidFill>
            </a:endParaRPr>
          </a:p>
        </p:txBody>
      </p:sp>
      <p:sp>
        <p:nvSpPr>
          <p:cNvPr id="16" name="文本框 15"/>
          <p:cNvSpPr txBox="1"/>
          <p:nvPr/>
        </p:nvSpPr>
        <p:spPr>
          <a:xfrm>
            <a:off x="715645" y="4437380"/>
            <a:ext cx="4738370" cy="521970"/>
          </a:xfrm>
          <a:prstGeom prst="rect">
            <a:avLst/>
          </a:prstGeom>
          <a:noFill/>
        </p:spPr>
        <p:txBody>
          <a:bodyPr wrap="square" rtlCol="0" anchor="t">
            <a:spAutoFit/>
          </a:bodyPr>
          <a:p>
            <a:r>
              <a:rPr lang="en-US" altLang="zh-CN">
                <a:sym typeface="+mn-ea"/>
              </a:rPr>
              <a:t>code</a:t>
            </a:r>
            <a:r>
              <a:rPr lang="zh-CN" altLang="en-US">
                <a:sym typeface="+mn-ea"/>
              </a:rPr>
              <a:t>：</a:t>
            </a:r>
            <a:r>
              <a:rPr lang="zh-CN" altLang="en-US">
                <a:solidFill>
                  <a:srgbClr val="FF0000"/>
                </a:solidFill>
              </a:rPr>
              <a:t>p1_mg_sent1_w</a:t>
            </a:r>
            <a:endParaRPr lang="zh-CN" altLang="en-US">
              <a:solidFill>
                <a:srgbClr val="FF0000"/>
              </a:solidFill>
            </a:endParaRPr>
          </a:p>
        </p:txBody>
      </p:sp>
      <p:sp>
        <p:nvSpPr>
          <p:cNvPr id="17" name="文本框 16"/>
          <p:cNvSpPr txBox="1"/>
          <p:nvPr/>
        </p:nvSpPr>
        <p:spPr>
          <a:xfrm>
            <a:off x="605790" y="5116195"/>
            <a:ext cx="4665345" cy="521970"/>
          </a:xfrm>
          <a:prstGeom prst="rect">
            <a:avLst/>
          </a:prstGeom>
          <a:noFill/>
        </p:spPr>
        <p:txBody>
          <a:bodyPr wrap="square" rtlCol="0" anchor="t">
            <a:spAutoFit/>
          </a:bodyPr>
          <a:p>
            <a:r>
              <a:rPr lang="en-US" altLang="zh-CN">
                <a:sym typeface="+mn-ea"/>
              </a:rPr>
              <a:t>code</a:t>
            </a:r>
            <a:r>
              <a:rPr lang="zh-CN" altLang="en-US">
                <a:sym typeface="+mn-ea"/>
              </a:rPr>
              <a:t>：</a:t>
            </a:r>
            <a:r>
              <a:rPr lang="zh-CN" altLang="en-US">
                <a:solidFill>
                  <a:srgbClr val="FF0000"/>
                </a:solidFill>
              </a:rPr>
              <a:t>p1_mg_sent2_w</a:t>
            </a:r>
            <a:endParaRPr lang="zh-CN" altLang="en-US">
              <a:solidFill>
                <a:srgbClr val="FF0000"/>
              </a:solidFill>
            </a:endParaRPr>
          </a:p>
        </p:txBody>
      </p:sp>
      <p:sp>
        <p:nvSpPr>
          <p:cNvPr id="14" name="文本框 13"/>
          <p:cNvSpPr txBox="1"/>
          <p:nvPr/>
        </p:nvSpPr>
        <p:spPr>
          <a:xfrm>
            <a:off x="1239520" y="2413000"/>
            <a:ext cx="2540000" cy="953135"/>
          </a:xfrm>
          <a:prstGeom prst="rect">
            <a:avLst/>
          </a:prstGeom>
          <a:noFill/>
        </p:spPr>
        <p:txBody>
          <a:bodyPr wrap="square" rtlCol="0" anchor="t">
            <a:spAutoFit/>
          </a:bodyPr>
          <a:p>
            <a:r>
              <a:rPr lang="zh-CN" altLang="en-US">
                <a:solidFill>
                  <a:srgbClr val="FF0000"/>
                </a:solidFill>
                <a:effectLst/>
              </a:rPr>
              <a:t>p1_cph_tc_manhour_w</a:t>
            </a:r>
            <a:endParaRPr lang="zh-CN" altLang="en-US">
              <a:solidFill>
                <a:srgbClr val="FF0000"/>
              </a:solidFill>
              <a:effectLst/>
            </a:endParaRPr>
          </a:p>
        </p:txBody>
      </p:sp>
      <p:sp>
        <p:nvSpPr>
          <p:cNvPr id="18" name="文本框 17"/>
          <p:cNvSpPr txBox="1"/>
          <p:nvPr/>
        </p:nvSpPr>
        <p:spPr>
          <a:xfrm>
            <a:off x="5456555" y="2656205"/>
            <a:ext cx="2540000" cy="953135"/>
          </a:xfrm>
          <a:prstGeom prst="rect">
            <a:avLst/>
          </a:prstGeom>
          <a:noFill/>
        </p:spPr>
        <p:txBody>
          <a:bodyPr wrap="square" rtlCol="0" anchor="t">
            <a:spAutoFit/>
          </a:bodyPr>
          <a:p>
            <a:r>
              <a:rPr lang="zh-CN" altLang="en-US">
                <a:solidFill>
                  <a:srgbClr val="FF0000"/>
                </a:solidFill>
              </a:rPr>
              <a:t>p1_cmschart_w</a:t>
            </a:r>
            <a:endParaRPr lang="zh-CN" altLang="en-US">
              <a:solidFill>
                <a:srgbClr val="FF0000"/>
              </a:solidFill>
            </a:endParaRPr>
          </a:p>
        </p:txBody>
      </p:sp>
      <p:sp>
        <p:nvSpPr>
          <p:cNvPr id="19" name="文本框 18"/>
          <p:cNvSpPr txBox="1"/>
          <p:nvPr/>
        </p:nvSpPr>
        <p:spPr>
          <a:xfrm>
            <a:off x="539750" y="5859145"/>
            <a:ext cx="4665345" cy="521970"/>
          </a:xfrm>
          <a:prstGeom prst="rect">
            <a:avLst/>
          </a:prstGeom>
          <a:noFill/>
        </p:spPr>
        <p:txBody>
          <a:bodyPr wrap="square" rtlCol="0" anchor="t">
            <a:spAutoFit/>
          </a:bodyPr>
          <a:p>
            <a:r>
              <a:rPr lang="en-US" altLang="zh-CN">
                <a:sym typeface="+mn-ea"/>
              </a:rPr>
              <a:t>code</a:t>
            </a:r>
            <a:r>
              <a:rPr lang="zh-CN" altLang="en-US">
                <a:sym typeface="+mn-ea"/>
              </a:rPr>
              <a:t>：</a:t>
            </a:r>
            <a:r>
              <a:rPr lang="zh-CN" altLang="en-US">
                <a:solidFill>
                  <a:srgbClr val="FF0000"/>
                </a:solidFill>
              </a:rPr>
              <a:t>p1_mg_sent</a:t>
            </a:r>
            <a:r>
              <a:rPr lang="en-US" altLang="zh-CN">
                <a:solidFill>
                  <a:srgbClr val="FF0000"/>
                </a:solidFill>
              </a:rPr>
              <a:t>3</a:t>
            </a:r>
            <a:r>
              <a:rPr lang="zh-CN" altLang="en-US">
                <a:solidFill>
                  <a:srgbClr val="FF0000"/>
                </a:solidFill>
              </a:rPr>
              <a:t>_w</a:t>
            </a:r>
            <a:endParaRPr lang="zh-CN" altLang="en-US">
              <a:solidFill>
                <a:srgbClr val="FF0000"/>
              </a:solidFill>
            </a:endParaRPr>
          </a:p>
        </p:txBody>
      </p:sp>
      <p:sp>
        <p:nvSpPr>
          <p:cNvPr id="20" name="文本框 19"/>
          <p:cNvSpPr txBox="1"/>
          <p:nvPr/>
        </p:nvSpPr>
        <p:spPr>
          <a:xfrm>
            <a:off x="5749925" y="4874895"/>
            <a:ext cx="2540000" cy="953135"/>
          </a:xfrm>
          <a:prstGeom prst="rect">
            <a:avLst/>
          </a:prstGeom>
          <a:noFill/>
        </p:spPr>
        <p:txBody>
          <a:bodyPr wrap="square" rtlCol="0" anchor="t">
            <a:spAutoFit/>
          </a:bodyPr>
          <a:p>
            <a:r>
              <a:rPr lang="zh-CN" altLang="en-US">
                <a:solidFill>
                  <a:srgbClr val="FF0000"/>
                </a:solidFill>
              </a:rPr>
              <a:t>brain_rolling_input_cut_w</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4430" y="888975"/>
            <a:ext cx="3996444" cy="307777"/>
          </a:xfrm>
          <a:prstGeom prst="rect">
            <a:avLst/>
          </a:prstGeom>
        </p:spPr>
        <p:txBody>
          <a:bodyPr wrap="square">
            <a:spAutoFit/>
          </a:bodyPr>
          <a:lstStyle/>
          <a:p>
            <a:pPr marL="171450" indent="-171450" algn="l">
              <a:buFont typeface="Arial" panose="020B0604020202020204" pitchFamily="34" charset="0"/>
              <a:buChar char="•"/>
            </a:pPr>
            <a:r>
              <a:rPr lang="zh-CN" altLang="en-US" sz="1400" b="0" i="0" dirty="0" smtClean="0">
                <a:latin typeface="等线" panose="02010600030101010101" pitchFamily="2" charset="-122"/>
                <a:ea typeface="等线" panose="02010600030101010101" pitchFamily="2" charset="-122"/>
              </a:rPr>
              <a:t>本</a:t>
            </a:r>
            <a:r>
              <a:rPr lang="zh-CN" altLang="en-US" sz="1400" b="0" i="0" dirty="0">
                <a:latin typeface="等线" panose="02010600030101010101" pitchFamily="2" charset="-122"/>
                <a:ea typeface="等线" panose="02010600030101010101" pitchFamily="2" charset="-122"/>
              </a:rPr>
              <a:t>周</a:t>
            </a:r>
            <a:r>
              <a:rPr lang="zh-CN" altLang="en-US" sz="1400" b="0" i="0" dirty="0" smtClean="0">
                <a:latin typeface="等线" panose="02010600030101010101" pitchFamily="2" charset="-122"/>
                <a:ea typeface="等线" panose="02010600030101010101" pitchFamily="2" charset="-122"/>
              </a:rPr>
              <a:t>有</a:t>
            </a:r>
            <a:r>
              <a:rPr lang="zh-CN" altLang="en-US" sz="1400" b="0" i="0" dirty="0">
                <a:latin typeface="等线" panose="02010600030101010101" pitchFamily="2" charset="-122"/>
                <a:ea typeface="等线" panose="02010600030101010101" pitchFamily="2" charset="-122"/>
              </a:rPr>
              <a:t>效数据天数 </a:t>
            </a:r>
            <a:r>
              <a:rPr lang="en-US" altLang="zh-CN" sz="1400" b="0" i="0" dirty="0">
                <a:latin typeface="等线" panose="02010600030101010101" pitchFamily="2" charset="-122"/>
                <a:ea typeface="等线" panose="02010600030101010101" pitchFamily="2" charset="-122"/>
              </a:rPr>
              <a:t>7</a:t>
            </a:r>
            <a:r>
              <a:rPr lang="zh-CN" altLang="en-US" sz="1400" b="0" i="0" dirty="0" smtClean="0">
                <a:latin typeface="等线" panose="02010600030101010101" pitchFamily="2" charset="-122"/>
                <a:ea typeface="等线" panose="02010600030101010101" pitchFamily="2" charset="-122"/>
              </a:rPr>
              <a:t>天，合</a:t>
            </a:r>
            <a:r>
              <a:rPr lang="zh-CN" altLang="en-US" sz="1400" b="0" i="0" dirty="0">
                <a:latin typeface="等线" panose="02010600030101010101" pitchFamily="2" charset="-122"/>
                <a:ea typeface="等线" panose="02010600030101010101" pitchFamily="2" charset="-122"/>
              </a:rPr>
              <a:t>计差异</a:t>
            </a:r>
            <a:r>
              <a:rPr lang="en-US" altLang="zh-CN" sz="1400" b="0" i="0" dirty="0" smtClean="0">
                <a:latin typeface="等线" panose="02010600030101010101" pitchFamily="2" charset="-122"/>
                <a:ea typeface="等线" panose="02010600030101010101" pitchFamily="2" charset="-122"/>
              </a:rPr>
              <a:t>-258.9H</a:t>
            </a:r>
            <a:endParaRPr lang="zh-CN" altLang="en-US" sz="1400" b="0" i="0" dirty="0">
              <a:latin typeface="等线" panose="02010600030101010101" pitchFamily="2" charset="-122"/>
              <a:ea typeface="等线" panose="02010600030101010101" pitchFamily="2" charset="-122"/>
            </a:endParaRPr>
          </a:p>
        </p:txBody>
      </p:sp>
      <p:sp>
        <p:nvSpPr>
          <p:cNvPr id="6" name="Rectangle 5"/>
          <p:cNvSpPr/>
          <p:nvPr/>
        </p:nvSpPr>
        <p:spPr>
          <a:xfrm>
            <a:off x="404430" y="426150"/>
            <a:ext cx="2943434" cy="338554"/>
          </a:xfrm>
          <a:prstGeom prst="rect">
            <a:avLst/>
          </a:prstGeom>
        </p:spPr>
        <p:txBody>
          <a:bodyPr wrap="none">
            <a:spAutoFit/>
          </a:bodyPr>
          <a:lstStyle/>
          <a:p>
            <a:pPr lvl="0" algn="l"/>
            <a:r>
              <a:rPr lang="zh-CN" altLang="en-US" sz="1600" i="0" dirty="0">
                <a:solidFill>
                  <a:srgbClr val="000000"/>
                </a:solidFill>
                <a:latin typeface="等线" panose="02010600030101010101" pitchFamily="2" charset="-122"/>
                <a:ea typeface="等线" panose="02010600030101010101" pitchFamily="2" charset="-122"/>
              </a:rPr>
              <a:t>排班调整</a:t>
            </a:r>
            <a:r>
              <a:rPr lang="en-US" altLang="zh-CN" sz="1600" i="0" dirty="0">
                <a:solidFill>
                  <a:srgbClr val="000000"/>
                </a:solidFill>
                <a:latin typeface="等线" panose="02010600030101010101" pitchFamily="2" charset="-122"/>
                <a:ea typeface="等线" panose="02010600030101010101" pitchFamily="2" charset="-122"/>
              </a:rPr>
              <a:t>TC&amp;SR</a:t>
            </a:r>
            <a:r>
              <a:rPr lang="zh-CN" altLang="en-US" sz="1600" i="0" dirty="0">
                <a:solidFill>
                  <a:srgbClr val="000000"/>
                </a:solidFill>
                <a:latin typeface="等线" panose="02010600030101010101" pitchFamily="2" charset="-122"/>
                <a:ea typeface="等线" panose="02010600030101010101" pitchFamily="2" charset="-122"/>
              </a:rPr>
              <a:t>工时差异明细 </a:t>
            </a:r>
            <a:endParaRPr lang="en-US" altLang="zh-CN" sz="1600" i="0" dirty="0">
              <a:solidFill>
                <a:srgbClr val="000000"/>
              </a:solidFill>
              <a:latin typeface="等线" panose="02010600030101010101" pitchFamily="2" charset="-122"/>
              <a:ea typeface="等线" panose="02010600030101010101" pitchFamily="2" charset="-122"/>
            </a:endParaRPr>
          </a:p>
        </p:txBody>
      </p:sp>
      <p:graphicFrame>
        <p:nvGraphicFramePr>
          <p:cNvPr id="7" name="Table 6"/>
          <p:cNvGraphicFramePr>
            <a:graphicFrameLocks noGrp="1"/>
          </p:cNvGraphicFramePr>
          <p:nvPr/>
        </p:nvGraphicFramePr>
        <p:xfrm>
          <a:off x="294920" y="4005064"/>
          <a:ext cx="4284000" cy="2499360"/>
        </p:xfrm>
        <a:graphic>
          <a:graphicData uri="http://schemas.openxmlformats.org/drawingml/2006/table">
            <a:tbl>
              <a:tblPr firstRow="1" bandRow="1">
                <a:tableStyleId>{5940675A-B579-460E-94D1-54222C63F5DA}</a:tableStyleId>
              </a:tblPr>
              <a:tblGrid>
                <a:gridCol w="648000"/>
                <a:gridCol w="828000"/>
                <a:gridCol w="828000"/>
                <a:gridCol w="828000"/>
                <a:gridCol w="576000"/>
                <a:gridCol w="576000"/>
              </a:tblGrid>
              <a:tr h="324036">
                <a:tc>
                  <a:txBody>
                    <a:bodyPr/>
                    <a:lstStyle/>
                    <a:p>
                      <a:pPr algn="ctr"/>
                      <a:r>
                        <a:rPr lang="zh-CN" altLang="en-US" sz="1100" dirty="0" smtClean="0">
                          <a:latin typeface="等线" panose="02010600030101010101" pitchFamily="2" charset="-122"/>
                          <a:ea typeface="等线" panose="02010600030101010101" pitchFamily="2" charset="-122"/>
                        </a:rPr>
                        <a:t>日期</a:t>
                      </a:r>
                      <a:endParaRPr lang="en-US" sz="1100" dirty="0">
                        <a:latin typeface="等线" panose="02010600030101010101" pitchFamily="2" charset="-122"/>
                        <a:ea typeface="等线" panose="02010600030101010101" pitchFamily="2" charset="-122"/>
                      </a:endParaRPr>
                    </a:p>
                  </a:txBody>
                  <a:tcPr anchor="ctr"/>
                </a:tc>
                <a:tc>
                  <a:txBody>
                    <a:bodyPr/>
                    <a:lstStyle/>
                    <a:p>
                      <a:pPr algn="ctr"/>
                      <a:r>
                        <a:rPr lang="zh-CN" altLang="en-US" sz="1100" dirty="0" smtClean="0">
                          <a:latin typeface="等线" panose="02010600030101010101" pitchFamily="2" charset="-122"/>
                          <a:ea typeface="等线" panose="02010600030101010101" pitchFamily="2" charset="-122"/>
                        </a:rPr>
                        <a:t>预估</a:t>
                      </a:r>
                      <a:r>
                        <a:rPr lang="en-US" altLang="zh-CN" sz="1100" dirty="0" smtClean="0">
                          <a:latin typeface="等线" panose="02010600030101010101" pitchFamily="2" charset="-122"/>
                          <a:ea typeface="等线" panose="02010600030101010101" pitchFamily="2" charset="-122"/>
                        </a:rPr>
                        <a:t>TC</a:t>
                      </a:r>
                      <a:endParaRPr lang="en-US" altLang="zh-CN" sz="1100" dirty="0" smtClean="0">
                        <a:latin typeface="等线" panose="02010600030101010101" pitchFamily="2" charset="-122"/>
                        <a:ea typeface="等线" panose="02010600030101010101" pitchFamily="2" charset="-122"/>
                      </a:endParaRPr>
                    </a:p>
                    <a:p>
                      <a:pPr algn="ctr"/>
                      <a:r>
                        <a:rPr lang="en-US" sz="1100" dirty="0" smtClean="0">
                          <a:latin typeface="等线" panose="02010600030101010101" pitchFamily="2" charset="-122"/>
                          <a:ea typeface="等线" panose="02010600030101010101" pitchFamily="2" charset="-122"/>
                        </a:rPr>
                        <a:t>(A)</a:t>
                      </a:r>
                      <a:endParaRPr lang="en-US" sz="1100" dirty="0">
                        <a:latin typeface="等线" panose="02010600030101010101" pitchFamily="2" charset="-122"/>
                        <a:ea typeface="等线" panose="02010600030101010101" pitchFamily="2" charset="-122"/>
                      </a:endParaRPr>
                    </a:p>
                  </a:txBody>
                  <a:tcPr anchor="ctr"/>
                </a:tc>
                <a:tc>
                  <a:txBody>
                    <a:bodyPr/>
                    <a:lstStyle/>
                    <a:p>
                      <a:pPr algn="ctr"/>
                      <a:r>
                        <a:rPr lang="zh-CN" altLang="en-US" sz="1100" dirty="0" smtClean="0">
                          <a:latin typeface="等线" panose="02010600030101010101" pitchFamily="2" charset="-122"/>
                          <a:ea typeface="等线" panose="02010600030101010101" pitchFamily="2" charset="-122"/>
                        </a:rPr>
                        <a:t>预排</a:t>
                      </a:r>
                      <a:r>
                        <a:rPr lang="en-US" altLang="zh-CN" sz="1100" dirty="0" smtClean="0">
                          <a:latin typeface="等线" panose="02010600030101010101" pitchFamily="2" charset="-122"/>
                          <a:ea typeface="等线" panose="02010600030101010101" pitchFamily="2" charset="-122"/>
                        </a:rPr>
                        <a:t>TC</a:t>
                      </a:r>
                      <a:endParaRPr lang="en-US" altLang="zh-CN" sz="1100" dirty="0" smtClean="0">
                        <a:latin typeface="等线" panose="02010600030101010101" pitchFamily="2" charset="-122"/>
                        <a:ea typeface="等线" panose="02010600030101010101" pitchFamily="2" charset="-122"/>
                      </a:endParaRPr>
                    </a:p>
                    <a:p>
                      <a:pPr algn="ctr"/>
                      <a:r>
                        <a:rPr lang="en-US" sz="1100" dirty="0" smtClean="0">
                          <a:latin typeface="等线" panose="02010600030101010101" pitchFamily="2" charset="-122"/>
                          <a:ea typeface="等线" panose="02010600030101010101" pitchFamily="2" charset="-122"/>
                        </a:rPr>
                        <a:t>(B)</a:t>
                      </a:r>
                      <a:endParaRPr lang="en-US" sz="1100" dirty="0">
                        <a:latin typeface="等线" panose="02010600030101010101" pitchFamily="2" charset="-122"/>
                        <a:ea typeface="等线" panose="02010600030101010101" pitchFamily="2" charset="-122"/>
                      </a:endParaRPr>
                    </a:p>
                  </a:txBody>
                  <a:tcPr anchor="ctr"/>
                </a:tc>
                <a:tc>
                  <a:txBody>
                    <a:bodyPr/>
                    <a:lstStyle/>
                    <a:p>
                      <a:pPr algn="ctr"/>
                      <a:r>
                        <a:rPr lang="zh-CN" altLang="en-US" sz="1100" dirty="0" smtClean="0">
                          <a:latin typeface="等线" panose="02010600030101010101" pitchFamily="2" charset="-122"/>
                          <a:ea typeface="等线" panose="02010600030101010101" pitchFamily="2" charset="-122"/>
                        </a:rPr>
                        <a:t>实际</a:t>
                      </a:r>
                      <a:r>
                        <a:rPr lang="en-US" altLang="zh-CN" sz="1100" dirty="0" smtClean="0">
                          <a:latin typeface="等线" panose="02010600030101010101" pitchFamily="2" charset="-122"/>
                          <a:ea typeface="等线" panose="02010600030101010101" pitchFamily="2" charset="-122"/>
                        </a:rPr>
                        <a:t>TC</a:t>
                      </a:r>
                      <a:endParaRPr lang="en-US" altLang="zh-CN" sz="1100" dirty="0" smtClean="0">
                        <a:latin typeface="等线" panose="02010600030101010101" pitchFamily="2" charset="-122"/>
                        <a:ea typeface="等线" panose="02010600030101010101" pitchFamily="2" charset="-122"/>
                      </a:endParaRPr>
                    </a:p>
                    <a:p>
                      <a:pPr algn="ctr"/>
                      <a:r>
                        <a:rPr lang="en-US" sz="1100" dirty="0" smtClean="0">
                          <a:latin typeface="等线" panose="02010600030101010101" pitchFamily="2" charset="-122"/>
                          <a:ea typeface="等线" panose="02010600030101010101" pitchFamily="2" charset="-122"/>
                        </a:rPr>
                        <a:t>(C)</a:t>
                      </a:r>
                      <a:endParaRPr lang="en-US" sz="1100" dirty="0">
                        <a:latin typeface="等线" panose="02010600030101010101" pitchFamily="2" charset="-122"/>
                        <a:ea typeface="等线" panose="02010600030101010101" pitchFamily="2" charset="-122"/>
                      </a:endParaRPr>
                    </a:p>
                  </a:txBody>
                  <a:tcPr anchor="ctr"/>
                </a:tc>
                <a:tc>
                  <a:txBody>
                    <a:bodyPr/>
                    <a:lstStyle/>
                    <a:p>
                      <a:pPr algn="ctr"/>
                      <a:r>
                        <a:rPr lang="en-US" sz="1100" dirty="0" smtClean="0">
                          <a:latin typeface="等线" panose="02010600030101010101" pitchFamily="2" charset="-122"/>
                          <a:ea typeface="等线" panose="02010600030101010101" pitchFamily="2" charset="-122"/>
                        </a:rPr>
                        <a:t>A</a:t>
                      </a:r>
                      <a:r>
                        <a:rPr lang="en-US" altLang="zh-CN" sz="1100" baseline="0" dirty="0" smtClean="0">
                          <a:latin typeface="等线" panose="02010600030101010101" pitchFamily="2" charset="-122"/>
                          <a:ea typeface="等线" panose="02010600030101010101" pitchFamily="2" charset="-122"/>
                        </a:rPr>
                        <a:t>-C</a:t>
                      </a:r>
                      <a:endParaRPr lang="en-US" sz="1100" dirty="0">
                        <a:latin typeface="等线" panose="02010600030101010101" pitchFamily="2" charset="-122"/>
                        <a:ea typeface="等线" panose="02010600030101010101" pitchFamily="2" charset="-122"/>
                      </a:endParaRPr>
                    </a:p>
                  </a:txBody>
                  <a:tcPr anchor="ctr"/>
                </a:tc>
                <a:tc>
                  <a:txBody>
                    <a:bodyPr/>
                    <a:lstStyle/>
                    <a:p>
                      <a:pPr algn="ctr"/>
                      <a:r>
                        <a:rPr lang="en-US" sz="1100" dirty="0" smtClean="0">
                          <a:latin typeface="等线" panose="02010600030101010101" pitchFamily="2" charset="-122"/>
                          <a:ea typeface="等线" panose="02010600030101010101" pitchFamily="2" charset="-122"/>
                        </a:rPr>
                        <a:t>B</a:t>
                      </a:r>
                      <a:r>
                        <a:rPr lang="en-US" altLang="zh-CN" sz="1100" dirty="0" smtClean="0">
                          <a:latin typeface="等线" panose="02010600030101010101" pitchFamily="2" charset="-122"/>
                          <a:ea typeface="等线" panose="02010600030101010101" pitchFamily="2" charset="-122"/>
                        </a:rPr>
                        <a:t>-C</a:t>
                      </a:r>
                      <a:endParaRPr lang="en-US" sz="1100" dirty="0">
                        <a:latin typeface="等线" panose="02010600030101010101" pitchFamily="2" charset="-122"/>
                        <a:ea typeface="等线" panose="02010600030101010101" pitchFamily="2" charset="-122"/>
                      </a:endParaRPr>
                    </a:p>
                  </a:txBody>
                  <a:tcPr anchor="ctr"/>
                </a:tc>
              </a:tr>
              <a:tr h="202522">
                <a:tc>
                  <a:txBody>
                    <a:bodyPr/>
                    <a:lstStyle/>
                    <a:p>
                      <a:pPr algn="ctr"/>
                      <a:r>
                        <a:rPr lang="en-US" sz="1100" dirty="0" smtClean="0">
                          <a:latin typeface="等线" panose="02010600030101010101" pitchFamily="2" charset="-122"/>
                          <a:ea typeface="等线" panose="02010600030101010101" pitchFamily="2" charset="-122"/>
                        </a:rPr>
                        <a:t>5/6</a:t>
                      </a:r>
                      <a:endParaRPr lang="en-US" sz="1100" dirty="0">
                        <a:latin typeface="等线" panose="02010600030101010101" pitchFamily="2" charset="-122"/>
                        <a:ea typeface="等线" panose="02010600030101010101" pitchFamily="2" charset="-122"/>
                      </a:endParaRPr>
                    </a:p>
                  </a:txBody>
                  <a:tcPr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983</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966</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a:solidFill>
                            <a:schemeClr val="tx1"/>
                          </a:solidFill>
                          <a:latin typeface="等线" panose="02010600030101010101" pitchFamily="2" charset="-122"/>
                          <a:ea typeface="等线" panose="02010600030101010101" pitchFamily="2" charset="-122"/>
                          <a:cs typeface="+mn-cs"/>
                        </a:rPr>
                        <a:t>981</a:t>
                      </a:r>
                      <a:endParaRPr lang="en-US" sz="1100" kern="120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3</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a:solidFill>
                            <a:schemeClr val="tx1"/>
                          </a:solidFill>
                          <a:latin typeface="等线" panose="02010600030101010101" pitchFamily="2" charset="-122"/>
                          <a:ea typeface="等线" panose="02010600030101010101" pitchFamily="2" charset="-122"/>
                          <a:cs typeface="+mn-cs"/>
                        </a:rPr>
                        <a:t>-15</a:t>
                      </a:r>
                      <a:endParaRPr lang="en-US" sz="1100" kern="120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r>
              <a:tr h="202522">
                <a:tc>
                  <a:txBody>
                    <a:bodyPr/>
                    <a:lstStyle/>
                    <a:p>
                      <a:pPr algn="ctr"/>
                      <a:r>
                        <a:rPr lang="en-US" sz="1100" dirty="0" smtClean="0">
                          <a:latin typeface="等线" panose="02010600030101010101" pitchFamily="2" charset="-122"/>
                          <a:ea typeface="等线" panose="02010600030101010101" pitchFamily="2" charset="-122"/>
                        </a:rPr>
                        <a:t>5/7</a:t>
                      </a:r>
                      <a:endParaRPr lang="en-US" sz="1100" dirty="0">
                        <a:latin typeface="等线" panose="02010600030101010101" pitchFamily="2" charset="-122"/>
                        <a:ea typeface="等线" panose="02010600030101010101" pitchFamily="2" charset="-122"/>
                      </a:endParaRPr>
                    </a:p>
                  </a:txBody>
                  <a:tcPr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1123</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1111</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1116</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7</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a:solidFill>
                            <a:schemeClr val="tx1"/>
                          </a:solidFill>
                          <a:latin typeface="等线" panose="02010600030101010101" pitchFamily="2" charset="-122"/>
                          <a:ea typeface="等线" panose="02010600030101010101" pitchFamily="2" charset="-122"/>
                          <a:cs typeface="+mn-cs"/>
                        </a:rPr>
                        <a:t>-5</a:t>
                      </a:r>
                      <a:endParaRPr lang="en-US" sz="1100" kern="120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r>
              <a:tr h="202522">
                <a:tc>
                  <a:txBody>
                    <a:bodyPr/>
                    <a:lstStyle/>
                    <a:p>
                      <a:pPr algn="ctr"/>
                      <a:r>
                        <a:rPr lang="en-US" sz="1100" dirty="0" smtClean="0">
                          <a:latin typeface="等线" panose="02010600030101010101" pitchFamily="2" charset="-122"/>
                          <a:ea typeface="等线" panose="02010600030101010101" pitchFamily="2" charset="-122"/>
                        </a:rPr>
                        <a:t>5/8</a:t>
                      </a:r>
                      <a:endParaRPr lang="en-US" sz="1100" dirty="0">
                        <a:latin typeface="等线" panose="02010600030101010101" pitchFamily="2" charset="-122"/>
                        <a:ea typeface="等线" panose="02010600030101010101" pitchFamily="2" charset="-122"/>
                      </a:endParaRPr>
                    </a:p>
                  </a:txBody>
                  <a:tcPr anchor="ctr"/>
                </a:tc>
                <a:tc>
                  <a:txBody>
                    <a:bodyPr/>
                    <a:lstStyle/>
                    <a:p>
                      <a:pPr marL="0" algn="ctr" defTabSz="914400" rtl="0" eaLnBrk="1" fontAlgn="t" latinLnBrk="0" hangingPunct="1"/>
                      <a:r>
                        <a:rPr lang="en-US" sz="1100" kern="1200">
                          <a:solidFill>
                            <a:schemeClr val="tx1"/>
                          </a:solidFill>
                          <a:latin typeface="等线" panose="02010600030101010101" pitchFamily="2" charset="-122"/>
                          <a:ea typeface="等线" panose="02010600030101010101" pitchFamily="2" charset="-122"/>
                          <a:cs typeface="+mn-cs"/>
                        </a:rPr>
                        <a:t>1037</a:t>
                      </a:r>
                      <a:endParaRPr lang="en-US" sz="1100" kern="120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1021</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a:solidFill>
                            <a:schemeClr val="tx1"/>
                          </a:solidFill>
                          <a:latin typeface="等线" panose="02010600030101010101" pitchFamily="2" charset="-122"/>
                          <a:ea typeface="等线" panose="02010600030101010101" pitchFamily="2" charset="-122"/>
                          <a:cs typeface="+mn-cs"/>
                        </a:rPr>
                        <a:t>998</a:t>
                      </a:r>
                      <a:endParaRPr lang="en-US" sz="1100" kern="120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39</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24</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r>
              <a:tr h="202522">
                <a:tc>
                  <a:txBody>
                    <a:bodyPr/>
                    <a:lstStyle/>
                    <a:p>
                      <a:pPr algn="ctr"/>
                      <a:r>
                        <a:rPr lang="en-US" sz="1100" dirty="0" smtClean="0">
                          <a:latin typeface="等线" panose="02010600030101010101" pitchFamily="2" charset="-122"/>
                          <a:ea typeface="等线" panose="02010600030101010101" pitchFamily="2" charset="-122"/>
                        </a:rPr>
                        <a:t>5/9</a:t>
                      </a:r>
                      <a:endParaRPr lang="en-US" sz="1100" dirty="0">
                        <a:latin typeface="等线" panose="02010600030101010101" pitchFamily="2" charset="-122"/>
                        <a:ea typeface="等线" panose="02010600030101010101" pitchFamily="2" charset="-122"/>
                      </a:endParaRPr>
                    </a:p>
                  </a:txBody>
                  <a:tcPr anchor="ctr"/>
                </a:tc>
                <a:tc>
                  <a:txBody>
                    <a:bodyPr/>
                    <a:lstStyle/>
                    <a:p>
                      <a:pPr marL="0" algn="ctr" defTabSz="914400" rtl="0" eaLnBrk="1" fontAlgn="t" latinLnBrk="0" hangingPunct="1"/>
                      <a:r>
                        <a:rPr lang="en-US" sz="1100" kern="1200">
                          <a:solidFill>
                            <a:schemeClr val="tx1"/>
                          </a:solidFill>
                          <a:latin typeface="等线" panose="02010600030101010101" pitchFamily="2" charset="-122"/>
                          <a:ea typeface="等线" panose="02010600030101010101" pitchFamily="2" charset="-122"/>
                          <a:cs typeface="+mn-cs"/>
                        </a:rPr>
                        <a:t>853</a:t>
                      </a:r>
                      <a:endParaRPr lang="en-US" sz="1100" kern="120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813</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887</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a:solidFill>
                            <a:schemeClr val="tx1"/>
                          </a:solidFill>
                          <a:latin typeface="等线" panose="02010600030101010101" pitchFamily="2" charset="-122"/>
                          <a:ea typeface="等线" panose="02010600030101010101" pitchFamily="2" charset="-122"/>
                          <a:cs typeface="+mn-cs"/>
                        </a:rPr>
                        <a:t>-35</a:t>
                      </a:r>
                      <a:endParaRPr lang="en-US" sz="1100" kern="120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-74</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r>
              <a:tr h="202522">
                <a:tc>
                  <a:txBody>
                    <a:bodyPr/>
                    <a:lstStyle/>
                    <a:p>
                      <a:pPr algn="ctr"/>
                      <a:r>
                        <a:rPr lang="en-US" sz="1100" dirty="0" smtClean="0">
                          <a:latin typeface="等线" panose="02010600030101010101" pitchFamily="2" charset="-122"/>
                          <a:ea typeface="等线" panose="02010600030101010101" pitchFamily="2" charset="-122"/>
                        </a:rPr>
                        <a:t>5/10</a:t>
                      </a:r>
                      <a:endParaRPr lang="en-US" sz="1100" dirty="0">
                        <a:latin typeface="等线" panose="02010600030101010101" pitchFamily="2" charset="-122"/>
                        <a:ea typeface="等线" panose="02010600030101010101" pitchFamily="2" charset="-122"/>
                      </a:endParaRPr>
                    </a:p>
                  </a:txBody>
                  <a:tcPr anchor="ctr"/>
                </a:tc>
                <a:tc>
                  <a:txBody>
                    <a:bodyPr/>
                    <a:lstStyle/>
                    <a:p>
                      <a:pPr marL="0" algn="ctr" defTabSz="914400" rtl="0" eaLnBrk="1" fontAlgn="t" latinLnBrk="0" hangingPunct="1"/>
                      <a:r>
                        <a:rPr lang="en-US" sz="1100" kern="1200">
                          <a:solidFill>
                            <a:schemeClr val="tx1"/>
                          </a:solidFill>
                          <a:latin typeface="等线" panose="02010600030101010101" pitchFamily="2" charset="-122"/>
                          <a:ea typeface="等线" panose="02010600030101010101" pitchFamily="2" charset="-122"/>
                          <a:cs typeface="+mn-cs"/>
                        </a:rPr>
                        <a:t>890</a:t>
                      </a:r>
                      <a:endParaRPr lang="en-US" sz="1100" kern="120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831</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869</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21</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-38</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r>
              <a:tr h="202522">
                <a:tc>
                  <a:txBody>
                    <a:bodyPr/>
                    <a:lstStyle/>
                    <a:p>
                      <a:pPr algn="ctr"/>
                      <a:r>
                        <a:rPr lang="en-US" sz="1100" dirty="0" smtClean="0">
                          <a:latin typeface="等线" panose="02010600030101010101" pitchFamily="2" charset="-122"/>
                          <a:ea typeface="等线" panose="02010600030101010101" pitchFamily="2" charset="-122"/>
                        </a:rPr>
                        <a:t>5/11</a:t>
                      </a:r>
                      <a:endParaRPr lang="en-US" sz="1100" dirty="0">
                        <a:latin typeface="等线" panose="02010600030101010101" pitchFamily="2" charset="-122"/>
                        <a:ea typeface="等线" panose="02010600030101010101" pitchFamily="2" charset="-122"/>
                      </a:endParaRPr>
                    </a:p>
                  </a:txBody>
                  <a:tcPr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861</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800</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810</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51</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-10</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r>
              <a:tr h="202522">
                <a:tc>
                  <a:txBody>
                    <a:bodyPr/>
                    <a:lstStyle/>
                    <a:p>
                      <a:pPr algn="ctr"/>
                      <a:r>
                        <a:rPr lang="en-US" sz="1100" dirty="0" smtClean="0">
                          <a:latin typeface="等线" panose="02010600030101010101" pitchFamily="2" charset="-122"/>
                          <a:ea typeface="等线" panose="02010600030101010101" pitchFamily="2" charset="-122"/>
                        </a:rPr>
                        <a:t>5/12</a:t>
                      </a:r>
                      <a:endParaRPr lang="en-US" sz="1100" dirty="0">
                        <a:latin typeface="等线" panose="02010600030101010101" pitchFamily="2" charset="-122"/>
                        <a:ea typeface="等线" panose="02010600030101010101" pitchFamily="2" charset="-122"/>
                      </a:endParaRPr>
                    </a:p>
                  </a:txBody>
                  <a:tcPr anchor="ctr"/>
                </a:tc>
                <a:tc>
                  <a:txBody>
                    <a:bodyPr/>
                    <a:lstStyle/>
                    <a:p>
                      <a:pPr marL="0" algn="ctr" defTabSz="914400" rtl="0" eaLnBrk="1" fontAlgn="t" latinLnBrk="0" hangingPunct="1"/>
                      <a:r>
                        <a:rPr lang="en-US" sz="1100" kern="1200">
                          <a:solidFill>
                            <a:schemeClr val="tx1"/>
                          </a:solidFill>
                          <a:latin typeface="等线" panose="02010600030101010101" pitchFamily="2" charset="-122"/>
                          <a:ea typeface="等线" panose="02010600030101010101" pitchFamily="2" charset="-122"/>
                          <a:cs typeface="+mn-cs"/>
                        </a:rPr>
                        <a:t>913</a:t>
                      </a:r>
                      <a:endParaRPr lang="en-US" sz="1100" kern="120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885</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935</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-21</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-49</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r>
              <a:tr h="202522">
                <a:tc>
                  <a:txBody>
                    <a:bodyPr/>
                    <a:lstStyle/>
                    <a:p>
                      <a:pPr algn="ctr"/>
                      <a:r>
                        <a:rPr lang="zh-CN" altLang="en-US" sz="1100" dirty="0" smtClean="0">
                          <a:latin typeface="等线" panose="02010600030101010101" pitchFamily="2" charset="-122"/>
                          <a:ea typeface="等线" panose="02010600030101010101" pitchFamily="2" charset="-122"/>
                        </a:rPr>
                        <a:t>合计</a:t>
                      </a:r>
                      <a:endParaRPr lang="en-US" sz="1100" dirty="0">
                        <a:latin typeface="等线" panose="02010600030101010101" pitchFamily="2" charset="-122"/>
                        <a:ea typeface="等线" panose="02010600030101010101" pitchFamily="2" charset="-122"/>
                      </a:endParaRPr>
                    </a:p>
                  </a:txBody>
                  <a:tcPr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6661</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6428</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6595</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66</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-167</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r>
            </a:tbl>
          </a:graphicData>
        </a:graphic>
      </p:graphicFrame>
      <p:graphicFrame>
        <p:nvGraphicFramePr>
          <p:cNvPr id="9" name="Table 8"/>
          <p:cNvGraphicFramePr>
            <a:graphicFrameLocks noGrp="1"/>
          </p:cNvGraphicFramePr>
          <p:nvPr/>
        </p:nvGraphicFramePr>
        <p:xfrm>
          <a:off x="4680488" y="4005064"/>
          <a:ext cx="4284000" cy="2499360"/>
        </p:xfrm>
        <a:graphic>
          <a:graphicData uri="http://schemas.openxmlformats.org/drawingml/2006/table">
            <a:tbl>
              <a:tblPr firstRow="1" bandRow="1">
                <a:tableStyleId>{5940675A-B579-460E-94D1-54222C63F5DA}</a:tableStyleId>
              </a:tblPr>
              <a:tblGrid>
                <a:gridCol w="648000"/>
                <a:gridCol w="828000"/>
                <a:gridCol w="828000"/>
                <a:gridCol w="828000"/>
                <a:gridCol w="576000"/>
                <a:gridCol w="576000"/>
              </a:tblGrid>
              <a:tr h="212853">
                <a:tc>
                  <a:txBody>
                    <a:bodyPr/>
                    <a:lstStyle/>
                    <a:p>
                      <a:pPr algn="ctr"/>
                      <a:r>
                        <a:rPr lang="zh-CN" altLang="en-US" sz="1100" dirty="0" smtClean="0">
                          <a:latin typeface="等线" panose="02010600030101010101" pitchFamily="2" charset="-122"/>
                          <a:ea typeface="等线" panose="02010600030101010101" pitchFamily="2" charset="-122"/>
                        </a:rPr>
                        <a:t>日期</a:t>
                      </a:r>
                      <a:endParaRPr lang="en-US" sz="1100" dirty="0">
                        <a:latin typeface="等线" panose="02010600030101010101" pitchFamily="2" charset="-122"/>
                        <a:ea typeface="等线" panose="02010600030101010101" pitchFamily="2" charset="-122"/>
                      </a:endParaRPr>
                    </a:p>
                  </a:txBody>
                  <a:tcPr anchor="ctr"/>
                </a:tc>
                <a:tc>
                  <a:txBody>
                    <a:bodyPr/>
                    <a:lstStyle/>
                    <a:p>
                      <a:pPr algn="ctr"/>
                      <a:r>
                        <a:rPr lang="zh-CN" altLang="en-US" sz="1100" dirty="0" smtClean="0">
                          <a:latin typeface="等线" panose="02010600030101010101" pitchFamily="2" charset="-122"/>
                          <a:ea typeface="等线" panose="02010600030101010101" pitchFamily="2" charset="-122"/>
                        </a:rPr>
                        <a:t>预估工时</a:t>
                      </a:r>
                      <a:endParaRPr lang="en-US" altLang="zh-CN" sz="1100" dirty="0" smtClean="0">
                        <a:latin typeface="等线" panose="02010600030101010101" pitchFamily="2" charset="-122"/>
                        <a:ea typeface="等线" panose="02010600030101010101" pitchFamily="2" charset="-122"/>
                      </a:endParaRPr>
                    </a:p>
                    <a:p>
                      <a:pPr algn="ctr"/>
                      <a:r>
                        <a:rPr lang="en-US" sz="1100" dirty="0" smtClean="0">
                          <a:latin typeface="等线" panose="02010600030101010101" pitchFamily="2" charset="-122"/>
                          <a:ea typeface="等线" panose="02010600030101010101" pitchFamily="2" charset="-122"/>
                        </a:rPr>
                        <a:t>(A)</a:t>
                      </a:r>
                      <a:endParaRPr lang="en-US" sz="1100" dirty="0">
                        <a:latin typeface="等线" panose="02010600030101010101" pitchFamily="2" charset="-122"/>
                        <a:ea typeface="等线" panose="02010600030101010101" pitchFamily="2" charset="-122"/>
                      </a:endParaRPr>
                    </a:p>
                  </a:txBody>
                  <a:tcPr anchor="ctr"/>
                </a:tc>
                <a:tc>
                  <a:txBody>
                    <a:bodyPr/>
                    <a:lstStyle/>
                    <a:p>
                      <a:pPr algn="ctr"/>
                      <a:r>
                        <a:rPr lang="zh-CN" altLang="en-US" sz="1100" dirty="0" smtClean="0">
                          <a:latin typeface="等线" panose="02010600030101010101" pitchFamily="2" charset="-122"/>
                          <a:ea typeface="等线" panose="02010600030101010101" pitchFamily="2" charset="-122"/>
                        </a:rPr>
                        <a:t>调整工时</a:t>
                      </a:r>
                      <a:endParaRPr lang="en-US" altLang="zh-CN" sz="1100" dirty="0" smtClean="0">
                        <a:latin typeface="等线" panose="02010600030101010101" pitchFamily="2" charset="-122"/>
                        <a:ea typeface="等线" panose="02010600030101010101" pitchFamily="2" charset="-122"/>
                      </a:endParaRPr>
                    </a:p>
                    <a:p>
                      <a:pPr marL="0" marR="0" indent="0" algn="ctr" defTabSz="914400" rtl="0" eaLnBrk="1" fontAlgn="auto" latinLnBrk="0" hangingPunct="1">
                        <a:lnSpc>
                          <a:spcPct val="100000"/>
                        </a:lnSpc>
                        <a:spcBef>
                          <a:spcPts val="0"/>
                        </a:spcBef>
                        <a:spcAft>
                          <a:spcPts val="0"/>
                        </a:spcAft>
                        <a:buClrTx/>
                        <a:buSzTx/>
                        <a:buFontTx/>
                        <a:buNone/>
                        <a:defRPr/>
                      </a:pPr>
                      <a:r>
                        <a:rPr lang="en-US" sz="1100" dirty="0" smtClean="0">
                          <a:latin typeface="等线" panose="02010600030101010101" pitchFamily="2" charset="-122"/>
                          <a:ea typeface="等线" panose="02010600030101010101" pitchFamily="2" charset="-122"/>
                        </a:rPr>
                        <a:t>(B)</a:t>
                      </a:r>
                      <a:endParaRPr lang="en-US" sz="1100" dirty="0" smtClean="0">
                        <a:latin typeface="等线" panose="02010600030101010101" pitchFamily="2" charset="-122"/>
                        <a:ea typeface="等线" panose="02010600030101010101" pitchFamily="2" charset="-122"/>
                      </a:endParaRPr>
                    </a:p>
                  </a:txBody>
                  <a:tcPr anchor="ctr"/>
                </a:tc>
                <a:tc>
                  <a:txBody>
                    <a:bodyPr/>
                    <a:lstStyle/>
                    <a:p>
                      <a:pPr algn="ctr"/>
                      <a:r>
                        <a:rPr lang="zh-CN" altLang="en-US" sz="1100" dirty="0" smtClean="0">
                          <a:latin typeface="等线" panose="02010600030101010101" pitchFamily="2" charset="-122"/>
                          <a:ea typeface="等线" panose="02010600030101010101" pitchFamily="2" charset="-122"/>
                        </a:rPr>
                        <a:t>理想工时</a:t>
                      </a:r>
                      <a:endParaRPr lang="en-US" altLang="zh-CN" sz="1100" dirty="0" smtClean="0">
                        <a:latin typeface="等线" panose="02010600030101010101" pitchFamily="2" charset="-122"/>
                        <a:ea typeface="等线" panose="02010600030101010101" pitchFamily="2" charset="-122"/>
                      </a:endParaRPr>
                    </a:p>
                    <a:p>
                      <a:pPr marL="0" marR="0" indent="0" algn="ctr" defTabSz="914400" rtl="0" eaLnBrk="1" fontAlgn="auto" latinLnBrk="0" hangingPunct="1">
                        <a:lnSpc>
                          <a:spcPct val="100000"/>
                        </a:lnSpc>
                        <a:spcBef>
                          <a:spcPts val="0"/>
                        </a:spcBef>
                        <a:spcAft>
                          <a:spcPts val="0"/>
                        </a:spcAft>
                        <a:buClrTx/>
                        <a:buSzTx/>
                        <a:buFontTx/>
                        <a:buNone/>
                        <a:defRPr/>
                      </a:pPr>
                      <a:r>
                        <a:rPr lang="en-US" sz="1100" dirty="0" smtClean="0">
                          <a:latin typeface="等线" panose="02010600030101010101" pitchFamily="2" charset="-122"/>
                          <a:ea typeface="等线" panose="02010600030101010101" pitchFamily="2" charset="-122"/>
                        </a:rPr>
                        <a:t>(C)</a:t>
                      </a:r>
                      <a:endParaRPr lang="en-US" sz="1100" dirty="0" smtClean="0">
                        <a:latin typeface="等线" panose="02010600030101010101" pitchFamily="2" charset="-122"/>
                        <a:ea typeface="等线" panose="02010600030101010101" pitchFamily="2" charset="-122"/>
                      </a:endParaRPr>
                    </a:p>
                  </a:txBody>
                  <a:tcPr anchor="ctr"/>
                </a:tc>
                <a:tc>
                  <a:txBody>
                    <a:bodyPr/>
                    <a:lstStyle/>
                    <a:p>
                      <a:pPr algn="ctr"/>
                      <a:r>
                        <a:rPr lang="en-US" sz="1100" dirty="0" smtClean="0">
                          <a:latin typeface="等线" panose="02010600030101010101" pitchFamily="2" charset="-122"/>
                          <a:ea typeface="等线" panose="02010600030101010101" pitchFamily="2" charset="-122"/>
                        </a:rPr>
                        <a:t>A</a:t>
                      </a:r>
                      <a:r>
                        <a:rPr lang="en-US" altLang="zh-CN" sz="1100" baseline="0" dirty="0" smtClean="0">
                          <a:latin typeface="等线" panose="02010600030101010101" pitchFamily="2" charset="-122"/>
                          <a:ea typeface="等线" panose="02010600030101010101" pitchFamily="2" charset="-122"/>
                        </a:rPr>
                        <a:t>-C</a:t>
                      </a:r>
                      <a:endParaRPr lang="en-US" sz="1100" dirty="0">
                        <a:latin typeface="等线" panose="02010600030101010101" pitchFamily="2" charset="-122"/>
                        <a:ea typeface="等线" panose="02010600030101010101" pitchFamily="2" charset="-122"/>
                      </a:endParaRPr>
                    </a:p>
                  </a:txBody>
                  <a:tcPr anchor="ctr"/>
                </a:tc>
                <a:tc>
                  <a:txBody>
                    <a:bodyPr/>
                    <a:lstStyle/>
                    <a:p>
                      <a:pPr algn="ctr"/>
                      <a:r>
                        <a:rPr lang="en-US" sz="1100" dirty="0" smtClean="0">
                          <a:latin typeface="等线" panose="02010600030101010101" pitchFamily="2" charset="-122"/>
                          <a:ea typeface="等线" panose="02010600030101010101" pitchFamily="2" charset="-122"/>
                        </a:rPr>
                        <a:t>B</a:t>
                      </a:r>
                      <a:r>
                        <a:rPr lang="en-US" altLang="zh-CN" sz="1100" dirty="0" smtClean="0">
                          <a:latin typeface="等线" panose="02010600030101010101" pitchFamily="2" charset="-122"/>
                          <a:ea typeface="等线" panose="02010600030101010101" pitchFamily="2" charset="-122"/>
                        </a:rPr>
                        <a:t>-C</a:t>
                      </a:r>
                      <a:endParaRPr lang="en-US" sz="1100" dirty="0">
                        <a:latin typeface="等线" panose="02010600030101010101" pitchFamily="2" charset="-122"/>
                        <a:ea typeface="等线" panose="02010600030101010101" pitchFamily="2" charset="-122"/>
                      </a:endParaRPr>
                    </a:p>
                  </a:txBody>
                  <a:tcPr anchor="ctr"/>
                </a:tc>
              </a:tr>
              <a:tr h="141429">
                <a:tc>
                  <a:txBody>
                    <a:bodyPr/>
                    <a:lstStyle/>
                    <a:p>
                      <a:pPr algn="ctr"/>
                      <a:r>
                        <a:rPr lang="en-US" sz="1100" dirty="0" smtClean="0">
                          <a:latin typeface="等线" panose="02010600030101010101" pitchFamily="2" charset="-122"/>
                          <a:ea typeface="等线" panose="02010600030101010101" pitchFamily="2" charset="-122"/>
                        </a:rPr>
                        <a:t>5/6</a:t>
                      </a:r>
                      <a:endParaRPr lang="en-US" sz="1100" dirty="0">
                        <a:latin typeface="等线" panose="02010600030101010101" pitchFamily="2" charset="-122"/>
                        <a:ea typeface="等线" panose="02010600030101010101" pitchFamily="2" charset="-122"/>
                      </a:endParaRPr>
                    </a:p>
                  </a:txBody>
                  <a:tcPr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147</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78</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149</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-2</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-71</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r>
              <a:tr h="141429">
                <a:tc>
                  <a:txBody>
                    <a:bodyPr/>
                    <a:lstStyle/>
                    <a:p>
                      <a:pPr algn="ctr"/>
                      <a:r>
                        <a:rPr lang="en-US" sz="1100" dirty="0" smtClean="0">
                          <a:latin typeface="等线" panose="02010600030101010101" pitchFamily="2" charset="-122"/>
                          <a:ea typeface="等线" panose="02010600030101010101" pitchFamily="2" charset="-122"/>
                        </a:rPr>
                        <a:t>5/7</a:t>
                      </a:r>
                      <a:endParaRPr lang="en-US" sz="1100" dirty="0">
                        <a:latin typeface="等线" panose="02010600030101010101" pitchFamily="2" charset="-122"/>
                        <a:ea typeface="等线" panose="02010600030101010101" pitchFamily="2" charset="-122"/>
                      </a:endParaRPr>
                    </a:p>
                  </a:txBody>
                  <a:tcPr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157</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108</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a:solidFill>
                            <a:schemeClr val="tx1"/>
                          </a:solidFill>
                          <a:latin typeface="等线" panose="02010600030101010101" pitchFamily="2" charset="-122"/>
                          <a:ea typeface="等线" panose="02010600030101010101" pitchFamily="2" charset="-122"/>
                          <a:cs typeface="+mn-cs"/>
                        </a:rPr>
                        <a:t>152</a:t>
                      </a:r>
                      <a:endParaRPr lang="en-US" sz="1100" kern="120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5</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a:solidFill>
                            <a:schemeClr val="tx1"/>
                          </a:solidFill>
                          <a:latin typeface="等线" panose="02010600030101010101" pitchFamily="2" charset="-122"/>
                          <a:ea typeface="等线" panose="02010600030101010101" pitchFamily="2" charset="-122"/>
                          <a:cs typeface="+mn-cs"/>
                        </a:rPr>
                        <a:t>-44</a:t>
                      </a:r>
                      <a:endParaRPr lang="en-US" sz="1100" kern="120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r>
              <a:tr h="141429">
                <a:tc>
                  <a:txBody>
                    <a:bodyPr/>
                    <a:lstStyle/>
                    <a:p>
                      <a:pPr algn="ctr"/>
                      <a:r>
                        <a:rPr lang="en-US" sz="1100" dirty="0" smtClean="0">
                          <a:latin typeface="等线" panose="02010600030101010101" pitchFamily="2" charset="-122"/>
                          <a:ea typeface="等线" panose="02010600030101010101" pitchFamily="2" charset="-122"/>
                        </a:rPr>
                        <a:t>5/8</a:t>
                      </a:r>
                      <a:endParaRPr lang="en-US" sz="1100" dirty="0">
                        <a:latin typeface="等线" panose="02010600030101010101" pitchFamily="2" charset="-122"/>
                        <a:ea typeface="等线" panose="02010600030101010101" pitchFamily="2" charset="-122"/>
                      </a:endParaRPr>
                    </a:p>
                  </a:txBody>
                  <a:tcPr anchor="ctr"/>
                </a:tc>
                <a:tc>
                  <a:txBody>
                    <a:bodyPr/>
                    <a:lstStyle/>
                    <a:p>
                      <a:pPr marL="0" algn="ctr" defTabSz="914400" rtl="0" eaLnBrk="1" fontAlgn="t" latinLnBrk="0" hangingPunct="1"/>
                      <a:r>
                        <a:rPr lang="en-US" sz="1100" kern="1200">
                          <a:solidFill>
                            <a:schemeClr val="tx1"/>
                          </a:solidFill>
                          <a:latin typeface="等线" panose="02010600030101010101" pitchFamily="2" charset="-122"/>
                          <a:ea typeface="等线" panose="02010600030101010101" pitchFamily="2" charset="-122"/>
                          <a:cs typeface="+mn-cs"/>
                        </a:rPr>
                        <a:t>152</a:t>
                      </a:r>
                      <a:endParaRPr lang="en-US" sz="1100" kern="120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134</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138</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14</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-3</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r>
              <a:tr h="141429">
                <a:tc>
                  <a:txBody>
                    <a:bodyPr/>
                    <a:lstStyle/>
                    <a:p>
                      <a:pPr algn="ctr"/>
                      <a:r>
                        <a:rPr lang="en-US" sz="1100" dirty="0" smtClean="0">
                          <a:latin typeface="等线" panose="02010600030101010101" pitchFamily="2" charset="-122"/>
                          <a:ea typeface="等线" panose="02010600030101010101" pitchFamily="2" charset="-122"/>
                        </a:rPr>
                        <a:t>5/9</a:t>
                      </a:r>
                      <a:endParaRPr lang="en-US" sz="1100" dirty="0">
                        <a:latin typeface="等线" panose="02010600030101010101" pitchFamily="2" charset="-122"/>
                        <a:ea typeface="等线" panose="02010600030101010101" pitchFamily="2" charset="-122"/>
                      </a:endParaRPr>
                    </a:p>
                  </a:txBody>
                  <a:tcPr anchor="ctr"/>
                </a:tc>
                <a:tc>
                  <a:txBody>
                    <a:bodyPr/>
                    <a:lstStyle/>
                    <a:p>
                      <a:pPr marL="0" algn="ctr" defTabSz="914400" rtl="0" eaLnBrk="1" fontAlgn="t" latinLnBrk="0" hangingPunct="1"/>
                      <a:r>
                        <a:rPr lang="en-US" sz="1100" kern="1200">
                          <a:solidFill>
                            <a:schemeClr val="tx1"/>
                          </a:solidFill>
                          <a:latin typeface="等线" panose="02010600030101010101" pitchFamily="2" charset="-122"/>
                          <a:ea typeface="等线" panose="02010600030101010101" pitchFamily="2" charset="-122"/>
                          <a:cs typeface="+mn-cs"/>
                        </a:rPr>
                        <a:t>129</a:t>
                      </a:r>
                      <a:endParaRPr lang="en-US" sz="1100" kern="120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71</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130</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-1</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-58</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r>
              <a:tr h="141429">
                <a:tc>
                  <a:txBody>
                    <a:bodyPr/>
                    <a:lstStyle/>
                    <a:p>
                      <a:pPr algn="ctr"/>
                      <a:r>
                        <a:rPr lang="en-US" sz="1100" dirty="0" smtClean="0">
                          <a:latin typeface="等线" panose="02010600030101010101" pitchFamily="2" charset="-122"/>
                          <a:ea typeface="等线" panose="02010600030101010101" pitchFamily="2" charset="-122"/>
                        </a:rPr>
                        <a:t>5/10</a:t>
                      </a:r>
                      <a:endParaRPr lang="en-US" sz="1100" dirty="0">
                        <a:latin typeface="等线" panose="02010600030101010101" pitchFamily="2" charset="-122"/>
                        <a:ea typeface="等线" panose="02010600030101010101" pitchFamily="2" charset="-122"/>
                      </a:endParaRPr>
                    </a:p>
                  </a:txBody>
                  <a:tcPr anchor="ctr"/>
                </a:tc>
                <a:tc>
                  <a:txBody>
                    <a:bodyPr/>
                    <a:lstStyle/>
                    <a:p>
                      <a:pPr marL="0" algn="ctr" defTabSz="914400" rtl="0" eaLnBrk="1" fontAlgn="t" latinLnBrk="0" hangingPunct="1"/>
                      <a:r>
                        <a:rPr lang="en-US" sz="1100" kern="1200">
                          <a:solidFill>
                            <a:schemeClr val="tx1"/>
                          </a:solidFill>
                          <a:latin typeface="等线" panose="02010600030101010101" pitchFamily="2" charset="-122"/>
                          <a:ea typeface="等线" panose="02010600030101010101" pitchFamily="2" charset="-122"/>
                          <a:cs typeface="+mn-cs"/>
                        </a:rPr>
                        <a:t>140</a:t>
                      </a:r>
                      <a:endParaRPr lang="en-US" sz="1100" kern="120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100</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134</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6</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-34</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r>
              <a:tr h="141429">
                <a:tc>
                  <a:txBody>
                    <a:bodyPr/>
                    <a:lstStyle/>
                    <a:p>
                      <a:pPr algn="ctr"/>
                      <a:r>
                        <a:rPr lang="en-US" sz="1100" dirty="0" smtClean="0">
                          <a:latin typeface="等线" panose="02010600030101010101" pitchFamily="2" charset="-122"/>
                          <a:ea typeface="等线" panose="02010600030101010101" pitchFamily="2" charset="-122"/>
                        </a:rPr>
                        <a:t>5/11</a:t>
                      </a:r>
                      <a:endParaRPr lang="en-US" sz="1100" dirty="0">
                        <a:latin typeface="等线" panose="02010600030101010101" pitchFamily="2" charset="-122"/>
                        <a:ea typeface="等线" panose="02010600030101010101" pitchFamily="2" charset="-122"/>
                      </a:endParaRPr>
                    </a:p>
                  </a:txBody>
                  <a:tcPr anchor="ctr"/>
                </a:tc>
                <a:tc>
                  <a:txBody>
                    <a:bodyPr/>
                    <a:lstStyle/>
                    <a:p>
                      <a:pPr marL="0" algn="ctr" defTabSz="914400" rtl="0" eaLnBrk="1" fontAlgn="t" latinLnBrk="0" hangingPunct="1"/>
                      <a:r>
                        <a:rPr lang="en-US" sz="1100" kern="1200">
                          <a:solidFill>
                            <a:schemeClr val="tx1"/>
                          </a:solidFill>
                          <a:latin typeface="等线" panose="02010600030101010101" pitchFamily="2" charset="-122"/>
                          <a:ea typeface="等线" panose="02010600030101010101" pitchFamily="2" charset="-122"/>
                          <a:cs typeface="+mn-cs"/>
                        </a:rPr>
                        <a:t>134</a:t>
                      </a:r>
                      <a:endParaRPr lang="en-US" sz="1100" kern="120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118</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126</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7</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-8</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r>
              <a:tr h="141429">
                <a:tc>
                  <a:txBody>
                    <a:bodyPr/>
                    <a:lstStyle/>
                    <a:p>
                      <a:pPr algn="ctr"/>
                      <a:r>
                        <a:rPr lang="en-US" sz="1100" dirty="0" smtClean="0">
                          <a:latin typeface="等线" panose="02010600030101010101" pitchFamily="2" charset="-122"/>
                          <a:ea typeface="等线" panose="02010600030101010101" pitchFamily="2" charset="-122"/>
                        </a:rPr>
                        <a:t>5/12</a:t>
                      </a:r>
                      <a:endParaRPr lang="en-US" sz="1100" dirty="0">
                        <a:latin typeface="等线" panose="02010600030101010101" pitchFamily="2" charset="-122"/>
                        <a:ea typeface="等线" panose="02010600030101010101" pitchFamily="2" charset="-122"/>
                      </a:endParaRPr>
                    </a:p>
                  </a:txBody>
                  <a:tcPr anchor="ctr"/>
                </a:tc>
                <a:tc>
                  <a:txBody>
                    <a:bodyPr/>
                    <a:lstStyle/>
                    <a:p>
                      <a:pPr marL="0" algn="ctr" defTabSz="914400" rtl="0" eaLnBrk="1" fontAlgn="t" latinLnBrk="0" hangingPunct="1"/>
                      <a:r>
                        <a:rPr lang="en-US" sz="1100" kern="1200">
                          <a:solidFill>
                            <a:schemeClr val="tx1"/>
                          </a:solidFill>
                          <a:latin typeface="等线" panose="02010600030101010101" pitchFamily="2" charset="-122"/>
                          <a:ea typeface="等线" panose="02010600030101010101" pitchFamily="2" charset="-122"/>
                          <a:cs typeface="+mn-cs"/>
                        </a:rPr>
                        <a:t>139</a:t>
                      </a:r>
                      <a:endParaRPr lang="en-US" sz="1100" kern="120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129</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136</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3</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-7</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r>
              <a:tr h="141429">
                <a:tc>
                  <a:txBody>
                    <a:bodyPr/>
                    <a:lstStyle/>
                    <a:p>
                      <a:pPr algn="ctr"/>
                      <a:r>
                        <a:rPr lang="zh-CN" altLang="en-US" sz="1100" dirty="0" smtClean="0">
                          <a:latin typeface="等线" panose="02010600030101010101" pitchFamily="2" charset="-122"/>
                          <a:ea typeface="等线" panose="02010600030101010101" pitchFamily="2" charset="-122"/>
                        </a:rPr>
                        <a:t>合计</a:t>
                      </a:r>
                      <a:endParaRPr lang="en-US" sz="1100" dirty="0">
                        <a:latin typeface="等线" panose="02010600030101010101" pitchFamily="2" charset="-122"/>
                        <a:ea typeface="等线" panose="02010600030101010101" pitchFamily="2" charset="-122"/>
                      </a:endParaRPr>
                    </a:p>
                  </a:txBody>
                  <a:tcPr anchor="ctr"/>
                </a:tc>
                <a:tc>
                  <a:txBody>
                    <a:bodyPr/>
                    <a:lstStyle/>
                    <a:p>
                      <a:pPr marL="0" algn="ctr" defTabSz="914400" rtl="0" eaLnBrk="1" fontAlgn="t" latinLnBrk="0" hangingPunct="1"/>
                      <a:r>
                        <a:rPr lang="en-US" sz="1100" kern="1200">
                          <a:solidFill>
                            <a:schemeClr val="tx1"/>
                          </a:solidFill>
                          <a:latin typeface="等线" panose="02010600030101010101" pitchFamily="2" charset="-122"/>
                          <a:ea typeface="等线" panose="02010600030101010101" pitchFamily="2" charset="-122"/>
                          <a:cs typeface="+mn-cs"/>
                        </a:rPr>
                        <a:t>998</a:t>
                      </a:r>
                      <a:endParaRPr lang="en-US" sz="1100" kern="120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a:solidFill>
                            <a:schemeClr val="tx1"/>
                          </a:solidFill>
                          <a:latin typeface="等线" panose="02010600030101010101" pitchFamily="2" charset="-122"/>
                          <a:ea typeface="等线" panose="02010600030101010101" pitchFamily="2" charset="-122"/>
                          <a:cs typeface="+mn-cs"/>
                        </a:rPr>
                        <a:t>739</a:t>
                      </a:r>
                      <a:endParaRPr lang="en-US" sz="1100" kern="120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965</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33</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c>
                  <a:txBody>
                    <a:bodyPr/>
                    <a:lstStyle/>
                    <a:p>
                      <a:pPr marL="0" algn="ctr" defTabSz="914400" rtl="0" eaLnBrk="1" fontAlgn="t" latinLnBrk="0" hangingPunct="1"/>
                      <a:r>
                        <a:rPr lang="en-US" sz="1100" kern="1200" dirty="0">
                          <a:solidFill>
                            <a:schemeClr val="tx1"/>
                          </a:solidFill>
                          <a:latin typeface="等线" panose="02010600030101010101" pitchFamily="2" charset="-122"/>
                          <a:ea typeface="等线" panose="02010600030101010101" pitchFamily="2" charset="-122"/>
                          <a:cs typeface="+mn-cs"/>
                        </a:rPr>
                        <a:t>-226</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9525" marR="9525" marT="9525" marB="0" anchor="ctr"/>
                </a:tc>
              </a:tr>
            </a:tbl>
          </a:graphicData>
        </a:graphic>
      </p:graphicFrame>
      <p:graphicFrame>
        <p:nvGraphicFramePr>
          <p:cNvPr id="10" name="Chart 9"/>
          <p:cNvGraphicFramePr/>
          <p:nvPr/>
        </p:nvGraphicFramePr>
        <p:xfrm>
          <a:off x="323528" y="1370072"/>
          <a:ext cx="4212000" cy="24840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1" name="Chart 10"/>
          <p:cNvGraphicFramePr/>
          <p:nvPr/>
        </p:nvGraphicFramePr>
        <p:xfrm>
          <a:off x="4644008" y="1370072"/>
          <a:ext cx="4212000" cy="2484000"/>
        </p:xfrm>
        <a:graphic>
          <a:graphicData uri="http://schemas.openxmlformats.org/drawingml/2006/chart">
            <c:chart xmlns:c="http://schemas.openxmlformats.org/drawingml/2006/chart" xmlns:r="http://schemas.openxmlformats.org/officeDocument/2006/relationships" r:id="rId2"/>
          </a:graphicData>
        </a:graphic>
      </p:graphicFrame>
      <p:sp>
        <p:nvSpPr>
          <p:cNvPr id="12" name="Title 1"/>
          <p:cNvSpPr txBox="1"/>
          <p:nvPr/>
        </p:nvSpPr>
        <p:spPr>
          <a:xfrm>
            <a:off x="5220072" y="87623"/>
            <a:ext cx="3744416" cy="3460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altLang="zh-CN" sz="1400" b="1" i="0" dirty="0" smtClean="0">
                <a:solidFill>
                  <a:srgbClr val="000000"/>
                </a:solidFill>
                <a:latin typeface="等线" panose="02010600030101010101" pitchFamily="2" charset="-122"/>
                <a:ea typeface="等线" panose="02010600030101010101" pitchFamily="2" charset="-122"/>
              </a:rPr>
              <a:t>BJN026</a:t>
            </a:r>
            <a:r>
              <a:rPr lang="zh-CN" altLang="en-US" sz="1400" b="1" i="0" dirty="0" smtClean="0">
                <a:solidFill>
                  <a:srgbClr val="000000"/>
                </a:solidFill>
                <a:latin typeface="等线" panose="02010600030101010101" pitchFamily="2" charset="-122"/>
                <a:ea typeface="等线" panose="02010600030101010101" pitchFamily="2" charset="-122"/>
              </a:rPr>
              <a:t>餐厅 </a:t>
            </a:r>
            <a:r>
              <a:rPr lang="en-US" altLang="zh-CN" sz="1400" b="1" i="0" dirty="0" smtClean="0">
                <a:solidFill>
                  <a:srgbClr val="000000"/>
                </a:solidFill>
                <a:latin typeface="等线" panose="02010600030101010101" pitchFamily="2" charset="-122"/>
                <a:ea typeface="等线" panose="02010600030101010101" pitchFamily="2" charset="-122"/>
              </a:rPr>
              <a:t>COL</a:t>
            </a:r>
            <a:r>
              <a:rPr lang="zh-CN" altLang="en-US" sz="1400" i="0" dirty="0">
                <a:solidFill>
                  <a:srgbClr val="000000"/>
                </a:solidFill>
                <a:latin typeface="等线" panose="02010600030101010101" pitchFamily="2" charset="-122"/>
                <a:ea typeface="等线" panose="02010600030101010101" pitchFamily="2" charset="-122"/>
              </a:rPr>
              <a:t>周</a:t>
            </a:r>
            <a:r>
              <a:rPr lang="zh-CN" altLang="en-US" sz="1400" i="0" dirty="0" smtClean="0">
                <a:solidFill>
                  <a:srgbClr val="000000"/>
                </a:solidFill>
                <a:latin typeface="等线" panose="02010600030101010101" pitchFamily="2" charset="-122"/>
                <a:ea typeface="等线" panose="02010600030101010101" pitchFamily="2" charset="-122"/>
              </a:rPr>
              <a:t>报 </a:t>
            </a:r>
            <a:r>
              <a:rPr lang="en-US" altLang="zh-CN" sz="1400" i="0" dirty="0" smtClean="0">
                <a:solidFill>
                  <a:srgbClr val="000000"/>
                </a:solidFill>
                <a:latin typeface="等线" panose="02010600030101010101" pitchFamily="2" charset="-122"/>
                <a:ea typeface="等线" panose="02010600030101010101" pitchFamily="2" charset="-122"/>
              </a:rPr>
              <a:t>(Week 18) (</a:t>
            </a:r>
            <a:r>
              <a:rPr lang="en-US" altLang="zh-CN" sz="1400" i="0" dirty="0">
                <a:solidFill>
                  <a:srgbClr val="000000"/>
                </a:solidFill>
                <a:latin typeface="等线" panose="02010600030101010101" pitchFamily="2" charset="-122"/>
                <a:ea typeface="等线" panose="02010600030101010101" pitchFamily="2" charset="-122"/>
              </a:rPr>
              <a:t>4</a:t>
            </a:r>
            <a:r>
              <a:rPr lang="en-US" altLang="zh-CN" sz="1400" i="0" dirty="0" smtClean="0">
                <a:solidFill>
                  <a:srgbClr val="000000"/>
                </a:solidFill>
                <a:latin typeface="等线" panose="02010600030101010101" pitchFamily="2" charset="-122"/>
                <a:ea typeface="等线" panose="02010600030101010101" pitchFamily="2" charset="-122"/>
              </a:rPr>
              <a:t>/29– 5/5)</a:t>
            </a:r>
            <a:endParaRPr lang="en-US" sz="1400" b="1" dirty="0">
              <a:latin typeface="等线" panose="02010600030101010101" pitchFamily="2" charset="-122"/>
              <a:ea typeface="等线" panose="02010600030101010101" pitchFamily="2" charset="-122"/>
            </a:endParaRPr>
          </a:p>
        </p:txBody>
      </p:sp>
      <p:sp>
        <p:nvSpPr>
          <p:cNvPr id="2" name="文本框 1"/>
          <p:cNvSpPr txBox="1"/>
          <p:nvPr/>
        </p:nvSpPr>
        <p:spPr>
          <a:xfrm>
            <a:off x="1132840" y="764540"/>
            <a:ext cx="5189220" cy="521970"/>
          </a:xfrm>
          <a:prstGeom prst="rect">
            <a:avLst/>
          </a:prstGeom>
          <a:noFill/>
        </p:spPr>
        <p:txBody>
          <a:bodyPr wrap="square" rtlCol="0" anchor="t">
            <a:spAutoFit/>
          </a:bodyPr>
          <a:p>
            <a:r>
              <a:rPr lang="en-US" altLang="zh-CN">
                <a:sym typeface="+mn-ea"/>
              </a:rPr>
              <a:t>code</a:t>
            </a:r>
            <a:r>
              <a:rPr lang="zh-CN" altLang="en-US">
                <a:sym typeface="+mn-ea"/>
              </a:rPr>
              <a:t>：</a:t>
            </a:r>
            <a:r>
              <a:rPr lang="zh-CN" altLang="en-US">
                <a:solidFill>
                  <a:srgbClr val="FF0000"/>
                </a:solidFill>
              </a:rPr>
              <a:t>p2_tcsr_sent1_w</a:t>
            </a:r>
            <a:endParaRPr lang="zh-CN" altLang="en-US">
              <a:solidFill>
                <a:srgbClr val="FF0000"/>
              </a:solidFill>
            </a:endParaRPr>
          </a:p>
        </p:txBody>
      </p:sp>
      <p:sp>
        <p:nvSpPr>
          <p:cNvPr id="3" name="文本框 2"/>
          <p:cNvSpPr txBox="1"/>
          <p:nvPr/>
        </p:nvSpPr>
        <p:spPr>
          <a:xfrm>
            <a:off x="3302000" y="3346450"/>
            <a:ext cx="2540000" cy="953135"/>
          </a:xfrm>
          <a:prstGeom prst="rect">
            <a:avLst/>
          </a:prstGeom>
          <a:noFill/>
        </p:spPr>
        <p:txBody>
          <a:bodyPr wrap="square" rtlCol="0" anchor="t">
            <a:spAutoFit/>
          </a:bodyPr>
          <a:p>
            <a:r>
              <a:rPr lang="zh-CN" altLang="en-US">
                <a:solidFill>
                  <a:srgbClr val="FF0000"/>
                </a:solidFill>
              </a:rPr>
              <a:t>prearranged_manhour</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p:cNvSpPr/>
          <p:nvPr/>
        </p:nvSpPr>
        <p:spPr>
          <a:xfrm>
            <a:off x="508000" y="457200"/>
            <a:ext cx="8255000" cy="381000"/>
          </a:xfrm>
          <a:prstGeom prst="rect">
            <a:avLst/>
          </a:prstGeom>
        </p:spPr>
        <p:txBody>
          <a:bodyPr rtlCol="0" anchor="t"/>
          <a:lstStyle/>
          <a:p>
            <a:pPr algn="l">
              <a:buNone/>
            </a:pPr>
            <a:endParaRPr lang="en-US" sz="1200" b="0" i="0" dirty="0">
              <a:latin typeface="等线" panose="02010600030101010101" pitchFamily="2" charset="-122"/>
            </a:endParaRPr>
          </a:p>
        </p:txBody>
      </p:sp>
      <p:sp>
        <p:nvSpPr>
          <p:cNvPr id="12" name="Rectangle 11"/>
          <p:cNvSpPr/>
          <p:nvPr/>
        </p:nvSpPr>
        <p:spPr>
          <a:xfrm>
            <a:off x="395536" y="764704"/>
            <a:ext cx="8568952" cy="307777"/>
          </a:xfrm>
          <a:prstGeom prst="rect">
            <a:avLst/>
          </a:prstGeom>
        </p:spPr>
        <p:txBody>
          <a:bodyPr wrap="square">
            <a:spAutoFit/>
          </a:bodyPr>
          <a:lstStyle/>
          <a:p>
            <a:pPr marL="171450" indent="-171450" algn="l">
              <a:buFont typeface="Arial" panose="020B0604020202020204" pitchFamily="34" charset="0"/>
              <a:buChar char="•"/>
            </a:pPr>
            <a:r>
              <a:rPr lang="zh-CN" altLang="en-US" sz="1400" b="0" i="0" dirty="0" smtClean="0">
                <a:latin typeface="等线" panose="02010600030101010101" pitchFamily="2" charset="-122"/>
                <a:ea typeface="等线" panose="02010600030101010101" pitchFamily="2" charset="-122"/>
              </a:rPr>
              <a:t>排</a:t>
            </a:r>
            <a:r>
              <a:rPr lang="zh-CN" altLang="en-US" sz="1400" b="0" i="0" dirty="0">
                <a:latin typeface="等线" panose="02010600030101010101" pitchFamily="2" charset="-122"/>
                <a:ea typeface="等线" panose="02010600030101010101" pitchFamily="2" charset="-122"/>
              </a:rPr>
              <a:t>班手工拉线合计差异</a:t>
            </a:r>
            <a:r>
              <a:rPr lang="en-US" altLang="zh-CN" sz="1400" b="0" i="0" dirty="0" smtClean="0">
                <a:latin typeface="等线" panose="02010600030101010101" pitchFamily="2" charset="-122"/>
                <a:ea typeface="等线" panose="02010600030101010101" pitchFamily="2" charset="-122"/>
              </a:rPr>
              <a:t>-40.1</a:t>
            </a:r>
            <a:r>
              <a:rPr lang="zh-CN" altLang="en-US" sz="1400" b="0" i="0" dirty="0" smtClean="0">
                <a:latin typeface="等线" panose="02010600030101010101" pitchFamily="2" charset="-122"/>
                <a:ea typeface="等线" panose="02010600030101010101" pitchFamily="2" charset="-122"/>
              </a:rPr>
              <a:t>小</a:t>
            </a:r>
            <a:r>
              <a:rPr lang="zh-CN" altLang="en-US" sz="1400" b="0" i="0" dirty="0">
                <a:latin typeface="等线" panose="02010600030101010101" pitchFamily="2" charset="-122"/>
                <a:ea typeface="等线" panose="02010600030101010101" pitchFamily="2" charset="-122"/>
              </a:rPr>
              <a:t>时，其中：直接工时手工拉线</a:t>
            </a:r>
            <a:r>
              <a:rPr lang="en-US" altLang="zh-CN" sz="1400" b="0" i="0" dirty="0" smtClean="0">
                <a:latin typeface="等线" panose="02010600030101010101" pitchFamily="2" charset="-122"/>
                <a:ea typeface="等线" panose="02010600030101010101" pitchFamily="2" charset="-122"/>
              </a:rPr>
              <a:t>-13.0</a:t>
            </a:r>
            <a:r>
              <a:rPr lang="zh-CN" altLang="en-US" sz="1400" b="0" i="0" dirty="0" smtClean="0">
                <a:latin typeface="等线" panose="02010600030101010101" pitchFamily="2" charset="-122"/>
                <a:ea typeface="等线" panose="02010600030101010101" pitchFamily="2" charset="-122"/>
              </a:rPr>
              <a:t>小</a:t>
            </a:r>
            <a:r>
              <a:rPr lang="zh-CN" altLang="en-US" sz="1400" b="0" i="0" dirty="0">
                <a:latin typeface="等线" panose="02010600030101010101" pitchFamily="2" charset="-122"/>
                <a:ea typeface="等线" panose="02010600030101010101" pitchFamily="2" charset="-122"/>
              </a:rPr>
              <a:t>时，间接工时手工拉线</a:t>
            </a:r>
            <a:r>
              <a:rPr lang="en-US" altLang="zh-CN" sz="1400" b="0" i="0" dirty="0" smtClean="0">
                <a:latin typeface="等线" panose="02010600030101010101" pitchFamily="2" charset="-122"/>
                <a:ea typeface="等线" panose="02010600030101010101" pitchFamily="2" charset="-122"/>
              </a:rPr>
              <a:t>-27.1</a:t>
            </a:r>
            <a:r>
              <a:rPr lang="zh-CN" altLang="en-US" sz="1400" b="0" i="0" dirty="0" smtClean="0">
                <a:latin typeface="等线" panose="02010600030101010101" pitchFamily="2" charset="-122"/>
                <a:ea typeface="等线" panose="02010600030101010101" pitchFamily="2" charset="-122"/>
              </a:rPr>
              <a:t>小</a:t>
            </a:r>
            <a:r>
              <a:rPr lang="zh-CN" altLang="en-US" sz="1400" b="0" i="0" dirty="0">
                <a:latin typeface="等线" panose="02010600030101010101" pitchFamily="2" charset="-122"/>
                <a:ea typeface="等线" panose="02010600030101010101" pitchFamily="2" charset="-122"/>
              </a:rPr>
              <a:t>时</a:t>
            </a:r>
            <a:endParaRPr lang="zh-CN" altLang="en-US" sz="1400" b="0" i="0" dirty="0">
              <a:latin typeface="等线" panose="02010600030101010101" pitchFamily="2" charset="-122"/>
              <a:ea typeface="等线" panose="02010600030101010101" pitchFamily="2" charset="-122"/>
            </a:endParaRPr>
          </a:p>
        </p:txBody>
      </p:sp>
      <p:sp>
        <p:nvSpPr>
          <p:cNvPr id="13" name="Rectangle 12"/>
          <p:cNvSpPr/>
          <p:nvPr/>
        </p:nvSpPr>
        <p:spPr>
          <a:xfrm>
            <a:off x="395536" y="309146"/>
            <a:ext cx="2292615" cy="338554"/>
          </a:xfrm>
          <a:prstGeom prst="rect">
            <a:avLst/>
          </a:prstGeom>
        </p:spPr>
        <p:txBody>
          <a:bodyPr wrap="none">
            <a:spAutoFit/>
          </a:bodyPr>
          <a:lstStyle/>
          <a:p>
            <a:pPr lvl="0" algn="l"/>
            <a:r>
              <a:rPr lang="zh-CN" altLang="en-US" sz="1600" i="0" dirty="0">
                <a:solidFill>
                  <a:srgbClr val="000000"/>
                </a:solidFill>
                <a:latin typeface="等线" panose="02010600030101010101" pitchFamily="2" charset="-122"/>
                <a:ea typeface="等线" panose="02010600030101010101" pitchFamily="2" charset="-122"/>
              </a:rPr>
              <a:t>排</a:t>
            </a:r>
            <a:r>
              <a:rPr lang="zh-CN" altLang="en-US" sz="1600" i="0" dirty="0" smtClean="0">
                <a:solidFill>
                  <a:srgbClr val="000000"/>
                </a:solidFill>
                <a:latin typeface="等线" panose="02010600030101010101" pitchFamily="2" charset="-122"/>
                <a:ea typeface="等线" panose="02010600030101010101" pitchFamily="2" charset="-122"/>
              </a:rPr>
              <a:t>班</a:t>
            </a:r>
            <a:r>
              <a:rPr lang="zh-CN" altLang="en-US" sz="1600" i="0" dirty="0">
                <a:solidFill>
                  <a:srgbClr val="000000"/>
                </a:solidFill>
                <a:latin typeface="等线" panose="02010600030101010101" pitchFamily="2" charset="-122"/>
                <a:ea typeface="等线" panose="02010600030101010101" pitchFamily="2" charset="-122"/>
              </a:rPr>
              <a:t>手</a:t>
            </a:r>
            <a:r>
              <a:rPr lang="zh-CN" altLang="en-US" sz="1600" i="0" dirty="0" smtClean="0">
                <a:solidFill>
                  <a:srgbClr val="000000"/>
                </a:solidFill>
                <a:latin typeface="等线" panose="02010600030101010101" pitchFamily="2" charset="-122"/>
                <a:ea typeface="等线" panose="02010600030101010101" pitchFamily="2" charset="-122"/>
              </a:rPr>
              <a:t>工拉线差</a:t>
            </a:r>
            <a:r>
              <a:rPr lang="zh-CN" altLang="en-US" sz="1600" i="0" dirty="0">
                <a:solidFill>
                  <a:srgbClr val="000000"/>
                </a:solidFill>
                <a:latin typeface="等线" panose="02010600030101010101" pitchFamily="2" charset="-122"/>
                <a:ea typeface="等线" panose="02010600030101010101" pitchFamily="2" charset="-122"/>
              </a:rPr>
              <a:t>异明细 </a:t>
            </a:r>
            <a:endParaRPr lang="en-US" altLang="zh-CN" sz="1600" i="0" dirty="0">
              <a:solidFill>
                <a:srgbClr val="000000"/>
              </a:solidFill>
              <a:latin typeface="等线" panose="02010600030101010101" pitchFamily="2" charset="-122"/>
              <a:ea typeface="等线" panose="02010600030101010101" pitchFamily="2" charset="-122"/>
            </a:endParaRPr>
          </a:p>
        </p:txBody>
      </p:sp>
      <p:graphicFrame>
        <p:nvGraphicFramePr>
          <p:cNvPr id="15" name="Table 14"/>
          <p:cNvGraphicFramePr>
            <a:graphicFrameLocks noGrp="1"/>
          </p:cNvGraphicFramePr>
          <p:nvPr/>
        </p:nvGraphicFramePr>
        <p:xfrm>
          <a:off x="819951" y="3414192"/>
          <a:ext cx="5040560" cy="2905760"/>
        </p:xfrm>
        <a:graphic>
          <a:graphicData uri="http://schemas.openxmlformats.org/drawingml/2006/table">
            <a:tbl>
              <a:tblPr/>
              <a:tblGrid>
                <a:gridCol w="1270000"/>
                <a:gridCol w="1270000"/>
                <a:gridCol w="2500560"/>
              </a:tblGrid>
              <a:tr h="0">
                <a:tc>
                  <a:txBody>
                    <a:bodyPr/>
                    <a:lstStyle/>
                    <a:p>
                      <a:pPr algn="ctr"/>
                      <a:r>
                        <a:rPr lang="en-US" sz="1050" b="1" dirty="0">
                          <a:latin typeface="等线" panose="02010600030101010101" pitchFamily="2" charset="-122"/>
                          <a:ea typeface="等线" panose="02010600030101010101" pitchFamily="2" charset="-122"/>
                        </a:rPr>
                        <a:t>工时类型</a:t>
                      </a:r>
                      <a:endParaRPr lang="en-US" sz="1050" b="1"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c>
                  <a:txBody>
                    <a:bodyPr/>
                    <a:lstStyle/>
                    <a:p>
                      <a:pPr algn="ctr"/>
                      <a:r>
                        <a:rPr lang="en-US" sz="1050" b="1" dirty="0">
                          <a:latin typeface="等线" panose="02010600030101010101" pitchFamily="2" charset="-122"/>
                          <a:ea typeface="等线" panose="02010600030101010101" pitchFamily="2" charset="-122"/>
                        </a:rPr>
                        <a:t>手工拉线差异</a:t>
                      </a:r>
                      <a:endParaRPr lang="en-US" sz="1050" b="1"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c>
                  <a:txBody>
                    <a:bodyPr/>
                    <a:lstStyle/>
                    <a:p>
                      <a:pPr algn="ctr"/>
                      <a:r>
                        <a:rPr lang="en-US" sz="1050" b="1" dirty="0" smtClean="0">
                          <a:latin typeface="等线" panose="02010600030101010101" pitchFamily="2" charset="-122"/>
                          <a:ea typeface="等线" panose="02010600030101010101" pitchFamily="2" charset="-122"/>
                        </a:rPr>
                        <a:t>备注</a:t>
                      </a:r>
                      <a:r>
                        <a:rPr lang="zh-CN" altLang="en-US" sz="1050" b="1" dirty="0" smtClean="0">
                          <a:latin typeface="等线" panose="02010600030101010101" pitchFamily="2" charset="-122"/>
                          <a:ea typeface="等线" panose="02010600030101010101" pitchFamily="2" charset="-122"/>
                        </a:rPr>
                        <a:t>*</a:t>
                      </a:r>
                      <a:endParaRPr lang="en-US" sz="1050" b="1" dirty="0" smtClean="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r>
              <a:tr h="127000">
                <a:tc>
                  <a:txBody>
                    <a:bodyPr/>
                    <a:lstStyle/>
                    <a:p>
                      <a:pPr algn="ctr"/>
                      <a:r>
                        <a:rPr lang="en-US" sz="1050" dirty="0">
                          <a:latin typeface="等线" panose="02010600030101010101" pitchFamily="2" charset="-122"/>
                          <a:ea typeface="等线" panose="02010600030101010101" pitchFamily="2" charset="-122"/>
                        </a:rPr>
                        <a:t>配餐</a:t>
                      </a:r>
                      <a:endParaRPr lang="en-US" sz="1050"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c>
                  <a:txBody>
                    <a:bodyPr/>
                    <a:lstStyle/>
                    <a:p>
                      <a:pPr algn="ctr"/>
                      <a:r>
                        <a:rPr lang="en-US" sz="1050" dirty="0" smtClean="0">
                          <a:latin typeface="等线" panose="02010600030101010101" pitchFamily="2" charset="-122"/>
                          <a:ea typeface="等线" panose="02010600030101010101" pitchFamily="2" charset="-122"/>
                        </a:rPr>
                        <a:t>7.5</a:t>
                      </a:r>
                      <a:endParaRPr lang="en-US" sz="1050"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c>
                  <a:txBody>
                    <a:bodyPr/>
                    <a:lstStyle/>
                    <a:p>
                      <a:pPr algn="ctr"/>
                      <a:r>
                        <a:rPr lang="en-US" sz="1050" dirty="0">
                          <a:latin typeface="等线" panose="02010600030101010101" pitchFamily="2" charset="-122"/>
                          <a:ea typeface="等线" panose="02010600030101010101" pitchFamily="2" charset="-122"/>
                        </a:rPr>
                        <a:t> </a:t>
                      </a:r>
                      <a:endParaRPr lang="en-US" sz="1050"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r>
              <a:tr h="223520">
                <a:tc>
                  <a:txBody>
                    <a:bodyPr/>
                    <a:lstStyle/>
                    <a:p>
                      <a:pPr algn="ctr"/>
                      <a:r>
                        <a:rPr lang="en-US" sz="1050" dirty="0">
                          <a:latin typeface="等线" panose="02010600030101010101" pitchFamily="2" charset="-122"/>
                          <a:ea typeface="等线" panose="02010600030101010101" pitchFamily="2" charset="-122"/>
                        </a:rPr>
                        <a:t>总配控制</a:t>
                      </a:r>
                      <a:endParaRPr lang="en-US" sz="1050"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c>
                  <a:txBody>
                    <a:bodyPr/>
                    <a:lstStyle/>
                    <a:p>
                      <a:pPr algn="ctr"/>
                      <a:r>
                        <a:rPr lang="en-US" sz="1050" dirty="0" smtClean="0">
                          <a:latin typeface="等线" panose="02010600030101010101" pitchFamily="2" charset="-122"/>
                          <a:ea typeface="等线" panose="02010600030101010101" pitchFamily="2" charset="-122"/>
                        </a:rPr>
                        <a:t>5.0</a:t>
                      </a:r>
                      <a:endParaRPr lang="en-US" sz="1050"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c>
                  <a:txBody>
                    <a:bodyPr/>
                    <a:lstStyle/>
                    <a:p>
                      <a:pPr algn="ctr"/>
                      <a:r>
                        <a:rPr lang="en-US" sz="1050" dirty="0">
                          <a:latin typeface="等线" panose="02010600030101010101" pitchFamily="2" charset="-122"/>
                          <a:ea typeface="等线" panose="02010600030101010101" pitchFamily="2" charset="-122"/>
                        </a:rPr>
                        <a:t> </a:t>
                      </a:r>
                      <a:endParaRPr lang="en-US" sz="1050"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r>
              <a:tr h="127000">
                <a:tc>
                  <a:txBody>
                    <a:bodyPr/>
                    <a:lstStyle/>
                    <a:p>
                      <a:pPr algn="ctr"/>
                      <a:r>
                        <a:rPr lang="en-US" sz="1050">
                          <a:latin typeface="等线" panose="02010600030101010101" pitchFamily="2" charset="-122"/>
                          <a:ea typeface="等线" panose="02010600030101010101" pitchFamily="2" charset="-122"/>
                        </a:rPr>
                        <a:t>烤制</a:t>
                      </a:r>
                      <a:endParaRPr lang="en-US" sz="105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c>
                  <a:txBody>
                    <a:bodyPr/>
                    <a:lstStyle/>
                    <a:p>
                      <a:pPr algn="ctr"/>
                      <a:r>
                        <a:rPr lang="en-US" sz="1050" dirty="0" smtClean="0">
                          <a:latin typeface="等线" panose="02010600030101010101" pitchFamily="2" charset="-122"/>
                          <a:ea typeface="等线" panose="02010600030101010101" pitchFamily="2" charset="-122"/>
                        </a:rPr>
                        <a:t>2.0</a:t>
                      </a:r>
                      <a:endParaRPr lang="en-US" sz="1050"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c>
                  <a:txBody>
                    <a:bodyPr/>
                    <a:lstStyle/>
                    <a:p>
                      <a:pPr algn="ctr"/>
                      <a:r>
                        <a:rPr lang="en-US" sz="1050">
                          <a:latin typeface="等线" panose="02010600030101010101" pitchFamily="2" charset="-122"/>
                          <a:ea typeface="等线" panose="02010600030101010101" pitchFamily="2" charset="-122"/>
                        </a:rPr>
                        <a:t> </a:t>
                      </a:r>
                      <a:endParaRPr lang="en-US" sz="105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r>
              <a:tr h="127000">
                <a:tc>
                  <a:txBody>
                    <a:bodyPr/>
                    <a:lstStyle/>
                    <a:p>
                      <a:pPr algn="ctr"/>
                      <a:r>
                        <a:rPr lang="en-US" sz="1050">
                          <a:latin typeface="等线" panose="02010600030101010101" pitchFamily="2" charset="-122"/>
                          <a:ea typeface="等线" panose="02010600030101010101" pitchFamily="2" charset="-122"/>
                        </a:rPr>
                        <a:t>总配其他</a:t>
                      </a:r>
                      <a:endParaRPr lang="en-US" sz="105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c>
                  <a:txBody>
                    <a:bodyPr/>
                    <a:lstStyle/>
                    <a:p>
                      <a:pPr algn="ctr"/>
                      <a:r>
                        <a:rPr lang="en-US" sz="1050" dirty="0" smtClean="0">
                          <a:latin typeface="等线" panose="02010600030101010101" pitchFamily="2" charset="-122"/>
                          <a:ea typeface="等线" panose="02010600030101010101" pitchFamily="2" charset="-122"/>
                        </a:rPr>
                        <a:t>0.0</a:t>
                      </a:r>
                      <a:endParaRPr lang="en-US" sz="1050"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c>
                  <a:txBody>
                    <a:bodyPr/>
                    <a:lstStyle/>
                    <a:p>
                      <a:pPr algn="ctr"/>
                      <a:r>
                        <a:rPr lang="en-US" sz="1050" dirty="0">
                          <a:latin typeface="等线" panose="02010600030101010101" pitchFamily="2" charset="-122"/>
                          <a:ea typeface="等线" panose="02010600030101010101" pitchFamily="2" charset="-122"/>
                        </a:rPr>
                        <a:t> </a:t>
                      </a:r>
                      <a:endParaRPr lang="en-US" sz="1050"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r>
              <a:tr h="127000">
                <a:tc>
                  <a:txBody>
                    <a:bodyPr/>
                    <a:lstStyle/>
                    <a:p>
                      <a:pPr algn="ctr"/>
                      <a:r>
                        <a:rPr lang="en-US" sz="1050">
                          <a:latin typeface="等线" panose="02010600030101010101" pitchFamily="2" charset="-122"/>
                          <a:ea typeface="等线" panose="02010600030101010101" pitchFamily="2" charset="-122"/>
                        </a:rPr>
                        <a:t>花式粥</a:t>
                      </a:r>
                      <a:endParaRPr lang="en-US" sz="105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c>
                  <a:txBody>
                    <a:bodyPr/>
                    <a:lstStyle/>
                    <a:p>
                      <a:pPr algn="ctr"/>
                      <a:r>
                        <a:rPr lang="en-US" sz="1050" dirty="0" smtClean="0">
                          <a:latin typeface="等线" panose="02010600030101010101" pitchFamily="2" charset="-122"/>
                          <a:ea typeface="等线" panose="02010600030101010101" pitchFamily="2" charset="-122"/>
                        </a:rPr>
                        <a:t>0.0</a:t>
                      </a:r>
                      <a:endParaRPr lang="en-US" sz="1050"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en-US" sz="1050" dirty="0">
                          <a:latin typeface="等线" panose="02010600030101010101" pitchFamily="2" charset="-122"/>
                          <a:ea typeface="等线" panose="02010600030101010101" pitchFamily="2" charset="-122"/>
                        </a:rPr>
                        <a:t> </a:t>
                      </a:r>
                      <a:endParaRPr lang="en-US" sz="1050"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r>
              <a:tr h="127000">
                <a:tc>
                  <a:txBody>
                    <a:bodyPr/>
                    <a:lstStyle/>
                    <a:p>
                      <a:pPr algn="ctr"/>
                      <a:r>
                        <a:rPr lang="en-US" sz="1050">
                          <a:latin typeface="等线" panose="02010600030101010101" pitchFamily="2" charset="-122"/>
                          <a:ea typeface="等线" panose="02010600030101010101" pitchFamily="2" charset="-122"/>
                        </a:rPr>
                        <a:t>收银</a:t>
                      </a:r>
                      <a:endParaRPr lang="en-US" sz="105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c>
                  <a:txBody>
                    <a:bodyPr/>
                    <a:lstStyle/>
                    <a:p>
                      <a:pPr algn="ctr"/>
                      <a:r>
                        <a:rPr lang="en-US" sz="1050" dirty="0" smtClean="0">
                          <a:latin typeface="等线" panose="02010600030101010101" pitchFamily="2" charset="-122"/>
                          <a:ea typeface="等线" panose="02010600030101010101" pitchFamily="2" charset="-122"/>
                        </a:rPr>
                        <a:t>0.0</a:t>
                      </a:r>
                      <a:endParaRPr lang="en-US" sz="1050"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c>
                  <a:txBody>
                    <a:bodyPr/>
                    <a:lstStyle/>
                    <a:p>
                      <a:pPr algn="ctr"/>
                      <a:r>
                        <a:rPr lang="en-US" sz="1050" dirty="0">
                          <a:latin typeface="等线" panose="02010600030101010101" pitchFamily="2" charset="-122"/>
                          <a:ea typeface="等线" panose="02010600030101010101" pitchFamily="2" charset="-122"/>
                        </a:rPr>
                        <a:t> </a:t>
                      </a:r>
                      <a:endParaRPr lang="en-US" sz="105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r>
              <a:tr h="127000">
                <a:tc>
                  <a:txBody>
                    <a:bodyPr/>
                    <a:lstStyle/>
                    <a:p>
                      <a:pPr algn="ctr"/>
                      <a:r>
                        <a:rPr lang="en-US" sz="1050">
                          <a:latin typeface="等线" panose="02010600030101010101" pitchFamily="2" charset="-122"/>
                          <a:ea typeface="等线" panose="02010600030101010101" pitchFamily="2" charset="-122"/>
                        </a:rPr>
                        <a:t>K收银</a:t>
                      </a:r>
                      <a:endParaRPr lang="en-US" sz="105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c>
                  <a:txBody>
                    <a:bodyPr/>
                    <a:lstStyle/>
                    <a:p>
                      <a:pPr algn="ctr"/>
                      <a:r>
                        <a:rPr lang="en-US" sz="1050" dirty="0" smtClean="0">
                          <a:latin typeface="等线" panose="02010600030101010101" pitchFamily="2" charset="-122"/>
                          <a:ea typeface="等线" panose="02010600030101010101" pitchFamily="2" charset="-122"/>
                        </a:rPr>
                        <a:t>0.0</a:t>
                      </a:r>
                      <a:endParaRPr lang="en-US" sz="1050"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en-US" sz="1050" dirty="0">
                          <a:latin typeface="等线" panose="02010600030101010101" pitchFamily="2" charset="-122"/>
                          <a:ea typeface="等线" panose="02010600030101010101" pitchFamily="2" charset="-122"/>
                        </a:rPr>
                        <a:t> </a:t>
                      </a:r>
                      <a:endParaRPr lang="en-US" sz="105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r>
              <a:tr h="127000">
                <a:tc>
                  <a:txBody>
                    <a:bodyPr/>
                    <a:lstStyle/>
                    <a:p>
                      <a:pPr algn="ctr"/>
                      <a:r>
                        <a:rPr lang="en-US" sz="1050">
                          <a:latin typeface="等线" panose="02010600030101010101" pitchFamily="2" charset="-122"/>
                          <a:ea typeface="等线" panose="02010600030101010101" pitchFamily="2" charset="-122"/>
                        </a:rPr>
                        <a:t>裹粉烹炸</a:t>
                      </a:r>
                      <a:endParaRPr lang="en-US" sz="105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c>
                  <a:txBody>
                    <a:bodyPr/>
                    <a:lstStyle/>
                    <a:p>
                      <a:pPr algn="ctr"/>
                      <a:r>
                        <a:rPr lang="en-US" sz="1050" dirty="0" smtClean="0">
                          <a:latin typeface="等线" panose="02010600030101010101" pitchFamily="2" charset="-122"/>
                          <a:ea typeface="等线" panose="02010600030101010101" pitchFamily="2" charset="-122"/>
                        </a:rPr>
                        <a:t>0.0</a:t>
                      </a:r>
                      <a:endParaRPr lang="en-US" sz="1050"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c>
                  <a:txBody>
                    <a:bodyPr/>
                    <a:lstStyle/>
                    <a:p>
                      <a:pPr algn="ctr"/>
                      <a:r>
                        <a:rPr lang="en-US" sz="1050" dirty="0">
                          <a:latin typeface="等线" panose="02010600030101010101" pitchFamily="2" charset="-122"/>
                          <a:ea typeface="等线" panose="02010600030101010101" pitchFamily="2" charset="-122"/>
                        </a:rPr>
                        <a:t> </a:t>
                      </a:r>
                      <a:endParaRPr lang="en-US" sz="105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r>
              <a:tr h="127000">
                <a:tc>
                  <a:txBody>
                    <a:bodyPr/>
                    <a:lstStyle/>
                    <a:p>
                      <a:pPr algn="ctr"/>
                      <a:r>
                        <a:rPr lang="en-US" sz="1050">
                          <a:latin typeface="等线" panose="02010600030101010101" pitchFamily="2" charset="-122"/>
                          <a:ea typeface="等线" panose="02010600030101010101" pitchFamily="2" charset="-122"/>
                        </a:rPr>
                        <a:t>发餐</a:t>
                      </a:r>
                      <a:endParaRPr lang="en-US" sz="105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c>
                  <a:txBody>
                    <a:bodyPr/>
                    <a:lstStyle/>
                    <a:p>
                      <a:pPr algn="ctr"/>
                      <a:r>
                        <a:rPr lang="en-US" sz="1050" dirty="0" smtClean="0">
                          <a:latin typeface="等线" panose="02010600030101010101" pitchFamily="2" charset="-122"/>
                          <a:ea typeface="等线" panose="02010600030101010101" pitchFamily="2" charset="-122"/>
                        </a:rPr>
                        <a:t>0.0</a:t>
                      </a:r>
                      <a:endParaRPr lang="en-US" sz="1050"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c>
                  <a:txBody>
                    <a:bodyPr/>
                    <a:lstStyle/>
                    <a:p>
                      <a:pPr algn="ctr"/>
                      <a:r>
                        <a:rPr lang="en-US" sz="1050" dirty="0">
                          <a:latin typeface="等线" panose="02010600030101010101" pitchFamily="2" charset="-122"/>
                          <a:ea typeface="等线" panose="02010600030101010101" pitchFamily="2" charset="-122"/>
                        </a:rPr>
                        <a:t> </a:t>
                      </a:r>
                      <a:endParaRPr lang="en-US" sz="105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r>
              <a:tr h="127000">
                <a:tc>
                  <a:txBody>
                    <a:bodyPr/>
                    <a:lstStyle/>
                    <a:p>
                      <a:pPr algn="ctr"/>
                      <a:r>
                        <a:rPr lang="en-US" sz="1050">
                          <a:latin typeface="等线" panose="02010600030101010101" pitchFamily="2" charset="-122"/>
                          <a:ea typeface="等线" panose="02010600030101010101" pitchFamily="2" charset="-122"/>
                        </a:rPr>
                        <a:t>汉堡</a:t>
                      </a:r>
                      <a:endParaRPr lang="en-US" sz="105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c>
                  <a:txBody>
                    <a:bodyPr/>
                    <a:lstStyle/>
                    <a:p>
                      <a:pPr algn="ctr"/>
                      <a:r>
                        <a:rPr lang="en-US" sz="1050" dirty="0">
                          <a:latin typeface="等线" panose="02010600030101010101" pitchFamily="2" charset="-122"/>
                          <a:ea typeface="等线" panose="02010600030101010101" pitchFamily="2" charset="-122"/>
                        </a:rPr>
                        <a:t>-</a:t>
                      </a:r>
                      <a:r>
                        <a:rPr lang="en-US" sz="1050" dirty="0" smtClean="0">
                          <a:latin typeface="等线" panose="02010600030101010101" pitchFamily="2" charset="-122"/>
                          <a:ea typeface="等线" panose="02010600030101010101" pitchFamily="2" charset="-122"/>
                        </a:rPr>
                        <a:t>2.0</a:t>
                      </a:r>
                      <a:endParaRPr lang="en-US" sz="1050"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c>
                  <a:txBody>
                    <a:bodyPr/>
                    <a:lstStyle/>
                    <a:p>
                      <a:pPr algn="ctr"/>
                      <a:r>
                        <a:rPr lang="en-US" sz="1050" dirty="0">
                          <a:latin typeface="等线" panose="02010600030101010101" pitchFamily="2" charset="-122"/>
                          <a:ea typeface="等线" panose="02010600030101010101" pitchFamily="2" charset="-122"/>
                        </a:rPr>
                        <a:t> </a:t>
                      </a:r>
                      <a:endParaRPr lang="en-US" sz="1050"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r>
              <a:tr h="127000">
                <a:tc>
                  <a:txBody>
                    <a:bodyPr/>
                    <a:lstStyle/>
                    <a:p>
                      <a:pPr algn="ctr"/>
                      <a:r>
                        <a:rPr lang="en-US" sz="1050">
                          <a:latin typeface="等线" panose="02010600030101010101" pitchFamily="2" charset="-122"/>
                          <a:ea typeface="等线" panose="02010600030101010101" pitchFamily="2" charset="-122"/>
                        </a:rPr>
                        <a:t>餐区服务</a:t>
                      </a:r>
                      <a:endParaRPr lang="en-US" sz="105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c>
                  <a:txBody>
                    <a:bodyPr/>
                    <a:lstStyle/>
                    <a:p>
                      <a:pPr algn="ctr"/>
                      <a:r>
                        <a:rPr lang="en-US" sz="1050" dirty="0" smtClean="0">
                          <a:latin typeface="等线" panose="02010600030101010101" pitchFamily="2" charset="-122"/>
                          <a:ea typeface="等线" panose="02010600030101010101" pitchFamily="2" charset="-122"/>
                        </a:rPr>
                        <a:t>-5.5</a:t>
                      </a:r>
                      <a:endParaRPr lang="en-US" sz="1050"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c>
                  <a:txBody>
                    <a:bodyPr/>
                    <a:lstStyle/>
                    <a:p>
                      <a:pPr algn="ctr"/>
                      <a:r>
                        <a:rPr lang="en-US" sz="1050" dirty="0">
                          <a:latin typeface="等线" panose="02010600030101010101" pitchFamily="2" charset="-122"/>
                          <a:ea typeface="等线" panose="02010600030101010101" pitchFamily="2" charset="-122"/>
                        </a:rPr>
                        <a:t>集中在：</a:t>
                      </a:r>
                      <a:r>
                        <a:rPr lang="en-US" sz="1050" dirty="0" smtClean="0">
                          <a:latin typeface="等线" panose="02010600030101010101" pitchFamily="2" charset="-122"/>
                          <a:ea typeface="等线" panose="02010600030101010101" pitchFamily="2" charset="-122"/>
                        </a:rPr>
                        <a:t>06:30-07:30(7天</a:t>
                      </a:r>
                      <a:r>
                        <a:rPr lang="en-US" sz="1050" dirty="0">
                          <a:latin typeface="等线" panose="02010600030101010101" pitchFamily="2" charset="-122"/>
                          <a:ea typeface="等线" panose="02010600030101010101" pitchFamily="2" charset="-122"/>
                        </a:rPr>
                        <a:t>) </a:t>
                      </a:r>
                      <a:endParaRPr lang="en-US" sz="1050"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r>
              <a:tr h="127000">
                <a:tc>
                  <a:txBody>
                    <a:bodyPr/>
                    <a:lstStyle/>
                    <a:p>
                      <a:pPr algn="ctr"/>
                      <a:r>
                        <a:rPr lang="en-US" sz="1050">
                          <a:latin typeface="等线" panose="02010600030101010101" pitchFamily="2" charset="-122"/>
                          <a:ea typeface="等线" panose="02010600030101010101" pitchFamily="2" charset="-122"/>
                        </a:rPr>
                        <a:t>骑手</a:t>
                      </a:r>
                      <a:endParaRPr lang="en-US" sz="105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c>
                  <a:txBody>
                    <a:bodyPr/>
                    <a:lstStyle/>
                    <a:p>
                      <a:pPr algn="ctr"/>
                      <a:r>
                        <a:rPr lang="en-US" sz="1050" dirty="0">
                          <a:latin typeface="等线" panose="02010600030101010101" pitchFamily="2" charset="-122"/>
                          <a:ea typeface="等线" panose="02010600030101010101" pitchFamily="2" charset="-122"/>
                        </a:rPr>
                        <a:t>-</a:t>
                      </a:r>
                      <a:r>
                        <a:rPr lang="en-US" sz="1050" dirty="0" smtClean="0">
                          <a:latin typeface="等线" panose="02010600030101010101" pitchFamily="2" charset="-122"/>
                          <a:ea typeface="等线" panose="02010600030101010101" pitchFamily="2" charset="-122"/>
                        </a:rPr>
                        <a:t>20.0</a:t>
                      </a:r>
                      <a:endParaRPr lang="en-US" sz="1050"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c>
                  <a:txBody>
                    <a:bodyPr/>
                    <a:lstStyle/>
                    <a:p>
                      <a:pPr algn="ctr"/>
                      <a:r>
                        <a:rPr lang="en-US" sz="1050" dirty="0">
                          <a:latin typeface="等线" panose="02010600030101010101" pitchFamily="2" charset="-122"/>
                          <a:ea typeface="等线" panose="02010600030101010101" pitchFamily="2" charset="-122"/>
                        </a:rPr>
                        <a:t>集中在：</a:t>
                      </a:r>
                      <a:r>
                        <a:rPr lang="en-US" sz="1050" dirty="0" smtClean="0">
                          <a:latin typeface="等线" panose="02010600030101010101" pitchFamily="2" charset="-122"/>
                          <a:ea typeface="等线" panose="02010600030101010101" pitchFamily="2" charset="-122"/>
                        </a:rPr>
                        <a:t>21:00-</a:t>
                      </a:r>
                      <a:r>
                        <a:rPr lang="en-US" sz="1050" dirty="0">
                          <a:latin typeface="等线" panose="02010600030101010101" pitchFamily="2" charset="-122"/>
                          <a:ea typeface="等线" panose="02010600030101010101" pitchFamily="2" charset="-122"/>
                        </a:rPr>
                        <a:t>隔日</a:t>
                      </a:r>
                      <a:r>
                        <a:rPr lang="en-US" sz="1050" dirty="0" smtClean="0">
                          <a:latin typeface="等线" panose="02010600030101010101" pitchFamily="2" charset="-122"/>
                          <a:ea typeface="等线" panose="02010600030101010101" pitchFamily="2" charset="-122"/>
                        </a:rPr>
                        <a:t>00:00(7天</a:t>
                      </a:r>
                      <a:r>
                        <a:rPr lang="en-US" sz="1050" dirty="0">
                          <a:latin typeface="等线" panose="02010600030101010101" pitchFamily="2" charset="-122"/>
                          <a:ea typeface="等线" panose="02010600030101010101" pitchFamily="2" charset="-122"/>
                        </a:rPr>
                        <a:t>) </a:t>
                      </a:r>
                      <a:endParaRPr lang="en-US" sz="1050"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r>
            </a:tbl>
          </a:graphicData>
        </a:graphic>
      </p:graphicFrame>
      <p:graphicFrame>
        <p:nvGraphicFramePr>
          <p:cNvPr id="16" name="Chart 15"/>
          <p:cNvGraphicFramePr/>
          <p:nvPr/>
        </p:nvGraphicFramePr>
        <p:xfrm>
          <a:off x="522559" y="1395939"/>
          <a:ext cx="5400000" cy="1620758"/>
        </p:xfrm>
        <a:graphic>
          <a:graphicData uri="http://schemas.openxmlformats.org/drawingml/2006/chart">
            <c:chart xmlns:c="http://schemas.openxmlformats.org/drawingml/2006/chart" xmlns:r="http://schemas.openxmlformats.org/officeDocument/2006/relationships" r:id="rId1"/>
          </a:graphicData>
        </a:graphic>
      </p:graphicFrame>
      <p:sp>
        <p:nvSpPr>
          <p:cNvPr id="17" name="TextBox 16"/>
          <p:cNvSpPr txBox="1"/>
          <p:nvPr/>
        </p:nvSpPr>
        <p:spPr>
          <a:xfrm>
            <a:off x="4067944" y="6582544"/>
            <a:ext cx="4624984" cy="230832"/>
          </a:xfrm>
          <a:prstGeom prst="rect">
            <a:avLst/>
          </a:prstGeom>
          <a:noFill/>
        </p:spPr>
        <p:txBody>
          <a:bodyPr wrap="none" rtlCol="0">
            <a:spAutoFit/>
          </a:bodyPr>
          <a:lstStyle/>
          <a:p>
            <a:r>
              <a:rPr lang="zh-CN" altLang="en-US" sz="900" i="0" dirty="0" smtClean="0">
                <a:latin typeface="等线" panose="02010600030101010101" pitchFamily="2" charset="-122"/>
                <a:ea typeface="等线" panose="02010600030101010101" pitchFamily="2" charset="-122"/>
              </a:rPr>
              <a:t>*手工拉线长度至少</a:t>
            </a:r>
            <a:r>
              <a:rPr lang="en-US" altLang="zh-CN" sz="900" i="0" dirty="0" smtClean="0">
                <a:latin typeface="等线" panose="02010600030101010101" pitchFamily="2" charset="-122"/>
                <a:ea typeface="等线" panose="02010600030101010101" pitchFamily="2" charset="-122"/>
              </a:rPr>
              <a:t>1</a:t>
            </a:r>
            <a:r>
              <a:rPr lang="zh-CN" altLang="en-US" sz="900" i="0" dirty="0" smtClean="0">
                <a:latin typeface="等线" panose="02010600030101010101" pitchFamily="2" charset="-122"/>
                <a:ea typeface="等线" panose="02010600030101010101" pitchFamily="2" charset="-122"/>
              </a:rPr>
              <a:t>小时，且一周内至少</a:t>
            </a:r>
            <a:r>
              <a:rPr lang="en-US" altLang="zh-CN" sz="900" i="0" dirty="0">
                <a:latin typeface="等线" panose="02010600030101010101" pitchFamily="2" charset="-122"/>
                <a:ea typeface="等线" panose="02010600030101010101" pitchFamily="2" charset="-122"/>
              </a:rPr>
              <a:t>3</a:t>
            </a:r>
            <a:r>
              <a:rPr lang="zh-CN" altLang="en-US" sz="900" i="0" dirty="0" smtClean="0">
                <a:latin typeface="等线" panose="02010600030101010101" pitchFamily="2" charset="-122"/>
                <a:ea typeface="等线" panose="02010600030101010101" pitchFamily="2" charset="-122"/>
              </a:rPr>
              <a:t>天在该时段内存在手工拉线，则输出备注信息</a:t>
            </a:r>
            <a:endParaRPr lang="en-US" sz="900" i="0" dirty="0">
              <a:latin typeface="等线" panose="02010600030101010101" pitchFamily="2" charset="-122"/>
              <a:ea typeface="等线" panose="02010600030101010101" pitchFamily="2" charset="-122"/>
            </a:endParaRPr>
          </a:p>
        </p:txBody>
      </p:sp>
      <p:sp>
        <p:nvSpPr>
          <p:cNvPr id="18" name="Rectangle 17"/>
          <p:cNvSpPr/>
          <p:nvPr/>
        </p:nvSpPr>
        <p:spPr>
          <a:xfrm>
            <a:off x="395536" y="1088162"/>
            <a:ext cx="2332690" cy="307777"/>
          </a:xfrm>
          <a:prstGeom prst="rect">
            <a:avLst/>
          </a:prstGeom>
        </p:spPr>
        <p:txBody>
          <a:bodyPr wrap="none">
            <a:spAutoFit/>
          </a:bodyPr>
          <a:lstStyle/>
          <a:p>
            <a:pPr marL="171450" indent="-171450" algn="l">
              <a:buFont typeface="Arial" panose="020B0604020202020204" pitchFamily="34" charset="0"/>
              <a:buChar char="•"/>
            </a:pPr>
            <a:r>
              <a:rPr lang="zh-CN" altLang="en-US" sz="1400" b="0" i="0" dirty="0">
                <a:latin typeface="等线" panose="02010600030101010101" pitchFamily="2" charset="-122"/>
                <a:ea typeface="等线" panose="02010600030101010101" pitchFamily="2" charset="-122"/>
              </a:rPr>
              <a:t>直接工时手工拉</a:t>
            </a:r>
            <a:r>
              <a:rPr lang="zh-CN" altLang="en-US" sz="1400" b="0" i="0" dirty="0" smtClean="0">
                <a:latin typeface="等线" panose="02010600030101010101" pitchFamily="2" charset="-122"/>
                <a:ea typeface="等线" panose="02010600030101010101" pitchFamily="2" charset="-122"/>
              </a:rPr>
              <a:t>线明细：</a:t>
            </a:r>
            <a:endParaRPr lang="en-US" sz="1400" b="0" i="0" dirty="0">
              <a:latin typeface="等线" panose="02010600030101010101" pitchFamily="2" charset="-122"/>
              <a:ea typeface="等线" panose="02010600030101010101" pitchFamily="2" charset="-122"/>
            </a:endParaRPr>
          </a:p>
        </p:txBody>
      </p:sp>
      <p:sp>
        <p:nvSpPr>
          <p:cNvPr id="10" name="Title 1"/>
          <p:cNvSpPr txBox="1"/>
          <p:nvPr/>
        </p:nvSpPr>
        <p:spPr>
          <a:xfrm>
            <a:off x="5220072" y="87623"/>
            <a:ext cx="3744416" cy="3460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altLang="zh-CN" sz="1400" b="1" i="0" dirty="0" smtClean="0">
                <a:solidFill>
                  <a:srgbClr val="000000"/>
                </a:solidFill>
                <a:latin typeface="等线" panose="02010600030101010101" pitchFamily="2" charset="-122"/>
                <a:ea typeface="等线" panose="02010600030101010101" pitchFamily="2" charset="-122"/>
              </a:rPr>
              <a:t>BJN026</a:t>
            </a:r>
            <a:r>
              <a:rPr lang="zh-CN" altLang="en-US" sz="1400" b="1" i="0" dirty="0" smtClean="0">
                <a:solidFill>
                  <a:srgbClr val="000000"/>
                </a:solidFill>
                <a:latin typeface="等线" panose="02010600030101010101" pitchFamily="2" charset="-122"/>
                <a:ea typeface="等线" panose="02010600030101010101" pitchFamily="2" charset="-122"/>
              </a:rPr>
              <a:t>餐厅 </a:t>
            </a:r>
            <a:r>
              <a:rPr lang="en-US" altLang="zh-CN" sz="1400" b="1" i="0" dirty="0" smtClean="0">
                <a:solidFill>
                  <a:srgbClr val="000000"/>
                </a:solidFill>
                <a:latin typeface="等线" panose="02010600030101010101" pitchFamily="2" charset="-122"/>
                <a:ea typeface="等线" panose="02010600030101010101" pitchFamily="2" charset="-122"/>
              </a:rPr>
              <a:t>COL</a:t>
            </a:r>
            <a:r>
              <a:rPr lang="zh-CN" altLang="en-US" sz="1400" i="0" dirty="0">
                <a:solidFill>
                  <a:srgbClr val="000000"/>
                </a:solidFill>
                <a:latin typeface="等线" panose="02010600030101010101" pitchFamily="2" charset="-122"/>
                <a:ea typeface="等线" panose="02010600030101010101" pitchFamily="2" charset="-122"/>
              </a:rPr>
              <a:t>周</a:t>
            </a:r>
            <a:r>
              <a:rPr lang="zh-CN" altLang="en-US" sz="1400" i="0" dirty="0" smtClean="0">
                <a:solidFill>
                  <a:srgbClr val="000000"/>
                </a:solidFill>
                <a:latin typeface="等线" panose="02010600030101010101" pitchFamily="2" charset="-122"/>
                <a:ea typeface="等线" panose="02010600030101010101" pitchFamily="2" charset="-122"/>
              </a:rPr>
              <a:t>报 </a:t>
            </a:r>
            <a:r>
              <a:rPr lang="en-US" altLang="zh-CN" sz="1400" i="0" dirty="0" smtClean="0">
                <a:solidFill>
                  <a:srgbClr val="000000"/>
                </a:solidFill>
                <a:latin typeface="等线" panose="02010600030101010101" pitchFamily="2" charset="-122"/>
                <a:ea typeface="等线" panose="02010600030101010101" pitchFamily="2" charset="-122"/>
              </a:rPr>
              <a:t>(Week 18) (</a:t>
            </a:r>
            <a:r>
              <a:rPr lang="en-US" altLang="zh-CN" sz="1400" i="0" dirty="0">
                <a:solidFill>
                  <a:srgbClr val="000000"/>
                </a:solidFill>
                <a:latin typeface="等线" panose="02010600030101010101" pitchFamily="2" charset="-122"/>
                <a:ea typeface="等线" panose="02010600030101010101" pitchFamily="2" charset="-122"/>
              </a:rPr>
              <a:t>4</a:t>
            </a:r>
            <a:r>
              <a:rPr lang="en-US" altLang="zh-CN" sz="1400" i="0" dirty="0" smtClean="0">
                <a:solidFill>
                  <a:srgbClr val="000000"/>
                </a:solidFill>
                <a:latin typeface="等线" panose="02010600030101010101" pitchFamily="2" charset="-122"/>
                <a:ea typeface="等线" panose="02010600030101010101" pitchFamily="2" charset="-122"/>
              </a:rPr>
              <a:t>/29– 5/5)</a:t>
            </a:r>
            <a:endParaRPr lang="en-US" sz="1400" b="1" dirty="0">
              <a:latin typeface="等线" panose="02010600030101010101" pitchFamily="2" charset="-122"/>
              <a:ea typeface="等线" panose="02010600030101010101" pitchFamily="2" charset="-122"/>
            </a:endParaRPr>
          </a:p>
        </p:txBody>
      </p:sp>
      <p:sp>
        <p:nvSpPr>
          <p:cNvPr id="3" name="文本框 2"/>
          <p:cNvSpPr txBox="1"/>
          <p:nvPr/>
        </p:nvSpPr>
        <p:spPr>
          <a:xfrm>
            <a:off x="1614805" y="647700"/>
            <a:ext cx="5840095" cy="521970"/>
          </a:xfrm>
          <a:prstGeom prst="rect">
            <a:avLst/>
          </a:prstGeom>
          <a:noFill/>
        </p:spPr>
        <p:txBody>
          <a:bodyPr wrap="square" rtlCol="0" anchor="t">
            <a:spAutoFit/>
          </a:bodyPr>
          <a:p>
            <a:r>
              <a:rPr lang="en-US" altLang="zh-CN">
                <a:sym typeface="+mn-ea"/>
              </a:rPr>
              <a:t>code</a:t>
            </a:r>
            <a:r>
              <a:rPr lang="zh-CN" altLang="en-US">
                <a:sym typeface="+mn-ea"/>
              </a:rPr>
              <a:t>：</a:t>
            </a:r>
            <a:r>
              <a:rPr lang="zh-CN" altLang="en-US">
                <a:solidFill>
                  <a:srgbClr val="FF0000"/>
                </a:solidFill>
              </a:rPr>
              <a:t>p3_line_sent1_w</a:t>
            </a:r>
            <a:endParaRPr lang="zh-CN" altLang="en-US">
              <a:solidFill>
                <a:srgbClr val="FF0000"/>
              </a:solidFill>
            </a:endParaRPr>
          </a:p>
        </p:txBody>
      </p:sp>
      <p:sp>
        <p:nvSpPr>
          <p:cNvPr id="2" name="文本框 1"/>
          <p:cNvSpPr txBox="1"/>
          <p:nvPr/>
        </p:nvSpPr>
        <p:spPr>
          <a:xfrm>
            <a:off x="4067810" y="4390390"/>
            <a:ext cx="2540000" cy="953135"/>
          </a:xfrm>
          <a:prstGeom prst="rect">
            <a:avLst/>
          </a:prstGeom>
          <a:noFill/>
        </p:spPr>
        <p:txBody>
          <a:bodyPr wrap="square" rtlCol="0" anchor="t">
            <a:spAutoFit/>
          </a:bodyPr>
          <a:p>
            <a:r>
              <a:rPr lang="zh-CN" altLang="en-US">
                <a:solidFill>
                  <a:srgbClr val="FF0000"/>
                </a:solidFill>
              </a:rPr>
              <a:t>p3_line_dirchart_w</a:t>
            </a:r>
            <a:endParaRPr lang="zh-CN" altLang="en-US">
              <a:solidFill>
                <a:srgbClr val="FF0000"/>
              </a:solidFill>
            </a:endParaRPr>
          </a:p>
        </p:txBody>
      </p:sp>
      <p:sp>
        <p:nvSpPr>
          <p:cNvPr id="4" name="文本框 3"/>
          <p:cNvSpPr txBox="1"/>
          <p:nvPr/>
        </p:nvSpPr>
        <p:spPr>
          <a:xfrm>
            <a:off x="3888740" y="1945005"/>
            <a:ext cx="3731260" cy="521970"/>
          </a:xfrm>
          <a:prstGeom prst="rect">
            <a:avLst/>
          </a:prstGeom>
          <a:noFill/>
        </p:spPr>
        <p:txBody>
          <a:bodyPr wrap="square" rtlCol="0" anchor="t">
            <a:spAutoFit/>
          </a:bodyPr>
          <a:p>
            <a:r>
              <a:rPr lang="zh-CN" altLang="en-US">
                <a:solidFill>
                  <a:srgbClr val="FF0000"/>
                </a:solidFill>
              </a:rPr>
              <a:t>p3_line_dirgap_w</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p:cNvSpPr/>
          <p:nvPr/>
        </p:nvSpPr>
        <p:spPr>
          <a:xfrm>
            <a:off x="508000" y="457200"/>
            <a:ext cx="8255000" cy="381000"/>
          </a:xfrm>
          <a:prstGeom prst="rect">
            <a:avLst/>
          </a:prstGeom>
        </p:spPr>
        <p:txBody>
          <a:bodyPr rtlCol="0" anchor="t"/>
          <a:lstStyle/>
          <a:p>
            <a:pPr algn="l">
              <a:buNone/>
            </a:pPr>
            <a:endParaRPr lang="en-US" sz="1200" b="0" i="0" dirty="0">
              <a:latin typeface="等线" panose="02010600030101010101" pitchFamily="2" charset="-122"/>
            </a:endParaRPr>
          </a:p>
        </p:txBody>
      </p:sp>
      <p:sp>
        <p:nvSpPr>
          <p:cNvPr id="12" name="Rectangle 11"/>
          <p:cNvSpPr/>
          <p:nvPr/>
        </p:nvSpPr>
        <p:spPr>
          <a:xfrm>
            <a:off x="395536" y="764704"/>
            <a:ext cx="8568952" cy="307777"/>
          </a:xfrm>
          <a:prstGeom prst="rect">
            <a:avLst/>
          </a:prstGeom>
        </p:spPr>
        <p:txBody>
          <a:bodyPr wrap="square">
            <a:spAutoFit/>
          </a:bodyPr>
          <a:lstStyle/>
          <a:p>
            <a:pPr marL="171450" indent="-171450" algn="l">
              <a:buFont typeface="Arial" panose="020B0604020202020204" pitchFamily="34" charset="0"/>
              <a:buChar char="•"/>
            </a:pPr>
            <a:r>
              <a:rPr lang="zh-CN" altLang="en-US" sz="1400" b="0" i="0" dirty="0" smtClean="0">
                <a:latin typeface="等线" panose="02010600030101010101" pitchFamily="2" charset="-122"/>
                <a:ea typeface="等线" panose="02010600030101010101" pitchFamily="2" charset="-122"/>
              </a:rPr>
              <a:t>排</a:t>
            </a:r>
            <a:r>
              <a:rPr lang="zh-CN" altLang="en-US" sz="1400" b="0" i="0" dirty="0">
                <a:latin typeface="等线" panose="02010600030101010101" pitchFamily="2" charset="-122"/>
                <a:ea typeface="等线" panose="02010600030101010101" pitchFamily="2" charset="-122"/>
              </a:rPr>
              <a:t>班手工拉线合计差异</a:t>
            </a:r>
            <a:r>
              <a:rPr lang="en-US" altLang="zh-CN" sz="1400" b="0" i="0" dirty="0" smtClean="0">
                <a:latin typeface="等线" panose="02010600030101010101" pitchFamily="2" charset="-122"/>
                <a:ea typeface="等线" panose="02010600030101010101" pitchFamily="2" charset="-122"/>
              </a:rPr>
              <a:t>-40.1</a:t>
            </a:r>
            <a:r>
              <a:rPr lang="zh-CN" altLang="en-US" sz="1400" b="0" i="0" dirty="0" smtClean="0">
                <a:latin typeface="等线" panose="02010600030101010101" pitchFamily="2" charset="-122"/>
                <a:ea typeface="等线" panose="02010600030101010101" pitchFamily="2" charset="-122"/>
              </a:rPr>
              <a:t>小</a:t>
            </a:r>
            <a:r>
              <a:rPr lang="zh-CN" altLang="en-US" sz="1400" b="0" i="0" dirty="0">
                <a:latin typeface="等线" panose="02010600030101010101" pitchFamily="2" charset="-122"/>
                <a:ea typeface="等线" panose="02010600030101010101" pitchFamily="2" charset="-122"/>
              </a:rPr>
              <a:t>时，其中：直接工时手工拉线</a:t>
            </a:r>
            <a:r>
              <a:rPr lang="en-US" altLang="zh-CN" sz="1400" b="0" i="0" dirty="0" smtClean="0">
                <a:latin typeface="等线" panose="02010600030101010101" pitchFamily="2" charset="-122"/>
                <a:ea typeface="等线" panose="02010600030101010101" pitchFamily="2" charset="-122"/>
              </a:rPr>
              <a:t>-13.0</a:t>
            </a:r>
            <a:r>
              <a:rPr lang="zh-CN" altLang="en-US" sz="1400" b="0" i="0" dirty="0" smtClean="0">
                <a:latin typeface="等线" panose="02010600030101010101" pitchFamily="2" charset="-122"/>
                <a:ea typeface="等线" panose="02010600030101010101" pitchFamily="2" charset="-122"/>
              </a:rPr>
              <a:t>小</a:t>
            </a:r>
            <a:r>
              <a:rPr lang="zh-CN" altLang="en-US" sz="1400" b="0" i="0" dirty="0">
                <a:latin typeface="等线" panose="02010600030101010101" pitchFamily="2" charset="-122"/>
                <a:ea typeface="等线" panose="02010600030101010101" pitchFamily="2" charset="-122"/>
              </a:rPr>
              <a:t>时，间接工时手工拉线</a:t>
            </a:r>
            <a:r>
              <a:rPr lang="en-US" altLang="zh-CN" sz="1400" b="0" i="0" dirty="0" smtClean="0">
                <a:latin typeface="等线" panose="02010600030101010101" pitchFamily="2" charset="-122"/>
                <a:ea typeface="等线" panose="02010600030101010101" pitchFamily="2" charset="-122"/>
              </a:rPr>
              <a:t>-27.1</a:t>
            </a:r>
            <a:r>
              <a:rPr lang="zh-CN" altLang="en-US" sz="1400" b="0" i="0" dirty="0" smtClean="0">
                <a:latin typeface="等线" panose="02010600030101010101" pitchFamily="2" charset="-122"/>
                <a:ea typeface="等线" panose="02010600030101010101" pitchFamily="2" charset="-122"/>
              </a:rPr>
              <a:t>小</a:t>
            </a:r>
            <a:r>
              <a:rPr lang="zh-CN" altLang="en-US" sz="1400" b="0" i="0" dirty="0">
                <a:latin typeface="等线" panose="02010600030101010101" pitchFamily="2" charset="-122"/>
                <a:ea typeface="等线" panose="02010600030101010101" pitchFamily="2" charset="-122"/>
              </a:rPr>
              <a:t>时</a:t>
            </a:r>
            <a:endParaRPr lang="zh-CN" altLang="en-US" sz="1400" b="0" i="0" dirty="0">
              <a:latin typeface="等线" panose="02010600030101010101" pitchFamily="2" charset="-122"/>
              <a:ea typeface="等线" panose="02010600030101010101" pitchFamily="2" charset="-122"/>
            </a:endParaRPr>
          </a:p>
        </p:txBody>
      </p:sp>
      <p:sp>
        <p:nvSpPr>
          <p:cNvPr id="13" name="Rectangle 12"/>
          <p:cNvSpPr/>
          <p:nvPr/>
        </p:nvSpPr>
        <p:spPr>
          <a:xfrm>
            <a:off x="395536" y="309146"/>
            <a:ext cx="2292615" cy="338554"/>
          </a:xfrm>
          <a:prstGeom prst="rect">
            <a:avLst/>
          </a:prstGeom>
        </p:spPr>
        <p:txBody>
          <a:bodyPr wrap="none">
            <a:spAutoFit/>
          </a:bodyPr>
          <a:lstStyle/>
          <a:p>
            <a:pPr lvl="0" algn="l"/>
            <a:r>
              <a:rPr lang="zh-CN" altLang="en-US" sz="1600" i="0" dirty="0">
                <a:solidFill>
                  <a:srgbClr val="000000"/>
                </a:solidFill>
                <a:latin typeface="等线" panose="02010600030101010101" pitchFamily="2" charset="-122"/>
                <a:ea typeface="等线" panose="02010600030101010101" pitchFamily="2" charset="-122"/>
              </a:rPr>
              <a:t>排</a:t>
            </a:r>
            <a:r>
              <a:rPr lang="zh-CN" altLang="en-US" sz="1600" i="0" dirty="0" smtClean="0">
                <a:solidFill>
                  <a:srgbClr val="000000"/>
                </a:solidFill>
                <a:latin typeface="等线" panose="02010600030101010101" pitchFamily="2" charset="-122"/>
                <a:ea typeface="等线" panose="02010600030101010101" pitchFamily="2" charset="-122"/>
              </a:rPr>
              <a:t>班</a:t>
            </a:r>
            <a:r>
              <a:rPr lang="zh-CN" altLang="en-US" sz="1600" i="0" dirty="0">
                <a:solidFill>
                  <a:srgbClr val="000000"/>
                </a:solidFill>
                <a:latin typeface="等线" panose="02010600030101010101" pitchFamily="2" charset="-122"/>
                <a:ea typeface="等线" panose="02010600030101010101" pitchFamily="2" charset="-122"/>
              </a:rPr>
              <a:t>手</a:t>
            </a:r>
            <a:r>
              <a:rPr lang="zh-CN" altLang="en-US" sz="1600" i="0" dirty="0" smtClean="0">
                <a:solidFill>
                  <a:srgbClr val="000000"/>
                </a:solidFill>
                <a:latin typeface="等线" panose="02010600030101010101" pitchFamily="2" charset="-122"/>
                <a:ea typeface="等线" panose="02010600030101010101" pitchFamily="2" charset="-122"/>
              </a:rPr>
              <a:t>工拉线差</a:t>
            </a:r>
            <a:r>
              <a:rPr lang="zh-CN" altLang="en-US" sz="1600" i="0" dirty="0">
                <a:solidFill>
                  <a:srgbClr val="000000"/>
                </a:solidFill>
                <a:latin typeface="等线" panose="02010600030101010101" pitchFamily="2" charset="-122"/>
                <a:ea typeface="等线" panose="02010600030101010101" pitchFamily="2" charset="-122"/>
              </a:rPr>
              <a:t>异明细 </a:t>
            </a:r>
            <a:endParaRPr lang="en-US" altLang="zh-CN" sz="1600" i="0" dirty="0">
              <a:solidFill>
                <a:srgbClr val="000000"/>
              </a:solidFill>
              <a:latin typeface="等线" panose="02010600030101010101" pitchFamily="2" charset="-122"/>
              <a:ea typeface="等线" panose="02010600030101010101" pitchFamily="2" charset="-122"/>
            </a:endParaRPr>
          </a:p>
        </p:txBody>
      </p:sp>
      <p:sp>
        <p:nvSpPr>
          <p:cNvPr id="10" name="Title 1"/>
          <p:cNvSpPr txBox="1"/>
          <p:nvPr/>
        </p:nvSpPr>
        <p:spPr>
          <a:xfrm>
            <a:off x="5220072" y="87623"/>
            <a:ext cx="3744416" cy="3460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altLang="zh-CN" sz="1400" b="1" i="0" dirty="0" smtClean="0">
                <a:solidFill>
                  <a:srgbClr val="000000"/>
                </a:solidFill>
                <a:latin typeface="等线" panose="02010600030101010101" pitchFamily="2" charset="-122"/>
                <a:ea typeface="等线" panose="02010600030101010101" pitchFamily="2" charset="-122"/>
              </a:rPr>
              <a:t>BJN026</a:t>
            </a:r>
            <a:r>
              <a:rPr lang="zh-CN" altLang="en-US" sz="1400" b="1" i="0" dirty="0" smtClean="0">
                <a:solidFill>
                  <a:srgbClr val="000000"/>
                </a:solidFill>
                <a:latin typeface="等线" panose="02010600030101010101" pitchFamily="2" charset="-122"/>
                <a:ea typeface="等线" panose="02010600030101010101" pitchFamily="2" charset="-122"/>
              </a:rPr>
              <a:t>餐厅 </a:t>
            </a:r>
            <a:r>
              <a:rPr lang="en-US" altLang="zh-CN" sz="1400" b="1" i="0" dirty="0" smtClean="0">
                <a:solidFill>
                  <a:srgbClr val="000000"/>
                </a:solidFill>
                <a:latin typeface="等线" panose="02010600030101010101" pitchFamily="2" charset="-122"/>
                <a:ea typeface="等线" panose="02010600030101010101" pitchFamily="2" charset="-122"/>
              </a:rPr>
              <a:t>COL</a:t>
            </a:r>
            <a:r>
              <a:rPr lang="zh-CN" altLang="en-US" sz="1400" i="0" dirty="0">
                <a:solidFill>
                  <a:srgbClr val="000000"/>
                </a:solidFill>
                <a:latin typeface="等线" panose="02010600030101010101" pitchFamily="2" charset="-122"/>
                <a:ea typeface="等线" panose="02010600030101010101" pitchFamily="2" charset="-122"/>
              </a:rPr>
              <a:t>周</a:t>
            </a:r>
            <a:r>
              <a:rPr lang="zh-CN" altLang="en-US" sz="1400" i="0" dirty="0" smtClean="0">
                <a:solidFill>
                  <a:srgbClr val="000000"/>
                </a:solidFill>
                <a:latin typeface="等线" panose="02010600030101010101" pitchFamily="2" charset="-122"/>
                <a:ea typeface="等线" panose="02010600030101010101" pitchFamily="2" charset="-122"/>
              </a:rPr>
              <a:t>报 </a:t>
            </a:r>
            <a:r>
              <a:rPr lang="en-US" altLang="zh-CN" sz="1400" i="0" dirty="0" smtClean="0">
                <a:solidFill>
                  <a:srgbClr val="000000"/>
                </a:solidFill>
                <a:latin typeface="等线" panose="02010600030101010101" pitchFamily="2" charset="-122"/>
                <a:ea typeface="等线" panose="02010600030101010101" pitchFamily="2" charset="-122"/>
              </a:rPr>
              <a:t>(Week 18) (</a:t>
            </a:r>
            <a:r>
              <a:rPr lang="en-US" altLang="zh-CN" sz="1400" i="0" dirty="0">
                <a:solidFill>
                  <a:srgbClr val="000000"/>
                </a:solidFill>
                <a:latin typeface="等线" panose="02010600030101010101" pitchFamily="2" charset="-122"/>
                <a:ea typeface="等线" panose="02010600030101010101" pitchFamily="2" charset="-122"/>
              </a:rPr>
              <a:t>4</a:t>
            </a:r>
            <a:r>
              <a:rPr lang="en-US" altLang="zh-CN" sz="1400" i="0" dirty="0" smtClean="0">
                <a:solidFill>
                  <a:srgbClr val="000000"/>
                </a:solidFill>
                <a:latin typeface="等线" panose="02010600030101010101" pitchFamily="2" charset="-122"/>
                <a:ea typeface="等线" panose="02010600030101010101" pitchFamily="2" charset="-122"/>
              </a:rPr>
              <a:t>/29– 5/5)</a:t>
            </a:r>
            <a:endParaRPr lang="en-US" sz="1400" b="1" dirty="0">
              <a:latin typeface="等线" panose="02010600030101010101" pitchFamily="2" charset="-122"/>
              <a:ea typeface="等线" panose="02010600030101010101" pitchFamily="2" charset="-122"/>
            </a:endParaRPr>
          </a:p>
        </p:txBody>
      </p:sp>
      <p:sp>
        <p:nvSpPr>
          <p:cNvPr id="11" name="Rectangle 10"/>
          <p:cNvSpPr/>
          <p:nvPr/>
        </p:nvSpPr>
        <p:spPr>
          <a:xfrm>
            <a:off x="395536" y="1114871"/>
            <a:ext cx="2332690" cy="307777"/>
          </a:xfrm>
          <a:prstGeom prst="rect">
            <a:avLst/>
          </a:prstGeom>
        </p:spPr>
        <p:txBody>
          <a:bodyPr wrap="square">
            <a:spAutoFit/>
          </a:bodyPr>
          <a:lstStyle/>
          <a:p>
            <a:pPr marL="171450" indent="-171450" algn="l">
              <a:buFont typeface="Arial" panose="020B0604020202020204" pitchFamily="34" charset="0"/>
              <a:buChar char="•"/>
            </a:pPr>
            <a:r>
              <a:rPr lang="zh-CN" altLang="en-US" sz="1400" b="0" i="0" dirty="0">
                <a:latin typeface="等线" panose="02010600030101010101" pitchFamily="2" charset="-122"/>
                <a:ea typeface="等线" panose="02010600030101010101" pitchFamily="2" charset="-122"/>
              </a:rPr>
              <a:t>间接工时手工拉线明细：</a:t>
            </a:r>
            <a:endParaRPr lang="en-US" sz="1400" b="0" i="0" dirty="0">
              <a:latin typeface="等线" panose="02010600030101010101" pitchFamily="2" charset="-122"/>
              <a:ea typeface="等线" panose="02010600030101010101" pitchFamily="2" charset="-122"/>
            </a:endParaRPr>
          </a:p>
        </p:txBody>
      </p:sp>
      <p:graphicFrame>
        <p:nvGraphicFramePr>
          <p:cNvPr id="14" name="Chart 13"/>
          <p:cNvGraphicFramePr/>
          <p:nvPr/>
        </p:nvGraphicFramePr>
        <p:xfrm>
          <a:off x="539851" y="1556792"/>
          <a:ext cx="5400000" cy="16200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9" name="Table 18"/>
          <p:cNvGraphicFramePr>
            <a:graphicFrameLocks noGrp="1"/>
          </p:cNvGraphicFramePr>
          <p:nvPr/>
        </p:nvGraphicFramePr>
        <p:xfrm>
          <a:off x="86578" y="3284984"/>
          <a:ext cx="8970845" cy="2941320"/>
        </p:xfrm>
        <a:graphic>
          <a:graphicData uri="http://schemas.openxmlformats.org/drawingml/2006/table">
            <a:tbl>
              <a:tblPr/>
              <a:tblGrid>
                <a:gridCol w="993140"/>
                <a:gridCol w="684000"/>
                <a:gridCol w="684000"/>
                <a:gridCol w="684000"/>
                <a:gridCol w="1523365"/>
                <a:gridCol w="900000"/>
                <a:gridCol w="684000"/>
                <a:gridCol w="684000"/>
                <a:gridCol w="684000"/>
                <a:gridCol w="1450340"/>
              </a:tblGrid>
              <a:tr h="248816">
                <a:tc>
                  <a:txBody>
                    <a:bodyPr/>
                    <a:lstStyle/>
                    <a:p>
                      <a:pPr algn="ctr"/>
                      <a:r>
                        <a:rPr lang="en-US" sz="1100" b="1" dirty="0">
                          <a:latin typeface="等线" panose="02010600030101010101" pitchFamily="2" charset="-122"/>
                          <a:ea typeface="等线" panose="02010600030101010101" pitchFamily="2" charset="-122"/>
                        </a:rPr>
                        <a:t>工时类型</a:t>
                      </a:r>
                      <a:endParaRPr lang="en-US" sz="1100" b="1"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c>
                  <a:txBody>
                    <a:bodyPr/>
                    <a:lstStyle/>
                    <a:p>
                      <a:pPr algn="ctr"/>
                      <a:r>
                        <a:rPr lang="zh-CN" altLang="en-US" sz="1100" b="1" dirty="0" smtClean="0">
                          <a:latin typeface="等线" panose="02010600030101010101" pitchFamily="2" charset="-122"/>
                          <a:ea typeface="等线" panose="02010600030101010101" pitchFamily="2" charset="-122"/>
                        </a:rPr>
                        <a:t>建议工时</a:t>
                      </a:r>
                      <a:endParaRPr lang="en-US" sz="1100" b="1"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zh-CN" altLang="en-US" sz="1100" b="1" dirty="0" smtClean="0">
                          <a:latin typeface="等线" panose="02010600030101010101" pitchFamily="2" charset="-122"/>
                          <a:ea typeface="等线" panose="02010600030101010101" pitchFamily="2" charset="-122"/>
                        </a:rPr>
                        <a:t>预排工时</a:t>
                      </a:r>
                      <a:endParaRPr lang="en-US" sz="1100" b="1"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en-US" sz="1100" b="1" dirty="0">
                          <a:latin typeface="等线" panose="02010600030101010101" pitchFamily="2" charset="-122"/>
                          <a:ea typeface="等线" panose="02010600030101010101" pitchFamily="2" charset="-122"/>
                        </a:rPr>
                        <a:t>手工拉线差异 </a:t>
                      </a:r>
                      <a:endParaRPr lang="en-US" sz="1100" b="1"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en-US" sz="1100" b="1" dirty="0" smtClean="0">
                          <a:latin typeface="等线" panose="02010600030101010101" pitchFamily="2" charset="-122"/>
                          <a:ea typeface="等线" panose="02010600030101010101" pitchFamily="2" charset="-122"/>
                        </a:rPr>
                        <a:t>备注</a:t>
                      </a:r>
                      <a:r>
                        <a:rPr lang="zh-CN" altLang="en-US" sz="1100" b="1" dirty="0" smtClean="0">
                          <a:latin typeface="等线" panose="02010600030101010101" pitchFamily="2" charset="-122"/>
                          <a:ea typeface="等线" panose="02010600030101010101" pitchFamily="2" charset="-122"/>
                        </a:rPr>
                        <a:t>*</a:t>
                      </a:r>
                      <a:endParaRPr lang="en-US" sz="1100" b="1"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c>
                  <a:txBody>
                    <a:bodyPr/>
                    <a:lstStyle/>
                    <a:p>
                      <a:pPr algn="ctr"/>
                      <a:r>
                        <a:rPr lang="en-US" sz="1100" b="1" dirty="0">
                          <a:latin typeface="等线" panose="02010600030101010101" pitchFamily="2" charset="-122"/>
                          <a:ea typeface="等线" panose="02010600030101010101" pitchFamily="2" charset="-122"/>
                        </a:rPr>
                        <a:t>工时类型</a:t>
                      </a:r>
                      <a:endParaRPr lang="en-US" sz="1100" b="1"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zh-CN" altLang="en-US" sz="1100" b="1" dirty="0" smtClean="0">
                          <a:latin typeface="等线" panose="02010600030101010101" pitchFamily="2" charset="-122"/>
                          <a:ea typeface="等线" panose="02010600030101010101" pitchFamily="2" charset="-122"/>
                        </a:rPr>
                        <a:t>建议工时</a:t>
                      </a:r>
                      <a:endParaRPr lang="en-US" sz="1100" b="1"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zh-CN" altLang="en-US" sz="1100" b="1" dirty="0" smtClean="0">
                          <a:latin typeface="等线" panose="02010600030101010101" pitchFamily="2" charset="-122"/>
                          <a:ea typeface="等线" panose="02010600030101010101" pitchFamily="2" charset="-122"/>
                        </a:rPr>
                        <a:t>预排工时</a:t>
                      </a:r>
                      <a:endParaRPr lang="en-US" sz="1100" b="1"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en-US" sz="1100" b="1" dirty="0">
                          <a:latin typeface="等线" panose="02010600030101010101" pitchFamily="2" charset="-122"/>
                          <a:ea typeface="等线" panose="02010600030101010101" pitchFamily="2" charset="-122"/>
                        </a:rPr>
                        <a:t>手工拉线差异 </a:t>
                      </a:r>
                      <a:endParaRPr lang="en-US" sz="1100" b="1"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en-US" sz="1100" b="1" dirty="0" smtClean="0">
                          <a:latin typeface="等线" panose="02010600030101010101" pitchFamily="2" charset="-122"/>
                          <a:ea typeface="等线" panose="02010600030101010101" pitchFamily="2" charset="-122"/>
                        </a:rPr>
                        <a:t>备注</a:t>
                      </a:r>
                      <a:r>
                        <a:rPr lang="zh-CN" altLang="en-US" sz="1100" b="1" dirty="0" smtClean="0">
                          <a:latin typeface="等线" panose="02010600030101010101" pitchFamily="2" charset="-122"/>
                          <a:ea typeface="等线" panose="02010600030101010101" pitchFamily="2" charset="-122"/>
                        </a:rPr>
                        <a:t>*</a:t>
                      </a:r>
                      <a:endParaRPr lang="en-US" sz="1100" b="1"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r>
              <a:tr h="127000">
                <a:tc>
                  <a:txBody>
                    <a:bodyPr/>
                    <a:lstStyle/>
                    <a:p>
                      <a:pPr marL="0" algn="ctr" defTabSz="914400" rtl="0" eaLnBrk="1" latinLnBrk="0" hangingPunct="1"/>
                      <a:r>
                        <a:rPr lang="en-US" sz="1100" kern="1200" dirty="0" err="1">
                          <a:solidFill>
                            <a:schemeClr val="tx1"/>
                          </a:solidFill>
                          <a:latin typeface="等线" panose="02010600030101010101" pitchFamily="2" charset="-122"/>
                          <a:ea typeface="等线" panose="02010600030101010101" pitchFamily="2" charset="-122"/>
                          <a:cs typeface="+mn-cs"/>
                        </a:rPr>
                        <a:t>调制</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25400" marT="25400" marB="38100" anchor="ctr">
                    <a:lnL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smtClean="0">
                          <a:solidFill>
                            <a:srgbClr val="000000"/>
                          </a:solidFill>
                          <a:effectLst/>
                          <a:latin typeface="等线" panose="02010600030101010101" pitchFamily="2" charset="-122"/>
                          <a:ea typeface="等线" panose="02010600030101010101" pitchFamily="2" charset="-122"/>
                          <a:cs typeface="+mn-cs"/>
                        </a:rPr>
                        <a:t>23.8 </a:t>
                      </a:r>
                      <a:endParaRPr lang="en-US" sz="11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smtClean="0">
                          <a:solidFill>
                            <a:srgbClr val="000000"/>
                          </a:solidFill>
                          <a:effectLst/>
                          <a:latin typeface="等线" panose="02010600030101010101" pitchFamily="2" charset="-122"/>
                          <a:ea typeface="等线" panose="02010600030101010101" pitchFamily="2" charset="-122"/>
                          <a:cs typeface="+mn-cs"/>
                        </a:rPr>
                        <a:t>105.0</a:t>
                      </a:r>
                      <a:endParaRPr lang="en-US" sz="11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dirty="0" smtClean="0">
                          <a:solidFill>
                            <a:srgbClr val="000000"/>
                          </a:solidFill>
                          <a:effectLst/>
                          <a:latin typeface="等线" panose="02010600030101010101" pitchFamily="2" charset="-122"/>
                          <a:ea typeface="等线" panose="02010600030101010101" pitchFamily="2" charset="-122"/>
                        </a:rPr>
                        <a:t>80.2</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9525"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r>
                        <a:rPr lang="zh-CN" altLang="en-US" sz="1100" kern="1200" dirty="0" smtClean="0">
                          <a:solidFill>
                            <a:schemeClr val="tx1"/>
                          </a:solidFill>
                          <a:latin typeface="等线" panose="02010600030101010101" pitchFamily="2" charset="-122"/>
                          <a:ea typeface="等线" panose="02010600030101010101" pitchFamily="2" charset="-122"/>
                          <a:cs typeface="+mn-cs"/>
                        </a:rPr>
                        <a:t>共计</a:t>
                      </a:r>
                      <a:r>
                        <a:rPr lang="en-US" altLang="zh-CN" sz="1100" kern="1200" dirty="0" smtClean="0">
                          <a:solidFill>
                            <a:schemeClr val="tx1"/>
                          </a:solidFill>
                          <a:latin typeface="等线" panose="02010600030101010101" pitchFamily="2" charset="-122"/>
                          <a:ea typeface="等线" panose="02010600030101010101" pitchFamily="2" charset="-122"/>
                          <a:cs typeface="+mn-cs"/>
                        </a:rPr>
                        <a:t>7</a:t>
                      </a:r>
                      <a:r>
                        <a:rPr lang="zh-CN" altLang="en-US" sz="1100" kern="1200" dirty="0" smtClean="0">
                          <a:solidFill>
                            <a:schemeClr val="tx1"/>
                          </a:solidFill>
                          <a:latin typeface="等线" panose="02010600030101010101" pitchFamily="2" charset="-122"/>
                          <a:ea typeface="等线" panose="02010600030101010101" pitchFamily="2" charset="-122"/>
                          <a:cs typeface="+mn-cs"/>
                        </a:rPr>
                        <a:t>天大于建议工时</a:t>
                      </a:r>
                      <a:r>
                        <a:rPr lang="en-US" sz="1100" kern="1200" dirty="0" smtClean="0">
                          <a:solidFill>
                            <a:schemeClr val="tx1"/>
                          </a:solidFill>
                          <a:latin typeface="等线" panose="02010600030101010101" pitchFamily="2" charset="-122"/>
                          <a:ea typeface="等线" panose="02010600030101010101" pitchFamily="2" charset="-122"/>
                          <a:cs typeface="+mn-cs"/>
                        </a:rPr>
                        <a:t> </a:t>
                      </a:r>
                      <a:endParaRPr lang="en-US" sz="1100" kern="1200" dirty="0">
                        <a:solidFill>
                          <a:schemeClr val="tx1"/>
                        </a:solidFill>
                        <a:latin typeface="等线" panose="02010600030101010101" pitchFamily="2" charset="-122"/>
                        <a:ea typeface="等线" panose="02010600030101010101" pitchFamily="2" charset="-122"/>
                        <a:cs typeface="+mn-cs"/>
                      </a:endParaRPr>
                    </a:p>
                  </a:txBody>
                  <a:tcPr marL="25400" marT="254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en-US" sz="1100" dirty="0" err="1">
                          <a:latin typeface="等线" panose="02010600030101010101" pitchFamily="2" charset="-122"/>
                          <a:ea typeface="等线" panose="02010600030101010101" pitchFamily="2" charset="-122"/>
                        </a:rPr>
                        <a:t>总配打烊</a:t>
                      </a:r>
                      <a:endParaRPr lang="en-US" sz="110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smtClean="0">
                          <a:solidFill>
                            <a:srgbClr val="000000"/>
                          </a:solidFill>
                          <a:effectLst/>
                          <a:latin typeface="等线" panose="02010600030101010101" pitchFamily="2" charset="-122"/>
                          <a:ea typeface="等线" panose="02010600030101010101" pitchFamily="2" charset="-122"/>
                          <a:cs typeface="+mn-cs"/>
                        </a:rPr>
                        <a:t>14.3 </a:t>
                      </a:r>
                      <a:endParaRPr lang="en-US" sz="11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smtClean="0">
                          <a:solidFill>
                            <a:srgbClr val="000000"/>
                          </a:solidFill>
                          <a:effectLst/>
                          <a:latin typeface="等线" panose="02010600030101010101" pitchFamily="2" charset="-122"/>
                          <a:ea typeface="等线" panose="02010600030101010101" pitchFamily="2" charset="-122"/>
                          <a:cs typeface="+mn-cs"/>
                        </a:rPr>
                        <a:t>5.0 </a:t>
                      </a:r>
                      <a:endParaRPr lang="en-US" sz="11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dirty="0" smtClean="0">
                          <a:solidFill>
                            <a:srgbClr val="000000"/>
                          </a:solidFill>
                          <a:effectLst/>
                          <a:latin typeface="等线" panose="02010600030101010101" pitchFamily="2" charset="-122"/>
                          <a:ea typeface="等线" panose="02010600030101010101" pitchFamily="2" charset="-122"/>
                        </a:rPr>
                        <a:t>-</a:t>
                      </a:r>
                      <a:r>
                        <a:rPr lang="en-US" sz="1100" b="0" i="0" u="none" strike="noStrike" dirty="0">
                          <a:solidFill>
                            <a:srgbClr val="000000"/>
                          </a:solidFill>
                          <a:effectLst/>
                          <a:latin typeface="等线" panose="02010600030101010101" pitchFamily="2" charset="-122"/>
                          <a:ea typeface="等线" panose="02010600030101010101" pitchFamily="2" charset="-122"/>
                        </a:rPr>
                        <a:t>9.3 </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en-US" sz="1100" dirty="0" err="1" smtClean="0">
                          <a:latin typeface="等线" panose="02010600030101010101" pitchFamily="2" charset="-122"/>
                          <a:ea typeface="等线" panose="02010600030101010101" pitchFamily="2" charset="-122"/>
                        </a:rPr>
                        <a:t>确认是否调整标准</a:t>
                      </a:r>
                      <a:r>
                        <a:rPr lang="en-US" sz="1100" dirty="0" smtClean="0">
                          <a:latin typeface="等线" panose="02010600030101010101" pitchFamily="2" charset="-122"/>
                          <a:ea typeface="等线" panose="02010600030101010101" pitchFamily="2" charset="-122"/>
                        </a:rPr>
                        <a:t> </a:t>
                      </a:r>
                      <a:endParaRPr lang="en-US" sz="110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r>
              <a:tr h="127000">
                <a:tc>
                  <a:txBody>
                    <a:bodyPr/>
                    <a:lstStyle/>
                    <a:p>
                      <a:pPr algn="ctr"/>
                      <a:r>
                        <a:rPr lang="en-US" sz="1100" dirty="0" err="1">
                          <a:latin typeface="等线" panose="02010600030101010101" pitchFamily="2" charset="-122"/>
                          <a:ea typeface="等线" panose="02010600030101010101" pitchFamily="2" charset="-122"/>
                        </a:rPr>
                        <a:t>大厅开店</a:t>
                      </a:r>
                      <a:endParaRPr lang="en-US" sz="1100"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smtClean="0">
                          <a:solidFill>
                            <a:srgbClr val="000000"/>
                          </a:solidFill>
                          <a:effectLst/>
                          <a:latin typeface="等线" panose="02010600030101010101" pitchFamily="2" charset="-122"/>
                          <a:ea typeface="等线" panose="02010600030101010101" pitchFamily="2" charset="-122"/>
                          <a:cs typeface="+mn-cs"/>
                        </a:rPr>
                        <a:t>0.0   </a:t>
                      </a:r>
                      <a:endParaRPr lang="en-US" sz="11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smtClean="0">
                          <a:solidFill>
                            <a:srgbClr val="000000"/>
                          </a:solidFill>
                          <a:effectLst/>
                          <a:latin typeface="等线" panose="02010600030101010101" pitchFamily="2" charset="-122"/>
                          <a:ea typeface="等线" panose="02010600030101010101" pitchFamily="2" charset="-122"/>
                          <a:cs typeface="+mn-cs"/>
                        </a:rPr>
                        <a:t>5.0</a:t>
                      </a:r>
                      <a:endParaRPr lang="en-US" sz="11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dirty="0" smtClean="0">
                          <a:solidFill>
                            <a:srgbClr val="000000"/>
                          </a:solidFill>
                          <a:effectLst/>
                          <a:latin typeface="等线" panose="02010600030101010101" pitchFamily="2" charset="-122"/>
                          <a:ea typeface="等线" panose="02010600030101010101" pitchFamily="2" charset="-122"/>
                        </a:rPr>
                        <a:t>5.0 </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100" kern="1200" dirty="0" smtClean="0">
                          <a:solidFill>
                            <a:schemeClr val="tx1"/>
                          </a:solidFill>
                          <a:latin typeface="等线" panose="02010600030101010101" pitchFamily="2" charset="-122"/>
                          <a:ea typeface="等线" panose="02010600030101010101" pitchFamily="2" charset="-122"/>
                          <a:cs typeface="+mn-cs"/>
                        </a:rPr>
                        <a:t>共计</a:t>
                      </a:r>
                      <a:r>
                        <a:rPr lang="en-US" altLang="zh-CN" sz="1100" kern="1200" dirty="0" smtClean="0">
                          <a:solidFill>
                            <a:schemeClr val="tx1"/>
                          </a:solidFill>
                          <a:latin typeface="等线" panose="02010600030101010101" pitchFamily="2" charset="-122"/>
                          <a:ea typeface="等线" panose="02010600030101010101" pitchFamily="2" charset="-122"/>
                          <a:cs typeface="+mn-cs"/>
                        </a:rPr>
                        <a:t>1</a:t>
                      </a:r>
                      <a:r>
                        <a:rPr lang="zh-CN" altLang="en-US" sz="1100" kern="1200" dirty="0" smtClean="0">
                          <a:solidFill>
                            <a:schemeClr val="tx1"/>
                          </a:solidFill>
                          <a:latin typeface="等线" panose="02010600030101010101" pitchFamily="2" charset="-122"/>
                          <a:ea typeface="等线" panose="02010600030101010101" pitchFamily="2" charset="-122"/>
                          <a:cs typeface="+mn-cs"/>
                        </a:rPr>
                        <a:t>天大于建议工时</a:t>
                      </a:r>
                      <a:r>
                        <a:rPr lang="en-US" sz="1100" kern="1200" dirty="0" smtClean="0">
                          <a:solidFill>
                            <a:schemeClr val="tx1"/>
                          </a:solidFill>
                          <a:latin typeface="等线" panose="02010600030101010101" pitchFamily="2" charset="-122"/>
                          <a:ea typeface="等线" panose="02010600030101010101" pitchFamily="2" charset="-122"/>
                          <a:cs typeface="+mn-cs"/>
                        </a:rPr>
                        <a:t> </a:t>
                      </a:r>
                      <a:r>
                        <a:rPr lang="en-US" sz="1100" dirty="0" smtClean="0">
                          <a:latin typeface="等线" panose="02010600030101010101" pitchFamily="2" charset="-122"/>
                          <a:ea typeface="等线" panose="02010600030101010101" pitchFamily="2" charset="-122"/>
                        </a:rPr>
                        <a:t> </a:t>
                      </a:r>
                      <a:endParaRPr lang="en-US" sz="110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c>
                  <a:txBody>
                    <a:bodyPr/>
                    <a:lstStyle/>
                    <a:p>
                      <a:pPr algn="ctr"/>
                      <a:r>
                        <a:rPr lang="en-US" sz="1100" dirty="0" err="1">
                          <a:latin typeface="等线" panose="02010600030101010101" pitchFamily="2" charset="-122"/>
                          <a:ea typeface="等线" panose="02010600030101010101" pitchFamily="2" charset="-122"/>
                        </a:rPr>
                        <a:t>厨房打烊</a:t>
                      </a:r>
                      <a:endParaRPr lang="en-US" sz="110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smtClean="0">
                          <a:solidFill>
                            <a:srgbClr val="000000"/>
                          </a:solidFill>
                          <a:effectLst/>
                          <a:latin typeface="等线" panose="02010600030101010101" pitchFamily="2" charset="-122"/>
                          <a:ea typeface="等线" panose="02010600030101010101" pitchFamily="2" charset="-122"/>
                          <a:cs typeface="+mn-cs"/>
                        </a:rPr>
                        <a:t>14.3 </a:t>
                      </a:r>
                      <a:endParaRPr lang="en-US" sz="11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smtClean="0">
                          <a:solidFill>
                            <a:srgbClr val="000000"/>
                          </a:solidFill>
                          <a:effectLst/>
                          <a:latin typeface="等线" panose="02010600030101010101" pitchFamily="2" charset="-122"/>
                          <a:ea typeface="等线" panose="02010600030101010101" pitchFamily="2" charset="-122"/>
                          <a:cs typeface="+mn-cs"/>
                        </a:rPr>
                        <a:t>2.6 </a:t>
                      </a:r>
                      <a:endParaRPr lang="en-US" sz="11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dirty="0" smtClean="0">
                          <a:solidFill>
                            <a:srgbClr val="000000"/>
                          </a:solidFill>
                          <a:effectLst/>
                          <a:latin typeface="等线" panose="02010600030101010101" pitchFamily="2" charset="-122"/>
                          <a:ea typeface="等线" panose="02010600030101010101" pitchFamily="2" charset="-122"/>
                        </a:rPr>
                        <a:t>-</a:t>
                      </a:r>
                      <a:r>
                        <a:rPr lang="en-US" sz="1100" b="0" i="0" u="none" strike="noStrike" dirty="0">
                          <a:solidFill>
                            <a:srgbClr val="000000"/>
                          </a:solidFill>
                          <a:effectLst/>
                          <a:latin typeface="等线" panose="02010600030101010101" pitchFamily="2" charset="-122"/>
                          <a:ea typeface="等线" panose="02010600030101010101" pitchFamily="2" charset="-122"/>
                        </a:rPr>
                        <a:t>11.7 </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en-US" sz="1100" dirty="0" err="1" smtClean="0">
                          <a:latin typeface="等线" panose="02010600030101010101" pitchFamily="2" charset="-122"/>
                          <a:ea typeface="等线" panose="02010600030101010101" pitchFamily="2" charset="-122"/>
                        </a:rPr>
                        <a:t>确认是否调整标准</a:t>
                      </a:r>
                      <a:r>
                        <a:rPr lang="en-US" sz="1100" dirty="0" smtClean="0">
                          <a:latin typeface="等线" panose="02010600030101010101" pitchFamily="2" charset="-122"/>
                          <a:ea typeface="等线" panose="02010600030101010101" pitchFamily="2" charset="-122"/>
                        </a:rPr>
                        <a:t> </a:t>
                      </a:r>
                      <a:endParaRPr lang="en-US" sz="110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r>
              <a:tr h="127000">
                <a:tc>
                  <a:txBody>
                    <a:bodyPr/>
                    <a:lstStyle/>
                    <a:p>
                      <a:pPr algn="ctr"/>
                      <a:r>
                        <a:rPr lang="en-US" sz="1100" dirty="0" err="1">
                          <a:latin typeface="等线" panose="02010600030101010101" pitchFamily="2" charset="-122"/>
                          <a:ea typeface="等线" panose="02010600030101010101" pitchFamily="2" charset="-122"/>
                        </a:rPr>
                        <a:t>日清洁维护</a:t>
                      </a:r>
                      <a:endParaRPr lang="en-US" sz="1100"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smtClean="0">
                          <a:solidFill>
                            <a:srgbClr val="000000"/>
                          </a:solidFill>
                          <a:effectLst/>
                          <a:latin typeface="等线" panose="02010600030101010101" pitchFamily="2" charset="-122"/>
                          <a:ea typeface="等线" panose="02010600030101010101" pitchFamily="2" charset="-122"/>
                          <a:cs typeface="+mn-cs"/>
                        </a:rPr>
                        <a:t>11.6 </a:t>
                      </a:r>
                      <a:endParaRPr lang="en-US" sz="11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smtClean="0">
                          <a:solidFill>
                            <a:srgbClr val="000000"/>
                          </a:solidFill>
                          <a:effectLst/>
                          <a:latin typeface="等线" panose="02010600030101010101" pitchFamily="2" charset="-122"/>
                          <a:ea typeface="等线" panose="02010600030101010101" pitchFamily="2" charset="-122"/>
                          <a:cs typeface="+mn-cs"/>
                        </a:rPr>
                        <a:t>12.0 </a:t>
                      </a:r>
                      <a:endParaRPr lang="en-US" sz="11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dirty="0" smtClean="0">
                          <a:solidFill>
                            <a:srgbClr val="000000"/>
                          </a:solidFill>
                          <a:effectLst/>
                          <a:latin typeface="等线" panose="02010600030101010101" pitchFamily="2" charset="-122"/>
                          <a:ea typeface="等线" panose="02010600030101010101" pitchFamily="2" charset="-122"/>
                        </a:rPr>
                        <a:t>0.4 </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9525"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en-US" sz="1100" dirty="0">
                          <a:latin typeface="等线" panose="02010600030101010101" pitchFamily="2" charset="-122"/>
                          <a:ea typeface="等线" panose="02010600030101010101" pitchFamily="2" charset="-122"/>
                        </a:rPr>
                        <a:t> </a:t>
                      </a:r>
                      <a:endParaRPr lang="en-US" sz="110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c>
                  <a:txBody>
                    <a:bodyPr/>
                    <a:lstStyle/>
                    <a:p>
                      <a:pPr algn="ctr"/>
                      <a:r>
                        <a:rPr lang="en-US" sz="1100" dirty="0" err="1">
                          <a:latin typeface="等线" panose="02010600030101010101" pitchFamily="2" charset="-122"/>
                          <a:ea typeface="等线" panose="02010600030101010101" pitchFamily="2" charset="-122"/>
                        </a:rPr>
                        <a:t>现金管理</a:t>
                      </a:r>
                      <a:endParaRPr lang="en-US" sz="110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smtClean="0">
                          <a:solidFill>
                            <a:srgbClr val="000000"/>
                          </a:solidFill>
                          <a:effectLst/>
                          <a:latin typeface="等线" panose="02010600030101010101" pitchFamily="2" charset="-122"/>
                          <a:ea typeface="等线" panose="02010600030101010101" pitchFamily="2" charset="-122"/>
                          <a:cs typeface="+mn-cs"/>
                        </a:rPr>
                        <a:t>12.6 </a:t>
                      </a:r>
                      <a:endParaRPr lang="en-US" sz="11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smtClean="0">
                          <a:solidFill>
                            <a:srgbClr val="000000"/>
                          </a:solidFill>
                          <a:effectLst/>
                          <a:latin typeface="等线" panose="02010600030101010101" pitchFamily="2" charset="-122"/>
                          <a:ea typeface="等线" panose="02010600030101010101" pitchFamily="2" charset="-122"/>
                          <a:cs typeface="+mn-cs"/>
                        </a:rPr>
                        <a:t>0.0</a:t>
                      </a:r>
                      <a:endParaRPr lang="en-US" sz="11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dirty="0" smtClean="0">
                          <a:solidFill>
                            <a:srgbClr val="000000"/>
                          </a:solidFill>
                          <a:effectLst/>
                          <a:latin typeface="等线" panose="02010600030101010101" pitchFamily="2" charset="-122"/>
                          <a:ea typeface="等线" panose="02010600030101010101" pitchFamily="2" charset="-122"/>
                        </a:rPr>
                        <a:t>-</a:t>
                      </a:r>
                      <a:r>
                        <a:rPr lang="en-US" sz="1100" b="0" i="0" u="none" strike="noStrike" dirty="0">
                          <a:solidFill>
                            <a:srgbClr val="000000"/>
                          </a:solidFill>
                          <a:effectLst/>
                          <a:latin typeface="等线" panose="02010600030101010101" pitchFamily="2" charset="-122"/>
                          <a:ea typeface="等线" panose="02010600030101010101" pitchFamily="2" charset="-122"/>
                        </a:rPr>
                        <a:t>12.6 </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en-US" sz="1100" dirty="0" err="1" smtClean="0">
                          <a:latin typeface="等线" panose="02010600030101010101" pitchFamily="2" charset="-122"/>
                          <a:ea typeface="等线" panose="02010600030101010101" pitchFamily="2" charset="-122"/>
                        </a:rPr>
                        <a:t>确认是否调整标准</a:t>
                      </a:r>
                      <a:r>
                        <a:rPr lang="en-US" sz="1100" dirty="0" smtClean="0">
                          <a:latin typeface="等线" panose="02010600030101010101" pitchFamily="2" charset="-122"/>
                          <a:ea typeface="等线" panose="02010600030101010101" pitchFamily="2" charset="-122"/>
                        </a:rPr>
                        <a:t> </a:t>
                      </a:r>
                      <a:endParaRPr lang="en-US" sz="110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r>
              <a:tr h="127000">
                <a:tc>
                  <a:txBody>
                    <a:bodyPr/>
                    <a:lstStyle/>
                    <a:p>
                      <a:pPr algn="ctr"/>
                      <a:r>
                        <a:rPr lang="en-US" sz="1100" dirty="0" err="1">
                          <a:latin typeface="等线" panose="02010600030101010101" pitchFamily="2" charset="-122"/>
                          <a:ea typeface="等线" panose="02010600030101010101" pitchFamily="2" charset="-122"/>
                        </a:rPr>
                        <a:t>炸锅烤箱处理</a:t>
                      </a:r>
                      <a:endParaRPr lang="en-US" sz="1100"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smtClean="0">
                          <a:solidFill>
                            <a:srgbClr val="000000"/>
                          </a:solidFill>
                          <a:effectLst/>
                          <a:latin typeface="等线" panose="02010600030101010101" pitchFamily="2" charset="-122"/>
                          <a:ea typeface="等线" panose="02010600030101010101" pitchFamily="2" charset="-122"/>
                          <a:cs typeface="+mn-cs"/>
                        </a:rPr>
                        <a:t>2.4 </a:t>
                      </a:r>
                      <a:endParaRPr lang="en-US" sz="11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smtClean="0">
                          <a:solidFill>
                            <a:srgbClr val="000000"/>
                          </a:solidFill>
                          <a:effectLst/>
                          <a:latin typeface="等线" panose="02010600030101010101" pitchFamily="2" charset="-122"/>
                          <a:ea typeface="等线" panose="02010600030101010101" pitchFamily="2" charset="-122"/>
                          <a:cs typeface="+mn-cs"/>
                        </a:rPr>
                        <a:t>2.5 </a:t>
                      </a:r>
                      <a:endParaRPr lang="en-US" sz="11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dirty="0" smtClean="0">
                          <a:solidFill>
                            <a:srgbClr val="000000"/>
                          </a:solidFill>
                          <a:effectLst/>
                          <a:latin typeface="等线" panose="02010600030101010101" pitchFamily="2" charset="-122"/>
                          <a:ea typeface="等线" panose="02010600030101010101" pitchFamily="2" charset="-122"/>
                        </a:rPr>
                        <a:t>0.2 </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9525"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en-US" sz="1100" dirty="0">
                          <a:latin typeface="等线" panose="02010600030101010101" pitchFamily="2" charset="-122"/>
                          <a:ea typeface="等线" panose="02010600030101010101" pitchFamily="2" charset="-122"/>
                        </a:rPr>
                        <a:t> </a:t>
                      </a:r>
                      <a:endParaRPr lang="en-US" sz="110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c>
                  <a:txBody>
                    <a:bodyPr/>
                    <a:lstStyle/>
                    <a:p>
                      <a:pPr algn="ctr"/>
                      <a:r>
                        <a:rPr lang="en-US" sz="1100" dirty="0" err="1">
                          <a:latin typeface="等线" panose="02010600030101010101" pitchFamily="2" charset="-122"/>
                          <a:ea typeface="等线" panose="02010600030101010101" pitchFamily="2" charset="-122"/>
                        </a:rPr>
                        <a:t>解冻腌制</a:t>
                      </a:r>
                      <a:endParaRPr lang="en-US" sz="110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smtClean="0">
                          <a:solidFill>
                            <a:srgbClr val="000000"/>
                          </a:solidFill>
                          <a:effectLst/>
                          <a:latin typeface="等线" panose="02010600030101010101" pitchFamily="2" charset="-122"/>
                          <a:ea typeface="等线" panose="02010600030101010101" pitchFamily="2" charset="-122"/>
                          <a:cs typeface="+mn-cs"/>
                        </a:rPr>
                        <a:t>31.3 </a:t>
                      </a:r>
                      <a:endParaRPr lang="en-US" sz="11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smtClean="0">
                          <a:solidFill>
                            <a:srgbClr val="000000"/>
                          </a:solidFill>
                          <a:effectLst/>
                          <a:latin typeface="等线" panose="02010600030101010101" pitchFamily="2" charset="-122"/>
                          <a:ea typeface="等线" panose="02010600030101010101" pitchFamily="2" charset="-122"/>
                          <a:cs typeface="+mn-cs"/>
                        </a:rPr>
                        <a:t>17.0 </a:t>
                      </a:r>
                      <a:endParaRPr lang="en-US" sz="11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dirty="0" smtClean="0">
                          <a:solidFill>
                            <a:srgbClr val="000000"/>
                          </a:solidFill>
                          <a:effectLst/>
                          <a:latin typeface="等线" panose="02010600030101010101" pitchFamily="2" charset="-122"/>
                          <a:ea typeface="等线" panose="02010600030101010101" pitchFamily="2" charset="-122"/>
                        </a:rPr>
                        <a:t>-</a:t>
                      </a:r>
                      <a:r>
                        <a:rPr lang="en-US" sz="1100" b="0" i="0" u="none" strike="noStrike" dirty="0">
                          <a:solidFill>
                            <a:srgbClr val="000000"/>
                          </a:solidFill>
                          <a:effectLst/>
                          <a:latin typeface="等线" panose="02010600030101010101" pitchFamily="2" charset="-122"/>
                          <a:ea typeface="等线" panose="02010600030101010101" pitchFamily="2" charset="-122"/>
                        </a:rPr>
                        <a:t>14.3 </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en-US" sz="1100" dirty="0">
                          <a:latin typeface="等线" panose="02010600030101010101" pitchFamily="2" charset="-122"/>
                          <a:ea typeface="等线" panose="02010600030101010101" pitchFamily="2" charset="-122"/>
                        </a:rPr>
                        <a:t> </a:t>
                      </a:r>
                      <a:endParaRPr lang="en-US" sz="110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r>
              <a:tr h="127000">
                <a:tc>
                  <a:txBody>
                    <a:bodyPr/>
                    <a:lstStyle/>
                    <a:p>
                      <a:pPr algn="ctr"/>
                      <a:r>
                        <a:rPr lang="en-US" sz="1100" dirty="0" err="1">
                          <a:latin typeface="等线" panose="02010600030101010101" pitchFamily="2" charset="-122"/>
                          <a:ea typeface="等线" panose="02010600030101010101" pitchFamily="2" charset="-122"/>
                        </a:rPr>
                        <a:t>进货</a:t>
                      </a:r>
                      <a:endParaRPr lang="en-US" sz="1100"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smtClean="0">
                          <a:solidFill>
                            <a:srgbClr val="000000"/>
                          </a:solidFill>
                          <a:effectLst/>
                          <a:latin typeface="等线" panose="02010600030101010101" pitchFamily="2" charset="-122"/>
                          <a:ea typeface="等线" panose="02010600030101010101" pitchFamily="2" charset="-122"/>
                          <a:cs typeface="+mn-cs"/>
                        </a:rPr>
                        <a:t>10.2 </a:t>
                      </a:r>
                      <a:endParaRPr lang="en-US" sz="11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smtClean="0">
                          <a:solidFill>
                            <a:srgbClr val="000000"/>
                          </a:solidFill>
                          <a:effectLst/>
                          <a:latin typeface="等线" panose="02010600030101010101" pitchFamily="2" charset="-122"/>
                          <a:ea typeface="等线" panose="02010600030101010101" pitchFamily="2" charset="-122"/>
                          <a:cs typeface="+mn-cs"/>
                        </a:rPr>
                        <a:t>10.3 </a:t>
                      </a:r>
                      <a:endParaRPr lang="en-US" sz="11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dirty="0" smtClean="0">
                          <a:solidFill>
                            <a:srgbClr val="000000"/>
                          </a:solidFill>
                          <a:effectLst/>
                          <a:latin typeface="等线" panose="02010600030101010101" pitchFamily="2" charset="-122"/>
                          <a:ea typeface="等线" panose="02010600030101010101" pitchFamily="2" charset="-122"/>
                        </a:rPr>
                        <a:t>0.1 </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9525"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en-US" sz="1100">
                          <a:latin typeface="等线" panose="02010600030101010101" pitchFamily="2" charset="-122"/>
                          <a:ea typeface="等线" panose="02010600030101010101" pitchFamily="2" charset="-122"/>
                        </a:rPr>
                        <a:t> </a:t>
                      </a:r>
                      <a:endParaRPr lang="en-US" sz="110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c>
                  <a:txBody>
                    <a:bodyPr/>
                    <a:lstStyle/>
                    <a:p>
                      <a:pPr algn="ctr"/>
                      <a:r>
                        <a:rPr lang="en-US" sz="1100" dirty="0" err="1">
                          <a:latin typeface="等线" panose="02010600030101010101" pitchFamily="2" charset="-122"/>
                          <a:ea typeface="等线" panose="02010600030101010101" pitchFamily="2" charset="-122"/>
                        </a:rPr>
                        <a:t>后区清洗</a:t>
                      </a:r>
                      <a:endParaRPr lang="en-US" sz="110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smtClean="0">
                          <a:solidFill>
                            <a:srgbClr val="000000"/>
                          </a:solidFill>
                          <a:effectLst/>
                          <a:latin typeface="等线" panose="02010600030101010101" pitchFamily="2" charset="-122"/>
                          <a:ea typeface="等线" panose="02010600030101010101" pitchFamily="2" charset="-122"/>
                          <a:cs typeface="+mn-cs"/>
                        </a:rPr>
                        <a:t>19.1 </a:t>
                      </a:r>
                      <a:endParaRPr lang="en-US" sz="11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smtClean="0">
                          <a:solidFill>
                            <a:srgbClr val="000000"/>
                          </a:solidFill>
                          <a:effectLst/>
                          <a:latin typeface="等线" panose="02010600030101010101" pitchFamily="2" charset="-122"/>
                          <a:ea typeface="等线" panose="02010600030101010101" pitchFamily="2" charset="-122"/>
                          <a:cs typeface="+mn-cs"/>
                        </a:rPr>
                        <a:t>0.0</a:t>
                      </a:r>
                      <a:endParaRPr lang="en-US" sz="11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dirty="0" smtClean="0">
                          <a:solidFill>
                            <a:srgbClr val="000000"/>
                          </a:solidFill>
                          <a:effectLst/>
                          <a:latin typeface="等线" panose="02010600030101010101" pitchFamily="2" charset="-122"/>
                          <a:ea typeface="等线" panose="02010600030101010101" pitchFamily="2" charset="-122"/>
                        </a:rPr>
                        <a:t>-</a:t>
                      </a:r>
                      <a:r>
                        <a:rPr lang="en-US" sz="1100" b="0" i="0" u="none" strike="noStrike" dirty="0">
                          <a:solidFill>
                            <a:srgbClr val="000000"/>
                          </a:solidFill>
                          <a:effectLst/>
                          <a:latin typeface="等线" panose="02010600030101010101" pitchFamily="2" charset="-122"/>
                          <a:ea typeface="等线" panose="02010600030101010101" pitchFamily="2" charset="-122"/>
                        </a:rPr>
                        <a:t>19.1 </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en-US" sz="1100" dirty="0" err="1" smtClean="0">
                          <a:latin typeface="等线" panose="02010600030101010101" pitchFamily="2" charset="-122"/>
                          <a:ea typeface="等线" panose="02010600030101010101" pitchFamily="2" charset="-122"/>
                        </a:rPr>
                        <a:t>确认是否调整标准</a:t>
                      </a:r>
                      <a:r>
                        <a:rPr lang="en-US" sz="1100" dirty="0" smtClean="0">
                          <a:latin typeface="等线" panose="02010600030101010101" pitchFamily="2" charset="-122"/>
                          <a:ea typeface="等线" panose="02010600030101010101" pitchFamily="2" charset="-122"/>
                        </a:rPr>
                        <a:t> </a:t>
                      </a:r>
                      <a:endParaRPr lang="en-US" sz="110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r>
              <a:tr h="127000">
                <a:tc>
                  <a:txBody>
                    <a:bodyPr/>
                    <a:lstStyle/>
                    <a:p>
                      <a:pPr algn="ctr"/>
                      <a:r>
                        <a:rPr lang="en-US" sz="1100" dirty="0" err="1">
                          <a:latin typeface="等线" panose="02010600030101010101" pitchFamily="2" charset="-122"/>
                          <a:ea typeface="等线" panose="02010600030101010101" pitchFamily="2" charset="-122"/>
                        </a:rPr>
                        <a:t>厨房开店</a:t>
                      </a:r>
                      <a:endParaRPr lang="en-US" sz="1100"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smtClean="0">
                          <a:solidFill>
                            <a:srgbClr val="000000"/>
                          </a:solidFill>
                          <a:effectLst/>
                          <a:latin typeface="等线" panose="02010600030101010101" pitchFamily="2" charset="-122"/>
                          <a:ea typeface="等线" panose="02010600030101010101" pitchFamily="2" charset="-122"/>
                          <a:cs typeface="+mn-cs"/>
                        </a:rPr>
                        <a:t>4.8 </a:t>
                      </a:r>
                      <a:endParaRPr lang="en-US" sz="11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smtClean="0">
                          <a:solidFill>
                            <a:srgbClr val="000000"/>
                          </a:solidFill>
                          <a:effectLst/>
                          <a:latin typeface="等线" panose="02010600030101010101" pitchFamily="2" charset="-122"/>
                          <a:ea typeface="等线" panose="02010600030101010101" pitchFamily="2" charset="-122"/>
                          <a:cs typeface="+mn-cs"/>
                        </a:rPr>
                        <a:t>4.8 </a:t>
                      </a:r>
                      <a:endParaRPr lang="en-US" sz="11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dirty="0" smtClean="0">
                          <a:solidFill>
                            <a:srgbClr val="000000"/>
                          </a:solidFill>
                          <a:effectLst/>
                          <a:latin typeface="等线" panose="02010600030101010101" pitchFamily="2" charset="-122"/>
                          <a:ea typeface="等线" panose="02010600030101010101" pitchFamily="2" charset="-122"/>
                        </a:rPr>
                        <a:t>0.1 </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9525"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en-US" sz="1100" dirty="0">
                          <a:latin typeface="等线" panose="02010600030101010101" pitchFamily="2" charset="-122"/>
                          <a:ea typeface="等线" panose="02010600030101010101" pitchFamily="2" charset="-122"/>
                        </a:rPr>
                        <a:t> </a:t>
                      </a:r>
                      <a:endParaRPr lang="en-US" sz="110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c>
                  <a:txBody>
                    <a:bodyPr/>
                    <a:lstStyle/>
                    <a:p>
                      <a:pPr algn="ctr"/>
                      <a:r>
                        <a:rPr lang="en-US" sz="1100" dirty="0" err="1">
                          <a:latin typeface="等线" panose="02010600030101010101" pitchFamily="2" charset="-122"/>
                          <a:ea typeface="等线" panose="02010600030101010101" pitchFamily="2" charset="-122"/>
                        </a:rPr>
                        <a:t>训练</a:t>
                      </a:r>
                      <a:endParaRPr lang="en-US" sz="110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smtClean="0">
                          <a:solidFill>
                            <a:srgbClr val="000000"/>
                          </a:solidFill>
                          <a:effectLst/>
                          <a:latin typeface="等线" panose="02010600030101010101" pitchFamily="2" charset="-122"/>
                          <a:ea typeface="等线" panose="02010600030101010101" pitchFamily="2" charset="-122"/>
                          <a:cs typeface="+mn-cs"/>
                        </a:rPr>
                        <a:t>19.7 </a:t>
                      </a:r>
                      <a:endParaRPr lang="en-US" sz="11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smtClean="0">
                          <a:solidFill>
                            <a:srgbClr val="000000"/>
                          </a:solidFill>
                          <a:effectLst/>
                          <a:latin typeface="等线" panose="02010600030101010101" pitchFamily="2" charset="-122"/>
                          <a:ea typeface="等线" panose="02010600030101010101" pitchFamily="2" charset="-122"/>
                          <a:cs typeface="+mn-cs"/>
                        </a:rPr>
                        <a:t>0.0</a:t>
                      </a:r>
                      <a:endParaRPr lang="en-US" sz="11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dirty="0" smtClean="0">
                          <a:solidFill>
                            <a:srgbClr val="000000"/>
                          </a:solidFill>
                          <a:effectLst/>
                          <a:latin typeface="等线" panose="02010600030101010101" pitchFamily="2" charset="-122"/>
                          <a:ea typeface="等线" panose="02010600030101010101" pitchFamily="2" charset="-122"/>
                        </a:rPr>
                        <a:t>-</a:t>
                      </a:r>
                      <a:r>
                        <a:rPr lang="en-US" sz="1100" b="0" i="0" u="none" strike="noStrike" dirty="0">
                          <a:solidFill>
                            <a:srgbClr val="000000"/>
                          </a:solidFill>
                          <a:effectLst/>
                          <a:latin typeface="等线" panose="02010600030101010101" pitchFamily="2" charset="-122"/>
                          <a:ea typeface="等线" panose="02010600030101010101" pitchFamily="2" charset="-122"/>
                        </a:rPr>
                        <a:t>19.7 </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en-US" sz="1100" dirty="0" err="1" smtClean="0">
                          <a:latin typeface="等线" panose="02010600030101010101" pitchFamily="2" charset="-122"/>
                          <a:ea typeface="等线" panose="02010600030101010101" pitchFamily="2" charset="-122"/>
                        </a:rPr>
                        <a:t>确认是否调整标准</a:t>
                      </a:r>
                      <a:r>
                        <a:rPr lang="en-US" sz="1100" dirty="0" smtClean="0">
                          <a:latin typeface="等线" panose="02010600030101010101" pitchFamily="2" charset="-122"/>
                          <a:ea typeface="等线" panose="02010600030101010101" pitchFamily="2" charset="-122"/>
                        </a:rPr>
                        <a:t> </a:t>
                      </a:r>
                      <a:endParaRPr lang="en-US" sz="110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r>
              <a:tr h="127000">
                <a:tc>
                  <a:txBody>
                    <a:bodyPr/>
                    <a:lstStyle/>
                    <a:p>
                      <a:pPr algn="ctr"/>
                      <a:r>
                        <a:rPr lang="en-US" sz="1100" dirty="0" err="1">
                          <a:latin typeface="等线" panose="02010600030101010101" pitchFamily="2" charset="-122"/>
                          <a:ea typeface="等线" panose="02010600030101010101" pitchFamily="2" charset="-122"/>
                        </a:rPr>
                        <a:t>柜台开店</a:t>
                      </a:r>
                      <a:endParaRPr lang="en-US" sz="1100"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smtClean="0">
                          <a:solidFill>
                            <a:srgbClr val="000000"/>
                          </a:solidFill>
                          <a:effectLst/>
                          <a:latin typeface="等线" panose="02010600030101010101" pitchFamily="2" charset="-122"/>
                          <a:ea typeface="等线" panose="02010600030101010101" pitchFamily="2" charset="-122"/>
                          <a:cs typeface="+mn-cs"/>
                        </a:rPr>
                        <a:t>2.4 </a:t>
                      </a:r>
                      <a:endParaRPr lang="en-US" sz="11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smtClean="0">
                          <a:solidFill>
                            <a:srgbClr val="000000"/>
                          </a:solidFill>
                          <a:effectLst/>
                          <a:latin typeface="等线" panose="02010600030101010101" pitchFamily="2" charset="-122"/>
                          <a:ea typeface="等线" panose="02010600030101010101" pitchFamily="2" charset="-122"/>
                          <a:cs typeface="+mn-cs"/>
                        </a:rPr>
                        <a:t>2.4 </a:t>
                      </a:r>
                      <a:endParaRPr lang="en-US" sz="11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dirty="0" smtClean="0">
                          <a:solidFill>
                            <a:srgbClr val="000000"/>
                          </a:solidFill>
                          <a:effectLst/>
                          <a:latin typeface="等线" panose="02010600030101010101" pitchFamily="2" charset="-122"/>
                          <a:ea typeface="等线" panose="02010600030101010101" pitchFamily="2" charset="-122"/>
                        </a:rPr>
                        <a:t>0.0   </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9525"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en-US" sz="1100">
                          <a:latin typeface="等线" panose="02010600030101010101" pitchFamily="2" charset="-122"/>
                          <a:ea typeface="等线" panose="02010600030101010101" pitchFamily="2" charset="-122"/>
                        </a:rPr>
                        <a:t> </a:t>
                      </a:r>
                      <a:endParaRPr lang="en-US" sz="110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c>
                  <a:txBody>
                    <a:bodyPr/>
                    <a:lstStyle/>
                    <a:p>
                      <a:pPr algn="ctr"/>
                      <a:r>
                        <a:rPr lang="en-US" sz="1100" dirty="0" err="1">
                          <a:latin typeface="等线" panose="02010600030101010101" pitchFamily="2" charset="-122"/>
                          <a:ea typeface="等线" panose="02010600030101010101" pitchFamily="2" charset="-122"/>
                        </a:rPr>
                        <a:t>行销专员</a:t>
                      </a:r>
                      <a:endParaRPr lang="en-US" sz="110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smtClean="0">
                          <a:solidFill>
                            <a:srgbClr val="000000"/>
                          </a:solidFill>
                          <a:effectLst/>
                          <a:latin typeface="等线" panose="02010600030101010101" pitchFamily="2" charset="-122"/>
                          <a:ea typeface="等线" panose="02010600030101010101" pitchFamily="2" charset="-122"/>
                          <a:cs typeface="+mn-cs"/>
                        </a:rPr>
                        <a:t>41.5 </a:t>
                      </a:r>
                      <a:endParaRPr lang="en-US" sz="11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smtClean="0">
                          <a:solidFill>
                            <a:srgbClr val="000000"/>
                          </a:solidFill>
                          <a:effectLst/>
                          <a:latin typeface="等线" panose="02010600030101010101" pitchFamily="2" charset="-122"/>
                          <a:ea typeface="等线" panose="02010600030101010101" pitchFamily="2" charset="-122"/>
                          <a:cs typeface="+mn-cs"/>
                        </a:rPr>
                        <a:t>0.0</a:t>
                      </a:r>
                      <a:endParaRPr lang="en-US" sz="11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dirty="0" smtClean="0">
                          <a:solidFill>
                            <a:srgbClr val="000000"/>
                          </a:solidFill>
                          <a:effectLst/>
                          <a:latin typeface="等线" panose="02010600030101010101" pitchFamily="2" charset="-122"/>
                          <a:ea typeface="等线" panose="02010600030101010101" pitchFamily="2" charset="-122"/>
                        </a:rPr>
                        <a:t>-</a:t>
                      </a:r>
                      <a:r>
                        <a:rPr lang="en-US" sz="1100" b="0" i="0" u="none" strike="noStrike" dirty="0">
                          <a:solidFill>
                            <a:srgbClr val="000000"/>
                          </a:solidFill>
                          <a:effectLst/>
                          <a:latin typeface="等线" panose="02010600030101010101" pitchFamily="2" charset="-122"/>
                          <a:ea typeface="等线" panose="02010600030101010101" pitchFamily="2" charset="-122"/>
                        </a:rPr>
                        <a:t>41.5 </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en-US" sz="1100" dirty="0" err="1" smtClean="0">
                          <a:latin typeface="等线" panose="02010600030101010101" pitchFamily="2" charset="-122"/>
                          <a:ea typeface="等线" panose="02010600030101010101" pitchFamily="2" charset="-122"/>
                        </a:rPr>
                        <a:t>确认人员招募情况</a:t>
                      </a:r>
                      <a:r>
                        <a:rPr lang="en-US" sz="1100" dirty="0" smtClean="0">
                          <a:latin typeface="等线" panose="02010600030101010101" pitchFamily="2" charset="-122"/>
                          <a:ea typeface="等线" panose="02010600030101010101" pitchFamily="2" charset="-122"/>
                        </a:rPr>
                        <a:t> </a:t>
                      </a:r>
                      <a:endParaRPr lang="en-US" sz="110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r>
              <a:tr h="127000">
                <a:tc>
                  <a:txBody>
                    <a:bodyPr/>
                    <a:lstStyle/>
                    <a:p>
                      <a:pPr algn="ctr"/>
                      <a:r>
                        <a:rPr lang="en-US" sz="1100" dirty="0" err="1">
                          <a:latin typeface="等线" panose="02010600030101010101" pitchFamily="2" charset="-122"/>
                          <a:ea typeface="等线" panose="02010600030101010101" pitchFamily="2" charset="-122"/>
                        </a:rPr>
                        <a:t>总配开店</a:t>
                      </a:r>
                      <a:endParaRPr lang="en-US" sz="1100"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smtClean="0">
                          <a:solidFill>
                            <a:srgbClr val="000000"/>
                          </a:solidFill>
                          <a:effectLst/>
                          <a:latin typeface="等线" panose="02010600030101010101" pitchFamily="2" charset="-122"/>
                          <a:ea typeface="等线" panose="02010600030101010101" pitchFamily="2" charset="-122"/>
                          <a:cs typeface="+mn-cs"/>
                        </a:rPr>
                        <a:t>4.8 </a:t>
                      </a:r>
                      <a:endParaRPr lang="en-US" sz="11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smtClean="0">
                          <a:solidFill>
                            <a:srgbClr val="000000"/>
                          </a:solidFill>
                          <a:effectLst/>
                          <a:latin typeface="等线" panose="02010600030101010101" pitchFamily="2" charset="-122"/>
                          <a:ea typeface="等线" panose="02010600030101010101" pitchFamily="2" charset="-122"/>
                          <a:cs typeface="+mn-cs"/>
                        </a:rPr>
                        <a:t>4.6 </a:t>
                      </a:r>
                      <a:endParaRPr lang="en-US" sz="11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dirty="0" smtClean="0">
                          <a:solidFill>
                            <a:srgbClr val="000000"/>
                          </a:solidFill>
                          <a:effectLst/>
                          <a:latin typeface="等线" panose="02010600030101010101" pitchFamily="2" charset="-122"/>
                          <a:ea typeface="等线" panose="02010600030101010101" pitchFamily="2" charset="-122"/>
                        </a:rPr>
                        <a:t>-</a:t>
                      </a:r>
                      <a:r>
                        <a:rPr lang="en-US" sz="1100" b="0" i="0" u="none" strike="noStrike" dirty="0">
                          <a:solidFill>
                            <a:srgbClr val="000000"/>
                          </a:solidFill>
                          <a:effectLst/>
                          <a:latin typeface="等线" panose="02010600030101010101" pitchFamily="2" charset="-122"/>
                          <a:ea typeface="等线" panose="02010600030101010101" pitchFamily="2" charset="-122"/>
                        </a:rPr>
                        <a:t>0.2 </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9525"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endParaRPr lang="en-US" sz="110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c>
                  <a:txBody>
                    <a:bodyPr/>
                    <a:lstStyle/>
                    <a:p>
                      <a:pPr algn="ctr"/>
                      <a:endParaRPr lang="en-US" sz="110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endParaRPr lang="en-US" sz="110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endParaRPr lang="en-US" sz="110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endParaRPr lang="en-US" sz="110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endParaRPr lang="en-US" sz="110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r>
              <a:tr h="127000">
                <a:tc>
                  <a:txBody>
                    <a:bodyPr/>
                    <a:lstStyle/>
                    <a:p>
                      <a:pPr algn="ctr"/>
                      <a:r>
                        <a:rPr lang="en-US" sz="1100" dirty="0" err="1">
                          <a:latin typeface="等线" panose="02010600030101010101" pitchFamily="2" charset="-122"/>
                          <a:ea typeface="等线" panose="02010600030101010101" pitchFamily="2" charset="-122"/>
                        </a:rPr>
                        <a:t>人事管理</a:t>
                      </a:r>
                      <a:endParaRPr lang="en-US" sz="1100"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smtClean="0">
                          <a:solidFill>
                            <a:srgbClr val="000000"/>
                          </a:solidFill>
                          <a:effectLst/>
                          <a:latin typeface="等线" panose="02010600030101010101" pitchFamily="2" charset="-122"/>
                          <a:ea typeface="等线" panose="02010600030101010101" pitchFamily="2" charset="-122"/>
                          <a:cs typeface="+mn-cs"/>
                        </a:rPr>
                        <a:t>2.6 </a:t>
                      </a:r>
                      <a:endParaRPr lang="en-US" sz="11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smtClean="0">
                          <a:solidFill>
                            <a:srgbClr val="000000"/>
                          </a:solidFill>
                          <a:effectLst/>
                          <a:latin typeface="等线" panose="02010600030101010101" pitchFamily="2" charset="-122"/>
                          <a:ea typeface="等线" panose="02010600030101010101" pitchFamily="2" charset="-122"/>
                          <a:cs typeface="+mn-cs"/>
                        </a:rPr>
                        <a:t>0.0   </a:t>
                      </a:r>
                      <a:endParaRPr lang="en-US" sz="11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dirty="0" smtClean="0">
                          <a:solidFill>
                            <a:srgbClr val="000000"/>
                          </a:solidFill>
                          <a:effectLst/>
                          <a:latin typeface="等线" panose="02010600030101010101" pitchFamily="2" charset="-122"/>
                          <a:ea typeface="等线" panose="02010600030101010101" pitchFamily="2" charset="-122"/>
                        </a:rPr>
                        <a:t>-</a:t>
                      </a:r>
                      <a:r>
                        <a:rPr lang="en-US" sz="1100" b="0" i="0" u="none" strike="noStrike" dirty="0">
                          <a:solidFill>
                            <a:srgbClr val="000000"/>
                          </a:solidFill>
                          <a:effectLst/>
                          <a:latin typeface="等线" panose="02010600030101010101" pitchFamily="2" charset="-122"/>
                          <a:ea typeface="等线" panose="02010600030101010101" pitchFamily="2" charset="-122"/>
                        </a:rPr>
                        <a:t>2.6 </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9525"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en-US" sz="1100" dirty="0">
                          <a:latin typeface="等线" panose="02010600030101010101" pitchFamily="2" charset="-122"/>
                          <a:ea typeface="等线" panose="02010600030101010101" pitchFamily="2" charset="-122"/>
                        </a:rPr>
                        <a:t> </a:t>
                      </a:r>
                      <a:endParaRPr lang="en-US" sz="110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c>
                  <a:txBody>
                    <a:bodyPr/>
                    <a:lstStyle/>
                    <a:p>
                      <a:pPr algn="ctr"/>
                      <a:endParaRPr lang="en-US" sz="110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endParaRPr lang="en-US" sz="110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endParaRPr lang="en-US" sz="110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endParaRPr lang="en-US" sz="110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endParaRPr lang="en-US" sz="110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r>
              <a:tr h="127000">
                <a:tc>
                  <a:txBody>
                    <a:bodyPr/>
                    <a:lstStyle/>
                    <a:p>
                      <a:pPr algn="ctr"/>
                      <a:r>
                        <a:rPr lang="en-US" sz="1100" dirty="0" err="1">
                          <a:latin typeface="等线" panose="02010600030101010101" pitchFamily="2" charset="-122"/>
                          <a:ea typeface="等线" panose="02010600030101010101" pitchFamily="2" charset="-122"/>
                        </a:rPr>
                        <a:t>柜台打烊</a:t>
                      </a:r>
                      <a:endParaRPr lang="en-US" sz="1100"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smtClean="0">
                          <a:solidFill>
                            <a:srgbClr val="000000"/>
                          </a:solidFill>
                          <a:effectLst/>
                          <a:latin typeface="等线" panose="02010600030101010101" pitchFamily="2" charset="-122"/>
                          <a:ea typeface="等线" panose="02010600030101010101" pitchFamily="2" charset="-122"/>
                          <a:cs typeface="+mn-cs"/>
                        </a:rPr>
                        <a:t>9.5 </a:t>
                      </a:r>
                      <a:endParaRPr lang="en-US" sz="11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smtClean="0">
                          <a:solidFill>
                            <a:srgbClr val="000000"/>
                          </a:solidFill>
                          <a:effectLst/>
                          <a:latin typeface="等线" panose="02010600030101010101" pitchFamily="2" charset="-122"/>
                          <a:ea typeface="等线" panose="02010600030101010101" pitchFamily="2" charset="-122"/>
                          <a:cs typeface="+mn-cs"/>
                        </a:rPr>
                        <a:t>2.6 </a:t>
                      </a:r>
                      <a:endParaRPr lang="en-US" sz="11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dirty="0" smtClean="0">
                          <a:solidFill>
                            <a:srgbClr val="000000"/>
                          </a:solidFill>
                          <a:effectLst/>
                          <a:latin typeface="等线" panose="02010600030101010101" pitchFamily="2" charset="-122"/>
                          <a:ea typeface="等线" panose="02010600030101010101" pitchFamily="2" charset="-122"/>
                        </a:rPr>
                        <a:t>-</a:t>
                      </a:r>
                      <a:r>
                        <a:rPr lang="en-US" sz="1100" b="0" i="0" u="none" strike="noStrike" dirty="0">
                          <a:solidFill>
                            <a:srgbClr val="000000"/>
                          </a:solidFill>
                          <a:effectLst/>
                          <a:latin typeface="等线" panose="02010600030101010101" pitchFamily="2" charset="-122"/>
                          <a:ea typeface="等线" panose="02010600030101010101" pitchFamily="2" charset="-122"/>
                        </a:rPr>
                        <a:t>6.9 </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9525"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en-US" sz="1100" dirty="0">
                          <a:latin typeface="等线" panose="02010600030101010101" pitchFamily="2" charset="-122"/>
                          <a:ea typeface="等线" panose="02010600030101010101" pitchFamily="2" charset="-122"/>
                        </a:rPr>
                        <a:t> </a:t>
                      </a:r>
                      <a:endParaRPr lang="en-US" sz="110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c>
                  <a:txBody>
                    <a:bodyPr/>
                    <a:lstStyle/>
                    <a:p>
                      <a:pPr algn="ctr"/>
                      <a:endParaRPr lang="en-US" sz="110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endParaRPr lang="en-US" sz="110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endParaRPr lang="en-US" sz="110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endParaRPr lang="en-US" sz="110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endParaRPr lang="en-US" sz="110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r>
              <a:tr h="127000">
                <a:tc>
                  <a:txBody>
                    <a:bodyPr/>
                    <a:lstStyle/>
                    <a:p>
                      <a:pPr algn="ctr"/>
                      <a:r>
                        <a:rPr lang="en-US" sz="1100" dirty="0" err="1">
                          <a:latin typeface="等线" panose="02010600030101010101" pitchFamily="2" charset="-122"/>
                          <a:ea typeface="等线" panose="02010600030101010101" pitchFamily="2" charset="-122"/>
                        </a:rPr>
                        <a:t>大厅打烊</a:t>
                      </a:r>
                      <a:endParaRPr lang="en-US" sz="1100"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smtClean="0">
                          <a:solidFill>
                            <a:srgbClr val="000000"/>
                          </a:solidFill>
                          <a:effectLst/>
                          <a:latin typeface="等线" panose="02010600030101010101" pitchFamily="2" charset="-122"/>
                          <a:ea typeface="等线" panose="02010600030101010101" pitchFamily="2" charset="-122"/>
                          <a:cs typeface="+mn-cs"/>
                        </a:rPr>
                        <a:t>9.5 </a:t>
                      </a:r>
                      <a:endParaRPr lang="en-US" sz="11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L="0" algn="ctr" defTabSz="914400" rtl="0" eaLnBrk="1" fontAlgn="b" latinLnBrk="0" hangingPunct="1"/>
                      <a:r>
                        <a:rPr lang="en-US" sz="1100" b="0" i="0" u="none" strike="noStrike" kern="1200" dirty="0" smtClean="0">
                          <a:solidFill>
                            <a:srgbClr val="000000"/>
                          </a:solidFill>
                          <a:effectLst/>
                          <a:latin typeface="等线" panose="02010600030101010101" pitchFamily="2" charset="-122"/>
                          <a:ea typeface="等线" panose="02010600030101010101" pitchFamily="2" charset="-122"/>
                          <a:cs typeface="+mn-cs"/>
                        </a:rPr>
                        <a:t>2.4 </a:t>
                      </a:r>
                      <a:endParaRPr lang="en-US" sz="11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9525" marR="9525" marT="9525"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dirty="0" smtClean="0">
                          <a:solidFill>
                            <a:srgbClr val="000000"/>
                          </a:solidFill>
                          <a:effectLst/>
                          <a:latin typeface="等线" panose="02010600030101010101" pitchFamily="2" charset="-122"/>
                          <a:ea typeface="等线" panose="02010600030101010101" pitchFamily="2" charset="-122"/>
                        </a:rPr>
                        <a:t>-</a:t>
                      </a:r>
                      <a:r>
                        <a:rPr lang="en-US" sz="1100" b="0" i="0" u="none" strike="noStrike" dirty="0">
                          <a:solidFill>
                            <a:srgbClr val="000000"/>
                          </a:solidFill>
                          <a:effectLst/>
                          <a:latin typeface="等线" panose="02010600030101010101" pitchFamily="2" charset="-122"/>
                          <a:ea typeface="等线" panose="02010600030101010101" pitchFamily="2" charset="-122"/>
                        </a:rPr>
                        <a:t>7.2 </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9525"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endParaRPr lang="en-US" sz="110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noFill/>
                  </a:tcPr>
                </a:tc>
                <a:tc>
                  <a:txBody>
                    <a:bodyPr/>
                    <a:lstStyle/>
                    <a:p>
                      <a:pPr algn="ctr"/>
                      <a:endParaRPr lang="en-US" sz="110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endParaRPr lang="en-US" sz="110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endParaRPr lang="en-US" sz="110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endParaRPr lang="en-US" sz="110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endParaRPr lang="en-US" sz="110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r>
            </a:tbl>
          </a:graphicData>
        </a:graphic>
      </p:graphicFrame>
      <p:sp>
        <p:nvSpPr>
          <p:cNvPr id="2" name="TextBox 1"/>
          <p:cNvSpPr txBox="1"/>
          <p:nvPr/>
        </p:nvSpPr>
        <p:spPr>
          <a:xfrm>
            <a:off x="107504" y="6309320"/>
            <a:ext cx="8994771" cy="230832"/>
          </a:xfrm>
          <a:prstGeom prst="rect">
            <a:avLst/>
          </a:prstGeom>
          <a:noFill/>
        </p:spPr>
        <p:txBody>
          <a:bodyPr wrap="none" rtlCol="0">
            <a:spAutoFit/>
          </a:bodyPr>
          <a:lstStyle>
            <a:defPPr>
              <a:defRPr lang="en-US"/>
            </a:defPPr>
            <a:lvl1pPr>
              <a:defRPr sz="900" i="0">
                <a:latin typeface="等线" panose="02010600030101010101" pitchFamily="2" charset="-122"/>
                <a:ea typeface="等线" panose="02010600030101010101" pitchFamily="2" charset="-122"/>
              </a:defRPr>
            </a:lvl1pPr>
          </a:lstStyle>
          <a:p>
            <a:r>
              <a:rPr lang="zh-CN" altLang="en-US" dirty="0"/>
              <a:t>*当某一工时类型手工拉线合计小于</a:t>
            </a:r>
            <a:r>
              <a:rPr lang="en-US" altLang="zh-CN" dirty="0"/>
              <a:t>0</a:t>
            </a:r>
            <a:r>
              <a:rPr lang="zh-CN" altLang="en-US" dirty="0"/>
              <a:t>且预排工时</a:t>
            </a:r>
            <a:r>
              <a:rPr lang="en-US" dirty="0"/>
              <a:t>vs.</a:t>
            </a:r>
            <a:r>
              <a:rPr lang="zh-CN" altLang="en-US" dirty="0"/>
              <a:t>建议工时减少</a:t>
            </a:r>
            <a:r>
              <a:rPr lang="en-US" dirty="0"/>
              <a:t>80%</a:t>
            </a:r>
            <a:r>
              <a:rPr lang="zh-CN" altLang="en-US" dirty="0"/>
              <a:t>以上时，则确认是否调整标准；当某一工时类型手工拉线合计大于</a:t>
            </a:r>
            <a:r>
              <a:rPr lang="en-US" altLang="zh-CN" dirty="0"/>
              <a:t>0</a:t>
            </a:r>
            <a:r>
              <a:rPr lang="zh-CN" altLang="en-US" dirty="0"/>
              <a:t>时，输出预排工时大于建议工时的天数</a:t>
            </a:r>
            <a:endParaRPr lang="en-US" altLang="zh-CN" dirty="0"/>
          </a:p>
        </p:txBody>
      </p:sp>
      <p:sp>
        <p:nvSpPr>
          <p:cNvPr id="3" name="文本框 2"/>
          <p:cNvSpPr txBox="1"/>
          <p:nvPr/>
        </p:nvSpPr>
        <p:spPr>
          <a:xfrm>
            <a:off x="1852930" y="647700"/>
            <a:ext cx="5601970" cy="521970"/>
          </a:xfrm>
          <a:prstGeom prst="rect">
            <a:avLst/>
          </a:prstGeom>
          <a:noFill/>
        </p:spPr>
        <p:txBody>
          <a:bodyPr wrap="square" rtlCol="0" anchor="t">
            <a:spAutoFit/>
          </a:bodyPr>
          <a:p>
            <a:r>
              <a:rPr lang="en-US" altLang="zh-CN">
                <a:sym typeface="+mn-ea"/>
              </a:rPr>
              <a:t>code</a:t>
            </a:r>
            <a:r>
              <a:rPr lang="zh-CN" altLang="en-US">
                <a:sym typeface="+mn-ea"/>
              </a:rPr>
              <a:t>：</a:t>
            </a:r>
            <a:r>
              <a:rPr lang="zh-CN" altLang="en-US">
                <a:solidFill>
                  <a:srgbClr val="FF0000"/>
                </a:solidFill>
              </a:rPr>
              <a:t>p3_line_sent1_w</a:t>
            </a:r>
            <a:endParaRPr lang="zh-CN" altLang="en-US">
              <a:solidFill>
                <a:srgbClr val="FF0000"/>
              </a:solidFill>
            </a:endParaRPr>
          </a:p>
        </p:txBody>
      </p:sp>
      <p:sp>
        <p:nvSpPr>
          <p:cNvPr id="4" name="文本框 3"/>
          <p:cNvSpPr txBox="1"/>
          <p:nvPr/>
        </p:nvSpPr>
        <p:spPr>
          <a:xfrm>
            <a:off x="2385695" y="4561205"/>
            <a:ext cx="2540000" cy="953135"/>
          </a:xfrm>
          <a:prstGeom prst="rect">
            <a:avLst/>
          </a:prstGeom>
          <a:noFill/>
        </p:spPr>
        <p:txBody>
          <a:bodyPr wrap="square" rtlCol="0" anchor="t">
            <a:spAutoFit/>
          </a:bodyPr>
          <a:p>
            <a:r>
              <a:rPr lang="zh-CN" altLang="en-US">
                <a:solidFill>
                  <a:srgbClr val="FF0000"/>
                </a:solidFill>
              </a:rPr>
              <a:t>p4_line_indirchart_w</a:t>
            </a:r>
            <a:endParaRPr lang="zh-CN" altLang="en-US">
              <a:solidFill>
                <a:srgbClr val="FF0000"/>
              </a:solidFill>
            </a:endParaRPr>
          </a:p>
        </p:txBody>
      </p:sp>
      <p:sp>
        <p:nvSpPr>
          <p:cNvPr id="6" name="文本框 5"/>
          <p:cNvSpPr txBox="1"/>
          <p:nvPr/>
        </p:nvSpPr>
        <p:spPr>
          <a:xfrm>
            <a:off x="5666105" y="1890395"/>
            <a:ext cx="2540000" cy="953135"/>
          </a:xfrm>
          <a:prstGeom prst="rect">
            <a:avLst/>
          </a:prstGeom>
          <a:noFill/>
        </p:spPr>
        <p:txBody>
          <a:bodyPr wrap="square" rtlCol="0" anchor="t">
            <a:spAutoFit/>
          </a:bodyPr>
          <a:p>
            <a:r>
              <a:rPr lang="zh-CN" altLang="en-US">
                <a:solidFill>
                  <a:srgbClr val="FF0000"/>
                </a:solidFill>
              </a:rPr>
              <a:t>p4_line_indirgap_w</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620688"/>
            <a:ext cx="8568952" cy="523220"/>
          </a:xfrm>
          <a:prstGeom prst="rect">
            <a:avLst/>
          </a:prstGeom>
        </p:spPr>
        <p:txBody>
          <a:bodyPr wrap="square">
            <a:spAutoFit/>
          </a:bodyPr>
          <a:lstStyle/>
          <a:p>
            <a:pPr marL="171450" indent="-171450" algn="l">
              <a:buFont typeface="Arial" panose="020B0604020202020204" pitchFamily="34" charset="0"/>
              <a:buChar char="•"/>
            </a:pPr>
            <a:r>
              <a:rPr lang="zh-CN" altLang="en-US" sz="1400" b="0" i="0" dirty="0">
                <a:latin typeface="等线" panose="02010600030101010101" pitchFamily="2" charset="-122"/>
                <a:ea typeface="等线" panose="02010600030101010101" pitchFamily="2" charset="-122"/>
              </a:rPr>
              <a:t>本周服务组实际刷卡工</a:t>
            </a:r>
            <a:r>
              <a:rPr lang="zh-CN" altLang="en-US" sz="1400" b="0" i="0" dirty="0" smtClean="0">
                <a:latin typeface="等线" panose="02010600030101010101" pitchFamily="2" charset="-122"/>
                <a:ea typeface="等线" panose="02010600030101010101" pitchFamily="2" charset="-122"/>
              </a:rPr>
              <a:t>时</a:t>
            </a:r>
            <a:r>
              <a:rPr lang="en-US" altLang="zh-CN" sz="1400" b="0" i="0" dirty="0" smtClean="0">
                <a:latin typeface="等线" panose="02010600030101010101" pitchFamily="2" charset="-122"/>
                <a:ea typeface="等线" panose="02010600030101010101" pitchFamily="2" charset="-122"/>
              </a:rPr>
              <a:t>1095.4</a:t>
            </a:r>
            <a:r>
              <a:rPr lang="zh-CN" altLang="en-US" sz="1400" b="0" i="0" dirty="0" smtClean="0">
                <a:latin typeface="等线" panose="02010600030101010101" pitchFamily="2" charset="-122"/>
                <a:ea typeface="等线" panose="02010600030101010101" pitchFamily="2" charset="-122"/>
              </a:rPr>
              <a:t>小</a:t>
            </a:r>
            <a:r>
              <a:rPr lang="zh-CN" altLang="en-US" sz="1400" b="0" i="0" dirty="0">
                <a:latin typeface="等线" panose="02010600030101010101" pitchFamily="2" charset="-122"/>
                <a:ea typeface="等线" panose="02010600030101010101" pitchFamily="2" charset="-122"/>
              </a:rPr>
              <a:t>时，低于预排总工时</a:t>
            </a:r>
            <a:r>
              <a:rPr lang="en-US" altLang="zh-CN" sz="1400" b="0" i="0" dirty="0" smtClean="0">
                <a:latin typeface="等线" panose="02010600030101010101" pitchFamily="2" charset="-122"/>
                <a:ea typeface="等线" panose="02010600030101010101" pitchFamily="2" charset="-122"/>
              </a:rPr>
              <a:t>(1215.6</a:t>
            </a:r>
            <a:r>
              <a:rPr lang="zh-CN" altLang="en-US" sz="1400" b="0" i="0" dirty="0" smtClean="0">
                <a:latin typeface="等线" panose="02010600030101010101" pitchFamily="2" charset="-122"/>
                <a:ea typeface="等线" panose="02010600030101010101" pitchFamily="2" charset="-122"/>
              </a:rPr>
              <a:t>小</a:t>
            </a:r>
            <a:r>
              <a:rPr lang="zh-CN" altLang="en-US" sz="1400" b="0" i="0" dirty="0">
                <a:latin typeface="等线" panose="02010600030101010101" pitchFamily="2" charset="-122"/>
                <a:ea typeface="等线" panose="02010600030101010101" pitchFamily="2" charset="-122"/>
              </a:rPr>
              <a:t>时</a:t>
            </a:r>
            <a:r>
              <a:rPr lang="en-US" altLang="zh-CN" sz="1400" b="0" i="0" dirty="0" smtClean="0">
                <a:latin typeface="等线" panose="02010600030101010101" pitchFamily="2" charset="-122"/>
                <a:ea typeface="等线" panose="02010600030101010101" pitchFamily="2" charset="-122"/>
              </a:rPr>
              <a:t>) 120.2</a:t>
            </a:r>
            <a:r>
              <a:rPr lang="zh-CN" altLang="en-US" sz="1400" b="0" i="0" dirty="0" smtClean="0">
                <a:latin typeface="等线" panose="02010600030101010101" pitchFamily="2" charset="-122"/>
                <a:ea typeface="等线" panose="02010600030101010101" pitchFamily="2" charset="-122"/>
              </a:rPr>
              <a:t>小时，扣除楼面</a:t>
            </a:r>
            <a:r>
              <a:rPr lang="en-US" altLang="zh-CN" sz="1400" b="0" i="0" dirty="0" smtClean="0">
                <a:latin typeface="等线" panose="02010600030101010101" pitchFamily="2" charset="-122"/>
                <a:ea typeface="等线" panose="02010600030101010101" pitchFamily="2" charset="-122"/>
              </a:rPr>
              <a:t>Sales</a:t>
            </a:r>
            <a:r>
              <a:rPr lang="zh-CN" altLang="en-US" sz="1400" b="0" i="0" dirty="0" smtClean="0">
                <a:latin typeface="等线" panose="02010600030101010101" pitchFamily="2" charset="-122"/>
                <a:ea typeface="等线" panose="02010600030101010101" pitchFamily="2" charset="-122"/>
              </a:rPr>
              <a:t>变化调整， 可改进的值班手工拉线工时为</a:t>
            </a:r>
            <a:r>
              <a:rPr lang="en-US" altLang="zh-CN" sz="1400" b="0" i="0" dirty="0" smtClean="0">
                <a:latin typeface="等线" panose="02010600030101010101" pitchFamily="2" charset="-122"/>
                <a:ea typeface="等线" panose="02010600030101010101" pitchFamily="2" charset="-122"/>
              </a:rPr>
              <a:t>25.5</a:t>
            </a:r>
            <a:r>
              <a:rPr lang="zh-CN" altLang="en-US" sz="1400" b="0" i="0" dirty="0" smtClean="0">
                <a:latin typeface="等线" panose="02010600030101010101" pitchFamily="2" charset="-122"/>
                <a:ea typeface="等线" panose="02010600030101010101" pitchFamily="2" charset="-122"/>
              </a:rPr>
              <a:t>小时</a:t>
            </a:r>
            <a:endParaRPr lang="zh-CN" altLang="en-US" sz="1400" b="0" i="0" dirty="0">
              <a:latin typeface="等线" panose="02010600030101010101" pitchFamily="2" charset="-122"/>
              <a:ea typeface="等线" panose="02010600030101010101" pitchFamily="2" charset="-122"/>
            </a:endParaRPr>
          </a:p>
        </p:txBody>
      </p:sp>
      <p:sp>
        <p:nvSpPr>
          <p:cNvPr id="6" name="Rectangle 5"/>
          <p:cNvSpPr/>
          <p:nvPr/>
        </p:nvSpPr>
        <p:spPr>
          <a:xfrm>
            <a:off x="395536" y="253656"/>
            <a:ext cx="1826141" cy="338554"/>
          </a:xfrm>
          <a:prstGeom prst="rect">
            <a:avLst/>
          </a:prstGeom>
        </p:spPr>
        <p:txBody>
          <a:bodyPr wrap="none">
            <a:spAutoFit/>
          </a:bodyPr>
          <a:lstStyle/>
          <a:p>
            <a:pPr lvl="0" algn="l"/>
            <a:r>
              <a:rPr lang="zh-CN" altLang="en-US" sz="1600" i="0" dirty="0">
                <a:solidFill>
                  <a:srgbClr val="000000"/>
                </a:solidFill>
                <a:latin typeface="等线" panose="02010600030101010101" pitchFamily="2" charset="-122"/>
                <a:ea typeface="等线" panose="02010600030101010101" pitchFamily="2" charset="-122"/>
              </a:rPr>
              <a:t>值</a:t>
            </a:r>
            <a:r>
              <a:rPr lang="zh-CN" altLang="en-US" sz="1600" i="0" dirty="0" smtClean="0">
                <a:solidFill>
                  <a:srgbClr val="000000"/>
                </a:solidFill>
                <a:latin typeface="等线" panose="02010600030101010101" pitchFamily="2" charset="-122"/>
                <a:ea typeface="等线" panose="02010600030101010101" pitchFamily="2" charset="-122"/>
              </a:rPr>
              <a:t>班手工拉线明细</a:t>
            </a:r>
            <a:endParaRPr lang="en-US" altLang="zh-CN" sz="1600" i="0" dirty="0">
              <a:solidFill>
                <a:srgbClr val="000000"/>
              </a:solidFill>
              <a:latin typeface="等线" panose="02010600030101010101" pitchFamily="2" charset="-122"/>
              <a:ea typeface="等线" panose="02010600030101010101" pitchFamily="2" charset="-122"/>
            </a:endParaRPr>
          </a:p>
        </p:txBody>
      </p:sp>
      <p:graphicFrame>
        <p:nvGraphicFramePr>
          <p:cNvPr id="7" name="Table 6"/>
          <p:cNvGraphicFramePr>
            <a:graphicFrameLocks noGrp="1"/>
          </p:cNvGraphicFramePr>
          <p:nvPr/>
        </p:nvGraphicFramePr>
        <p:xfrm>
          <a:off x="756248" y="4748232"/>
          <a:ext cx="7848198" cy="1849120"/>
        </p:xfrm>
        <a:graphic>
          <a:graphicData uri="http://schemas.openxmlformats.org/drawingml/2006/table">
            <a:tbl>
              <a:tblPr/>
              <a:tblGrid>
                <a:gridCol w="1308033"/>
                <a:gridCol w="1308033"/>
                <a:gridCol w="1308033"/>
                <a:gridCol w="1308033"/>
                <a:gridCol w="1308033"/>
                <a:gridCol w="1308033"/>
              </a:tblGrid>
              <a:tr h="216000">
                <a:tc>
                  <a:txBody>
                    <a:bodyPr/>
                    <a:lstStyle/>
                    <a:p>
                      <a:pPr algn="ctr"/>
                      <a:r>
                        <a:rPr lang="en-US" sz="1100" b="1" dirty="0">
                          <a:latin typeface="等线" panose="02010600030101010101" pitchFamily="2" charset="-122"/>
                          <a:ea typeface="等线" panose="02010600030101010101" pitchFamily="2" charset="-122"/>
                        </a:rPr>
                        <a:t>PSID</a:t>
                      </a:r>
                      <a:endParaRPr lang="en-US" sz="1100" b="1"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a:r>
                        <a:rPr lang="en-US" sz="1100" b="1" dirty="0" err="1">
                          <a:latin typeface="等线" panose="02010600030101010101" pitchFamily="2" charset="-122"/>
                          <a:ea typeface="等线" panose="02010600030101010101" pitchFamily="2" charset="-122"/>
                        </a:rPr>
                        <a:t>员工姓名</a:t>
                      </a:r>
                      <a:endParaRPr lang="en-US" sz="1100" b="1"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a:r>
                        <a:rPr lang="en-US" sz="1100" b="1" dirty="0" err="1">
                          <a:latin typeface="等线" panose="02010600030101010101" pitchFamily="2" charset="-122"/>
                          <a:ea typeface="等线" panose="02010600030101010101" pitchFamily="2" charset="-122"/>
                        </a:rPr>
                        <a:t>差异类型</a:t>
                      </a:r>
                      <a:endParaRPr lang="en-US" sz="1100" b="1"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a:r>
                        <a:rPr lang="en-US" sz="1100" b="1" dirty="0" err="1">
                          <a:latin typeface="等线" panose="02010600030101010101" pitchFamily="2" charset="-122"/>
                          <a:ea typeface="等线" panose="02010600030101010101" pitchFamily="2" charset="-122"/>
                        </a:rPr>
                        <a:t>预排总工时</a:t>
                      </a:r>
                      <a:endParaRPr lang="en-US" sz="1100" b="1"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a:r>
                        <a:rPr lang="en-US" sz="1100" b="1" dirty="0" err="1">
                          <a:latin typeface="等线" panose="02010600030101010101" pitchFamily="2" charset="-122"/>
                          <a:ea typeface="等线" panose="02010600030101010101" pitchFamily="2" charset="-122"/>
                        </a:rPr>
                        <a:t>实际刷卡工时</a:t>
                      </a:r>
                      <a:endParaRPr lang="en-US" sz="1100" b="1"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a:r>
                        <a:rPr lang="en-US" sz="1100" b="1" dirty="0" err="1">
                          <a:latin typeface="等线" panose="02010600030101010101" pitchFamily="2" charset="-122"/>
                          <a:ea typeface="等线" panose="02010600030101010101" pitchFamily="2" charset="-122"/>
                        </a:rPr>
                        <a:t>工时差异</a:t>
                      </a:r>
                      <a:endParaRPr lang="en-US" sz="1100" b="1"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lumMod val="75000"/>
                      </a:schemeClr>
                    </a:solidFill>
                  </a:tcPr>
                </a:tc>
              </a:tr>
              <a:tr h="216000">
                <a:tc>
                  <a:txBody>
                    <a:bodyPr/>
                    <a:lstStyle/>
                    <a:p>
                      <a:pPr algn="ctr"/>
                      <a:r>
                        <a:rPr lang="en-US" sz="1100" dirty="0">
                          <a:latin typeface="等线" panose="02010600030101010101" pitchFamily="2" charset="-122"/>
                          <a:ea typeface="等线" panose="02010600030101010101" pitchFamily="2" charset="-122"/>
                        </a:rPr>
                        <a:t>501545297</a:t>
                      </a:r>
                      <a:endParaRPr lang="en-US" sz="110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zh-CN" altLang="en-US" sz="1100" dirty="0" smtClean="0">
                          <a:latin typeface="等线" panose="02010600030101010101" pitchFamily="2" charset="-122"/>
                          <a:ea typeface="等线" panose="02010600030101010101" pitchFamily="2" charset="-122"/>
                        </a:rPr>
                        <a:t>马宝山</a:t>
                      </a:r>
                      <a:endParaRPr lang="en-US" sz="1100"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solidFill>
                      <a:srgbClr val="FFFFFF"/>
                    </a:solidFill>
                  </a:tcPr>
                </a:tc>
                <a:tc>
                  <a:txBody>
                    <a:bodyPr/>
                    <a:lstStyle/>
                    <a:p>
                      <a:pPr algn="ctr"/>
                      <a:r>
                        <a:rPr lang="en-US" sz="1100" dirty="0">
                          <a:latin typeface="等线" panose="02010600030101010101" pitchFamily="2" charset="-122"/>
                          <a:ea typeface="等线" panose="02010600030101010101" pitchFamily="2" charset="-122"/>
                        </a:rPr>
                        <a:t>实际大于预排</a:t>
                      </a:r>
                      <a:endParaRPr lang="en-US" sz="1100"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smtClean="0">
                          <a:solidFill>
                            <a:srgbClr val="000000"/>
                          </a:solidFill>
                          <a:effectLst/>
                          <a:latin typeface="等线" panose="02010600030101010101" pitchFamily="2" charset="-122"/>
                          <a:ea typeface="等线" panose="02010600030101010101" pitchFamily="2" charset="-122"/>
                        </a:rPr>
                        <a:t>28.3 </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smtClean="0">
                          <a:solidFill>
                            <a:srgbClr val="000000"/>
                          </a:solidFill>
                          <a:effectLst/>
                          <a:latin typeface="等线" panose="02010600030101010101" pitchFamily="2" charset="-122"/>
                          <a:ea typeface="等线" panose="02010600030101010101" pitchFamily="2" charset="-122"/>
                        </a:rPr>
                        <a:t>50.7 </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smtClean="0">
                          <a:solidFill>
                            <a:srgbClr val="000000"/>
                          </a:solidFill>
                          <a:effectLst/>
                          <a:latin typeface="等线" panose="02010600030101010101" pitchFamily="2" charset="-122"/>
                          <a:ea typeface="等线" panose="02010600030101010101" pitchFamily="2" charset="-122"/>
                        </a:rPr>
                        <a:t>22.4 </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solidFill>
                      <a:srgbClr val="FFFFFF"/>
                    </a:solidFill>
                  </a:tcPr>
                </a:tc>
              </a:tr>
              <a:tr h="216000">
                <a:tc>
                  <a:txBody>
                    <a:bodyPr/>
                    <a:lstStyle/>
                    <a:p>
                      <a:pPr algn="ctr"/>
                      <a:r>
                        <a:rPr lang="en-US" sz="1100" dirty="0">
                          <a:latin typeface="等线" panose="02010600030101010101" pitchFamily="2" charset="-122"/>
                          <a:ea typeface="等线" panose="02010600030101010101" pitchFamily="2" charset="-122"/>
                        </a:rPr>
                        <a:t>101205084</a:t>
                      </a:r>
                      <a:endParaRPr lang="en-US" sz="1100" dirty="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100" dirty="0">
                          <a:latin typeface="等线" panose="02010600030101010101" pitchFamily="2" charset="-122"/>
                          <a:ea typeface="等线" panose="02010600030101010101" pitchFamily="2" charset="-122"/>
                        </a:rPr>
                        <a:t>王海灯 </a:t>
                      </a:r>
                      <a:endParaRPr lang="en-US" sz="1100"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100" dirty="0">
                          <a:latin typeface="等线" panose="02010600030101010101" pitchFamily="2" charset="-122"/>
                          <a:ea typeface="等线" panose="02010600030101010101" pitchFamily="2" charset="-122"/>
                        </a:rPr>
                        <a:t>实际大于预排</a:t>
                      </a:r>
                      <a:endParaRPr lang="en-US" sz="1100"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
                      <a:r>
                        <a:rPr lang="en-US" sz="1100" b="0" i="0" u="none" strike="noStrike" dirty="0" smtClean="0">
                          <a:solidFill>
                            <a:srgbClr val="000000"/>
                          </a:solidFill>
                          <a:effectLst/>
                          <a:latin typeface="等线" panose="02010600030101010101" pitchFamily="2" charset="-122"/>
                          <a:ea typeface="等线" panose="02010600030101010101" pitchFamily="2" charset="-122"/>
                        </a:rPr>
                        <a:t>6.6 </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
                      <a:r>
                        <a:rPr lang="en-US" sz="1100" b="0" i="0" u="none" strike="noStrike" dirty="0" smtClean="0">
                          <a:solidFill>
                            <a:srgbClr val="000000"/>
                          </a:solidFill>
                          <a:effectLst/>
                          <a:latin typeface="等线" panose="02010600030101010101" pitchFamily="2" charset="-122"/>
                          <a:ea typeface="等线" panose="02010600030101010101" pitchFamily="2" charset="-122"/>
                        </a:rPr>
                        <a:t>22.0 </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
                      <a:r>
                        <a:rPr lang="en-US" sz="1100" b="0" i="0" u="none" strike="noStrike" dirty="0" smtClean="0">
                          <a:solidFill>
                            <a:srgbClr val="000000"/>
                          </a:solidFill>
                          <a:effectLst/>
                          <a:latin typeface="等线" panose="02010600030101010101" pitchFamily="2" charset="-122"/>
                          <a:ea typeface="等线" panose="02010600030101010101" pitchFamily="2" charset="-122"/>
                        </a:rPr>
                        <a:t>15.4 </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16000">
                <a:tc>
                  <a:txBody>
                    <a:bodyPr/>
                    <a:lstStyle/>
                    <a:p>
                      <a:pPr algn="ctr"/>
                      <a:r>
                        <a:rPr lang="en-US" sz="1100" dirty="0">
                          <a:latin typeface="等线" panose="02010600030101010101" pitchFamily="2" charset="-122"/>
                          <a:ea typeface="等线" panose="02010600030101010101" pitchFamily="2" charset="-122"/>
                        </a:rPr>
                        <a:t>100922752</a:t>
                      </a:r>
                      <a:endParaRPr lang="en-US" sz="1100" dirty="0">
                        <a:latin typeface="等线" panose="02010600030101010101" pitchFamily="2" charset="-122"/>
                        <a:ea typeface="等线" panose="02010600030101010101" pitchFamily="2" charset="-122"/>
                      </a:endParaRPr>
                    </a:p>
                  </a:txBody>
                  <a:tcPr marL="25400" marT="254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100" dirty="0">
                          <a:latin typeface="等线" panose="02010600030101010101" pitchFamily="2" charset="-122"/>
                          <a:ea typeface="等线" panose="02010600030101010101" pitchFamily="2" charset="-122"/>
                        </a:rPr>
                        <a:t>喻凤莲 </a:t>
                      </a:r>
                      <a:endParaRPr lang="en-US" sz="1100" dirty="0">
                        <a:latin typeface="等线" panose="02010600030101010101" pitchFamily="2" charset="-122"/>
                        <a:ea typeface="等线" panose="02010600030101010101" pitchFamily="2" charset="-122"/>
                      </a:endParaRPr>
                    </a:p>
                  </a:txBody>
                  <a:tcPr marL="25400" marT="254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100" dirty="0">
                          <a:latin typeface="等线" panose="02010600030101010101" pitchFamily="2" charset="-122"/>
                          <a:ea typeface="等线" panose="02010600030101010101" pitchFamily="2" charset="-122"/>
                        </a:rPr>
                        <a:t>实际大于预排</a:t>
                      </a:r>
                      <a:endParaRPr lang="en-US" sz="1100" dirty="0">
                        <a:latin typeface="等线" panose="02010600030101010101" pitchFamily="2" charset="-122"/>
                        <a:ea typeface="等线" panose="02010600030101010101" pitchFamily="2" charset="-122"/>
                      </a:endParaRPr>
                    </a:p>
                  </a:txBody>
                  <a:tcPr marL="25400" marT="254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en-US" sz="1100" b="0" i="0" u="none" strike="noStrike" dirty="0" smtClean="0">
                          <a:solidFill>
                            <a:srgbClr val="000000"/>
                          </a:solidFill>
                          <a:effectLst/>
                          <a:latin typeface="等线" panose="02010600030101010101" pitchFamily="2" charset="-122"/>
                          <a:ea typeface="等线" panose="02010600030101010101" pitchFamily="2" charset="-122"/>
                        </a:rPr>
                        <a:t>34.3 </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en-US" sz="1100" b="0" i="0" u="none" strike="noStrike" dirty="0" smtClean="0">
                          <a:solidFill>
                            <a:srgbClr val="000000"/>
                          </a:solidFill>
                          <a:effectLst/>
                          <a:latin typeface="等线" panose="02010600030101010101" pitchFamily="2" charset="-122"/>
                          <a:ea typeface="等线" panose="02010600030101010101" pitchFamily="2" charset="-122"/>
                        </a:rPr>
                        <a:t>48.2 </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en-US" sz="1100" b="0" i="0" u="none" strike="noStrike" dirty="0" smtClean="0">
                          <a:solidFill>
                            <a:srgbClr val="000000"/>
                          </a:solidFill>
                          <a:effectLst/>
                          <a:latin typeface="等线" panose="02010600030101010101" pitchFamily="2" charset="-122"/>
                          <a:ea typeface="等线" panose="02010600030101010101" pitchFamily="2" charset="-122"/>
                        </a:rPr>
                        <a:t>13.9 </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16000">
                <a:tc gridSpan="6">
                  <a:txBody>
                    <a:bodyPr/>
                    <a:lstStyle/>
                    <a:p>
                      <a:pPr algn="ctr"/>
                      <a:endParaRPr lang="en-US" sz="1100" dirty="0">
                        <a:latin typeface="等线" panose="02010600030101010101" pitchFamily="2" charset="-122"/>
                        <a:ea typeface="等线" panose="02010600030101010101" pitchFamily="2" charset="-122"/>
                      </a:endParaRPr>
                    </a:p>
                  </a:txBody>
                  <a:tcPr marL="25400" marT="254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cPr marL="25400" marT="254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cPr marL="25400" marT="254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16000">
                <a:tc>
                  <a:txBody>
                    <a:bodyPr/>
                    <a:lstStyle/>
                    <a:p>
                      <a:pPr algn="ctr"/>
                      <a:r>
                        <a:rPr lang="en-US" sz="1100">
                          <a:latin typeface="等线" panose="02010600030101010101" pitchFamily="2" charset="-122"/>
                          <a:ea typeface="等线" panose="02010600030101010101" pitchFamily="2" charset="-122"/>
                        </a:rPr>
                        <a:t>502172509</a:t>
                      </a:r>
                      <a:endParaRPr lang="en-US" sz="110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US" sz="1100" dirty="0">
                          <a:latin typeface="等线" panose="02010600030101010101" pitchFamily="2" charset="-122"/>
                          <a:ea typeface="等线" panose="02010600030101010101" pitchFamily="2" charset="-122"/>
                        </a:rPr>
                        <a:t> </a:t>
                      </a:r>
                      <a:r>
                        <a:rPr lang="zh-CN" altLang="en-US" sz="1100" dirty="0" smtClean="0">
                          <a:latin typeface="等线" panose="02010600030101010101" pitchFamily="2" charset="-122"/>
                          <a:ea typeface="等线" panose="02010600030101010101" pitchFamily="2" charset="-122"/>
                        </a:rPr>
                        <a:t>张爱民</a:t>
                      </a:r>
                      <a:endParaRPr lang="en-US" sz="1100"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cmpd="sng" algn="ctr">
                      <a:solidFill>
                        <a:srgbClr val="000000"/>
                      </a:solidFill>
                      <a:prstDash val="solid"/>
                      <a:round/>
                      <a:headEnd type="none" w="med" len="med"/>
                      <a:tailEnd type="none" w="med" len="med"/>
                    </a:lnB>
                    <a:solidFill>
                      <a:srgbClr val="FFFFFF"/>
                    </a:solidFill>
                  </a:tcPr>
                </a:tc>
                <a:tc>
                  <a:txBody>
                    <a:bodyPr/>
                    <a:lstStyle/>
                    <a:p>
                      <a:pPr algn="ctr"/>
                      <a:r>
                        <a:rPr lang="en-US" sz="1100" dirty="0" err="1">
                          <a:latin typeface="等线" panose="02010600030101010101" pitchFamily="2" charset="-122"/>
                          <a:ea typeface="等线" panose="02010600030101010101" pitchFamily="2" charset="-122"/>
                        </a:rPr>
                        <a:t>实际小于预排</a:t>
                      </a:r>
                      <a:endParaRPr lang="en-US" sz="1100" dirty="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smtClean="0">
                          <a:solidFill>
                            <a:srgbClr val="000000"/>
                          </a:solidFill>
                          <a:effectLst/>
                          <a:latin typeface="等线" panose="02010600030101010101" pitchFamily="2" charset="-122"/>
                          <a:ea typeface="等线" panose="02010600030101010101" pitchFamily="2" charset="-122"/>
                        </a:rPr>
                        <a:t>7.9 </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smtClean="0">
                          <a:solidFill>
                            <a:srgbClr val="000000"/>
                          </a:solidFill>
                          <a:effectLst/>
                          <a:latin typeface="等线" panose="02010600030101010101" pitchFamily="2" charset="-122"/>
                          <a:ea typeface="等线" panose="02010600030101010101" pitchFamily="2" charset="-122"/>
                        </a:rPr>
                        <a:t>0.0</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smtClean="0">
                          <a:solidFill>
                            <a:srgbClr val="000000"/>
                          </a:solidFill>
                          <a:effectLst/>
                          <a:latin typeface="等线" panose="02010600030101010101" pitchFamily="2" charset="-122"/>
                          <a:ea typeface="等线" panose="02010600030101010101" pitchFamily="2" charset="-122"/>
                        </a:rPr>
                        <a:t>-</a:t>
                      </a:r>
                      <a:r>
                        <a:rPr lang="en-US" sz="1100" b="0" i="0" u="none" strike="noStrike" dirty="0">
                          <a:solidFill>
                            <a:srgbClr val="000000"/>
                          </a:solidFill>
                          <a:effectLst/>
                          <a:latin typeface="等线" panose="02010600030101010101" pitchFamily="2" charset="-122"/>
                          <a:ea typeface="等线" panose="02010600030101010101" pitchFamily="2" charset="-122"/>
                        </a:rPr>
                        <a:t>7.9 </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cmpd="sng" algn="ctr">
                      <a:solidFill>
                        <a:srgbClr val="000000"/>
                      </a:solidFill>
                      <a:prstDash val="solid"/>
                      <a:round/>
                      <a:headEnd type="none" w="med" len="med"/>
                      <a:tailEnd type="none" w="med" len="med"/>
                    </a:lnB>
                    <a:solidFill>
                      <a:srgbClr val="FFFFFF"/>
                    </a:solidFill>
                  </a:tcPr>
                </a:tc>
              </a:tr>
              <a:tr h="216000">
                <a:tc>
                  <a:txBody>
                    <a:bodyPr/>
                    <a:lstStyle/>
                    <a:p>
                      <a:pPr algn="ctr"/>
                      <a:r>
                        <a:rPr lang="en-US" sz="1100">
                          <a:latin typeface="等线" panose="02010600030101010101" pitchFamily="2" charset="-122"/>
                          <a:ea typeface="等线" panose="02010600030101010101" pitchFamily="2" charset="-122"/>
                        </a:rPr>
                        <a:t>102168855</a:t>
                      </a:r>
                      <a:endParaRPr lang="en-US" sz="110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US" sz="1100">
                          <a:latin typeface="等线" panose="02010600030101010101" pitchFamily="2" charset="-122"/>
                          <a:ea typeface="等线" panose="02010600030101010101" pitchFamily="2" charset="-122"/>
                        </a:rPr>
                        <a:t>高艳 </a:t>
                      </a:r>
                      <a:endParaRPr lang="en-US" sz="110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solidFill>
                      <a:srgbClr val="FFFFFF"/>
                    </a:solidFill>
                  </a:tcPr>
                </a:tc>
                <a:tc>
                  <a:txBody>
                    <a:bodyPr/>
                    <a:lstStyle/>
                    <a:p>
                      <a:pPr algn="ctr"/>
                      <a:r>
                        <a:rPr lang="en-US" sz="1100">
                          <a:latin typeface="等线" panose="02010600030101010101" pitchFamily="2" charset="-122"/>
                          <a:ea typeface="等线" panose="02010600030101010101" pitchFamily="2" charset="-122"/>
                        </a:rPr>
                        <a:t>实际小于预排</a:t>
                      </a:r>
                      <a:endParaRPr lang="en-US" sz="110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smtClean="0">
                          <a:solidFill>
                            <a:srgbClr val="000000"/>
                          </a:solidFill>
                          <a:effectLst/>
                          <a:latin typeface="等线" panose="02010600030101010101" pitchFamily="2" charset="-122"/>
                          <a:ea typeface="等线" panose="02010600030101010101" pitchFamily="2" charset="-122"/>
                        </a:rPr>
                        <a:t>28.6 </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smtClean="0">
                          <a:solidFill>
                            <a:srgbClr val="000000"/>
                          </a:solidFill>
                          <a:effectLst/>
                          <a:latin typeface="等线" panose="02010600030101010101" pitchFamily="2" charset="-122"/>
                          <a:ea typeface="等线" panose="02010600030101010101" pitchFamily="2" charset="-122"/>
                        </a:rPr>
                        <a:t>13.2 </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smtClean="0">
                          <a:solidFill>
                            <a:srgbClr val="000000"/>
                          </a:solidFill>
                          <a:effectLst/>
                          <a:latin typeface="等线" panose="02010600030101010101" pitchFamily="2" charset="-122"/>
                          <a:ea typeface="等线" panose="02010600030101010101" pitchFamily="2" charset="-122"/>
                        </a:rPr>
                        <a:t>-</a:t>
                      </a:r>
                      <a:r>
                        <a:rPr lang="en-US" sz="1100" b="0" i="0" u="none" strike="noStrike" dirty="0">
                          <a:solidFill>
                            <a:srgbClr val="000000"/>
                          </a:solidFill>
                          <a:effectLst/>
                          <a:latin typeface="等线" panose="02010600030101010101" pitchFamily="2" charset="-122"/>
                          <a:ea typeface="等线" panose="02010600030101010101" pitchFamily="2" charset="-122"/>
                        </a:rPr>
                        <a:t>15.4 </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solidFill>
                      <a:srgbClr val="FFFFFF"/>
                    </a:solidFill>
                  </a:tcPr>
                </a:tc>
              </a:tr>
              <a:tr h="216000">
                <a:tc>
                  <a:txBody>
                    <a:bodyPr/>
                    <a:lstStyle/>
                    <a:p>
                      <a:pPr algn="ctr"/>
                      <a:r>
                        <a:rPr lang="en-US" sz="1100">
                          <a:latin typeface="等线" panose="02010600030101010101" pitchFamily="2" charset="-122"/>
                          <a:ea typeface="等线" panose="02010600030101010101" pitchFamily="2" charset="-122"/>
                        </a:rPr>
                        <a:t>-1</a:t>
                      </a:r>
                      <a:endParaRPr lang="en-US" sz="1100">
                        <a:latin typeface="等线" panose="02010600030101010101" pitchFamily="2" charset="-122"/>
                        <a:ea typeface="等线" panose="02010600030101010101" pitchFamily="2" charset="-122"/>
                      </a:endParaRPr>
                    </a:p>
                  </a:txBody>
                  <a:tcPr marL="25400" marT="25400" marB="38100" anchor="ctr">
                    <a:lnL w="9525"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solidFill>
                      <a:srgbClr val="FFFFFF"/>
                    </a:solidFill>
                  </a:tcPr>
                </a:tc>
                <a:tc>
                  <a:txBody>
                    <a:bodyPr/>
                    <a:lstStyle/>
                    <a:p>
                      <a:pPr algn="ctr"/>
                      <a:r>
                        <a:rPr lang="en-US" sz="1100">
                          <a:latin typeface="等线" panose="02010600030101010101" pitchFamily="2" charset="-122"/>
                          <a:ea typeface="等线" panose="02010600030101010101" pitchFamily="2" charset="-122"/>
                        </a:rPr>
                        <a:t>服务员 </a:t>
                      </a:r>
                      <a:endParaRPr lang="en-US" sz="110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solidFill>
                      <a:srgbClr val="FFFFFF"/>
                    </a:solidFill>
                  </a:tcPr>
                </a:tc>
                <a:tc>
                  <a:txBody>
                    <a:bodyPr/>
                    <a:lstStyle/>
                    <a:p>
                      <a:pPr algn="ctr"/>
                      <a:r>
                        <a:rPr lang="en-US" sz="1100">
                          <a:latin typeface="等线" panose="02010600030101010101" pitchFamily="2" charset="-122"/>
                          <a:ea typeface="等线" panose="02010600030101010101" pitchFamily="2" charset="-122"/>
                        </a:rPr>
                        <a:t>实际小于预排</a:t>
                      </a:r>
                      <a:endParaRPr lang="en-US" sz="1100">
                        <a:latin typeface="等线" panose="02010600030101010101" pitchFamily="2" charset="-122"/>
                        <a:ea typeface="等线" panose="02010600030101010101" pitchFamily="2" charset="-122"/>
                      </a:endParaRPr>
                    </a:p>
                  </a:txBody>
                  <a:tcPr marL="25400" marT="25400" marB="38100" anchor="ctr">
                    <a:lnL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smtClean="0">
                          <a:solidFill>
                            <a:srgbClr val="000000"/>
                          </a:solidFill>
                          <a:effectLst/>
                          <a:latin typeface="等线" panose="02010600030101010101" pitchFamily="2" charset="-122"/>
                          <a:ea typeface="等线" panose="02010600030101010101" pitchFamily="2" charset="-122"/>
                        </a:rPr>
                        <a:t>161.5 </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smtClean="0">
                          <a:solidFill>
                            <a:srgbClr val="000000"/>
                          </a:solidFill>
                          <a:effectLst/>
                          <a:latin typeface="等线" panose="02010600030101010101" pitchFamily="2" charset="-122"/>
                          <a:ea typeface="等线" panose="02010600030101010101" pitchFamily="2" charset="-122"/>
                        </a:rPr>
                        <a:t>0.0</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smtClean="0">
                          <a:solidFill>
                            <a:srgbClr val="000000"/>
                          </a:solidFill>
                          <a:effectLst/>
                          <a:latin typeface="等线" panose="02010600030101010101" pitchFamily="2" charset="-122"/>
                          <a:ea typeface="等线" panose="02010600030101010101" pitchFamily="2" charset="-122"/>
                        </a:rPr>
                        <a:t>-</a:t>
                      </a:r>
                      <a:r>
                        <a:rPr lang="en-US" sz="1100" b="0" i="0" u="none" strike="noStrike" dirty="0">
                          <a:solidFill>
                            <a:srgbClr val="000000"/>
                          </a:solidFill>
                          <a:effectLst/>
                          <a:latin typeface="等线" panose="02010600030101010101" pitchFamily="2" charset="-122"/>
                          <a:ea typeface="等线" panose="02010600030101010101" pitchFamily="2" charset="-122"/>
                        </a:rPr>
                        <a:t>161.5 </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cap="flat" cmpd="sng" algn="ctr">
                      <a:solidFill>
                        <a:srgbClr val="000000"/>
                      </a:solidFill>
                      <a:prstDash val="solid"/>
                      <a:round/>
                      <a:headEnd type="none" w="med" len="med"/>
                      <a:tailEnd type="none" w="med" len="med"/>
                    </a:lnL>
                    <a:lnR cap="flat" cmpd="sng" algn="ctr">
                      <a:solidFill>
                        <a:srgbClr val="000000"/>
                      </a:solidFill>
                      <a:prstDash val="solid"/>
                      <a:round/>
                      <a:headEnd type="none" w="med" len="med"/>
                      <a:tailEnd type="none" w="med" len="med"/>
                    </a:lnR>
                    <a:lnT cap="flat" cmpd="sng" algn="ctr">
                      <a:solidFill>
                        <a:srgbClr val="000000"/>
                      </a:solidFill>
                      <a:prstDash val="solid"/>
                      <a:round/>
                      <a:headEnd type="none" w="med" len="med"/>
                      <a:tailEnd type="none" w="med" len="med"/>
                    </a:lnT>
                    <a:lnB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8" name="Chart 7"/>
          <p:cNvGraphicFramePr/>
          <p:nvPr/>
        </p:nvGraphicFramePr>
        <p:xfrm>
          <a:off x="575556" y="1143908"/>
          <a:ext cx="8208912" cy="1555374"/>
        </p:xfrm>
        <a:graphic>
          <a:graphicData uri="http://schemas.openxmlformats.org/drawingml/2006/chart">
            <c:chart xmlns:c="http://schemas.openxmlformats.org/drawingml/2006/chart" xmlns:r="http://schemas.openxmlformats.org/officeDocument/2006/relationships" r:id="rId1"/>
          </a:graphicData>
        </a:graphic>
      </p:graphicFrame>
      <p:sp>
        <p:nvSpPr>
          <p:cNvPr id="9" name="TextBox 16"/>
          <p:cNvSpPr txBox="1"/>
          <p:nvPr/>
        </p:nvSpPr>
        <p:spPr>
          <a:xfrm>
            <a:off x="3156533" y="4448145"/>
            <a:ext cx="3047629" cy="276999"/>
          </a:xfrm>
          <a:prstGeom prst="rect">
            <a:avLst/>
          </a:prstGeom>
          <a:noFill/>
        </p:spPr>
        <p:txBody>
          <a:bodyPr wrap="none" rtlCol="0">
            <a:spAutoFit/>
          </a:bodyPr>
          <a:lstStyle/>
          <a:p>
            <a:pPr>
              <a:buNone/>
            </a:pPr>
            <a:r>
              <a:rPr lang="zh-CN" altLang="en-US" sz="1200" i="0" dirty="0">
                <a:latin typeface="等线" panose="02010600030101010101" pitchFamily="2" charset="-122"/>
                <a:ea typeface="等线" panose="02010600030101010101" pitchFamily="2" charset="-122"/>
              </a:rPr>
              <a:t>实</a:t>
            </a:r>
            <a:r>
              <a:rPr lang="zh-CN" altLang="en-US" sz="1200" i="0" dirty="0" smtClean="0">
                <a:latin typeface="等线" panose="02010600030101010101" pitchFamily="2" charset="-122"/>
                <a:ea typeface="等线" panose="02010600030101010101" pitchFamily="2" charset="-122"/>
              </a:rPr>
              <a:t>际工时</a:t>
            </a:r>
            <a:r>
              <a:rPr lang="en-US" altLang="zh-CN" sz="1200" i="0" dirty="0" smtClean="0">
                <a:latin typeface="等线" panose="02010600030101010101" pitchFamily="2" charset="-122"/>
                <a:ea typeface="等线" panose="02010600030101010101" pitchFamily="2" charset="-122"/>
              </a:rPr>
              <a:t>vs.</a:t>
            </a:r>
            <a:r>
              <a:rPr lang="zh-CN" altLang="en-US" sz="1200" i="0" dirty="0">
                <a:latin typeface="等线" panose="02010600030101010101" pitchFamily="2" charset="-122"/>
                <a:ea typeface="等线" panose="02010600030101010101" pitchFamily="2" charset="-122"/>
              </a:rPr>
              <a:t>预</a:t>
            </a:r>
            <a:r>
              <a:rPr lang="zh-CN" altLang="en-US" sz="1200" i="0" dirty="0" smtClean="0">
                <a:latin typeface="等线" panose="02010600030101010101" pitchFamily="2" charset="-122"/>
                <a:ea typeface="等线" panose="02010600030101010101" pitchFamily="2" charset="-122"/>
              </a:rPr>
              <a:t>排工时增加</a:t>
            </a:r>
            <a:r>
              <a:rPr lang="en-US" altLang="zh-CN" sz="1200" i="0" dirty="0" smtClean="0">
                <a:latin typeface="等线" panose="02010600030101010101" pitchFamily="2" charset="-122"/>
                <a:ea typeface="等线" panose="02010600030101010101" pitchFamily="2" charset="-122"/>
              </a:rPr>
              <a:t>Top3&amp;</a:t>
            </a:r>
            <a:r>
              <a:rPr lang="zh-CN" altLang="en-US" sz="1200" i="0" dirty="0" smtClean="0">
                <a:latin typeface="等线" panose="02010600030101010101" pitchFamily="2" charset="-122"/>
                <a:ea typeface="等线" panose="02010600030101010101" pitchFamily="2" charset="-122"/>
              </a:rPr>
              <a:t>减少</a:t>
            </a:r>
            <a:r>
              <a:rPr lang="en-US" altLang="zh-CN" sz="1200" i="0" dirty="0">
                <a:latin typeface="等线" panose="02010600030101010101" pitchFamily="2" charset="-122"/>
                <a:ea typeface="等线" panose="02010600030101010101" pitchFamily="2" charset="-122"/>
              </a:rPr>
              <a:t>T</a:t>
            </a:r>
            <a:r>
              <a:rPr lang="en-US" altLang="zh-CN" sz="1200" i="0" dirty="0" smtClean="0">
                <a:latin typeface="等线" panose="02010600030101010101" pitchFamily="2" charset="-122"/>
                <a:ea typeface="等线" panose="02010600030101010101" pitchFamily="2" charset="-122"/>
              </a:rPr>
              <a:t>op3</a:t>
            </a:r>
            <a:endParaRPr lang="en-US" altLang="zh-CN" sz="1200" i="0" dirty="0" smtClean="0">
              <a:latin typeface="等线" panose="02010600030101010101" pitchFamily="2" charset="-122"/>
              <a:ea typeface="等线" panose="02010600030101010101" pitchFamily="2" charset="-122"/>
            </a:endParaRPr>
          </a:p>
        </p:txBody>
      </p:sp>
      <p:sp>
        <p:nvSpPr>
          <p:cNvPr id="10" name="Title 1"/>
          <p:cNvSpPr txBox="1"/>
          <p:nvPr/>
        </p:nvSpPr>
        <p:spPr>
          <a:xfrm>
            <a:off x="5220072" y="87623"/>
            <a:ext cx="3744416" cy="3460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altLang="zh-CN" sz="1400" b="1" i="0" dirty="0" smtClean="0">
                <a:solidFill>
                  <a:srgbClr val="000000"/>
                </a:solidFill>
                <a:latin typeface="等线" panose="02010600030101010101" pitchFamily="2" charset="-122"/>
                <a:ea typeface="等线" panose="02010600030101010101" pitchFamily="2" charset="-122"/>
              </a:rPr>
              <a:t>BJN026</a:t>
            </a:r>
            <a:r>
              <a:rPr lang="zh-CN" altLang="en-US" sz="1400" b="1" i="0" dirty="0" smtClean="0">
                <a:solidFill>
                  <a:srgbClr val="000000"/>
                </a:solidFill>
                <a:latin typeface="等线" panose="02010600030101010101" pitchFamily="2" charset="-122"/>
                <a:ea typeface="等线" panose="02010600030101010101" pitchFamily="2" charset="-122"/>
              </a:rPr>
              <a:t>餐厅 </a:t>
            </a:r>
            <a:r>
              <a:rPr lang="en-US" altLang="zh-CN" sz="1400" b="1" i="0" dirty="0" smtClean="0">
                <a:solidFill>
                  <a:srgbClr val="000000"/>
                </a:solidFill>
                <a:latin typeface="等线" panose="02010600030101010101" pitchFamily="2" charset="-122"/>
                <a:ea typeface="等线" panose="02010600030101010101" pitchFamily="2" charset="-122"/>
              </a:rPr>
              <a:t>COL</a:t>
            </a:r>
            <a:r>
              <a:rPr lang="zh-CN" altLang="en-US" sz="1400" i="0" dirty="0">
                <a:solidFill>
                  <a:srgbClr val="000000"/>
                </a:solidFill>
                <a:latin typeface="等线" panose="02010600030101010101" pitchFamily="2" charset="-122"/>
                <a:ea typeface="等线" panose="02010600030101010101" pitchFamily="2" charset="-122"/>
              </a:rPr>
              <a:t>周</a:t>
            </a:r>
            <a:r>
              <a:rPr lang="zh-CN" altLang="en-US" sz="1400" i="0" dirty="0" smtClean="0">
                <a:solidFill>
                  <a:srgbClr val="000000"/>
                </a:solidFill>
                <a:latin typeface="等线" panose="02010600030101010101" pitchFamily="2" charset="-122"/>
                <a:ea typeface="等线" panose="02010600030101010101" pitchFamily="2" charset="-122"/>
              </a:rPr>
              <a:t>报 </a:t>
            </a:r>
            <a:r>
              <a:rPr lang="en-US" altLang="zh-CN" sz="1400" i="0" dirty="0" smtClean="0">
                <a:solidFill>
                  <a:srgbClr val="000000"/>
                </a:solidFill>
                <a:latin typeface="等线" panose="02010600030101010101" pitchFamily="2" charset="-122"/>
                <a:ea typeface="等线" panose="02010600030101010101" pitchFamily="2" charset="-122"/>
              </a:rPr>
              <a:t>(Week 18) (</a:t>
            </a:r>
            <a:r>
              <a:rPr lang="en-US" altLang="zh-CN" sz="1400" i="0" dirty="0">
                <a:solidFill>
                  <a:srgbClr val="000000"/>
                </a:solidFill>
                <a:latin typeface="等线" panose="02010600030101010101" pitchFamily="2" charset="-122"/>
                <a:ea typeface="等线" panose="02010600030101010101" pitchFamily="2" charset="-122"/>
              </a:rPr>
              <a:t>4</a:t>
            </a:r>
            <a:r>
              <a:rPr lang="en-US" altLang="zh-CN" sz="1400" i="0" dirty="0" smtClean="0">
                <a:solidFill>
                  <a:srgbClr val="000000"/>
                </a:solidFill>
                <a:latin typeface="等线" panose="02010600030101010101" pitchFamily="2" charset="-122"/>
                <a:ea typeface="等线" panose="02010600030101010101" pitchFamily="2" charset="-122"/>
              </a:rPr>
              <a:t>/29– 5/5)</a:t>
            </a:r>
            <a:endParaRPr lang="en-US" sz="1400" b="1" dirty="0">
              <a:latin typeface="等线" panose="02010600030101010101" pitchFamily="2" charset="-122"/>
              <a:ea typeface="等线" panose="02010600030101010101" pitchFamily="2" charset="-122"/>
            </a:endParaRPr>
          </a:p>
        </p:txBody>
      </p:sp>
      <p:graphicFrame>
        <p:nvGraphicFramePr>
          <p:cNvPr id="11" name="Chart 10"/>
          <p:cNvGraphicFramePr/>
          <p:nvPr/>
        </p:nvGraphicFramePr>
        <p:xfrm>
          <a:off x="575556" y="2708920"/>
          <a:ext cx="8208912" cy="1555374"/>
        </p:xfrm>
        <a:graphic>
          <a:graphicData uri="http://schemas.openxmlformats.org/drawingml/2006/chart">
            <c:chart xmlns:c="http://schemas.openxmlformats.org/drawingml/2006/chart" xmlns:r="http://schemas.openxmlformats.org/officeDocument/2006/relationships" r:id="rId2"/>
          </a:graphicData>
        </a:graphic>
      </p:graphicFrame>
      <p:sp>
        <p:nvSpPr>
          <p:cNvPr id="2" name="文本框 1"/>
          <p:cNvSpPr txBox="1"/>
          <p:nvPr/>
        </p:nvSpPr>
        <p:spPr>
          <a:xfrm>
            <a:off x="2221865" y="495935"/>
            <a:ext cx="5194935" cy="521970"/>
          </a:xfrm>
          <a:prstGeom prst="rect">
            <a:avLst/>
          </a:prstGeom>
          <a:noFill/>
        </p:spPr>
        <p:txBody>
          <a:bodyPr wrap="square" rtlCol="0" anchor="t">
            <a:spAutoFit/>
          </a:bodyPr>
          <a:p>
            <a:r>
              <a:rPr lang="en-US" altLang="zh-CN">
                <a:sym typeface="+mn-ea"/>
              </a:rPr>
              <a:t>code</a:t>
            </a:r>
            <a:r>
              <a:rPr lang="zh-CN" altLang="en-US">
                <a:sym typeface="+mn-ea"/>
              </a:rPr>
              <a:t>：</a:t>
            </a:r>
            <a:r>
              <a:rPr lang="zh-CN" altLang="en-US">
                <a:solidFill>
                  <a:srgbClr val="FF0000"/>
                </a:solidFill>
              </a:rPr>
              <a:t>p5_login_sent1_w</a:t>
            </a:r>
            <a:endParaRPr lang="zh-CN" altLang="en-US">
              <a:solidFill>
                <a:srgbClr val="FF0000"/>
              </a:solidFill>
            </a:endParaRPr>
          </a:p>
        </p:txBody>
      </p:sp>
      <p:sp>
        <p:nvSpPr>
          <p:cNvPr id="3" name="文本框 2"/>
          <p:cNvSpPr txBox="1"/>
          <p:nvPr/>
        </p:nvSpPr>
        <p:spPr>
          <a:xfrm>
            <a:off x="395605" y="1444625"/>
            <a:ext cx="2540000" cy="953135"/>
          </a:xfrm>
          <a:prstGeom prst="rect">
            <a:avLst/>
          </a:prstGeom>
          <a:noFill/>
        </p:spPr>
        <p:txBody>
          <a:bodyPr wrap="square" rtlCol="0" anchor="t">
            <a:spAutoFit/>
          </a:bodyPr>
          <a:p>
            <a:r>
              <a:rPr lang="zh-CN" altLang="en-US">
                <a:solidFill>
                  <a:srgbClr val="FF0000"/>
                </a:solidFill>
              </a:rPr>
              <a:t>p5_login_chart1_w</a:t>
            </a:r>
            <a:endParaRPr lang="zh-CN" altLang="en-US">
              <a:solidFill>
                <a:srgbClr val="FF0000"/>
              </a:solidFill>
            </a:endParaRPr>
          </a:p>
        </p:txBody>
      </p:sp>
      <p:sp>
        <p:nvSpPr>
          <p:cNvPr id="4" name="文本框 3"/>
          <p:cNvSpPr txBox="1"/>
          <p:nvPr/>
        </p:nvSpPr>
        <p:spPr>
          <a:xfrm>
            <a:off x="285750" y="3096895"/>
            <a:ext cx="2540000" cy="953135"/>
          </a:xfrm>
          <a:prstGeom prst="rect">
            <a:avLst/>
          </a:prstGeom>
          <a:noFill/>
        </p:spPr>
        <p:txBody>
          <a:bodyPr wrap="square" rtlCol="0" anchor="t">
            <a:spAutoFit/>
          </a:bodyPr>
          <a:p>
            <a:r>
              <a:rPr lang="zh-CN" altLang="en-US">
                <a:solidFill>
                  <a:srgbClr val="FF0000"/>
                </a:solidFill>
              </a:rPr>
              <a:t>p5_login_chart2_w</a:t>
            </a:r>
            <a:endParaRPr lang="zh-CN" altLang="en-US">
              <a:solidFill>
                <a:srgbClr val="FF0000"/>
              </a:solidFill>
            </a:endParaRPr>
          </a:p>
        </p:txBody>
      </p:sp>
      <p:sp>
        <p:nvSpPr>
          <p:cNvPr id="12" name="文本框 11"/>
          <p:cNvSpPr txBox="1"/>
          <p:nvPr/>
        </p:nvSpPr>
        <p:spPr>
          <a:xfrm>
            <a:off x="129540" y="5024120"/>
            <a:ext cx="2540000" cy="953135"/>
          </a:xfrm>
          <a:prstGeom prst="rect">
            <a:avLst/>
          </a:prstGeom>
          <a:noFill/>
        </p:spPr>
        <p:txBody>
          <a:bodyPr wrap="square" rtlCol="0" anchor="t">
            <a:spAutoFit/>
          </a:bodyPr>
          <a:p>
            <a:r>
              <a:rPr lang="zh-CN" altLang="en-US">
                <a:solidFill>
                  <a:srgbClr val="FF0000"/>
                </a:solidFill>
              </a:rPr>
              <a:t>p5_login_chart3_w</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nvGraphicFramePr>
        <p:xfrm>
          <a:off x="443940" y="1341008"/>
          <a:ext cx="3600000" cy="21600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 name="Chart 4"/>
          <p:cNvGraphicFramePr/>
          <p:nvPr/>
        </p:nvGraphicFramePr>
        <p:xfrm>
          <a:off x="4788384" y="1341008"/>
          <a:ext cx="3600000" cy="216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p:nvGraphicFramePr>
        <p:xfrm>
          <a:off x="420098" y="4221328"/>
          <a:ext cx="3600000" cy="216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p:nvPr/>
        </p:nvGraphicFramePr>
        <p:xfrm>
          <a:off x="4764541" y="4221328"/>
          <a:ext cx="3600000" cy="2160000"/>
        </p:xfrm>
        <a:graphic>
          <a:graphicData uri="http://schemas.openxmlformats.org/drawingml/2006/chart">
            <c:chart xmlns:c="http://schemas.openxmlformats.org/drawingml/2006/chart" xmlns:r="http://schemas.openxmlformats.org/officeDocument/2006/relationships" r:id="rId4"/>
          </a:graphicData>
        </a:graphic>
      </p:graphicFrame>
      <p:sp>
        <p:nvSpPr>
          <p:cNvPr id="9" name="Rectangle 4"/>
          <p:cNvSpPr/>
          <p:nvPr/>
        </p:nvSpPr>
        <p:spPr>
          <a:xfrm>
            <a:off x="395536" y="836712"/>
            <a:ext cx="3960000" cy="276999"/>
          </a:xfrm>
          <a:prstGeom prst="rect">
            <a:avLst/>
          </a:prstGeom>
        </p:spPr>
        <p:txBody>
          <a:bodyPr wrap="square">
            <a:spAutoFit/>
          </a:bodyPr>
          <a:lstStyle/>
          <a:p>
            <a:pPr marL="171450" indent="-171450" algn="l" defTabSz="457200">
              <a:buFont typeface="Arial" panose="020B0604020202020204" pitchFamily="34" charset="0"/>
              <a:buChar char="•"/>
            </a:pPr>
            <a:r>
              <a:rPr lang="zh-CN" altLang="en-US" sz="1200" b="0" i="0" dirty="0">
                <a:ea typeface="等线" panose="02010600030101010101" pitchFamily="2" charset="-122"/>
              </a:rPr>
              <a:t>本</a:t>
            </a:r>
            <a:r>
              <a:rPr lang="zh-CN" altLang="en-US" sz="1200" b="0" i="0" dirty="0" smtClean="0">
                <a:ea typeface="等线" panose="02010600030101010101" pitchFamily="2" charset="-122"/>
              </a:rPr>
              <a:t>周服务组全职人数</a:t>
            </a:r>
            <a:r>
              <a:rPr lang="en-US" altLang="zh-CN" sz="1200" b="0" i="0" dirty="0" smtClean="0">
                <a:ea typeface="等线" panose="02010600030101010101" pitchFamily="2" charset="-122"/>
              </a:rPr>
              <a:t>20</a:t>
            </a:r>
            <a:r>
              <a:rPr lang="zh-CN" altLang="en-US" sz="1200" b="0" i="0" dirty="0" smtClean="0">
                <a:ea typeface="等线" panose="02010600030101010101" pitchFamily="2" charset="-122"/>
              </a:rPr>
              <a:t>人，低于上周</a:t>
            </a:r>
            <a:r>
              <a:rPr lang="en-US" altLang="zh-CN" sz="1200" b="0" i="0" dirty="0" smtClean="0">
                <a:ea typeface="等线" panose="02010600030101010101" pitchFamily="2" charset="-122"/>
              </a:rPr>
              <a:t>21</a:t>
            </a:r>
            <a:r>
              <a:rPr lang="zh-CN" altLang="en-US" sz="1200" b="0" i="0" dirty="0" smtClean="0">
                <a:ea typeface="等线" panose="02010600030101010101" pitchFamily="2" charset="-122"/>
              </a:rPr>
              <a:t>人</a:t>
            </a:r>
            <a:endParaRPr lang="en-US" altLang="zh-CN" sz="1200" b="0" dirty="0">
              <a:latin typeface="等线" panose="02010600030101010101" pitchFamily="2" charset="-122"/>
              <a:ea typeface="等线" panose="02010600030101010101" pitchFamily="2" charset="-122"/>
            </a:endParaRPr>
          </a:p>
        </p:txBody>
      </p:sp>
      <p:sp>
        <p:nvSpPr>
          <p:cNvPr id="10" name="Rectangle 9"/>
          <p:cNvSpPr/>
          <p:nvPr/>
        </p:nvSpPr>
        <p:spPr>
          <a:xfrm>
            <a:off x="395536" y="309146"/>
            <a:ext cx="2852063" cy="338554"/>
          </a:xfrm>
          <a:prstGeom prst="rect">
            <a:avLst/>
          </a:prstGeom>
        </p:spPr>
        <p:txBody>
          <a:bodyPr wrap="none">
            <a:spAutoFit/>
          </a:bodyPr>
          <a:lstStyle/>
          <a:p>
            <a:pPr lvl="0" algn="l"/>
            <a:r>
              <a:rPr lang="zh-CN" altLang="en-US" sz="1600" i="0" dirty="0">
                <a:solidFill>
                  <a:srgbClr val="000000"/>
                </a:solidFill>
                <a:latin typeface="等线" panose="02010600030101010101" pitchFamily="2" charset="-122"/>
                <a:ea typeface="等线" panose="02010600030101010101" pitchFamily="2" charset="-122"/>
              </a:rPr>
              <a:t>服务</a:t>
            </a:r>
            <a:r>
              <a:rPr lang="zh-CN" altLang="en-US" sz="1600" i="0" dirty="0" smtClean="0">
                <a:solidFill>
                  <a:srgbClr val="000000"/>
                </a:solidFill>
                <a:latin typeface="等线" panose="02010600030101010101" pitchFamily="2" charset="-122"/>
                <a:ea typeface="等线" panose="02010600030101010101" pitchFamily="2" charset="-122"/>
              </a:rPr>
              <a:t>组小时薪资关键指标追踪</a:t>
            </a:r>
            <a:endParaRPr lang="en-US" altLang="zh-CN" sz="1600" i="0" dirty="0">
              <a:solidFill>
                <a:srgbClr val="000000"/>
              </a:solidFill>
              <a:latin typeface="等线" panose="02010600030101010101" pitchFamily="2" charset="-122"/>
              <a:ea typeface="等线" panose="02010600030101010101" pitchFamily="2" charset="-122"/>
            </a:endParaRPr>
          </a:p>
        </p:txBody>
      </p:sp>
      <p:sp>
        <p:nvSpPr>
          <p:cNvPr id="11" name="Rectangle 10"/>
          <p:cNvSpPr/>
          <p:nvPr/>
        </p:nvSpPr>
        <p:spPr>
          <a:xfrm>
            <a:off x="4860032" y="836712"/>
            <a:ext cx="3960000" cy="276999"/>
          </a:xfrm>
          <a:prstGeom prst="rect">
            <a:avLst/>
          </a:prstGeom>
        </p:spPr>
        <p:txBody>
          <a:bodyPr>
            <a:spAutoFit/>
          </a:bodyPr>
          <a:lstStyle/>
          <a:p>
            <a:pPr marL="171450" lvl="0" indent="-171450" algn="l" defTabSz="457200">
              <a:buFont typeface="Arial" panose="020B0604020202020204" pitchFamily="34" charset="0"/>
              <a:buChar char="•"/>
            </a:pPr>
            <a:r>
              <a:rPr lang="zh-CN" altLang="en-US" sz="1200" b="0" i="0" dirty="0" smtClean="0">
                <a:solidFill>
                  <a:srgbClr val="000000"/>
                </a:solidFill>
                <a:ea typeface="等线" panose="02010600030101010101" pitchFamily="2" charset="-122"/>
              </a:rPr>
              <a:t>本周学</a:t>
            </a:r>
            <a:r>
              <a:rPr lang="zh-CN" altLang="en-US" sz="1200" b="0" i="0" dirty="0">
                <a:solidFill>
                  <a:srgbClr val="000000"/>
                </a:solidFill>
                <a:ea typeface="等线" panose="02010600030101010101" pitchFamily="2" charset="-122"/>
              </a:rPr>
              <a:t>生</a:t>
            </a:r>
            <a:r>
              <a:rPr lang="en-US" altLang="zh-CN" sz="1200" b="0" i="0" dirty="0">
                <a:solidFill>
                  <a:srgbClr val="000000"/>
                </a:solidFill>
                <a:ea typeface="等线" panose="02010600030101010101" pitchFamily="2" charset="-122"/>
              </a:rPr>
              <a:t>/</a:t>
            </a:r>
            <a:r>
              <a:rPr lang="zh-CN" altLang="en-US" sz="1200" b="0" i="0" dirty="0">
                <a:solidFill>
                  <a:srgbClr val="000000"/>
                </a:solidFill>
                <a:ea typeface="等线" panose="02010600030101010101" pitchFamily="2" charset="-122"/>
              </a:rPr>
              <a:t>兼职工时占比</a:t>
            </a:r>
            <a:r>
              <a:rPr lang="en-US" altLang="zh-CN" sz="1200" b="0" i="0" dirty="0">
                <a:solidFill>
                  <a:srgbClr val="000000"/>
                </a:solidFill>
                <a:ea typeface="等线" panose="02010600030101010101" pitchFamily="2" charset="-122"/>
              </a:rPr>
              <a:t>7%</a:t>
            </a:r>
            <a:r>
              <a:rPr lang="zh-CN" altLang="en-US" sz="1200" b="0" i="0" dirty="0" smtClean="0">
                <a:solidFill>
                  <a:srgbClr val="000000"/>
                </a:solidFill>
                <a:ea typeface="等线" panose="02010600030101010101" pitchFamily="2" charset="-122"/>
              </a:rPr>
              <a:t>，</a:t>
            </a:r>
            <a:r>
              <a:rPr lang="zh-CN" altLang="en-US" sz="1200" i="0" dirty="0" smtClean="0">
                <a:solidFill>
                  <a:srgbClr val="FF0000"/>
                </a:solidFill>
                <a:ea typeface="等线" panose="02010600030101010101" pitchFamily="2" charset="-122"/>
              </a:rPr>
              <a:t>低</a:t>
            </a:r>
            <a:r>
              <a:rPr lang="zh-CN" altLang="en-US" sz="1200" i="0" dirty="0">
                <a:solidFill>
                  <a:srgbClr val="FF0000"/>
                </a:solidFill>
                <a:ea typeface="等线" panose="02010600030101010101" pitchFamily="2" charset="-122"/>
              </a:rPr>
              <a:t>于</a:t>
            </a:r>
            <a:r>
              <a:rPr lang="zh-CN" altLang="en-US" sz="1200" b="0" i="0" dirty="0">
                <a:solidFill>
                  <a:srgbClr val="000000"/>
                </a:solidFill>
                <a:ea typeface="等线" panose="02010600030101010101" pitchFamily="2" charset="-122"/>
              </a:rPr>
              <a:t>上周</a:t>
            </a:r>
            <a:r>
              <a:rPr lang="en-US" altLang="zh-CN" sz="1200" b="0" i="0" dirty="0">
                <a:solidFill>
                  <a:srgbClr val="000000"/>
                </a:solidFill>
                <a:ea typeface="等线" panose="02010600030101010101" pitchFamily="2" charset="-122"/>
              </a:rPr>
              <a:t>22</a:t>
            </a:r>
            <a:r>
              <a:rPr lang="en-US" altLang="zh-CN" sz="1200" b="0" i="0" dirty="0" smtClean="0">
                <a:solidFill>
                  <a:srgbClr val="000000"/>
                </a:solidFill>
                <a:ea typeface="等线" panose="02010600030101010101" pitchFamily="2" charset="-122"/>
              </a:rPr>
              <a:t>%</a:t>
            </a:r>
            <a:endParaRPr lang="en-US" altLang="zh-CN" sz="1200" dirty="0">
              <a:solidFill>
                <a:prstClr val="black"/>
              </a:solidFill>
              <a:latin typeface="等线" panose="02010600030101010101" pitchFamily="2" charset="-122"/>
              <a:ea typeface="等线" panose="02010600030101010101" pitchFamily="2" charset="-122"/>
            </a:endParaRPr>
          </a:p>
        </p:txBody>
      </p:sp>
      <p:sp>
        <p:nvSpPr>
          <p:cNvPr id="13" name="Rectangle 12"/>
          <p:cNvSpPr/>
          <p:nvPr/>
        </p:nvSpPr>
        <p:spPr>
          <a:xfrm>
            <a:off x="4860032" y="3711887"/>
            <a:ext cx="2904962" cy="276999"/>
          </a:xfrm>
          <a:prstGeom prst="rect">
            <a:avLst/>
          </a:prstGeom>
        </p:spPr>
        <p:txBody>
          <a:bodyPr>
            <a:spAutoFit/>
          </a:bodyPr>
          <a:lstStyle/>
          <a:p>
            <a:pPr marL="171450" indent="-171450" algn="l" defTabSz="457200">
              <a:buFont typeface="Arial" panose="020B0604020202020204" pitchFamily="34" charset="0"/>
              <a:buChar char="•"/>
            </a:pPr>
            <a:r>
              <a:rPr lang="zh-CN" altLang="en-US" sz="1200" b="0" i="0" dirty="0">
                <a:solidFill>
                  <a:srgbClr val="000000"/>
                </a:solidFill>
                <a:ea typeface="等线" panose="02010600030101010101" pitchFamily="2" charset="-122"/>
              </a:rPr>
              <a:t>本周行销专员工时</a:t>
            </a:r>
            <a:r>
              <a:rPr lang="en-US" altLang="zh-CN" sz="1200" b="0" i="0" dirty="0">
                <a:solidFill>
                  <a:srgbClr val="000000"/>
                </a:solidFill>
                <a:ea typeface="等线" panose="02010600030101010101" pitchFamily="2" charset="-122"/>
              </a:rPr>
              <a:t>0</a:t>
            </a:r>
            <a:r>
              <a:rPr lang="zh-CN" altLang="en-US" sz="1200" b="0" i="0" dirty="0">
                <a:solidFill>
                  <a:srgbClr val="000000"/>
                </a:solidFill>
                <a:ea typeface="等线" panose="02010600030101010101" pitchFamily="2" charset="-122"/>
              </a:rPr>
              <a:t>小时，与上周持平</a:t>
            </a:r>
            <a:endParaRPr lang="en-US" sz="1200" b="0" i="0" dirty="0">
              <a:solidFill>
                <a:srgbClr val="000000"/>
              </a:solidFill>
              <a:ea typeface="等线" panose="02010600030101010101" pitchFamily="2" charset="-122"/>
            </a:endParaRPr>
          </a:p>
        </p:txBody>
      </p:sp>
      <p:sp>
        <p:nvSpPr>
          <p:cNvPr id="14" name="Rectangle 13"/>
          <p:cNvSpPr/>
          <p:nvPr/>
        </p:nvSpPr>
        <p:spPr>
          <a:xfrm>
            <a:off x="395536" y="3711887"/>
            <a:ext cx="3960000" cy="461665"/>
          </a:xfrm>
          <a:prstGeom prst="rect">
            <a:avLst/>
          </a:prstGeom>
        </p:spPr>
        <p:txBody>
          <a:bodyPr wrap="square">
            <a:spAutoFit/>
          </a:bodyPr>
          <a:lstStyle/>
          <a:p>
            <a:pPr marL="171450" lvl="0" indent="-171450" algn="l">
              <a:buFont typeface="Arial" panose="020B0604020202020204" pitchFamily="34" charset="0"/>
              <a:buChar char="•"/>
            </a:pPr>
            <a:r>
              <a:rPr lang="zh-CN" altLang="en-US" sz="1200" b="0" i="0" dirty="0">
                <a:solidFill>
                  <a:srgbClr val="000000"/>
                </a:solidFill>
                <a:ea typeface="等线" panose="02010600030101010101" pitchFamily="2" charset="-122"/>
              </a:rPr>
              <a:t>本周训练员人数</a:t>
            </a:r>
            <a:r>
              <a:rPr lang="en-US" altLang="zh-CN" sz="1200" b="0" i="0" dirty="0">
                <a:solidFill>
                  <a:srgbClr val="000000"/>
                </a:solidFill>
                <a:ea typeface="等线" panose="02010600030101010101" pitchFamily="2" charset="-122"/>
              </a:rPr>
              <a:t>6</a:t>
            </a:r>
            <a:r>
              <a:rPr lang="zh-CN" altLang="en-US" sz="1200" b="0" i="0" dirty="0">
                <a:solidFill>
                  <a:srgbClr val="000000"/>
                </a:solidFill>
                <a:ea typeface="等线" panose="02010600030101010101" pitchFamily="2" charset="-122"/>
              </a:rPr>
              <a:t>人，</a:t>
            </a:r>
            <a:r>
              <a:rPr lang="zh-CN" altLang="en-US" sz="1200" i="0" dirty="0">
                <a:solidFill>
                  <a:srgbClr val="FF0000"/>
                </a:solidFill>
                <a:ea typeface="等线" panose="02010600030101010101" pitchFamily="2" charset="-122"/>
              </a:rPr>
              <a:t>高于</a:t>
            </a:r>
            <a:r>
              <a:rPr lang="zh-CN" altLang="en-US" sz="1200" b="0" i="0" dirty="0">
                <a:solidFill>
                  <a:srgbClr val="000000"/>
                </a:solidFill>
                <a:ea typeface="等线" panose="02010600030101010101" pitchFamily="2" charset="-122"/>
              </a:rPr>
              <a:t>上</a:t>
            </a:r>
            <a:r>
              <a:rPr lang="zh-CN" altLang="en-US" sz="1200" b="0" i="0" dirty="0" smtClean="0">
                <a:solidFill>
                  <a:srgbClr val="000000"/>
                </a:solidFill>
                <a:ea typeface="等线" panose="02010600030101010101" pitchFamily="2" charset="-122"/>
              </a:rPr>
              <a:t>周</a:t>
            </a:r>
            <a:r>
              <a:rPr lang="en-US" altLang="zh-CN" sz="1200" b="0" i="0" dirty="0">
                <a:solidFill>
                  <a:srgbClr val="000000"/>
                </a:solidFill>
                <a:ea typeface="等线" panose="02010600030101010101" pitchFamily="2" charset="-122"/>
              </a:rPr>
              <a:t>5</a:t>
            </a:r>
            <a:r>
              <a:rPr lang="zh-CN" altLang="en-US" sz="1200" b="0" i="0" dirty="0" smtClean="0">
                <a:solidFill>
                  <a:srgbClr val="000000"/>
                </a:solidFill>
                <a:ea typeface="等线" panose="02010600030101010101" pitchFamily="2" charset="-122"/>
              </a:rPr>
              <a:t>人</a:t>
            </a:r>
            <a:r>
              <a:rPr lang="zh-CN" altLang="en-US" sz="1200" b="0" i="0" dirty="0">
                <a:solidFill>
                  <a:srgbClr val="000000"/>
                </a:solidFill>
                <a:ea typeface="等线" panose="02010600030101010101" pitchFamily="2" charset="-122"/>
              </a:rPr>
              <a:t>，</a:t>
            </a:r>
            <a:r>
              <a:rPr lang="zh-CN" altLang="en-US" sz="1200" i="0" dirty="0">
                <a:solidFill>
                  <a:srgbClr val="FF0000"/>
                </a:solidFill>
                <a:ea typeface="等线" panose="02010600030101010101" pitchFamily="2" charset="-122"/>
              </a:rPr>
              <a:t>连续</a:t>
            </a:r>
            <a:r>
              <a:rPr lang="en-US" altLang="zh-CN" sz="1200" i="0" dirty="0">
                <a:solidFill>
                  <a:srgbClr val="FF0000"/>
                </a:solidFill>
                <a:ea typeface="等线" panose="02010600030101010101" pitchFamily="2" charset="-122"/>
              </a:rPr>
              <a:t>3</a:t>
            </a:r>
            <a:r>
              <a:rPr lang="zh-CN" altLang="en-US" sz="1200" i="0" dirty="0">
                <a:solidFill>
                  <a:srgbClr val="FF0000"/>
                </a:solidFill>
                <a:ea typeface="等线" panose="02010600030101010101" pitchFamily="2" charset="-122"/>
              </a:rPr>
              <a:t>周呈现上升趋势</a:t>
            </a:r>
            <a:endParaRPr lang="en-US" sz="3600" dirty="0">
              <a:solidFill>
                <a:srgbClr val="FF0000"/>
              </a:solidFill>
            </a:endParaRPr>
          </a:p>
        </p:txBody>
      </p:sp>
      <p:sp>
        <p:nvSpPr>
          <p:cNvPr id="2" name="文本框 1"/>
          <p:cNvSpPr txBox="1"/>
          <p:nvPr/>
        </p:nvSpPr>
        <p:spPr>
          <a:xfrm>
            <a:off x="142875" y="638175"/>
            <a:ext cx="3966210" cy="521970"/>
          </a:xfrm>
          <a:prstGeom prst="rect">
            <a:avLst/>
          </a:prstGeom>
          <a:noFill/>
        </p:spPr>
        <p:txBody>
          <a:bodyPr wrap="square" rtlCol="0" anchor="t">
            <a:spAutoFit/>
          </a:bodyPr>
          <a:p>
            <a:r>
              <a:rPr lang="en-US" altLang="zh-CN">
                <a:sym typeface="+mn-ea"/>
              </a:rPr>
              <a:t>code</a:t>
            </a:r>
            <a:r>
              <a:rPr lang="zh-CN" altLang="en-US">
                <a:sym typeface="+mn-ea"/>
              </a:rPr>
              <a:t>：</a:t>
            </a:r>
            <a:r>
              <a:rPr lang="zh-CN" altLang="en-US">
                <a:solidFill>
                  <a:srgbClr val="FF0000"/>
                </a:solidFill>
              </a:rPr>
              <a:t>p6_sent1_w</a:t>
            </a:r>
            <a:endParaRPr lang="zh-CN" altLang="en-US">
              <a:solidFill>
                <a:srgbClr val="FF0000"/>
              </a:solidFill>
            </a:endParaRPr>
          </a:p>
        </p:txBody>
      </p:sp>
      <p:sp>
        <p:nvSpPr>
          <p:cNvPr id="3" name="文本框 2"/>
          <p:cNvSpPr txBox="1"/>
          <p:nvPr/>
        </p:nvSpPr>
        <p:spPr>
          <a:xfrm>
            <a:off x="213360" y="3589020"/>
            <a:ext cx="4551045" cy="521970"/>
          </a:xfrm>
          <a:prstGeom prst="rect">
            <a:avLst/>
          </a:prstGeom>
          <a:noFill/>
        </p:spPr>
        <p:txBody>
          <a:bodyPr wrap="square" rtlCol="0" anchor="t">
            <a:spAutoFit/>
          </a:bodyPr>
          <a:p>
            <a:r>
              <a:rPr lang="en-US" altLang="zh-CN">
                <a:sym typeface="+mn-ea"/>
              </a:rPr>
              <a:t>code</a:t>
            </a:r>
            <a:r>
              <a:rPr lang="zh-CN" altLang="en-US">
                <a:sym typeface="+mn-ea"/>
              </a:rPr>
              <a:t>：</a:t>
            </a:r>
            <a:r>
              <a:rPr lang="zh-CN" altLang="en-US">
                <a:solidFill>
                  <a:srgbClr val="FF0000"/>
                </a:solidFill>
              </a:rPr>
              <a:t>p6_sent3_w</a:t>
            </a:r>
            <a:endParaRPr lang="zh-CN" altLang="en-US">
              <a:solidFill>
                <a:srgbClr val="FF0000"/>
              </a:solidFill>
            </a:endParaRPr>
          </a:p>
        </p:txBody>
      </p:sp>
      <p:sp>
        <p:nvSpPr>
          <p:cNvPr id="8" name="文本框 7"/>
          <p:cNvSpPr txBox="1"/>
          <p:nvPr/>
        </p:nvSpPr>
        <p:spPr>
          <a:xfrm>
            <a:off x="4594225" y="650875"/>
            <a:ext cx="4299585" cy="521970"/>
          </a:xfrm>
          <a:prstGeom prst="rect">
            <a:avLst/>
          </a:prstGeom>
          <a:noFill/>
        </p:spPr>
        <p:txBody>
          <a:bodyPr wrap="square" rtlCol="0" anchor="t">
            <a:spAutoFit/>
          </a:bodyPr>
          <a:p>
            <a:r>
              <a:rPr lang="en-US" altLang="zh-CN">
                <a:sym typeface="+mn-ea"/>
              </a:rPr>
              <a:t>code</a:t>
            </a:r>
            <a:r>
              <a:rPr lang="zh-CN" altLang="en-US">
                <a:sym typeface="+mn-ea"/>
              </a:rPr>
              <a:t>：</a:t>
            </a:r>
            <a:r>
              <a:rPr lang="zh-CN" altLang="en-US">
                <a:solidFill>
                  <a:srgbClr val="FF0000"/>
                </a:solidFill>
              </a:rPr>
              <a:t>p6_sent2_w</a:t>
            </a:r>
            <a:endParaRPr lang="zh-CN" altLang="en-US">
              <a:solidFill>
                <a:srgbClr val="FF0000"/>
              </a:solidFill>
            </a:endParaRPr>
          </a:p>
        </p:txBody>
      </p:sp>
      <p:sp>
        <p:nvSpPr>
          <p:cNvPr id="12" name="文本框 11"/>
          <p:cNvSpPr txBox="1"/>
          <p:nvPr/>
        </p:nvSpPr>
        <p:spPr>
          <a:xfrm>
            <a:off x="5225415" y="3571875"/>
            <a:ext cx="3667760" cy="521970"/>
          </a:xfrm>
          <a:prstGeom prst="rect">
            <a:avLst/>
          </a:prstGeom>
          <a:noFill/>
        </p:spPr>
        <p:txBody>
          <a:bodyPr wrap="square" rtlCol="0" anchor="t">
            <a:spAutoFit/>
          </a:bodyPr>
          <a:p>
            <a:r>
              <a:rPr lang="en-US" altLang="zh-CN">
                <a:sym typeface="+mn-ea"/>
              </a:rPr>
              <a:t>code</a:t>
            </a:r>
            <a:r>
              <a:rPr lang="zh-CN" altLang="en-US">
                <a:sym typeface="+mn-ea"/>
              </a:rPr>
              <a:t>：</a:t>
            </a:r>
            <a:r>
              <a:rPr lang="zh-CN" altLang="en-US">
                <a:solidFill>
                  <a:srgbClr val="FF0000"/>
                </a:solidFill>
              </a:rPr>
              <a:t>p6_sent4_w</a:t>
            </a:r>
            <a:endParaRPr lang="zh-CN" altLang="en-US">
              <a:solidFill>
                <a:srgbClr val="FF0000"/>
              </a:solidFill>
            </a:endParaRPr>
          </a:p>
        </p:txBody>
      </p:sp>
      <p:sp>
        <p:nvSpPr>
          <p:cNvPr id="15" name="文本框 14"/>
          <p:cNvSpPr txBox="1"/>
          <p:nvPr/>
        </p:nvSpPr>
        <p:spPr>
          <a:xfrm>
            <a:off x="1174750" y="2242185"/>
            <a:ext cx="2540000" cy="521970"/>
          </a:xfrm>
          <a:prstGeom prst="rect">
            <a:avLst/>
          </a:prstGeom>
          <a:noFill/>
        </p:spPr>
        <p:txBody>
          <a:bodyPr wrap="square" rtlCol="0" anchor="t">
            <a:spAutoFit/>
          </a:bodyPr>
          <a:p>
            <a:r>
              <a:rPr lang="zh-CN" altLang="en-US">
                <a:solidFill>
                  <a:srgbClr val="FF0000"/>
                </a:solidFill>
              </a:rPr>
              <a:t>p6_chart_w</a:t>
            </a:r>
            <a:endParaRPr lang="zh-CN" altLang="en-US">
              <a:solidFill>
                <a:srgbClr val="FF0000"/>
              </a:solidFill>
            </a:endParaRPr>
          </a:p>
        </p:txBody>
      </p:sp>
      <p:sp>
        <p:nvSpPr>
          <p:cNvPr id="16" name="文本框 15"/>
          <p:cNvSpPr txBox="1"/>
          <p:nvPr/>
        </p:nvSpPr>
        <p:spPr>
          <a:xfrm>
            <a:off x="5400040" y="2242185"/>
            <a:ext cx="2540000" cy="521970"/>
          </a:xfrm>
          <a:prstGeom prst="rect">
            <a:avLst/>
          </a:prstGeom>
          <a:noFill/>
        </p:spPr>
        <p:txBody>
          <a:bodyPr wrap="square" rtlCol="0" anchor="t">
            <a:spAutoFit/>
          </a:bodyPr>
          <a:p>
            <a:r>
              <a:rPr lang="zh-CN" altLang="en-US">
                <a:solidFill>
                  <a:srgbClr val="FF0000"/>
                </a:solidFill>
              </a:rPr>
              <a:t>p6_chart_w</a:t>
            </a:r>
            <a:endParaRPr lang="zh-CN" altLang="en-US">
              <a:solidFill>
                <a:srgbClr val="FF0000"/>
              </a:solidFill>
            </a:endParaRPr>
          </a:p>
        </p:txBody>
      </p:sp>
      <p:sp>
        <p:nvSpPr>
          <p:cNvPr id="17" name="文本框 16"/>
          <p:cNvSpPr txBox="1"/>
          <p:nvPr/>
        </p:nvSpPr>
        <p:spPr>
          <a:xfrm>
            <a:off x="973455" y="5367020"/>
            <a:ext cx="2540000" cy="521970"/>
          </a:xfrm>
          <a:prstGeom prst="rect">
            <a:avLst/>
          </a:prstGeom>
          <a:noFill/>
        </p:spPr>
        <p:txBody>
          <a:bodyPr wrap="square" rtlCol="0" anchor="t">
            <a:spAutoFit/>
          </a:bodyPr>
          <a:p>
            <a:r>
              <a:rPr lang="zh-CN" altLang="en-US">
                <a:solidFill>
                  <a:srgbClr val="FF0000"/>
                </a:solidFill>
              </a:rPr>
              <a:t>p6_chart_w</a:t>
            </a:r>
            <a:endParaRPr lang="zh-CN" altLang="en-US">
              <a:solidFill>
                <a:srgbClr val="FF0000"/>
              </a:solidFill>
            </a:endParaRPr>
          </a:p>
        </p:txBody>
      </p:sp>
      <p:sp>
        <p:nvSpPr>
          <p:cNvPr id="18" name="文本框 17"/>
          <p:cNvSpPr txBox="1"/>
          <p:nvPr/>
        </p:nvSpPr>
        <p:spPr>
          <a:xfrm>
            <a:off x="5293995" y="5266690"/>
            <a:ext cx="2540000" cy="521970"/>
          </a:xfrm>
          <a:prstGeom prst="rect">
            <a:avLst/>
          </a:prstGeom>
          <a:noFill/>
        </p:spPr>
        <p:txBody>
          <a:bodyPr wrap="square" rtlCol="0" anchor="t">
            <a:spAutoFit/>
          </a:bodyPr>
          <a:p>
            <a:r>
              <a:rPr lang="zh-CN" altLang="en-US">
                <a:solidFill>
                  <a:srgbClr val="FF0000"/>
                </a:solidFill>
              </a:rPr>
              <a:t>p6_chart_w</a:t>
            </a:r>
            <a:endParaRPr lang="zh-CN" altLang="en-US">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YUM-mc-template">
  <a:themeElements>
    <a:clrScheme name="YUM-mc-template 8">
      <a:dk1>
        <a:srgbClr val="000000"/>
      </a:dk1>
      <a:lt1>
        <a:srgbClr val="FFFFFF"/>
      </a:lt1>
      <a:dk2>
        <a:srgbClr val="000000"/>
      </a:dk2>
      <a:lt2>
        <a:srgbClr val="808080"/>
      </a:lt2>
      <a:accent1>
        <a:srgbClr val="000099"/>
      </a:accent1>
      <a:accent2>
        <a:srgbClr val="FF0000"/>
      </a:accent2>
      <a:accent3>
        <a:srgbClr val="FFFFFF"/>
      </a:accent3>
      <a:accent4>
        <a:srgbClr val="000000"/>
      </a:accent4>
      <a:accent5>
        <a:srgbClr val="AAAACA"/>
      </a:accent5>
      <a:accent6>
        <a:srgbClr val="E70000"/>
      </a:accent6>
      <a:hlink>
        <a:srgbClr val="FFFF00"/>
      </a:hlink>
      <a:folHlink>
        <a:srgbClr val="006600"/>
      </a:folHlink>
    </a:clrScheme>
    <a:fontScheme name="YUM-mc-templat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CC99"/>
        </a:solidFill>
        <a:ln w="9525" cap="flat" cmpd="sng" algn="ctr">
          <a:solidFill>
            <a:srgbClr val="0000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0" fontAlgn="base" latinLnBrk="0" hangingPunct="0">
          <a:lnSpc>
            <a:spcPct val="100000"/>
          </a:lnSpc>
          <a:spcBef>
            <a:spcPct val="20000"/>
          </a:spcBef>
          <a:spcAft>
            <a:spcPct val="0"/>
          </a:spcAft>
          <a:buClr>
            <a:srgbClr val="000066"/>
          </a:buClr>
          <a:buSzTx/>
          <a:buFont typeface="Monotype Sorts" pitchFamily="2" charset="2"/>
          <a:buNone/>
          <a:defRPr kumimoji="0" lang="en-US" sz="2800" b="1"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FFCC99"/>
        </a:solidFill>
        <a:ln w="9525" cap="flat" cmpd="sng" algn="ctr">
          <a:solidFill>
            <a:srgbClr val="0000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0" fontAlgn="base" latinLnBrk="0" hangingPunct="0">
          <a:lnSpc>
            <a:spcPct val="100000"/>
          </a:lnSpc>
          <a:spcBef>
            <a:spcPct val="20000"/>
          </a:spcBef>
          <a:spcAft>
            <a:spcPct val="0"/>
          </a:spcAft>
          <a:buClr>
            <a:srgbClr val="000066"/>
          </a:buClr>
          <a:buSzTx/>
          <a:buFont typeface="Monotype Sorts" pitchFamily="2" charset="2"/>
          <a:buNone/>
          <a:defRPr kumimoji="0" lang="en-US" sz="2800" b="1"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YUM-mc-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YUM-mc-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YUM-mc-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YUM-mc-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YUM-mc-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YUM-mc-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YUM-mc-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YUM-mc-template 8">
        <a:dk1>
          <a:srgbClr val="000000"/>
        </a:dk1>
        <a:lt1>
          <a:srgbClr val="FFFFFF"/>
        </a:lt1>
        <a:dk2>
          <a:srgbClr val="000000"/>
        </a:dk2>
        <a:lt2>
          <a:srgbClr val="808080"/>
        </a:lt2>
        <a:accent1>
          <a:srgbClr val="000099"/>
        </a:accent1>
        <a:accent2>
          <a:srgbClr val="FF0000"/>
        </a:accent2>
        <a:accent3>
          <a:srgbClr val="FFFFFF"/>
        </a:accent3>
        <a:accent4>
          <a:srgbClr val="000000"/>
        </a:accent4>
        <a:accent5>
          <a:srgbClr val="AAAACA"/>
        </a:accent5>
        <a:accent6>
          <a:srgbClr val="E70000"/>
        </a:accent6>
        <a:hlink>
          <a:srgbClr val="FFFF00"/>
        </a:hlink>
        <a:folHlink>
          <a:srgbClr val="00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D:\Project\YUM-mc-template.pot</Template>
  <TotalTime>0</TotalTime>
  <Words>3278</Words>
  <Application>WPS 演示</Application>
  <PresentationFormat>On-screen Show (4:3)</PresentationFormat>
  <Paragraphs>793</Paragraphs>
  <Slides>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vt:i4>
      </vt:variant>
    </vt:vector>
  </HeadingPairs>
  <TitlesOfParts>
    <vt:vector size="18" baseType="lpstr">
      <vt:lpstr>Arial</vt:lpstr>
      <vt:lpstr>宋体</vt:lpstr>
      <vt:lpstr>Wingdings</vt:lpstr>
      <vt:lpstr>Monotype Sorts</vt:lpstr>
      <vt:lpstr>Monotype Sorts</vt:lpstr>
      <vt:lpstr>微软雅黑</vt:lpstr>
      <vt:lpstr>Times New Roman</vt:lpstr>
      <vt:lpstr>等线</vt:lpstr>
      <vt:lpstr>Arial Unicode MS</vt:lpstr>
      <vt:lpstr>Wingdings</vt:lpstr>
      <vt:lpstr>YUM-mc-template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Tricon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dxl1986</dc:creator>
  <cp:lastModifiedBy>牙之芽</cp:lastModifiedBy>
  <cp:revision>1776</cp:revision>
  <cp:lastPrinted>2018-03-13T02:47:00Z</cp:lastPrinted>
  <dcterms:created xsi:type="dcterms:W3CDTF">2002-07-04T01:33:00Z</dcterms:created>
  <dcterms:modified xsi:type="dcterms:W3CDTF">2019-06-24T08:13:27Z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