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460" r:id="rId3"/>
    <p:sldId id="720" r:id="rId5"/>
    <p:sldId id="890" r:id="rId6"/>
    <p:sldId id="964" r:id="rId7"/>
    <p:sldId id="3857" r:id="rId8"/>
    <p:sldId id="3824" r:id="rId9"/>
    <p:sldId id="3858" r:id="rId10"/>
    <p:sldId id="3823" r:id="rId11"/>
    <p:sldId id="455" r:id="rId12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, Angela" initials="S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7FF"/>
    <a:srgbClr val="DA291C"/>
    <a:srgbClr val="FCF600"/>
    <a:srgbClr val="DED900"/>
    <a:srgbClr val="EAE400"/>
    <a:srgbClr val="AFE4FF"/>
    <a:srgbClr val="532476"/>
    <a:srgbClr val="135295"/>
    <a:srgbClr val="A6A6A6"/>
    <a:srgbClr val="008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1" autoAdjust="0"/>
    <p:restoredTop sz="87753" autoAdjust="0"/>
  </p:normalViewPr>
  <p:slideViewPr>
    <p:cSldViewPr snapToGrid="0" showGuides="1">
      <p:cViewPr varScale="1">
        <p:scale>
          <a:sx n="77" d="100"/>
          <a:sy n="77" d="100"/>
        </p:scale>
        <p:origin x="1164" y="60"/>
      </p:cViewPr>
      <p:guideLst>
        <p:guide orient="horz" pos="1792"/>
        <p:guide orient="horz" pos="408"/>
        <p:guide pos="1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610"/>
    </p:cViewPr>
  </p:sorterViewPr>
  <p:notesViewPr>
    <p:cSldViewPr snapToGrid="0">
      <p:cViewPr varScale="1">
        <p:scale>
          <a:sx n="99" d="100"/>
          <a:sy n="99" d="100"/>
        </p:scale>
        <p:origin x="-3540" y="-96"/>
      </p:cViewPr>
      <p:guideLst>
        <p:guide orient="horz" pos="3164"/>
        <p:guide pos="2210"/>
        <p:guide pos="174"/>
        <p:guide pos="434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7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932589" y="560828"/>
            <a:ext cx="1144486" cy="115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303" y="560828"/>
            <a:ext cx="5929284" cy="11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55253" y="230653"/>
            <a:ext cx="901268" cy="248754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/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/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57" y="208667"/>
            <a:ext cx="1801719" cy="173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39788"/>
            <a:ext cx="5629275" cy="3167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43" name="Rectangle 42"/>
          <p:cNvSpPr/>
          <p:nvPr userDrawn="1"/>
        </p:nvSpPr>
        <p:spPr>
          <a:xfrm>
            <a:off x="1611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125" name="Group 124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26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33" name="Picture 32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34" name="Rectangle 33"/>
          <p:cNvSpPr/>
          <p:nvPr userDrawn="1"/>
        </p:nvSpPr>
        <p:spPr>
          <a:xfrm>
            <a:off x="-7219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3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3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3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3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5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6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7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81" name="Group 80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105" name="Picture 104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106" name="Rectangle 105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07" name="Rectangle 106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0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9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30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31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3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134" name="Group 1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448" y="-1"/>
            <a:ext cx="9150119" cy="2057427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474" y="0"/>
            <a:ext cx="9151471" cy="205742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152" y="-9246"/>
            <a:ext cx="9144000" cy="2066672"/>
          </a:xfrm>
          <a:prstGeom prst="rect">
            <a:avLst/>
          </a:prstGeom>
          <a:solidFill>
            <a:srgbClr val="0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-38100"/>
            <a:ext cx="9144001" cy="2095526"/>
          </a:xfrm>
          <a:prstGeom prst="rect">
            <a:avLst/>
          </a:prstGeom>
        </p:spPr>
      </p:pic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64" name="Rectangle 63"/>
          <p:cNvSpPr/>
          <p:nvPr userDrawn="1"/>
        </p:nvSpPr>
        <p:spPr>
          <a:xfrm>
            <a:off x="-7219" y="-38100"/>
            <a:ext cx="9151219" cy="2091267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4" y="1560689"/>
            <a:ext cx="7616826" cy="2956062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5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125" name="Rectangle 124"/>
          <p:cNvSpPr/>
          <p:nvPr userDrawn="1"/>
        </p:nvSpPr>
        <p:spPr>
          <a:xfrm>
            <a:off x="0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5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4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169" name="Group 168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70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54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43" name="TextBox 42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4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621211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HCC Title Slide Placeholder</a:t>
            </a:r>
            <a:endParaRPr lang="en-US" dirty="0"/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97" name="Rectangle 96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0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125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129" name="Group 128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34" name="Rectangle 13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5" name="Rectangle 134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6" name="Group 135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37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138" name="Rectangle 137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39" name="Rectangle 138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7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7246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7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7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4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5226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40" name="Group 139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4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6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6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6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6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164" name="Group 16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6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TextBox 39"/>
          <p:cNvSpPr txBox="1"/>
          <p:nvPr userDrawn="1"/>
        </p:nvSpPr>
        <p:spPr>
          <a:xfrm>
            <a:off x="6265088" y="4911221"/>
            <a:ext cx="2839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Consulting Corporation 2018. All rights reserved.</a:t>
            </a:r>
            <a:endParaRPr lang="en-US" sz="800" kern="1200" dirty="0">
              <a:solidFill>
                <a:schemeClr val="bg2">
                  <a:lumMod val="7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ctrTitle"/>
          </p:nvPr>
        </p:nvSpPr>
        <p:spPr>
          <a:xfrm>
            <a:off x="1154613" y="2823666"/>
            <a:ext cx="5904000" cy="392669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资生堂财务对账平台解决方案建议书补充说明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179"/>
          <p:cNvSpPr/>
          <p:nvPr/>
        </p:nvSpPr>
        <p:spPr>
          <a:xfrm>
            <a:off x="1939509" y="1115849"/>
            <a:ext cx="6428535" cy="3653362"/>
          </a:xfrm>
          <a:prstGeom prst="rect">
            <a:avLst/>
          </a:prstGeom>
          <a:gradFill>
            <a:gsLst>
              <a:gs pos="0">
                <a:schemeClr val="accent4">
                  <a:tint val="37000"/>
                  <a:satMod val="300000"/>
                </a:schemeClr>
              </a:gs>
              <a:gs pos="0">
                <a:schemeClr val="accent4">
                  <a:tint val="15000"/>
                  <a:satMod val="35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Title 53"/>
          <p:cNvSpPr txBox="1"/>
          <p:nvPr/>
        </p:nvSpPr>
        <p:spPr>
          <a:xfrm>
            <a:off x="230505" y="314325"/>
            <a:ext cx="7700645" cy="333375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/>
          <a:p>
            <a:pPr>
              <a:buClr>
                <a:srgbClr val="414141"/>
              </a:buClr>
              <a:defRPr/>
            </a:pP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本期项目解决方案的总体部署架构</a:t>
            </a:r>
            <a:r>
              <a:rPr lang="en-US" altLang="zh-CN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方案</a:t>
            </a:r>
            <a:r>
              <a:rPr lang="en-US" altLang="zh-CN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A)</a:t>
            </a:r>
            <a:endParaRPr lang="zh-CN" altLang="en-US" sz="2400" b="1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9" name="Rectangle 142"/>
          <p:cNvSpPr/>
          <p:nvPr/>
        </p:nvSpPr>
        <p:spPr>
          <a:xfrm>
            <a:off x="2341690" y="3665495"/>
            <a:ext cx="822734" cy="202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数据抽取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Rounded Rectangle 143"/>
          <p:cNvSpPr/>
          <p:nvPr/>
        </p:nvSpPr>
        <p:spPr>
          <a:xfrm>
            <a:off x="2184323" y="3324749"/>
            <a:ext cx="1960203" cy="1249152"/>
          </a:xfrm>
          <a:prstGeom prst="roundRect">
            <a:avLst>
              <a:gd name="adj" fmla="val 8025"/>
            </a:avLst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5" name="TextBox 149"/>
          <p:cNvSpPr txBox="1"/>
          <p:nvPr/>
        </p:nvSpPr>
        <p:spPr>
          <a:xfrm>
            <a:off x="2604016" y="3324749"/>
            <a:ext cx="1120820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ETL / (Pentaho)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Rectangle 150"/>
          <p:cNvSpPr/>
          <p:nvPr/>
        </p:nvSpPr>
        <p:spPr>
          <a:xfrm>
            <a:off x="3226287" y="3665495"/>
            <a:ext cx="829322" cy="202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数据转换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Rectangle 151"/>
          <p:cNvSpPr/>
          <p:nvPr/>
        </p:nvSpPr>
        <p:spPr>
          <a:xfrm>
            <a:off x="2341690" y="3936686"/>
            <a:ext cx="829322" cy="202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数据分析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" name="Rectangle 152"/>
          <p:cNvSpPr/>
          <p:nvPr/>
        </p:nvSpPr>
        <p:spPr>
          <a:xfrm>
            <a:off x="3226287" y="3936686"/>
            <a:ext cx="829322" cy="202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报表生成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TextBox 193"/>
          <p:cNvSpPr txBox="1"/>
          <p:nvPr/>
        </p:nvSpPr>
        <p:spPr>
          <a:xfrm>
            <a:off x="5153777" y="1385930"/>
            <a:ext cx="825867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微服务集群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9" name="Rectangle 209"/>
          <p:cNvSpPr/>
          <p:nvPr/>
        </p:nvSpPr>
        <p:spPr>
          <a:xfrm>
            <a:off x="4557085" y="1686187"/>
            <a:ext cx="864000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对账服务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0" name="Rectangle 210"/>
          <p:cNvSpPr/>
          <p:nvPr/>
        </p:nvSpPr>
        <p:spPr>
          <a:xfrm>
            <a:off x="4562528" y="2393604"/>
            <a:ext cx="864000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数据对接服务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1" name="Rectangle 211"/>
          <p:cNvSpPr/>
          <p:nvPr/>
        </p:nvSpPr>
        <p:spPr>
          <a:xfrm>
            <a:off x="5548352" y="2393604"/>
            <a:ext cx="864000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共通服务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" name="Rectangle 218"/>
          <p:cNvSpPr/>
          <p:nvPr/>
        </p:nvSpPr>
        <p:spPr>
          <a:xfrm>
            <a:off x="5556965" y="2041313"/>
            <a:ext cx="864000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报表统计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3" name="Rectangle 219"/>
          <p:cNvSpPr/>
          <p:nvPr/>
        </p:nvSpPr>
        <p:spPr>
          <a:xfrm>
            <a:off x="5559512" y="1686187"/>
            <a:ext cx="864000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同步服务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Rectangle 222"/>
          <p:cNvSpPr/>
          <p:nvPr/>
        </p:nvSpPr>
        <p:spPr>
          <a:xfrm>
            <a:off x="4557085" y="2045958"/>
            <a:ext cx="864000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佣金计算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5" name="Rounded Rectangle 226"/>
          <p:cNvSpPr/>
          <p:nvPr/>
        </p:nvSpPr>
        <p:spPr>
          <a:xfrm>
            <a:off x="4436068" y="1387493"/>
            <a:ext cx="2088800" cy="1427341"/>
          </a:xfrm>
          <a:prstGeom prst="roundRect">
            <a:avLst>
              <a:gd name="adj" fmla="val 3495"/>
            </a:avLst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6" name="Rounded Rectangle 228"/>
          <p:cNvSpPr/>
          <p:nvPr/>
        </p:nvSpPr>
        <p:spPr>
          <a:xfrm>
            <a:off x="4436068" y="3337449"/>
            <a:ext cx="2088800" cy="1233884"/>
          </a:xfrm>
          <a:prstGeom prst="roundRect">
            <a:avLst>
              <a:gd name="adj" fmla="val 7404"/>
            </a:avLst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7" name="TextBox 264"/>
          <p:cNvSpPr txBox="1"/>
          <p:nvPr/>
        </p:nvSpPr>
        <p:spPr>
          <a:xfrm>
            <a:off x="5399431" y="3565275"/>
            <a:ext cx="338554" cy="7335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中间件集群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TextBox 269"/>
          <p:cNvSpPr txBox="1"/>
          <p:nvPr/>
        </p:nvSpPr>
        <p:spPr>
          <a:xfrm>
            <a:off x="1470843" y="3727409"/>
            <a:ext cx="60465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数据采集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9" name="Flowchart: Magnetic Disk 275"/>
          <p:cNvSpPr/>
          <p:nvPr/>
        </p:nvSpPr>
        <p:spPr>
          <a:xfrm>
            <a:off x="5762469" y="3415916"/>
            <a:ext cx="615970" cy="38008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0" name="Flowchart: Magnetic Disk 278"/>
          <p:cNvSpPr/>
          <p:nvPr/>
        </p:nvSpPr>
        <p:spPr>
          <a:xfrm>
            <a:off x="5795495" y="3949647"/>
            <a:ext cx="615970" cy="41809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1" name="Straight Connector 283"/>
          <p:cNvCxnSpPr/>
          <p:nvPr/>
        </p:nvCxnSpPr>
        <p:spPr>
          <a:xfrm>
            <a:off x="5453533" y="3379765"/>
            <a:ext cx="0" cy="11391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2" name="TextBox 25"/>
          <p:cNvSpPr txBox="1"/>
          <p:nvPr/>
        </p:nvSpPr>
        <p:spPr>
          <a:xfrm>
            <a:off x="6787807" y="1341579"/>
            <a:ext cx="1312143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运维组件</a:t>
            </a:r>
            <a:endParaRPr lang="zh-CN" alt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Rounded Rectangle 39"/>
          <p:cNvSpPr/>
          <p:nvPr/>
        </p:nvSpPr>
        <p:spPr>
          <a:xfrm>
            <a:off x="6835781" y="1662804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Jenkins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5" name="Rounded Rectangle 39"/>
          <p:cNvSpPr/>
          <p:nvPr/>
        </p:nvSpPr>
        <p:spPr>
          <a:xfrm>
            <a:off x="6835781" y="2072414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ELK(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可选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Rounded Rectangle 39"/>
          <p:cNvSpPr/>
          <p:nvPr/>
        </p:nvSpPr>
        <p:spPr>
          <a:xfrm>
            <a:off x="6835781" y="2482024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Docker(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可选）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Rounded Rectangle 39"/>
          <p:cNvSpPr/>
          <p:nvPr/>
        </p:nvSpPr>
        <p:spPr>
          <a:xfrm>
            <a:off x="6835781" y="2891633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K8s(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可选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8" name="Rounded Rectangle 226"/>
          <p:cNvSpPr/>
          <p:nvPr/>
        </p:nvSpPr>
        <p:spPr>
          <a:xfrm>
            <a:off x="2344078" y="1708642"/>
            <a:ext cx="1239817" cy="791265"/>
          </a:xfrm>
          <a:prstGeom prst="roundRect">
            <a:avLst>
              <a:gd name="adj" fmla="val 7839"/>
            </a:avLst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9" name="Rectangle 209"/>
          <p:cNvSpPr/>
          <p:nvPr/>
        </p:nvSpPr>
        <p:spPr>
          <a:xfrm>
            <a:off x="2531986" y="2057116"/>
            <a:ext cx="864000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前厅</a:t>
            </a:r>
            <a:r>
              <a:rPr lang="en-US" altLang="zh-CN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TextBox 64"/>
          <p:cNvSpPr txBox="1"/>
          <p:nvPr/>
        </p:nvSpPr>
        <p:spPr>
          <a:xfrm>
            <a:off x="2648602" y="1720540"/>
            <a:ext cx="569387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1" name="Rounded Rectangle 39"/>
          <p:cNvSpPr/>
          <p:nvPr/>
        </p:nvSpPr>
        <p:spPr>
          <a:xfrm>
            <a:off x="6835781" y="3301242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Maven(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可选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2" name="Rounded Rectangle 39"/>
          <p:cNvSpPr/>
          <p:nvPr/>
        </p:nvSpPr>
        <p:spPr>
          <a:xfrm>
            <a:off x="6835781" y="4120461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File Server(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可选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" name="Rounded Rectangle 39"/>
          <p:cNvSpPr/>
          <p:nvPr/>
        </p:nvSpPr>
        <p:spPr>
          <a:xfrm>
            <a:off x="6835781" y="3710851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Nacos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（配置中心）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5" name="Flowchart: Magnetic Disk 275"/>
          <p:cNvSpPr/>
          <p:nvPr/>
        </p:nvSpPr>
        <p:spPr>
          <a:xfrm>
            <a:off x="4625049" y="3958951"/>
            <a:ext cx="615970" cy="38008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charset="-122"/>
                <a:ea typeface="微软雅黑" panose="020B0503020204020204" charset="-122"/>
              </a:rPr>
              <a:t>TiDB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6" name="矩形: 一个圆顶角，剪去另一个顶角 145"/>
          <p:cNvSpPr/>
          <p:nvPr/>
        </p:nvSpPr>
        <p:spPr>
          <a:xfrm>
            <a:off x="4111320" y="4296538"/>
            <a:ext cx="1803179" cy="423676"/>
          </a:xfrm>
          <a:prstGeom prst="snip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rgbClr val="C00000"/>
                </a:solidFill>
                <a:latin typeface="+mj-lt"/>
              </a:rPr>
              <a:t>选用</a:t>
            </a:r>
            <a:r>
              <a:rPr lang="en-US" altLang="zh-CN" sz="900" b="1" dirty="0">
                <a:solidFill>
                  <a:srgbClr val="C00000"/>
                </a:solidFill>
                <a:latin typeface="+mj-lt"/>
              </a:rPr>
              <a:t>TiDB</a:t>
            </a:r>
            <a:r>
              <a:rPr lang="zh-CN" altLang="en-US" sz="900" b="1" dirty="0">
                <a:solidFill>
                  <a:srgbClr val="C00000"/>
                </a:solidFill>
                <a:latin typeface="+mj-lt"/>
              </a:rPr>
              <a:t>数据库作海量支持</a:t>
            </a:r>
            <a:endParaRPr lang="zh-CN" altLang="en-US" sz="9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7" name="Rectangle 55"/>
          <p:cNvSpPr/>
          <p:nvPr/>
        </p:nvSpPr>
        <p:spPr>
          <a:xfrm>
            <a:off x="2341690" y="4212920"/>
            <a:ext cx="1713918" cy="1984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dolphinerScheduler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8" name="Rounded Rectangle 143"/>
          <p:cNvSpPr/>
          <p:nvPr/>
        </p:nvSpPr>
        <p:spPr>
          <a:xfrm>
            <a:off x="288916" y="3391227"/>
            <a:ext cx="1153627" cy="1124303"/>
          </a:xfrm>
          <a:prstGeom prst="roundRect">
            <a:avLst>
              <a:gd name="adj" fmla="val 7630"/>
            </a:avLst>
          </a:prstGeom>
          <a:solidFill>
            <a:schemeClr val="bg1">
              <a:lumMod val="85000"/>
            </a:schemeClr>
          </a:solidFill>
          <a:ln w="635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9" name="Rectangle 142"/>
          <p:cNvSpPr/>
          <p:nvPr/>
        </p:nvSpPr>
        <p:spPr>
          <a:xfrm>
            <a:off x="451548" y="3703644"/>
            <a:ext cx="822734" cy="202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OMS</a:t>
            </a:r>
            <a:endParaRPr 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07249" y="3388116"/>
            <a:ext cx="569387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数据源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Rectangle 142"/>
          <p:cNvSpPr/>
          <p:nvPr/>
        </p:nvSpPr>
        <p:spPr>
          <a:xfrm>
            <a:off x="458338" y="4052452"/>
            <a:ext cx="822734" cy="356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账单汇聚平台</a:t>
            </a:r>
            <a:endParaRPr 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2" name="直接箭头连接符 151"/>
          <p:cNvCxnSpPr>
            <a:stCxn id="148" idx="3"/>
            <a:endCxn id="104" idx="1"/>
          </p:cNvCxnSpPr>
          <p:nvPr/>
        </p:nvCxnSpPr>
        <p:spPr>
          <a:xfrm flipV="1">
            <a:off x="1442543" y="3949325"/>
            <a:ext cx="741780" cy="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04" idx="3"/>
            <a:endCxn id="126" idx="1"/>
          </p:cNvCxnSpPr>
          <p:nvPr/>
        </p:nvCxnSpPr>
        <p:spPr>
          <a:xfrm>
            <a:off x="4144526" y="3949325"/>
            <a:ext cx="291542" cy="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ounded Rectangle 226"/>
          <p:cNvSpPr/>
          <p:nvPr/>
        </p:nvSpPr>
        <p:spPr>
          <a:xfrm>
            <a:off x="6749707" y="1385929"/>
            <a:ext cx="1378293" cy="3185403"/>
          </a:xfrm>
          <a:prstGeom prst="roundRect">
            <a:avLst>
              <a:gd name="adj" fmla="val 3495"/>
            </a:avLst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55" name="直接箭头连接符 154"/>
          <p:cNvCxnSpPr>
            <a:stCxn id="125" idx="2"/>
            <a:endCxn id="126" idx="0"/>
          </p:cNvCxnSpPr>
          <p:nvPr/>
        </p:nvCxnSpPr>
        <p:spPr>
          <a:xfrm>
            <a:off x="5480468" y="2814834"/>
            <a:ext cx="0" cy="52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38" idx="3"/>
            <a:endCxn id="125" idx="1"/>
          </p:cNvCxnSpPr>
          <p:nvPr/>
        </p:nvCxnSpPr>
        <p:spPr>
          <a:xfrm flipV="1">
            <a:off x="3583895" y="2101164"/>
            <a:ext cx="852173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93"/>
          <p:cNvSpPr txBox="1"/>
          <p:nvPr/>
        </p:nvSpPr>
        <p:spPr>
          <a:xfrm>
            <a:off x="4496346" y="3349946"/>
            <a:ext cx="72327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MPP</a:t>
            </a:r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生态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</a:t>
            </a:r>
            <a:r>
              <a:rPr lang="en-US" altLang="zh-CN" sz="24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A-TIDB</a:t>
            </a:r>
            <a:r>
              <a:rPr lang="zh-CN" altLang="en-US" sz="24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服务器配置估算</a:t>
            </a:r>
            <a:endParaRPr 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98788" y="888429"/>
            <a:ext cx="3035745" cy="2068884"/>
            <a:chOff x="3459637" y="1564850"/>
            <a:chExt cx="2064470" cy="2785003"/>
          </a:xfrm>
        </p:grpSpPr>
        <p:sp>
          <p:nvSpPr>
            <p:cNvPr id="25" name="矩形 24"/>
            <p:cNvSpPr/>
            <p:nvPr/>
          </p:nvSpPr>
          <p:spPr>
            <a:xfrm rot="16200000">
              <a:off x="4302548" y="721941"/>
              <a:ext cx="378650" cy="2064468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第一期数据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线上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)</a:t>
              </a:r>
              <a:endParaRPr kumimoji="1"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459637" y="2000061"/>
              <a:ext cx="2064470" cy="22702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530338" y="1946857"/>
              <a:ext cx="1923068" cy="24029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线上数据：一个月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600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万单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*11+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双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11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（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1100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万）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=7700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万</a:t>
              </a:r>
              <a:endParaRPr lang="zh-CN" altLang="en-US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oms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数据：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 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按照线上数据同等量级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7700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万预估</a:t>
              </a:r>
              <a:endParaRPr lang="zh-CN" altLang="en-US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总计：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1.5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亿数据</a:t>
              </a:r>
              <a:endParaRPr lang="zh-CN" altLang="en-US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数据量按照每条记录</a:t>
              </a:r>
              <a:r>
                <a:rPr lang="en-US" altLang="zh-CN" sz="1000" dirty="0">
                  <a:latin typeface="微软雅黑" panose="020B0503020204020204" charset="-122"/>
                  <a:ea typeface="宋体" charset="0"/>
                </a:rPr>
                <a:t>500</a:t>
              </a:r>
              <a:r>
                <a:rPr lang="zh-CN" altLang="en-US" sz="1000" dirty="0">
                  <a:latin typeface="微软雅黑" panose="020B0503020204020204" charset="-122"/>
                  <a:ea typeface="宋体" charset="0"/>
                </a:rPr>
                <a:t>字节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估算：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15400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万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*500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字节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=</a:t>
              </a:r>
              <a:r>
                <a:rPr lang="en-US" altLang="zh-CN" sz="1000" dirty="0">
                  <a:latin typeface="微软雅黑" panose="020B0503020204020204" charset="-122"/>
                  <a:ea typeface="宋体" charset="0"/>
                </a:rPr>
                <a:t>73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G</a:t>
              </a:r>
              <a:endParaRPr lang="en-US" altLang="zh-CN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数据按照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3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倍副本做备份保证完整性，约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219G</a:t>
              </a:r>
              <a:endParaRPr lang="en-US" altLang="zh-CN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预留</a:t>
              </a:r>
              <a:r>
                <a:rPr lang="zh-CN" altLang="en-US" sz="1000" dirty="0">
                  <a:latin typeface="微软雅黑" panose="020B0503020204020204" charset="-122"/>
                  <a:ea typeface="宋体" charset="0"/>
                </a:rPr>
                <a:t>部分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buffer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约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250G</a:t>
              </a:r>
              <a:endParaRPr lang="en-US" altLang="zh-CN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endParaRPr lang="en-US" altLang="zh-CN" sz="100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一期总计数据容量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250G(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见以下</a:t>
              </a:r>
              <a:r>
                <a:rPr lang="en-US" altLang="zh-CN" sz="1000" dirty="0" err="1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TiKV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)</a:t>
              </a:r>
              <a:endParaRPr lang="en-US" altLang="zh-CN" sz="1000" b="0" dirty="0">
                <a:solidFill>
                  <a:srgbClr val="FF0000"/>
                </a:solidFill>
                <a:latin typeface="微软雅黑" panose="020B0503020204020204" charset="-122"/>
                <a:ea typeface="宋体" charset="0"/>
              </a:endParaRPr>
            </a:p>
            <a:p>
              <a:pPr algn="l"/>
              <a:endParaRPr kumimoji="1" lang="zh-CN" altLang="en-US" sz="10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261970" y="888429"/>
            <a:ext cx="2922377" cy="2222772"/>
            <a:chOff x="3459637" y="1564850"/>
            <a:chExt cx="2064470" cy="2992157"/>
          </a:xfrm>
        </p:grpSpPr>
        <p:sp>
          <p:nvSpPr>
            <p:cNvPr id="29" name="矩形 28"/>
            <p:cNvSpPr/>
            <p:nvPr/>
          </p:nvSpPr>
          <p:spPr>
            <a:xfrm rot="16200000">
              <a:off x="4302548" y="721941"/>
              <a:ext cx="378650" cy="2064468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第二期数据（线上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线下）</a:t>
              </a:r>
              <a:endParaRPr kumimoji="1"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459637" y="2000061"/>
              <a:ext cx="2064470" cy="22702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530337" y="1946857"/>
              <a:ext cx="1923068" cy="26101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按照接入线下数据来评估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:</a:t>
              </a:r>
              <a:endParaRPr lang="en-US" altLang="zh-CN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按照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1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期线上数据：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250G</a:t>
              </a:r>
              <a:endParaRPr lang="zh-CN" altLang="en-US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假定新增线下数据和线上数据一致，约为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250G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数据</a:t>
              </a:r>
              <a:endParaRPr lang="zh-CN" altLang="en-US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需要额外新增线下数据对应硬盘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250G</a:t>
              </a:r>
              <a:endParaRPr kumimoji="1" lang="en-US" altLang="zh-CN" sz="1000" dirty="0"/>
            </a:p>
            <a:p>
              <a:pPr algn="l"/>
              <a:endParaRPr kumimoji="1" lang="en-US" altLang="zh-CN" sz="1000" dirty="0"/>
            </a:p>
            <a:p>
              <a:pPr algn="l"/>
              <a:endParaRPr kumimoji="1" lang="en-US" altLang="zh-CN" sz="1000" dirty="0"/>
            </a:p>
            <a:p>
              <a:pPr algn="l"/>
              <a:endParaRPr kumimoji="1" lang="en-US" altLang="zh-CN" sz="1000" dirty="0"/>
            </a:p>
            <a:p>
              <a:pPr algn="l"/>
              <a:endParaRPr kumimoji="1" lang="en-US" altLang="zh-CN" sz="1000" dirty="0"/>
            </a:p>
            <a:p>
              <a:pPr algn="l">
                <a:buNone/>
              </a:pP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二期总计数据容量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500G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，相比一期数据量增加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250G (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见以下</a:t>
              </a:r>
              <a:r>
                <a:rPr lang="en-US" altLang="zh-CN" sz="1000" dirty="0" err="1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TiKV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)</a:t>
              </a:r>
              <a:endParaRPr lang="en-US" altLang="zh-CN" sz="1000" b="0" dirty="0">
                <a:solidFill>
                  <a:srgbClr val="FF0000"/>
                </a:solidFill>
                <a:latin typeface="微软雅黑" panose="020B0503020204020204" charset="-122"/>
                <a:ea typeface="宋体" charset="0"/>
              </a:endParaRPr>
            </a:p>
            <a:p>
              <a:pPr algn="l"/>
              <a:endParaRPr kumimoji="1" lang="zh-CN" altLang="en-US" sz="10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288312" y="888429"/>
            <a:ext cx="2673770" cy="2066390"/>
            <a:chOff x="3459637" y="1564850"/>
            <a:chExt cx="2064470" cy="2781646"/>
          </a:xfrm>
        </p:grpSpPr>
        <p:sp>
          <p:nvSpPr>
            <p:cNvPr id="33" name="矩形 32"/>
            <p:cNvSpPr/>
            <p:nvPr/>
          </p:nvSpPr>
          <p:spPr>
            <a:xfrm rot="16200000">
              <a:off x="4302548" y="721941"/>
              <a:ext cx="378650" cy="2064468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第三期数据（新增第三方对接）</a:t>
              </a:r>
              <a:endParaRPr kumimoji="1"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459637" y="2000061"/>
              <a:ext cx="2064470" cy="22702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530337" y="1943500"/>
              <a:ext cx="1923068" cy="24029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dirty="0"/>
                <a:t>假定接入更多的渠道和支付平台，并且接入</a:t>
              </a:r>
              <a:r>
                <a:rPr kumimoji="1" lang="en-US" altLang="zh-CN" sz="1000" dirty="0"/>
                <a:t>WMS</a:t>
              </a:r>
              <a:r>
                <a:rPr kumimoji="1" lang="zh-CN" altLang="en-US" sz="1000" dirty="0"/>
                <a:t>和</a:t>
              </a:r>
              <a:r>
                <a:rPr kumimoji="1" lang="en-US" altLang="zh-CN" sz="1000" dirty="0"/>
                <a:t>SAP</a:t>
              </a:r>
              <a:r>
                <a:rPr kumimoji="1" lang="zh-CN" altLang="en-US" sz="1000" dirty="0"/>
                <a:t>数据，数据量为二期的</a:t>
              </a:r>
              <a:r>
                <a:rPr kumimoji="1" lang="en-US" altLang="zh-CN" sz="1000" dirty="0"/>
                <a:t>3</a:t>
              </a:r>
              <a:r>
                <a:rPr kumimoji="1" lang="zh-CN" altLang="en-US" sz="1000" dirty="0"/>
                <a:t>倍</a:t>
              </a:r>
              <a:endParaRPr kumimoji="1" lang="en-US" altLang="zh-CN" sz="1000" dirty="0"/>
            </a:p>
            <a:p>
              <a:r>
                <a:rPr kumimoji="1" lang="zh-CN" altLang="en-US" sz="1000" dirty="0"/>
                <a:t>需要额外增加数据对应硬盘</a:t>
              </a:r>
              <a:r>
                <a:rPr kumimoji="1" lang="en-US" altLang="zh-CN" sz="1000" dirty="0"/>
                <a:t>1000G</a:t>
              </a:r>
              <a:endParaRPr kumimoji="1" lang="en-US" altLang="zh-CN" sz="1000" dirty="0"/>
            </a:p>
            <a:p>
              <a:endParaRPr kumimoji="1" lang="en-US" altLang="zh-CN" sz="1000" dirty="0"/>
            </a:p>
            <a:p>
              <a:endParaRPr kumimoji="1" lang="en-US" altLang="zh-CN" sz="1000" dirty="0"/>
            </a:p>
            <a:p>
              <a:endParaRPr kumimoji="1" lang="en-US" altLang="zh-CN" sz="1000" dirty="0"/>
            </a:p>
            <a:p>
              <a:endParaRPr kumimoji="1" lang="en-US" altLang="zh-CN" sz="1000" dirty="0"/>
            </a:p>
            <a:p>
              <a:endParaRPr kumimoji="1" lang="en-US" altLang="zh-CN" sz="1000" dirty="0"/>
            </a:p>
            <a:p>
              <a:endParaRPr kumimoji="1" lang="en-US" altLang="zh-CN" sz="1000" dirty="0"/>
            </a:p>
            <a:p>
              <a:r>
                <a:rPr kumimoji="1" lang="zh-CN" altLang="en-US" sz="1000" dirty="0">
                  <a:solidFill>
                    <a:srgbClr val="FF0000"/>
                  </a:solidFill>
                </a:rPr>
                <a:t>三期数据容量按照</a:t>
              </a:r>
              <a:r>
                <a:rPr kumimoji="1" lang="en-US" altLang="zh-CN" sz="1000" dirty="0">
                  <a:solidFill>
                    <a:srgbClr val="FF0000"/>
                  </a:solidFill>
                </a:rPr>
                <a:t>1500G</a:t>
              </a:r>
              <a:r>
                <a:rPr kumimoji="1" lang="zh-CN" altLang="en-US" sz="1000" dirty="0">
                  <a:solidFill>
                    <a:srgbClr val="FF0000"/>
                  </a:solidFill>
                </a:rPr>
                <a:t>计算，相比二期数据量增加</a:t>
              </a:r>
              <a:r>
                <a:rPr kumimoji="1" lang="en-US" altLang="zh-CN" sz="1000" dirty="0">
                  <a:solidFill>
                    <a:srgbClr val="FF0000"/>
                  </a:solidFill>
                </a:rPr>
                <a:t>1000G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 (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见以下</a:t>
              </a:r>
              <a:r>
                <a:rPr lang="en-US" altLang="zh-CN" sz="1000" dirty="0" err="1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TiKV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)</a:t>
              </a:r>
              <a:endParaRPr kumimoji="1" lang="zh-CN" altLang="en-US" sz="10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8788" y="2966534"/>
          <a:ext cx="3035744" cy="11313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0994"/>
                <a:gridCol w="351666"/>
                <a:gridCol w="439582"/>
                <a:gridCol w="448375"/>
                <a:gridCol w="1205127"/>
              </a:tblGrid>
              <a:tr h="3105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服务器功能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</a:t>
                      </a:r>
                      <a:endParaRPr kumimoji="0" lang="zh-CN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</a:tr>
              <a:tr h="194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PD</a:t>
                      </a:r>
                      <a:endParaRPr lang="en-US" altLang="zh-CN" sz="900" b="0" dirty="0" err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50G</a:t>
                      </a:r>
                      <a:endParaRPr lang="en-US" altLang="zh-CN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01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TiDB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314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TiKV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261969" y="2966534"/>
          <a:ext cx="2922378" cy="132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8924"/>
                <a:gridCol w="338534"/>
                <a:gridCol w="423166"/>
                <a:gridCol w="431631"/>
                <a:gridCol w="1160123"/>
              </a:tblGrid>
              <a:tr h="3380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服务器功能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</a:t>
                      </a:r>
                      <a:endParaRPr kumimoji="0" lang="zh-CN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</a:tr>
              <a:tr h="2113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PD</a:t>
                      </a:r>
                      <a:endParaRPr lang="en-US" altLang="zh-CN" sz="900" b="0" dirty="0" err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50G</a:t>
                      </a:r>
                      <a:endParaRPr lang="en-US" altLang="zh-CN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39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TiDB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39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TiKV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2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TiKV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230768" y="2966534"/>
          <a:ext cx="2922378" cy="1813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8924"/>
                <a:gridCol w="338534"/>
                <a:gridCol w="423166"/>
                <a:gridCol w="431631"/>
                <a:gridCol w="1160123"/>
              </a:tblGrid>
              <a:tr h="3380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服务器功能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</a:t>
                      </a:r>
                      <a:endParaRPr kumimoji="0" lang="zh-CN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</a:tr>
              <a:tr h="2113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PD</a:t>
                      </a:r>
                      <a:endParaRPr lang="en-US" altLang="zh-CN" sz="900" b="0" dirty="0" err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50G</a:t>
                      </a:r>
                      <a:endParaRPr lang="en-US" altLang="zh-CN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39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TiDB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39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TiKV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2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TiKV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rgbClr val="B3D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B3D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B3D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B3D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rgbClr val="B3D7FF"/>
                    </a:solidFill>
                  </a:tcPr>
                </a:tc>
              </a:tr>
              <a:tr h="13272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PD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2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TiKV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1T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4196" y="4455621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4196" y="4391732"/>
            <a:ext cx="1482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每期新增服务器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9309" y="4759891"/>
            <a:ext cx="3075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※ </a:t>
            </a:r>
            <a:r>
              <a:rPr kumimoji="1" lang="zh-CN" altLang="en-US" sz="9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各节点详细配置需要根据实际数据的情况进行再次评估</a:t>
            </a:r>
            <a:endParaRPr kumimoji="1" lang="ja-JP" altLang="en-US" sz="9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itle 53"/>
          <p:cNvSpPr txBox="1"/>
          <p:nvPr/>
        </p:nvSpPr>
        <p:spPr>
          <a:xfrm>
            <a:off x="230504" y="271992"/>
            <a:ext cx="7700645" cy="333375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>
                <a:srgbClr val="414141"/>
              </a:buClr>
              <a:defRPr/>
            </a:pP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方案</a:t>
            </a:r>
            <a:r>
              <a:rPr lang="en-US" altLang="zh-CN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A</a:t>
            </a: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服务器</a:t>
            </a:r>
            <a:r>
              <a:rPr lang="en-US" altLang="zh-CN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/</a:t>
            </a: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一期节点建议</a:t>
            </a:r>
            <a:endParaRPr lang="en-US" altLang="zh-CN" sz="24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>
              <a:buClr>
                <a:srgbClr val="414141"/>
              </a:buClr>
              <a:defRPr/>
            </a:pPr>
            <a:endParaRPr lang="en-US" altLang="zh-CN" sz="24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/>
        </p:nvGraphicFramePr>
        <p:xfrm>
          <a:off x="230505" y="843280"/>
          <a:ext cx="8625205" cy="36696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7000"/>
                <a:gridCol w="1403350"/>
                <a:gridCol w="523875"/>
                <a:gridCol w="699135"/>
                <a:gridCol w="636905"/>
                <a:gridCol w="1042035"/>
                <a:gridCol w="1262380"/>
                <a:gridCol w="16605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项目</a:t>
                      </a:r>
                      <a:endParaRPr kumimoji="0" lang="en-US" altLang="zh-CN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服务器功能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</a:t>
                      </a:r>
                      <a:endParaRPr kumimoji="0" lang="zh-CN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操作系统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</a:tr>
              <a:tr h="365760">
                <a:tc rowSpan="10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平台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Application</a:t>
                      </a: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server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8G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7.9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50G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前端代码</a:t>
                      </a:r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Nginx,</a:t>
                      </a: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微服务部署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52425">
                <a:tc vMerge="1"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C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文件服务器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4G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7.9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50G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可在阿里云申请</a:t>
                      </a:r>
                      <a:r>
                        <a:rPr lang="en-US" altLang="zh-CN" sz="900" b="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oss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7724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部署服务器</a:t>
                      </a:r>
                      <a:endParaRPr lang="zh-CN" alt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en-US" altLang="zh-CN" sz="9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Nacos</a:t>
                      </a:r>
                      <a:endParaRPr lang="en-US" altLang="zh-CN" sz="900" dirty="0" err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Kettle</a:t>
                      </a:r>
                      <a:endParaRPr lang="en-US" altLang="zh-CN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en-US" altLang="zh-CN" sz="9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DolphinScheduler</a:t>
                      </a:r>
                      <a:endParaRPr lang="en-US" sz="900" b="0" dirty="0" err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7.9</a:t>
                      </a:r>
                      <a:endParaRPr lang="en-US" altLang="zh-CN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100G</a:t>
                      </a:r>
                      <a:endParaRPr lang="en-US" altLang="zh-CN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Jenkins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配置服务</a:t>
                      </a: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数据抽取工具</a:t>
                      </a: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定时任务</a:t>
                      </a:r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,ETL</a:t>
                      </a: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流程调度引擎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53695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Redis</a:t>
                      </a: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集群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16G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7.9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100G  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阿里云直接申请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mysql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G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7.9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200G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用于基础数据支撑，阿里云直接申请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5306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dirty="0" err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PD</a:t>
                      </a:r>
                      <a:endParaRPr lang="en-US" altLang="zh-CN" sz="900" b="1" dirty="0" err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7.9</a:t>
                      </a: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SSD 50G</a:t>
                      </a: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如不需要在</a:t>
                      </a: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ECS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搭建，可选阿里云云产品</a:t>
                      </a:r>
                      <a:r>
                        <a:rPr lang="en-US" altLang="zh-CN" sz="900" b="1" dirty="0" err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Tidb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直接按月付费</a:t>
                      </a: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目前列出为</a:t>
                      </a: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期建议，后续</a:t>
                      </a:r>
                      <a:r>
                        <a:rPr lang="en-US" altLang="zh-CN" sz="900" b="1" dirty="0" err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tidb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的扩容情况请见</a:t>
                      </a: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page3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预估</a:t>
                      </a:r>
                      <a:endParaRPr lang="zh-CN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0">
                <a:tc vMerge="1"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TiKV</a:t>
                      </a:r>
                      <a:endParaRPr lang="en-US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</a:tr>
              <a:tr h="365760">
                <a:tc vMerge="1">
                  <a:tcPr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7.9</a:t>
                      </a: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  <a:tc vMerge="1">
                  <a:tcPr anchor="ctr"/>
                </a:tc>
              </a:tr>
              <a:tr h="0">
                <a:tc vMerge="1">
                  <a:tcPr/>
                </a:tc>
                <a:tc vMerge="1"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  <a:endParaRPr lang="en-US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7.9</a:t>
                      </a: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50G</a:t>
                      </a: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  <a:tc vMerge="1">
                  <a:tcPr anchor="ctr"/>
                </a:tc>
              </a:tr>
              <a:tr h="36512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TiDB</a:t>
                      </a:r>
                      <a:endParaRPr lang="en-US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179"/>
          <p:cNvSpPr/>
          <p:nvPr/>
        </p:nvSpPr>
        <p:spPr>
          <a:xfrm>
            <a:off x="1786327" y="1159359"/>
            <a:ext cx="6428535" cy="3653362"/>
          </a:xfrm>
          <a:prstGeom prst="rect">
            <a:avLst/>
          </a:prstGeom>
          <a:gradFill>
            <a:gsLst>
              <a:gs pos="0">
                <a:schemeClr val="accent4">
                  <a:tint val="37000"/>
                  <a:satMod val="300000"/>
                </a:schemeClr>
              </a:gs>
              <a:gs pos="0">
                <a:schemeClr val="accent4">
                  <a:tint val="15000"/>
                  <a:satMod val="35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Title 53"/>
          <p:cNvSpPr txBox="1"/>
          <p:nvPr/>
        </p:nvSpPr>
        <p:spPr>
          <a:xfrm>
            <a:off x="230505" y="314325"/>
            <a:ext cx="7700645" cy="333375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/>
          <a:p>
            <a:pPr>
              <a:buClr>
                <a:srgbClr val="414141"/>
              </a:buClr>
              <a:defRPr/>
            </a:pP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项目解决方案的总体部署架构</a:t>
            </a:r>
            <a:r>
              <a:rPr lang="en-US" altLang="zh-CN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方案</a:t>
            </a:r>
            <a:r>
              <a:rPr lang="en-US" altLang="zh-CN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B)</a:t>
            </a:r>
            <a:endParaRPr lang="zh-CN" altLang="en-US" sz="2400" b="1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4" name="Rectangle 142"/>
          <p:cNvSpPr/>
          <p:nvPr/>
        </p:nvSpPr>
        <p:spPr>
          <a:xfrm>
            <a:off x="2341690" y="3665495"/>
            <a:ext cx="822734" cy="202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数据抽取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Rounded Rectangle 143"/>
          <p:cNvSpPr/>
          <p:nvPr/>
        </p:nvSpPr>
        <p:spPr>
          <a:xfrm>
            <a:off x="2184323" y="3324749"/>
            <a:ext cx="1960203" cy="1249152"/>
          </a:xfrm>
          <a:prstGeom prst="roundRect">
            <a:avLst>
              <a:gd name="adj" fmla="val 8025"/>
            </a:avLst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71" name="TextBox 149"/>
          <p:cNvSpPr txBox="1"/>
          <p:nvPr/>
        </p:nvSpPr>
        <p:spPr>
          <a:xfrm>
            <a:off x="2604016" y="3324749"/>
            <a:ext cx="1120820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ETL / (Pentaho)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Rectangle 150"/>
          <p:cNvSpPr/>
          <p:nvPr/>
        </p:nvSpPr>
        <p:spPr>
          <a:xfrm>
            <a:off x="3226287" y="3665495"/>
            <a:ext cx="829322" cy="202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数据转换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Rectangle 151"/>
          <p:cNvSpPr/>
          <p:nvPr/>
        </p:nvSpPr>
        <p:spPr>
          <a:xfrm>
            <a:off x="2341690" y="3936686"/>
            <a:ext cx="829322" cy="202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数据分析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Rectangle 152"/>
          <p:cNvSpPr/>
          <p:nvPr/>
        </p:nvSpPr>
        <p:spPr>
          <a:xfrm>
            <a:off x="3226287" y="3936686"/>
            <a:ext cx="829322" cy="202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报表生成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TextBox 193"/>
          <p:cNvSpPr txBox="1"/>
          <p:nvPr/>
        </p:nvSpPr>
        <p:spPr>
          <a:xfrm>
            <a:off x="3593704" y="1587262"/>
            <a:ext cx="825867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微服务集群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Rectangle 209"/>
          <p:cNvSpPr/>
          <p:nvPr/>
        </p:nvSpPr>
        <p:spPr>
          <a:xfrm>
            <a:off x="3124600" y="1887519"/>
            <a:ext cx="864001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对账服务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Rectangle 210"/>
          <p:cNvSpPr/>
          <p:nvPr/>
        </p:nvSpPr>
        <p:spPr>
          <a:xfrm>
            <a:off x="3130043" y="2594936"/>
            <a:ext cx="864001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数据对接服务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Rectangle 211"/>
          <p:cNvSpPr/>
          <p:nvPr/>
        </p:nvSpPr>
        <p:spPr>
          <a:xfrm>
            <a:off x="4009543" y="2594936"/>
            <a:ext cx="864001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共通服务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Rectangle 218"/>
          <p:cNvSpPr/>
          <p:nvPr/>
        </p:nvSpPr>
        <p:spPr>
          <a:xfrm>
            <a:off x="4018156" y="2242645"/>
            <a:ext cx="864001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报表统计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Rectangle 219"/>
          <p:cNvSpPr/>
          <p:nvPr/>
        </p:nvSpPr>
        <p:spPr>
          <a:xfrm>
            <a:off x="4020703" y="1887519"/>
            <a:ext cx="864001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同步服务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Rectangle 222"/>
          <p:cNvSpPr/>
          <p:nvPr/>
        </p:nvSpPr>
        <p:spPr>
          <a:xfrm>
            <a:off x="3124600" y="2247290"/>
            <a:ext cx="864001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佣金计算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Rounded Rectangle 226"/>
          <p:cNvSpPr/>
          <p:nvPr/>
        </p:nvSpPr>
        <p:spPr>
          <a:xfrm>
            <a:off x="3048563" y="1588825"/>
            <a:ext cx="1960203" cy="1364675"/>
          </a:xfrm>
          <a:prstGeom prst="roundRect">
            <a:avLst>
              <a:gd name="adj" fmla="val 3495"/>
            </a:avLst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0" name="Rounded Rectangle 228"/>
          <p:cNvSpPr/>
          <p:nvPr/>
        </p:nvSpPr>
        <p:spPr>
          <a:xfrm>
            <a:off x="5305855" y="1587800"/>
            <a:ext cx="1202739" cy="1365700"/>
          </a:xfrm>
          <a:prstGeom prst="roundRect">
            <a:avLst>
              <a:gd name="adj" fmla="val 7404"/>
            </a:avLst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2" name="TextBox 264"/>
          <p:cNvSpPr txBox="1"/>
          <p:nvPr/>
        </p:nvSpPr>
        <p:spPr>
          <a:xfrm>
            <a:off x="5378421" y="1888110"/>
            <a:ext cx="338554" cy="7335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中间件集群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7" name="TextBox 269"/>
          <p:cNvSpPr txBox="1"/>
          <p:nvPr/>
        </p:nvSpPr>
        <p:spPr>
          <a:xfrm>
            <a:off x="1482503" y="3616967"/>
            <a:ext cx="59503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数据采集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全渠道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Flowchart: Magnetic Disk 275"/>
          <p:cNvSpPr/>
          <p:nvPr/>
        </p:nvSpPr>
        <p:spPr>
          <a:xfrm>
            <a:off x="5750938" y="1760953"/>
            <a:ext cx="615970" cy="38008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" name="Flowchart: Magnetic Disk 278"/>
          <p:cNvSpPr/>
          <p:nvPr/>
        </p:nvSpPr>
        <p:spPr>
          <a:xfrm>
            <a:off x="5766205" y="2404191"/>
            <a:ext cx="615970" cy="41809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TextBox 25"/>
          <p:cNvSpPr txBox="1"/>
          <p:nvPr/>
        </p:nvSpPr>
        <p:spPr>
          <a:xfrm>
            <a:off x="6787807" y="1341579"/>
            <a:ext cx="1312143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运维组件</a:t>
            </a:r>
            <a:endParaRPr lang="zh-CN" alt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4" name="Rounded Rectangle 39"/>
          <p:cNvSpPr/>
          <p:nvPr/>
        </p:nvSpPr>
        <p:spPr>
          <a:xfrm>
            <a:off x="6835781" y="1662804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Jenkins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Rounded Rectangle 39"/>
          <p:cNvSpPr/>
          <p:nvPr/>
        </p:nvSpPr>
        <p:spPr>
          <a:xfrm>
            <a:off x="6835781" y="2072414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ELK(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可选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Rounded Rectangle 39"/>
          <p:cNvSpPr/>
          <p:nvPr/>
        </p:nvSpPr>
        <p:spPr>
          <a:xfrm>
            <a:off x="6835781" y="2482024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Docker(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可选）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Rounded Rectangle 39"/>
          <p:cNvSpPr/>
          <p:nvPr/>
        </p:nvSpPr>
        <p:spPr>
          <a:xfrm>
            <a:off x="6835781" y="2891633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K8s(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可选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Rounded Rectangle 226"/>
          <p:cNvSpPr/>
          <p:nvPr/>
        </p:nvSpPr>
        <p:spPr>
          <a:xfrm>
            <a:off x="1842980" y="1504571"/>
            <a:ext cx="1013299" cy="552185"/>
          </a:xfrm>
          <a:prstGeom prst="roundRect">
            <a:avLst>
              <a:gd name="adj" fmla="val 7839"/>
            </a:avLst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3" name="Rectangle 209"/>
          <p:cNvSpPr/>
          <p:nvPr/>
        </p:nvSpPr>
        <p:spPr>
          <a:xfrm>
            <a:off x="1931946" y="1714298"/>
            <a:ext cx="864000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前厅</a:t>
            </a:r>
            <a:r>
              <a:rPr lang="en-US" altLang="zh-CN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9" name="TextBox 64"/>
          <p:cNvSpPr txBox="1"/>
          <p:nvPr/>
        </p:nvSpPr>
        <p:spPr>
          <a:xfrm>
            <a:off x="2073408" y="1455965"/>
            <a:ext cx="569387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1" name="Rounded Rectangle 39"/>
          <p:cNvSpPr/>
          <p:nvPr/>
        </p:nvSpPr>
        <p:spPr>
          <a:xfrm>
            <a:off x="6835781" y="3301242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Maven(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可选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Rounded Rectangle 39"/>
          <p:cNvSpPr/>
          <p:nvPr/>
        </p:nvSpPr>
        <p:spPr>
          <a:xfrm>
            <a:off x="6835781" y="4120461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File Server(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可选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7" name="Rounded Rectangle 39"/>
          <p:cNvSpPr/>
          <p:nvPr/>
        </p:nvSpPr>
        <p:spPr>
          <a:xfrm>
            <a:off x="6835781" y="3710851"/>
            <a:ext cx="1188000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Nacos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（配置中心）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Rectangle 55"/>
          <p:cNvSpPr/>
          <p:nvPr/>
        </p:nvSpPr>
        <p:spPr>
          <a:xfrm>
            <a:off x="2341690" y="4212920"/>
            <a:ext cx="1713918" cy="1984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dolphinerScheduler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Rounded Rectangle 143"/>
          <p:cNvSpPr/>
          <p:nvPr/>
        </p:nvSpPr>
        <p:spPr>
          <a:xfrm>
            <a:off x="288916" y="3391227"/>
            <a:ext cx="1153627" cy="1124303"/>
          </a:xfrm>
          <a:prstGeom prst="roundRect">
            <a:avLst>
              <a:gd name="adj" fmla="val 7630"/>
            </a:avLst>
          </a:prstGeom>
          <a:solidFill>
            <a:schemeClr val="bg1">
              <a:lumMod val="85000"/>
            </a:schemeClr>
          </a:solidFill>
          <a:ln w="635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7" name="Rectangle 142"/>
          <p:cNvSpPr/>
          <p:nvPr/>
        </p:nvSpPr>
        <p:spPr>
          <a:xfrm>
            <a:off x="451548" y="3703644"/>
            <a:ext cx="822734" cy="202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OMS</a:t>
            </a:r>
            <a:endParaRPr 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TextBox 149"/>
          <p:cNvSpPr txBox="1"/>
          <p:nvPr/>
        </p:nvSpPr>
        <p:spPr>
          <a:xfrm>
            <a:off x="507249" y="3388116"/>
            <a:ext cx="569387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数据源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Rectangle 142"/>
          <p:cNvSpPr/>
          <p:nvPr/>
        </p:nvSpPr>
        <p:spPr>
          <a:xfrm>
            <a:off x="458338" y="4052452"/>
            <a:ext cx="822734" cy="356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账单汇聚平台</a:t>
            </a:r>
            <a:endParaRPr 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箭头连接符 13"/>
          <p:cNvCxnSpPr>
            <a:stCxn id="84" idx="3"/>
            <a:endCxn id="65" idx="1"/>
          </p:cNvCxnSpPr>
          <p:nvPr/>
        </p:nvCxnSpPr>
        <p:spPr>
          <a:xfrm flipV="1">
            <a:off x="1442543" y="3949325"/>
            <a:ext cx="741780" cy="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ounded Rectangle 226"/>
          <p:cNvSpPr/>
          <p:nvPr/>
        </p:nvSpPr>
        <p:spPr>
          <a:xfrm>
            <a:off x="6749707" y="1385929"/>
            <a:ext cx="1378293" cy="3185403"/>
          </a:xfrm>
          <a:prstGeom prst="roundRect">
            <a:avLst>
              <a:gd name="adj" fmla="val 3495"/>
            </a:avLst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01" name="直接箭头连接符 100"/>
          <p:cNvCxnSpPr>
            <a:stCxn id="95" idx="2"/>
          </p:cNvCxnSpPr>
          <p:nvPr/>
        </p:nvCxnSpPr>
        <p:spPr>
          <a:xfrm rot="16200000" flipH="1">
            <a:off x="2589192" y="1817194"/>
            <a:ext cx="213771" cy="692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0"/>
          <p:cNvSpPr/>
          <p:nvPr/>
        </p:nvSpPr>
        <p:spPr>
          <a:xfrm>
            <a:off x="4684829" y="4201251"/>
            <a:ext cx="1039772" cy="202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分布式存储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Rectangle 51"/>
          <p:cNvSpPr/>
          <p:nvPr/>
        </p:nvSpPr>
        <p:spPr>
          <a:xfrm>
            <a:off x="5743250" y="4201252"/>
            <a:ext cx="641193" cy="2029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YARN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Rectangle 52"/>
          <p:cNvSpPr/>
          <p:nvPr/>
        </p:nvSpPr>
        <p:spPr>
          <a:xfrm>
            <a:off x="4684829" y="3909928"/>
            <a:ext cx="509928" cy="1971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HBase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Rectangle 53"/>
          <p:cNvSpPr/>
          <p:nvPr/>
        </p:nvSpPr>
        <p:spPr>
          <a:xfrm>
            <a:off x="5212343" y="3908651"/>
            <a:ext cx="512259" cy="1984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Kafka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Rectangle 54"/>
          <p:cNvSpPr/>
          <p:nvPr/>
        </p:nvSpPr>
        <p:spPr>
          <a:xfrm rot="16200000">
            <a:off x="5410391" y="2887737"/>
            <a:ext cx="246221" cy="1697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Zookeeper</a:t>
            </a:r>
            <a:endParaRPr lang="en-US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Rectangle 56"/>
          <p:cNvSpPr/>
          <p:nvPr/>
        </p:nvSpPr>
        <p:spPr>
          <a:xfrm rot="16200000">
            <a:off x="5968277" y="3692461"/>
            <a:ext cx="189590" cy="639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Spark 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Rounded Rectangle 58"/>
          <p:cNvSpPr/>
          <p:nvPr/>
        </p:nvSpPr>
        <p:spPr>
          <a:xfrm>
            <a:off x="4575936" y="3324749"/>
            <a:ext cx="1960203" cy="1249152"/>
          </a:xfrm>
          <a:prstGeom prst="roundRect">
            <a:avLst>
              <a:gd name="adj" fmla="val 5318"/>
            </a:avLst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1" name="TextBox 149"/>
          <p:cNvSpPr txBox="1"/>
          <p:nvPr/>
        </p:nvSpPr>
        <p:spPr>
          <a:xfrm>
            <a:off x="5037385" y="3295231"/>
            <a:ext cx="938077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Hadoop</a:t>
            </a:r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生态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2" name="直接箭头连接符 61"/>
          <p:cNvCxnSpPr>
            <a:stCxn id="65" idx="3"/>
            <a:endCxn id="60" idx="1"/>
          </p:cNvCxnSpPr>
          <p:nvPr/>
        </p:nvCxnSpPr>
        <p:spPr>
          <a:xfrm>
            <a:off x="4144526" y="3949325"/>
            <a:ext cx="431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90" idx="2"/>
          </p:cNvCxnSpPr>
          <p:nvPr/>
        </p:nvCxnSpPr>
        <p:spPr>
          <a:xfrm flipV="1">
            <a:off x="5907225" y="2953500"/>
            <a:ext cx="0" cy="33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269"/>
          <p:cNvSpPr txBox="1"/>
          <p:nvPr/>
        </p:nvSpPr>
        <p:spPr>
          <a:xfrm>
            <a:off x="5879264" y="2967859"/>
            <a:ext cx="656874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分析计算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5" name="直接箭头连接符 84"/>
          <p:cNvCxnSpPr>
            <a:stCxn id="88" idx="3"/>
            <a:endCxn id="90" idx="1"/>
          </p:cNvCxnSpPr>
          <p:nvPr/>
        </p:nvCxnSpPr>
        <p:spPr>
          <a:xfrm flipV="1">
            <a:off x="5008766" y="2270650"/>
            <a:ext cx="297089" cy="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209"/>
          <p:cNvSpPr/>
          <p:nvPr/>
        </p:nvSpPr>
        <p:spPr>
          <a:xfrm>
            <a:off x="1906325" y="2724067"/>
            <a:ext cx="864000" cy="28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终端应用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Rounded Rectangle 226"/>
          <p:cNvSpPr/>
          <p:nvPr/>
        </p:nvSpPr>
        <p:spPr>
          <a:xfrm>
            <a:off x="1838070" y="2555738"/>
            <a:ext cx="1013299" cy="552185"/>
          </a:xfrm>
          <a:prstGeom prst="roundRect">
            <a:avLst>
              <a:gd name="adj" fmla="val 7839"/>
            </a:avLst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04" name="直接箭头连接符 100"/>
          <p:cNvCxnSpPr>
            <a:stCxn id="99" idx="0"/>
          </p:cNvCxnSpPr>
          <p:nvPr/>
        </p:nvCxnSpPr>
        <p:spPr>
          <a:xfrm rot="5400000" flipH="1" flipV="1">
            <a:off x="2548623" y="2066747"/>
            <a:ext cx="285088" cy="692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B-Hadoop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服务器配置估算</a:t>
            </a:r>
            <a:endParaRPr 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98788" y="888429"/>
            <a:ext cx="3035745" cy="2068884"/>
            <a:chOff x="3459637" y="1564850"/>
            <a:chExt cx="2064470" cy="2785003"/>
          </a:xfrm>
        </p:grpSpPr>
        <p:sp>
          <p:nvSpPr>
            <p:cNvPr id="25" name="矩形 24"/>
            <p:cNvSpPr/>
            <p:nvPr/>
          </p:nvSpPr>
          <p:spPr>
            <a:xfrm rot="16200000">
              <a:off x="4302548" y="721941"/>
              <a:ext cx="378650" cy="2064468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第一期数据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线上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)</a:t>
              </a:r>
              <a:endParaRPr kumimoji="1"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459637" y="2000061"/>
              <a:ext cx="2064470" cy="22702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530338" y="1946857"/>
              <a:ext cx="1923068" cy="24029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线上数据：一个月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600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万单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*11+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双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11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（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1100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万）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=7700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万</a:t>
              </a:r>
              <a:endParaRPr lang="zh-CN" altLang="en-US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oms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数据：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 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按照线上数据同等量级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7700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万预估</a:t>
              </a:r>
              <a:endParaRPr lang="zh-CN" altLang="en-US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总计：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1.5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亿数据</a:t>
              </a:r>
              <a:endParaRPr lang="zh-CN" altLang="en-US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数据量按照每条记录</a:t>
              </a:r>
              <a:r>
                <a:rPr lang="en-US" altLang="zh-CN" sz="1000" dirty="0">
                  <a:latin typeface="微软雅黑" panose="020B0503020204020204" charset="-122"/>
                  <a:ea typeface="宋体" charset="0"/>
                </a:rPr>
                <a:t>500</a:t>
              </a:r>
              <a:r>
                <a:rPr lang="zh-CN" altLang="en-US" sz="1000" dirty="0">
                  <a:latin typeface="微软雅黑" panose="020B0503020204020204" charset="-122"/>
                  <a:ea typeface="宋体" charset="0"/>
                </a:rPr>
                <a:t>字节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估算：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15400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万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*500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字节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=</a:t>
              </a:r>
              <a:r>
                <a:rPr lang="en-US" altLang="zh-CN" sz="1000" dirty="0">
                  <a:latin typeface="微软雅黑" panose="020B0503020204020204" charset="-122"/>
                  <a:ea typeface="宋体" charset="0"/>
                </a:rPr>
                <a:t>73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G</a:t>
              </a:r>
              <a:endParaRPr lang="en-US" altLang="zh-CN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数据按照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3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倍副本做备份保证完整性，约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219G</a:t>
              </a:r>
              <a:endParaRPr lang="en-US" altLang="zh-CN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预留</a:t>
              </a:r>
              <a:r>
                <a:rPr lang="zh-CN" altLang="en-US" sz="1000" dirty="0">
                  <a:latin typeface="微软雅黑" panose="020B0503020204020204" charset="-122"/>
                  <a:ea typeface="宋体" charset="0"/>
                </a:rPr>
                <a:t>部分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buffer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约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250G</a:t>
              </a:r>
              <a:endParaRPr lang="en-US" altLang="zh-CN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endParaRPr lang="en-US" altLang="zh-CN" sz="1000" dirty="0">
                <a:latin typeface="微软雅黑" panose="020B0503020204020204" charset="-122"/>
                <a:ea typeface="宋体" charset="0"/>
              </a:endParaRPr>
            </a:p>
            <a:p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一期总计硬盘容量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250G(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见以下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CDH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从节点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)</a:t>
              </a:r>
              <a:endParaRPr lang="en-US" altLang="zh-CN" sz="1000" b="0" dirty="0">
                <a:solidFill>
                  <a:srgbClr val="FF0000"/>
                </a:solidFill>
                <a:latin typeface="微软雅黑" panose="020B0503020204020204" charset="-122"/>
                <a:ea typeface="宋体" charset="0"/>
              </a:endParaRPr>
            </a:p>
            <a:p>
              <a:pPr algn="l"/>
              <a:endParaRPr kumimoji="1" lang="zh-CN" altLang="en-US" sz="10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261970" y="888429"/>
            <a:ext cx="2922377" cy="2222772"/>
            <a:chOff x="3459637" y="1564850"/>
            <a:chExt cx="2064470" cy="2992157"/>
          </a:xfrm>
        </p:grpSpPr>
        <p:sp>
          <p:nvSpPr>
            <p:cNvPr id="29" name="矩形 28"/>
            <p:cNvSpPr/>
            <p:nvPr/>
          </p:nvSpPr>
          <p:spPr>
            <a:xfrm rot="16200000">
              <a:off x="4302548" y="721941"/>
              <a:ext cx="378650" cy="2064468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第二期数据（线上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线下）</a:t>
              </a:r>
              <a:endParaRPr kumimoji="1"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459637" y="2000061"/>
              <a:ext cx="2064470" cy="22702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530337" y="1946857"/>
              <a:ext cx="1923068" cy="26101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按照接入线下数据来评估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:</a:t>
              </a:r>
              <a:endParaRPr lang="en-US" altLang="zh-CN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按照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1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期线上数据：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250G</a:t>
              </a:r>
              <a:endParaRPr lang="zh-CN" altLang="en-US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假定新增线下数据和线上数据一致，约为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250G</a:t>
              </a: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数据</a:t>
              </a:r>
              <a:endParaRPr lang="zh-CN" altLang="en-US" sz="1000" b="0" dirty="0">
                <a:latin typeface="微软雅黑" panose="020B0503020204020204" charset="-122"/>
                <a:ea typeface="宋体" charset="0"/>
              </a:endParaRPr>
            </a:p>
            <a:p>
              <a:pPr algn="l">
                <a:buNone/>
              </a:pPr>
              <a:r>
                <a:rPr lang="zh-CN" altLang="en-US" sz="1000" b="0" dirty="0">
                  <a:latin typeface="微软雅黑" panose="020B0503020204020204" charset="-122"/>
                  <a:ea typeface="宋体" charset="0"/>
                </a:rPr>
                <a:t>需要额外新增线下数据对应硬盘</a:t>
              </a:r>
              <a:r>
                <a:rPr lang="en-US" altLang="zh-CN" sz="1000" b="0" dirty="0">
                  <a:latin typeface="微软雅黑" panose="020B0503020204020204" charset="-122"/>
                  <a:ea typeface="宋体" charset="0"/>
                </a:rPr>
                <a:t>250G</a:t>
              </a:r>
              <a:endParaRPr kumimoji="1" lang="en-US" altLang="zh-CN" sz="1000" dirty="0"/>
            </a:p>
            <a:p>
              <a:pPr algn="l"/>
              <a:endParaRPr kumimoji="1" lang="en-US" altLang="zh-CN" sz="1000" dirty="0"/>
            </a:p>
            <a:p>
              <a:pPr algn="l"/>
              <a:endParaRPr kumimoji="1" lang="en-US" altLang="zh-CN" sz="1000" dirty="0"/>
            </a:p>
            <a:p>
              <a:pPr algn="l"/>
              <a:endParaRPr kumimoji="1" lang="en-US" altLang="zh-CN" sz="1000" dirty="0"/>
            </a:p>
            <a:p>
              <a:pPr algn="l"/>
              <a:endParaRPr kumimoji="1" lang="en-US" altLang="zh-CN" sz="1000" dirty="0"/>
            </a:p>
            <a:p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二期总计硬盘容量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500G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，相比一期数据量增加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250G(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见以下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CDH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从节点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)</a:t>
              </a:r>
              <a:endParaRPr lang="en-US" altLang="zh-CN" sz="1000" b="0" dirty="0">
                <a:solidFill>
                  <a:srgbClr val="FF0000"/>
                </a:solidFill>
                <a:latin typeface="微软雅黑" panose="020B0503020204020204" charset="-122"/>
                <a:ea typeface="宋体" charset="0"/>
              </a:endParaRPr>
            </a:p>
            <a:p>
              <a:pPr algn="l"/>
              <a:endParaRPr kumimoji="1" lang="zh-CN" altLang="en-US" sz="10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288312" y="888429"/>
            <a:ext cx="2673770" cy="2066390"/>
            <a:chOff x="3459637" y="1564850"/>
            <a:chExt cx="2064470" cy="2781647"/>
          </a:xfrm>
        </p:grpSpPr>
        <p:sp>
          <p:nvSpPr>
            <p:cNvPr id="33" name="矩形 32"/>
            <p:cNvSpPr/>
            <p:nvPr/>
          </p:nvSpPr>
          <p:spPr>
            <a:xfrm rot="16200000">
              <a:off x="4302548" y="721941"/>
              <a:ext cx="378650" cy="2064468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第三期数据（新增第三方对接）</a:t>
              </a:r>
              <a:endParaRPr kumimoji="1"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459637" y="2000061"/>
              <a:ext cx="2064470" cy="22702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530337" y="1943500"/>
              <a:ext cx="1923068" cy="2402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dirty="0"/>
                <a:t>假定接入更多的渠道和支付平台，并且接入</a:t>
              </a:r>
              <a:r>
                <a:rPr kumimoji="1" lang="en-US" altLang="zh-CN" sz="1000" dirty="0"/>
                <a:t>WMS</a:t>
              </a:r>
              <a:r>
                <a:rPr kumimoji="1" lang="zh-CN" altLang="en-US" sz="1000" dirty="0"/>
                <a:t>和</a:t>
              </a:r>
              <a:r>
                <a:rPr kumimoji="1" lang="en-US" altLang="zh-CN" sz="1000" dirty="0"/>
                <a:t>SAP</a:t>
              </a:r>
              <a:r>
                <a:rPr kumimoji="1" lang="zh-CN" altLang="en-US" sz="1000" dirty="0"/>
                <a:t>数据，数据量为二期的</a:t>
              </a:r>
              <a:r>
                <a:rPr kumimoji="1" lang="en-US" altLang="zh-CN" sz="1000" dirty="0"/>
                <a:t>3</a:t>
              </a:r>
              <a:r>
                <a:rPr kumimoji="1" lang="zh-CN" altLang="en-US" sz="1000" dirty="0"/>
                <a:t>倍</a:t>
              </a:r>
              <a:endParaRPr kumimoji="1" lang="en-US" altLang="zh-CN" sz="1000" dirty="0"/>
            </a:p>
            <a:p>
              <a:r>
                <a:rPr kumimoji="1" lang="zh-CN" altLang="en-US" sz="1000" dirty="0"/>
                <a:t>需要额外增加数据对应硬盘</a:t>
              </a:r>
              <a:r>
                <a:rPr kumimoji="1" lang="en-US" altLang="zh-CN" sz="1000" dirty="0"/>
                <a:t>1000G</a:t>
              </a:r>
              <a:endParaRPr kumimoji="1" lang="en-US" altLang="zh-CN" sz="1000" dirty="0"/>
            </a:p>
            <a:p>
              <a:endParaRPr kumimoji="1" lang="en-US" altLang="zh-CN" sz="1000" dirty="0"/>
            </a:p>
            <a:p>
              <a:endParaRPr kumimoji="1" lang="en-US" altLang="zh-CN" sz="1000" dirty="0"/>
            </a:p>
            <a:p>
              <a:endParaRPr kumimoji="1" lang="en-US" altLang="zh-CN" sz="1000" dirty="0"/>
            </a:p>
            <a:p>
              <a:endParaRPr kumimoji="1" lang="en-US" altLang="zh-CN" sz="1000" dirty="0"/>
            </a:p>
            <a:p>
              <a:endParaRPr kumimoji="1" lang="en-US" altLang="zh-CN" sz="1000" dirty="0"/>
            </a:p>
            <a:p>
              <a:endParaRPr kumimoji="1" lang="en-US" altLang="zh-CN" sz="1000" dirty="0"/>
            </a:p>
            <a:p>
              <a:r>
                <a:rPr kumimoji="1" lang="zh-CN" altLang="en-US" sz="1000" dirty="0">
                  <a:solidFill>
                    <a:srgbClr val="FF0000"/>
                  </a:solidFill>
                </a:rPr>
                <a:t>三期硬盘容量按照</a:t>
              </a:r>
              <a:r>
                <a:rPr kumimoji="1" lang="en-US" altLang="zh-CN" sz="1000" dirty="0">
                  <a:solidFill>
                    <a:srgbClr val="FF0000"/>
                  </a:solidFill>
                </a:rPr>
                <a:t>1500G</a:t>
              </a:r>
              <a:r>
                <a:rPr kumimoji="1" lang="zh-CN" altLang="en-US" sz="1000" dirty="0">
                  <a:solidFill>
                    <a:srgbClr val="FF0000"/>
                  </a:solidFill>
                </a:rPr>
                <a:t>计算，相比二期数据量增加</a:t>
              </a:r>
              <a:r>
                <a:rPr kumimoji="1" lang="en-US" altLang="zh-CN" sz="1000" dirty="0">
                  <a:solidFill>
                    <a:srgbClr val="FF0000"/>
                  </a:solidFill>
                </a:rPr>
                <a:t>1000G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(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见以下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CDH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从节点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charset="-122"/>
                  <a:ea typeface="宋体" charset="0"/>
                </a:rPr>
                <a:t>)</a:t>
              </a:r>
              <a:endParaRPr lang="en-US" altLang="zh-CN" sz="1000" b="0" dirty="0">
                <a:solidFill>
                  <a:srgbClr val="FF0000"/>
                </a:solidFill>
                <a:latin typeface="微软雅黑" panose="020B0503020204020204" charset="-122"/>
                <a:ea typeface="宋体" charset="0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8788" y="2966534"/>
          <a:ext cx="3035744" cy="1127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0994"/>
                <a:gridCol w="351666"/>
                <a:gridCol w="439582"/>
                <a:gridCol w="448375"/>
                <a:gridCol w="1205127"/>
              </a:tblGrid>
              <a:tr h="3105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服务器功能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</a:t>
                      </a:r>
                      <a:endParaRPr kumimoji="0" lang="zh-CN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</a:tr>
              <a:tr h="194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</a:t>
                      </a:r>
                      <a:r>
                        <a:rPr lang="zh-CN" alt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主节点</a:t>
                      </a:r>
                      <a:endParaRPr lang="en-US" altLang="zh-CN" sz="900" b="0" dirty="0" err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01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从节点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261969" y="2966534"/>
          <a:ext cx="2922378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8924"/>
                <a:gridCol w="338534"/>
                <a:gridCol w="423166"/>
                <a:gridCol w="431631"/>
                <a:gridCol w="1160123"/>
              </a:tblGrid>
              <a:tr h="3380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服务器功能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</a:t>
                      </a:r>
                      <a:endParaRPr kumimoji="0" lang="zh-CN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</a:tr>
              <a:tr h="2113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</a:t>
                      </a:r>
                      <a:r>
                        <a:rPr lang="zh-CN" alt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主节点</a:t>
                      </a:r>
                      <a:endParaRPr lang="en-US" altLang="zh-CN" sz="900" b="0" dirty="0" err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39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从节点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39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从节点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230768" y="2966534"/>
          <a:ext cx="2922378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8924"/>
                <a:gridCol w="338534"/>
                <a:gridCol w="423166"/>
                <a:gridCol w="431631"/>
                <a:gridCol w="1160123"/>
              </a:tblGrid>
              <a:tr h="3380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服务器功能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</a:t>
                      </a:r>
                      <a:endParaRPr kumimoji="0" lang="zh-CN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</a:tr>
              <a:tr h="2113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</a:t>
                      </a:r>
                      <a:r>
                        <a:rPr lang="zh-CN" alt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主节点</a:t>
                      </a:r>
                      <a:endParaRPr lang="en-US" altLang="zh-CN" sz="900" b="0" dirty="0" err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39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从节点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39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从节点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2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algn="ctr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从节点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1T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98788" y="4554423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8788" y="4490534"/>
            <a:ext cx="1482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每期新增服务器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9309" y="4759891"/>
            <a:ext cx="3075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※ </a:t>
            </a:r>
            <a:r>
              <a:rPr kumimoji="1" lang="zh-CN" altLang="en-US" sz="9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各节点详细配置需要根据实际数据的情况进行再次评估</a:t>
            </a:r>
            <a:endParaRPr kumimoji="1" lang="ja-JP" altLang="en-US" sz="9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itle 53"/>
          <p:cNvSpPr txBox="1"/>
          <p:nvPr/>
        </p:nvSpPr>
        <p:spPr>
          <a:xfrm>
            <a:off x="230504" y="271992"/>
            <a:ext cx="7700645" cy="333375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>
                <a:srgbClr val="414141"/>
              </a:buClr>
              <a:defRPr/>
            </a:pP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方案</a:t>
            </a:r>
            <a:r>
              <a:rPr lang="en-US" altLang="zh-CN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B</a:t>
            </a: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服务器</a:t>
            </a:r>
            <a:r>
              <a:rPr lang="en-US" altLang="zh-CN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/</a:t>
            </a: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一期节点建议</a:t>
            </a:r>
            <a:endParaRPr lang="en-US" altLang="zh-CN" sz="24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>
              <a:buClr>
                <a:srgbClr val="414141"/>
              </a:buClr>
              <a:defRPr/>
            </a:pPr>
            <a:endParaRPr lang="en-US" altLang="zh-CN" sz="24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/>
        </p:nvGraphicFramePr>
        <p:xfrm>
          <a:off x="230505" y="843280"/>
          <a:ext cx="8625205" cy="349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7000"/>
                <a:gridCol w="1403350"/>
                <a:gridCol w="523875"/>
                <a:gridCol w="699135"/>
                <a:gridCol w="636905"/>
                <a:gridCol w="1042035"/>
                <a:gridCol w="1262380"/>
                <a:gridCol w="16605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项目</a:t>
                      </a:r>
                      <a:endParaRPr kumimoji="0" lang="en-US" altLang="zh-CN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服务器功能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</a:t>
                      </a:r>
                      <a:endParaRPr kumimoji="0" lang="zh-CN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操作系统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</a:tr>
              <a:tr h="365760">
                <a:tc rowSpan="8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平台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Application</a:t>
                      </a: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server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8G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Centos 7.9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50G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前端代码</a:t>
                      </a:r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Nginx,</a:t>
                      </a: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微服务部署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52425">
                <a:tc vMerge="1"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C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文件服务器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4G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7.9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50G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可在阿里云申请</a:t>
                      </a:r>
                      <a:r>
                        <a:rPr lang="en-US" altLang="zh-CN" sz="900" b="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oss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7724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部署服务器</a:t>
                      </a:r>
                      <a:endParaRPr lang="zh-CN" alt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en-US" altLang="zh-CN" sz="9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Nacos</a:t>
                      </a:r>
                      <a:endParaRPr lang="en-US" altLang="zh-CN" sz="900" dirty="0" err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Kettle</a:t>
                      </a:r>
                      <a:endParaRPr lang="en-US" altLang="zh-CN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en-US" altLang="zh-CN" sz="9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DolphinScheduler</a:t>
                      </a:r>
                      <a:endParaRPr lang="en-US" sz="900" b="0" dirty="0" err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7.9</a:t>
                      </a:r>
                      <a:endParaRPr lang="en-US" altLang="zh-CN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100G</a:t>
                      </a:r>
                      <a:endParaRPr lang="en-US" altLang="zh-CN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Jenkins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配置服务</a:t>
                      </a: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数据抽取工具</a:t>
                      </a: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定时任务</a:t>
                      </a:r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,ETL</a:t>
                      </a: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流程调度引擎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53695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Redis</a:t>
                      </a: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集群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16G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7.9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100G  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阿里云直接申请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mysql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G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7.9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200G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用于基础数据支撑，阿里云直接申请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5306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</a:t>
                      </a:r>
                      <a:r>
                        <a:rPr lang="zh-CN" alt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主节点</a:t>
                      </a:r>
                      <a:endParaRPr lang="en-US" altLang="zh-CN" sz="900" b="0" dirty="0" err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96</a:t>
                      </a:r>
                      <a:endParaRPr 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7.9</a:t>
                      </a: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SSD 250G</a:t>
                      </a: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如不需要在</a:t>
                      </a: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ECS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搭建，可选阿里云云产品</a:t>
                      </a: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EMR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直接按月付费</a:t>
                      </a: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目前列出为</a:t>
                      </a: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期建议，后续</a:t>
                      </a: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Hadoop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的扩容情况请见</a:t>
                      </a: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page6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预估</a:t>
                      </a:r>
                      <a:endParaRPr lang="zh-CN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0"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</a:t>
                      </a:r>
                      <a:r>
                        <a:rPr lang="zh-CN" altLang="en-US" sz="9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从节点</a:t>
                      </a:r>
                      <a:endParaRPr lang="en-US" alt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</a:tr>
              <a:tr h="365760">
                <a:tc vMerge="1">
                  <a:tcPr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  <a:r>
                        <a:rPr lang="zh-CN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</a:t>
                      </a:r>
                      <a:endParaRPr lang="en-US" altLang="en-US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7.9</a:t>
                      </a: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250G</a:t>
                      </a: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  <a:tc vMerge="1"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3149</Words>
  <Application>WPS 演示</Application>
  <PresentationFormat>全屏显示(16:9)</PresentationFormat>
  <Paragraphs>878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Webdings</vt:lpstr>
      <vt:lpstr>Arial</vt:lpstr>
      <vt:lpstr>Myriad Pro Light</vt:lpstr>
      <vt:lpstr>Gubbi</vt:lpstr>
      <vt:lpstr>HelveticaNeueLT Std</vt:lpstr>
      <vt:lpstr>微软雅黑</vt:lpstr>
      <vt:lpstr>宋体</vt:lpstr>
      <vt:lpstr>Verdana</vt:lpstr>
      <vt:lpstr>Droid Sans Fallback</vt:lpstr>
      <vt:lpstr>Arial Unicode MS</vt:lpstr>
      <vt:lpstr>Abyssinica SIL</vt:lpstr>
      <vt:lpstr>2016 HDS Corporate</vt:lpstr>
      <vt:lpstr>资生堂财务对账平台解决方案建议书补充说明</vt:lpstr>
      <vt:lpstr>PowerPoint 演示文稿</vt:lpstr>
      <vt:lpstr>方案A-TIDB服务器配置估算</vt:lpstr>
      <vt:lpstr>PowerPoint 演示文稿</vt:lpstr>
      <vt:lpstr>PowerPoint 演示文稿</vt:lpstr>
      <vt:lpstr>方案B-Hadoop服务器配置估算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Gard</dc:creator>
  <cp:lastModifiedBy>muzongcun</cp:lastModifiedBy>
  <cp:revision>4934</cp:revision>
  <cp:lastPrinted>2022-08-04T03:20:07Z</cp:lastPrinted>
  <dcterms:created xsi:type="dcterms:W3CDTF">2022-08-04T03:20:07Z</dcterms:created>
  <dcterms:modified xsi:type="dcterms:W3CDTF">2022-08-04T03:20:07Z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0x0101000B3E2E22EA6DB5489B0E4AE6ED151A34</vt:lpwstr>
  </property>
  <property fmtid="{D5CDD505-2E9C-101B-9397-08002B2CF9AE}" pid="3" name="KSOProductBuildVer">
    <vt:lpwstr>2052-11.1.0.11664</vt:lpwstr>
  </property>
  <property fmtid="{D5CDD505-2E9C-101B-9397-08002B2CF9AE}" pid="4" name="ICV">
    <vt:lpwstr/>
  </property>
</Properties>
</file>