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809" r:id="rId3"/>
    <p:sldId id="811" r:id="rId5"/>
    <p:sldId id="812" r:id="rId6"/>
    <p:sldId id="814" r:id="rId7"/>
    <p:sldId id="815" r:id="rId8"/>
    <p:sldId id="816" r:id="rId9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797B80-A7DF-43B9-8C0D-4C49FAE3869F}">
          <p14:sldIdLst>
            <p14:sldId id="809"/>
            <p14:sldId id="811"/>
            <p14:sldId id="812"/>
            <p14:sldId id="814"/>
            <p14:sldId id="815"/>
            <p14:sldId id="81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/>
  <p:cmAuthor id="2" name="Sijing Liao" initials="SL" lastIdx="1" clrIdx="1"/>
  <p:cmAuthor id="3" name="Changjuan Feng" initials="CF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90007"/>
    <a:srgbClr val="DA6B6B"/>
    <a:srgbClr val="ECCBCB"/>
    <a:srgbClr val="F6E7E7"/>
    <a:srgbClr val="6984A3"/>
    <a:srgbClr val="011739"/>
    <a:srgbClr val="133361"/>
    <a:srgbClr val="737373"/>
    <a:srgbClr val="031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95388" autoAdjust="0"/>
  </p:normalViewPr>
  <p:slideViewPr>
    <p:cSldViewPr snapToGrid="0" showGuides="1">
      <p:cViewPr varScale="1">
        <p:scale>
          <a:sx n="88" d="100"/>
          <a:sy n="88" d="100"/>
        </p:scale>
        <p:origin x="840" y="60"/>
      </p:cViewPr>
      <p:guideLst>
        <p:guide orient="horz" pos="60"/>
        <p:guide pos="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851"/>
        <p:guide pos="2229"/>
        <p:guide pos="179"/>
        <p:guide pos="42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2020 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660" y="170241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/>
              <a:t>链路跟踪</a:t>
            </a:r>
            <a:endParaRPr lang="en-US" sz="2400" dirty="0"/>
          </a:p>
        </p:txBody>
      </p:sp>
      <p:sp>
        <p:nvSpPr>
          <p:cNvPr id="71" name="文本框 70"/>
          <p:cNvSpPr txBox="1"/>
          <p:nvPr/>
        </p:nvSpPr>
        <p:spPr>
          <a:xfrm>
            <a:off x="264160" y="1008743"/>
            <a:ext cx="69204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98" y="1008743"/>
            <a:ext cx="6073935" cy="22284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0" y="3237221"/>
            <a:ext cx="5981773" cy="1392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1" y="122548"/>
            <a:ext cx="5129470" cy="66300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kywalking </a:t>
            </a:r>
            <a:endParaRPr altLang="zh-CN" sz="2400" dirty="0" smtClean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-2171488" y="250061"/>
            <a:ext cx="1857323" cy="1753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900" b="1" dirty="0" smtClean="0">
                <a:latin typeface="微软雅黑" panose="020B0503020204020204" charset="-122"/>
                <a:ea typeface="微软雅黑" panose="020B0503020204020204" charset="-122"/>
              </a:rPr>
              <a:t>说明：</a:t>
            </a:r>
            <a:endParaRPr lang="en-US" altLang="zh-CN" sz="9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9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自动收集所需的指标，并进行分布式追踪。通过这些调用链路以及指标，Skywalking APM会感知应用间关系和服务间关系，并进行相应的指标统计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Skywalking支持链路追踪和监控应用组件基本涵盖主流框架和容器，如国产RPC Dubbo和motan等，国际化的spring boot，spring cloud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0335" y="960755"/>
            <a:ext cx="8863965" cy="3913505"/>
          </a:xfrm>
          <a:prstGeom prst="roundRect">
            <a:avLst>
              <a:gd name="adj" fmla="val 2936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肘形连接符 225"/>
          <p:cNvCxnSpPr>
            <a:stCxn id="15" idx="3"/>
            <a:endCxn id="18" idx="1"/>
          </p:cNvCxnSpPr>
          <p:nvPr/>
        </p:nvCxnSpPr>
        <p:spPr>
          <a:xfrm>
            <a:off x="1638935" y="2244725"/>
            <a:ext cx="761365" cy="8788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977005" y="1826895"/>
            <a:ext cx="1040765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69"/>
          <p:cNvSpPr/>
          <p:nvPr/>
        </p:nvSpPr>
        <p:spPr>
          <a:xfrm>
            <a:off x="4091940" y="1908175"/>
            <a:ext cx="829945" cy="3473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Browser ClientJs</a:t>
            </a:r>
            <a:endParaRPr lang="en-US" altLang="zh-CN" sz="900" dirty="0"/>
          </a:p>
        </p:txBody>
      </p:sp>
      <p:sp>
        <p:nvSpPr>
          <p:cNvPr id="14" name="矩形 13"/>
          <p:cNvSpPr/>
          <p:nvPr/>
        </p:nvSpPr>
        <p:spPr>
          <a:xfrm>
            <a:off x="741680" y="1986915"/>
            <a:ext cx="965200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ounded Rectangle 69"/>
          <p:cNvSpPr/>
          <p:nvPr/>
        </p:nvSpPr>
        <p:spPr>
          <a:xfrm>
            <a:off x="808990" y="2070735"/>
            <a:ext cx="829945" cy="3473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Metrics Sys</a:t>
            </a:r>
            <a:endParaRPr lang="en-US" altLang="zh-CN" sz="900" dirty="0"/>
          </a:p>
        </p:txBody>
      </p:sp>
      <p:sp>
        <p:nvSpPr>
          <p:cNvPr id="16" name="矩形 15"/>
          <p:cNvSpPr/>
          <p:nvPr/>
        </p:nvSpPr>
        <p:spPr>
          <a:xfrm>
            <a:off x="739140" y="2568575"/>
            <a:ext cx="965200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69"/>
          <p:cNvSpPr/>
          <p:nvPr/>
        </p:nvSpPr>
        <p:spPr>
          <a:xfrm>
            <a:off x="814705" y="2662555"/>
            <a:ext cx="829945" cy="3473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gRPC</a:t>
            </a:r>
            <a:endParaRPr lang="en-US" altLang="zh-CN" sz="900" dirty="0"/>
          </a:p>
        </p:txBody>
      </p:sp>
      <p:sp>
        <p:nvSpPr>
          <p:cNvPr id="18" name="矩形 17"/>
          <p:cNvSpPr/>
          <p:nvPr/>
        </p:nvSpPr>
        <p:spPr>
          <a:xfrm>
            <a:off x="2400300" y="2897505"/>
            <a:ext cx="1033780" cy="452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Rounded Rectangle 69"/>
          <p:cNvSpPr/>
          <p:nvPr/>
        </p:nvSpPr>
        <p:spPr>
          <a:xfrm>
            <a:off x="2515235" y="2969260"/>
            <a:ext cx="822960" cy="32258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ea typeface="宋体" charset="0"/>
              </a:rPr>
              <a:t>集群收集器</a:t>
            </a:r>
            <a:endParaRPr lang="zh-CN" altLang="en-US" sz="900" dirty="0">
              <a:ea typeface="宋体" charset="0"/>
            </a:endParaRPr>
          </a:p>
        </p:txBody>
      </p:sp>
      <p:cxnSp>
        <p:nvCxnSpPr>
          <p:cNvPr id="20" name="肘形连接符 225"/>
          <p:cNvCxnSpPr>
            <a:stCxn id="16" idx="3"/>
            <a:endCxn id="18" idx="1"/>
          </p:cNvCxnSpPr>
          <p:nvPr/>
        </p:nvCxnSpPr>
        <p:spPr>
          <a:xfrm>
            <a:off x="1704340" y="2832735"/>
            <a:ext cx="695960" cy="29083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966210" y="2884170"/>
            <a:ext cx="1043940" cy="506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Rounded Rectangle 69"/>
          <p:cNvSpPr/>
          <p:nvPr/>
        </p:nvSpPr>
        <p:spPr>
          <a:xfrm>
            <a:off x="4057015" y="2965450"/>
            <a:ext cx="810260" cy="33655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Skywalking</a:t>
            </a:r>
            <a:endParaRPr lang="en-US" altLang="zh-CN" sz="900" dirty="0"/>
          </a:p>
        </p:txBody>
      </p:sp>
      <p:cxnSp>
        <p:nvCxnSpPr>
          <p:cNvPr id="38" name="直接箭头连接符 37"/>
          <p:cNvCxnSpPr>
            <a:stCxn id="18" idx="3"/>
            <a:endCxn id="36" idx="1"/>
          </p:cNvCxnSpPr>
          <p:nvPr/>
        </p:nvCxnSpPr>
        <p:spPr>
          <a:xfrm>
            <a:off x="3434080" y="3123565"/>
            <a:ext cx="532130" cy="139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888990" y="2891790"/>
            <a:ext cx="1103630" cy="4800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Rounded Rectangle 69"/>
          <p:cNvSpPr/>
          <p:nvPr/>
        </p:nvSpPr>
        <p:spPr>
          <a:xfrm>
            <a:off x="6052820" y="2976880"/>
            <a:ext cx="824865" cy="3092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SkyWalking</a:t>
            </a:r>
            <a:endParaRPr lang="en-US" altLang="zh-CN" sz="900" dirty="0"/>
          </a:p>
        </p:txBody>
      </p:sp>
      <p:cxnSp>
        <p:nvCxnSpPr>
          <p:cNvPr id="48" name="直接箭头连接符 47"/>
          <p:cNvCxnSpPr>
            <a:stCxn id="36" idx="3"/>
            <a:endCxn id="43" idx="1"/>
          </p:cNvCxnSpPr>
          <p:nvPr/>
        </p:nvCxnSpPr>
        <p:spPr>
          <a:xfrm flipV="1">
            <a:off x="5010150" y="3131820"/>
            <a:ext cx="878840" cy="571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986780" y="1838960"/>
            <a:ext cx="900430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Rounded Rectangle 69"/>
          <p:cNvSpPr/>
          <p:nvPr/>
        </p:nvSpPr>
        <p:spPr>
          <a:xfrm>
            <a:off x="6053455" y="1945005"/>
            <a:ext cx="833755" cy="3219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Alarm Notification</a:t>
            </a:r>
            <a:endParaRPr lang="en-US" altLang="zh-CN" sz="900" dirty="0"/>
          </a:p>
        </p:txBody>
      </p:sp>
      <p:sp>
        <p:nvSpPr>
          <p:cNvPr id="52" name="矩形 51"/>
          <p:cNvSpPr/>
          <p:nvPr/>
        </p:nvSpPr>
        <p:spPr>
          <a:xfrm>
            <a:off x="740410" y="3150235"/>
            <a:ext cx="965200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Rounded Rectangle 69"/>
          <p:cNvSpPr/>
          <p:nvPr/>
        </p:nvSpPr>
        <p:spPr>
          <a:xfrm>
            <a:off x="807720" y="3234690"/>
            <a:ext cx="829945" cy="3473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HTTP</a:t>
            </a:r>
            <a:endParaRPr lang="zh-CN" altLang="en-US" sz="900" dirty="0"/>
          </a:p>
        </p:txBody>
      </p:sp>
      <p:sp>
        <p:nvSpPr>
          <p:cNvPr id="54" name="矩形 53"/>
          <p:cNvSpPr/>
          <p:nvPr/>
        </p:nvSpPr>
        <p:spPr>
          <a:xfrm>
            <a:off x="737870" y="3732530"/>
            <a:ext cx="965200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Rounded Rectangle 69"/>
          <p:cNvSpPr/>
          <p:nvPr/>
        </p:nvSpPr>
        <p:spPr>
          <a:xfrm>
            <a:off x="813435" y="3826510"/>
            <a:ext cx="829945" cy="3473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Dubbo</a:t>
            </a:r>
            <a:endParaRPr lang="en-US" altLang="zh-CN" sz="900" dirty="0"/>
          </a:p>
        </p:txBody>
      </p:sp>
      <p:cxnSp>
        <p:nvCxnSpPr>
          <p:cNvPr id="57" name="直接箭头连接符 56"/>
          <p:cNvCxnSpPr>
            <a:stCxn id="52" idx="3"/>
            <a:endCxn id="18" idx="1"/>
          </p:cNvCxnSpPr>
          <p:nvPr/>
        </p:nvCxnSpPr>
        <p:spPr>
          <a:xfrm flipV="1">
            <a:off x="1705610" y="3123565"/>
            <a:ext cx="694690" cy="29083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4" idx="3"/>
            <a:endCxn id="18" idx="1"/>
          </p:cNvCxnSpPr>
          <p:nvPr/>
        </p:nvCxnSpPr>
        <p:spPr>
          <a:xfrm flipV="1">
            <a:off x="1703070" y="3123565"/>
            <a:ext cx="697230" cy="87312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 rot="0">
            <a:off x="7689858" y="2715261"/>
            <a:ext cx="1156967" cy="807720"/>
            <a:chOff x="6734802" y="2721319"/>
            <a:chExt cx="1709212" cy="850876"/>
          </a:xfrm>
        </p:grpSpPr>
        <p:sp>
          <p:nvSpPr>
            <p:cNvPr id="77" name="矩形 76"/>
            <p:cNvSpPr/>
            <p:nvPr/>
          </p:nvSpPr>
          <p:spPr>
            <a:xfrm>
              <a:off x="6734802" y="2721319"/>
              <a:ext cx="1667002" cy="8508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6875515" y="2940727"/>
              <a:ext cx="1430601" cy="4488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latin typeface="+mj-lt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6862379" y="3029694"/>
              <a:ext cx="1581635" cy="290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微软雅黑" panose="020B0503020204020204" charset="-122"/>
                  <a:ea typeface="微软雅黑" panose="020B0503020204020204" charset="-122"/>
                </a:rPr>
                <a:t>Dashboard</a:t>
              </a:r>
              <a:endParaRPr lang="en-US" altLang="zh-CN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4162425" y="1047115"/>
            <a:ext cx="12312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Skywalking </a:t>
            </a:r>
            <a:endParaRPr lang="zh-CN" altLang="en-US" sz="10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83715" y="2338705"/>
            <a:ext cx="4305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push</a:t>
            </a:r>
            <a:endParaRPr lang="en-US" altLang="zh-CN" sz="900"/>
          </a:p>
        </p:txBody>
      </p:sp>
      <p:sp>
        <p:nvSpPr>
          <p:cNvPr id="3" name="文本框 2"/>
          <p:cNvSpPr txBox="1"/>
          <p:nvPr/>
        </p:nvSpPr>
        <p:spPr>
          <a:xfrm>
            <a:off x="5053330" y="282511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ea typeface="宋体" charset="0"/>
              </a:rPr>
              <a:t>聚合</a:t>
            </a:r>
            <a:endParaRPr lang="zh-CN" altLang="en-US" sz="1200">
              <a:ea typeface="宋体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90895" y="3796030"/>
            <a:ext cx="1103630" cy="4800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ounded Rectangle 69"/>
          <p:cNvSpPr/>
          <p:nvPr/>
        </p:nvSpPr>
        <p:spPr>
          <a:xfrm>
            <a:off x="6054725" y="3881120"/>
            <a:ext cx="824865" cy="3092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数据库存储</a:t>
            </a:r>
            <a:endParaRPr lang="zh-CN" altLang="en-US" sz="900" dirty="0">
              <a:ea typeface="宋体" charset="0"/>
            </a:endParaRPr>
          </a:p>
        </p:txBody>
      </p:sp>
      <p:cxnSp>
        <p:nvCxnSpPr>
          <p:cNvPr id="25" name="直接箭头连接符 24"/>
          <p:cNvCxnSpPr>
            <a:stCxn id="43" idx="2"/>
            <a:endCxn id="23" idx="0"/>
          </p:cNvCxnSpPr>
          <p:nvPr/>
        </p:nvCxnSpPr>
        <p:spPr>
          <a:xfrm>
            <a:off x="6440805" y="3371850"/>
            <a:ext cx="1905" cy="4241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3" idx="0"/>
            <a:endCxn id="49" idx="2"/>
          </p:cNvCxnSpPr>
          <p:nvPr/>
        </p:nvCxnSpPr>
        <p:spPr>
          <a:xfrm flipH="1" flipV="1">
            <a:off x="6436995" y="2367280"/>
            <a:ext cx="3810" cy="5245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992620" y="3106420"/>
            <a:ext cx="706755" cy="1079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36" idx="0"/>
          </p:cNvCxnSpPr>
          <p:nvPr/>
        </p:nvCxnSpPr>
        <p:spPr>
          <a:xfrm flipH="1">
            <a:off x="4488180" y="2355215"/>
            <a:ext cx="9525" cy="5289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977005" y="4092575"/>
            <a:ext cx="1040765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Rounded Rectangle 69"/>
          <p:cNvSpPr/>
          <p:nvPr/>
        </p:nvSpPr>
        <p:spPr>
          <a:xfrm>
            <a:off x="4091940" y="4173855"/>
            <a:ext cx="829945" cy="3473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/>
              <a:t>Envoy/Istio</a:t>
            </a:r>
            <a:endParaRPr lang="en-US" altLang="zh-CN" sz="900" dirty="0"/>
          </a:p>
        </p:txBody>
      </p:sp>
      <p:cxnSp>
        <p:nvCxnSpPr>
          <p:cNvPr id="39" name="直接箭头连接符 38"/>
          <p:cNvCxnSpPr>
            <a:stCxn id="32" idx="0"/>
            <a:endCxn id="36" idx="2"/>
          </p:cNvCxnSpPr>
          <p:nvPr/>
        </p:nvCxnSpPr>
        <p:spPr>
          <a:xfrm flipH="1" flipV="1">
            <a:off x="4488180" y="3390265"/>
            <a:ext cx="9525" cy="7023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660" y="170241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宋体" charset="0"/>
              </a:rPr>
              <a:t>样例</a:t>
            </a:r>
            <a:endParaRPr lang="zh-CN" altLang="en-US" sz="2400" dirty="0">
              <a:ea typeface="宋体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64160" y="1008743"/>
            <a:ext cx="69204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639445"/>
            <a:ext cx="8890000" cy="452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660" y="170241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宋体" charset="0"/>
              </a:rPr>
              <a:t>样例</a:t>
            </a:r>
            <a:endParaRPr lang="zh-CN" altLang="en-US" sz="2400" dirty="0">
              <a:ea typeface="宋体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64160" y="1008743"/>
            <a:ext cx="69204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" y="833120"/>
            <a:ext cx="8337550" cy="4081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660" y="170241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宋体" charset="0"/>
              </a:rPr>
              <a:t>样例</a:t>
            </a:r>
            <a:endParaRPr lang="zh-CN" altLang="en-US" sz="2400" dirty="0">
              <a:ea typeface="宋体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64160" y="1008743"/>
            <a:ext cx="69204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922655"/>
            <a:ext cx="8168640" cy="4082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660" y="170241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宋体" charset="0"/>
              </a:rPr>
              <a:t>样例</a:t>
            </a:r>
            <a:endParaRPr lang="zh-CN" altLang="en-US" sz="2400" dirty="0">
              <a:ea typeface="宋体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64160" y="1008743"/>
            <a:ext cx="69204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" y="955040"/>
            <a:ext cx="8131810" cy="4093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WPS 演示</Application>
  <PresentationFormat>全屏显示(16:9)</PresentationFormat>
  <Paragraphs>47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Standard Symbols PS [URW ]</vt:lpstr>
      <vt:lpstr>Arial</vt:lpstr>
      <vt:lpstr>HelveticaNeueLT Std</vt:lpstr>
      <vt:lpstr>Arial Black</vt:lpstr>
      <vt:lpstr>黑体</vt:lpstr>
      <vt:lpstr>Droid Sans Fallback</vt:lpstr>
      <vt:lpstr>宋体</vt:lpstr>
      <vt:lpstr>Arial Unicode MS</vt:lpstr>
      <vt:lpstr>MS PGothic</vt:lpstr>
      <vt:lpstr>Gubbi</vt:lpstr>
      <vt:lpstr>Abyssinica SIL</vt:lpstr>
      <vt:lpstr>Times New Roman</vt:lpstr>
      <vt:lpstr>微软雅黑</vt:lpstr>
      <vt:lpstr>2016 HDS Corporate</vt:lpstr>
      <vt:lpstr>链路跟踪</vt:lpstr>
      <vt:lpstr>Skywalking </vt:lpstr>
      <vt:lpstr>链路跟踪</vt:lpstr>
      <vt:lpstr>样例</vt:lpstr>
      <vt:lpstr>样例</vt:lpstr>
      <vt:lpstr>样例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5838</cp:revision>
  <cp:lastPrinted>2020-11-11T09:30:48Z</cp:lastPrinted>
  <dcterms:created xsi:type="dcterms:W3CDTF">2020-11-11T09:30:48Z</dcterms:created>
  <dcterms:modified xsi:type="dcterms:W3CDTF">2020-11-11T09:30:48Z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2052-11.1.0.9522</vt:lpwstr>
  </property>
</Properties>
</file>