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340" r:id="rId3"/>
    <p:sldId id="807" r:id="rId4"/>
    <p:sldId id="825" r:id="rId6"/>
    <p:sldId id="781" r:id="rId7"/>
    <p:sldId id="823" r:id="rId8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149" d="100"/>
          <a:sy n="149" d="100"/>
        </p:scale>
        <p:origin x="138" y="168"/>
      </p:cViewPr>
      <p:guideLst>
        <p:guide orient="horz" pos="29"/>
        <p:guide pos="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18"/>
        <p:guide pos="2328"/>
        <p:guide pos="160"/>
        <p:guide pos="427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>
                <a:ea typeface="宋体" charset="0"/>
              </a:rPr>
              <a:t>音基</a:t>
            </a:r>
            <a:r>
              <a:rPr altLang="zh-CN" dirty="0">
                <a:ea typeface="宋体" charset="0"/>
              </a:rPr>
              <a:t>App </a:t>
            </a:r>
            <a:r>
              <a:rPr lang="zh-CN" altLang="en-US" dirty="0">
                <a:ea typeface="宋体" charset="0"/>
              </a:rPr>
              <a:t>架构方案</a:t>
            </a:r>
            <a:endParaRPr lang="zh-CN" altLang="en-US" dirty="0">
              <a:ea typeface="宋体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5590"/>
          </a:xfrm>
        </p:spPr>
        <p:txBody>
          <a:bodyPr/>
          <a:lstStyle/>
          <a:p>
            <a:r>
              <a:rPr lang="zh-CN" altLang="en-US" sz="1200" dirty="0"/>
              <a:t>音基</a:t>
            </a:r>
            <a:r>
              <a:rPr altLang="zh-CN" sz="1200" dirty="0"/>
              <a:t>App</a:t>
            </a:r>
            <a:endParaRPr altLang="zh-CN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5590"/>
          </a:xfrm>
        </p:spPr>
        <p:txBody>
          <a:bodyPr/>
          <a:lstStyle/>
          <a:p>
            <a:r>
              <a:rPr lang="en-US" altLang="zh-CN" dirty="0"/>
              <a:t>Mar, 2021 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目前服务架构</a:t>
            </a:r>
            <a:endParaRPr 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3764915" y="1235710"/>
            <a:ext cx="100203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838575" y="1438910"/>
            <a:ext cx="883920" cy="3397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172.20.144.41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172.20.144.42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172.20.144.43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文本框 105"/>
          <p:cNvSpPr txBox="1"/>
          <p:nvPr/>
        </p:nvSpPr>
        <p:spPr>
          <a:xfrm>
            <a:off x="3629025" y="1002030"/>
            <a:ext cx="2077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应用服务器（</a:t>
            </a:r>
            <a:r>
              <a:rPr lang="en-US" altLang="zh-CN" sz="1000" dirty="0"/>
              <a:t>4</a:t>
            </a:r>
            <a:r>
              <a:rPr lang="zh-CN" altLang="en-US" sz="1000" dirty="0">
                <a:ea typeface="宋体" pitchFamily="2" charset="-122"/>
              </a:rPr>
              <a:t>）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687445" y="1002030"/>
            <a:ext cx="2197100" cy="153289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40280" y="1347470"/>
            <a:ext cx="1015365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316480" y="141605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172.20.144.47</a:t>
            </a:r>
            <a:endParaRPr lang="en-US" altLang="zh-CN" sz="700"/>
          </a:p>
        </p:txBody>
      </p:sp>
      <p:sp>
        <p:nvSpPr>
          <p:cNvPr id="135" name="圆角矩形 134"/>
          <p:cNvSpPr/>
          <p:nvPr/>
        </p:nvSpPr>
        <p:spPr>
          <a:xfrm>
            <a:off x="2170430" y="1060450"/>
            <a:ext cx="1130300" cy="11277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201823" y="1057320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文件服务器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170430" y="3738880"/>
            <a:ext cx="1130300" cy="103568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217546" y="3763690"/>
            <a:ext cx="1082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万国文件服务器</a:t>
            </a:r>
            <a:endParaRPr lang="zh-CN" altLang="en-US" sz="1000" dirty="0"/>
          </a:p>
        </p:txBody>
      </p:sp>
      <p:cxnSp>
        <p:nvCxnSpPr>
          <p:cNvPr id="141" name="直接箭头连接符 140"/>
          <p:cNvCxnSpPr/>
          <p:nvPr/>
        </p:nvCxnSpPr>
        <p:spPr>
          <a:xfrm flipV="1">
            <a:off x="3300730" y="1776730"/>
            <a:ext cx="39433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8895" y="2439670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00735" y="2327275"/>
            <a:ext cx="1096010" cy="104267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Nginx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vue </a:t>
            </a:r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静态页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后端服务路由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pcp.hwwt2.com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前端路径：</a:t>
            </a:r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/cms/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172.20.144.46/48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65550" y="1882775"/>
            <a:ext cx="1001395" cy="612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39210" y="2085975"/>
            <a:ext cx="883285" cy="353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172.20.144.40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172.20.144.44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172.20.144.45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7585" y="1233805"/>
            <a:ext cx="1001395" cy="614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4260" y="144399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172.20.144.39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7585" y="1885315"/>
            <a:ext cx="1001395" cy="610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74260" y="208851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172.20.144.45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897245" y="1221740"/>
            <a:ext cx="310515" cy="1720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782820" y="2479040"/>
            <a:ext cx="3175" cy="257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28085" y="3716020"/>
            <a:ext cx="1077595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52345" y="3995420"/>
            <a:ext cx="1002665" cy="6864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28720" y="4377055"/>
            <a:ext cx="1076960" cy="612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49495" y="3727450"/>
            <a:ext cx="1001395" cy="601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0935" y="3495675"/>
            <a:ext cx="2276475" cy="152971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sym typeface="+mn-ea"/>
              </a:rPr>
              <a:t>万国应用服务器（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1000" dirty="0">
              <a:solidFill>
                <a:schemeClr val="tx1"/>
              </a:solidFill>
              <a:ea typeface="宋体" pitchFamily="2" charset="-122"/>
            </a:endParaRPr>
          </a:p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45685" y="4368800"/>
            <a:ext cx="1005205" cy="62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6910" y="1497965"/>
            <a:ext cx="4876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/>
              <a:t>samba</a:t>
            </a:r>
            <a:endParaRPr lang="en-US" altLang="zh-CN" sz="800" dirty="0"/>
          </a:p>
        </p:txBody>
      </p:sp>
      <p:sp>
        <p:nvSpPr>
          <p:cNvPr id="37" name="Rounded Rectangle 69"/>
          <p:cNvSpPr/>
          <p:nvPr/>
        </p:nvSpPr>
        <p:spPr>
          <a:xfrm>
            <a:off x="2304415" y="1848485"/>
            <a:ext cx="912495" cy="2400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172.20.144.49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cxnSp>
        <p:nvCxnSpPr>
          <p:cNvPr id="44" name="肘形连接符 43"/>
          <p:cNvCxnSpPr>
            <a:stCxn id="147" idx="3"/>
            <a:endCxn id="37" idx="2"/>
          </p:cNvCxnSpPr>
          <p:nvPr/>
        </p:nvCxnSpPr>
        <p:spPr>
          <a:xfrm flipV="1">
            <a:off x="1896745" y="2088515"/>
            <a:ext cx="864235" cy="76009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3" idx="3"/>
            <a:endCxn id="147" idx="1"/>
          </p:cNvCxnSpPr>
          <p:nvPr/>
        </p:nvCxnSpPr>
        <p:spPr>
          <a:xfrm>
            <a:off x="603250" y="2663190"/>
            <a:ext cx="197485" cy="185420"/>
          </a:xfrm>
          <a:prstGeom prst="bentConnector3">
            <a:avLst>
              <a:gd name="adj1" fmla="val 50161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69"/>
          <p:cNvSpPr/>
          <p:nvPr/>
        </p:nvSpPr>
        <p:spPr>
          <a:xfrm>
            <a:off x="2326640" y="4177665"/>
            <a:ext cx="822960" cy="3219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172.21.135.97</a:t>
            </a:r>
            <a:endParaRPr lang="zh-CN" altLang="en-US" sz="900">
              <a:ea typeface="宋体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48735" y="393128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172.21.135.100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172.21.135.101</a:t>
            </a:r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16170" y="394525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172.21.135.99</a:t>
            </a:r>
            <a:endParaRPr lang="en-US" sz="9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ym typeface="+mn-ea"/>
              </a:rPr>
              <a:t> 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48735" y="458978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172.21.135.102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172.21.135.103</a:t>
            </a:r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06645" y="461581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172.21.135.98</a:t>
            </a:r>
            <a:endParaRPr lang="en-US" sz="9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479665" y="891540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96950" y="3893185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>
            <a:stCxn id="24" idx="3"/>
            <a:endCxn id="139" idx="1"/>
          </p:cNvCxnSpPr>
          <p:nvPr/>
        </p:nvCxnSpPr>
        <p:spPr>
          <a:xfrm>
            <a:off x="1551305" y="4116705"/>
            <a:ext cx="619125" cy="140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64535" y="4357370"/>
            <a:ext cx="407670" cy="14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83890" y="4105910"/>
            <a:ext cx="4876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800" dirty="0"/>
              <a:t>samba</a:t>
            </a:r>
            <a:endParaRPr lang="en-US" altLang="zh-CN" sz="800" dirty="0"/>
          </a:p>
        </p:txBody>
      </p:sp>
      <p:sp>
        <p:nvSpPr>
          <p:cNvPr id="41" name="矩形 40"/>
          <p:cNvSpPr/>
          <p:nvPr/>
        </p:nvSpPr>
        <p:spPr>
          <a:xfrm>
            <a:off x="48895" y="1323340"/>
            <a:ext cx="796290" cy="3841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业务系统图片服务器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42" name="肘形连接符 41"/>
          <p:cNvCxnSpPr>
            <a:stCxn id="143" idx="0"/>
          </p:cNvCxnSpPr>
          <p:nvPr/>
        </p:nvCxnSpPr>
        <p:spPr>
          <a:xfrm rot="16200000">
            <a:off x="1088390" y="1306830"/>
            <a:ext cx="370840" cy="189547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4" idx="1"/>
            <a:endCxn id="41" idx="3"/>
          </p:cNvCxnSpPr>
          <p:nvPr/>
        </p:nvCxnSpPr>
        <p:spPr>
          <a:xfrm flipH="1" flipV="1">
            <a:off x="845185" y="1515745"/>
            <a:ext cx="1471295" cy="44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86460" y="1205230"/>
            <a:ext cx="124841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运维 </a:t>
            </a:r>
            <a:r>
              <a:rPr lang="en-US" altLang="zh-CN" sz="1000" dirty="0"/>
              <a:t>asyn</a:t>
            </a:r>
            <a:r>
              <a:rPr lang="zh-CN" altLang="en-US" sz="1000" dirty="0">
                <a:ea typeface="宋体" charset="0"/>
              </a:rPr>
              <a:t>同步图片</a:t>
            </a:r>
            <a:endParaRPr lang="zh-CN" altLang="en-US" sz="1000" dirty="0">
              <a:ea typeface="宋体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4774565" y="3306445"/>
            <a:ext cx="635" cy="2127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71" idx="1"/>
          </p:cNvCxnSpPr>
          <p:nvPr/>
        </p:nvCxnSpPr>
        <p:spPr>
          <a:xfrm>
            <a:off x="5924550" y="4662805"/>
            <a:ext cx="255905" cy="1060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38575" y="275145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>
                <a:sym typeface="+mn-ea"/>
              </a:rPr>
              <a:t> </a:t>
            </a:r>
            <a:r>
              <a:rPr lang="zh-CN" altLang="en-US" sz="700">
                <a:ea typeface="宋体" charset="0"/>
                <a:sym typeface="+mn-ea"/>
              </a:rPr>
              <a:t>主</a:t>
            </a:r>
            <a:r>
              <a:rPr lang="en-US" altLang="zh-CN" sz="700">
                <a:sym typeface="+mn-ea"/>
              </a:rPr>
              <a:t>MySQL 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1937385" y="917575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182360" y="939800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88075" y="2206625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Redis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直接箭头连接符 66"/>
          <p:cNvCxnSpPr>
            <a:endCxn id="64" idx="1"/>
          </p:cNvCxnSpPr>
          <p:nvPr/>
        </p:nvCxnSpPr>
        <p:spPr>
          <a:xfrm>
            <a:off x="5915660" y="2336165"/>
            <a:ext cx="272415" cy="1778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88710" y="3278505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Redis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80455" y="4461510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直接箭头连接符 71"/>
          <p:cNvCxnSpPr>
            <a:endCxn id="68" idx="1"/>
          </p:cNvCxnSpPr>
          <p:nvPr/>
        </p:nvCxnSpPr>
        <p:spPr>
          <a:xfrm flipV="1">
            <a:off x="5962650" y="3585845"/>
            <a:ext cx="226060" cy="2400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8" idx="0"/>
          </p:cNvCxnSpPr>
          <p:nvPr/>
        </p:nvCxnSpPr>
        <p:spPr>
          <a:xfrm>
            <a:off x="6689090" y="2821305"/>
            <a:ext cx="635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925435" y="842645"/>
            <a:ext cx="91694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 dirty="0">
                <a:ea typeface="宋体" charset="0"/>
              </a:rPr>
              <a:t>Menu Center</a:t>
            </a:r>
            <a:endParaRPr lang="en-US" altLang="zh-CN" sz="1000" dirty="0">
              <a:ea typeface="宋体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955915" y="1094105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Task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8" name="直接箭头连接符 77"/>
          <p:cNvCxnSpPr>
            <a:stCxn id="77" idx="1"/>
            <a:endCxn id="63" idx="3"/>
          </p:cNvCxnSpPr>
          <p:nvPr/>
        </p:nvCxnSpPr>
        <p:spPr>
          <a:xfrm flipH="1">
            <a:off x="7183755" y="1243965"/>
            <a:ext cx="772160" cy="3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995285" y="4587240"/>
            <a:ext cx="909320" cy="3378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Task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0" name="直接箭头连接符 79"/>
          <p:cNvCxnSpPr>
            <a:stCxn id="79" idx="1"/>
            <a:endCxn id="71" idx="3"/>
          </p:cNvCxnSpPr>
          <p:nvPr/>
        </p:nvCxnSpPr>
        <p:spPr>
          <a:xfrm flipH="1">
            <a:off x="7181850" y="4756150"/>
            <a:ext cx="813435" cy="12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976870" y="1616075"/>
            <a:ext cx="848995" cy="3073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990840" y="4100830"/>
            <a:ext cx="848995" cy="29337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>
            <a:stCxn id="33" idx="3"/>
            <a:endCxn id="82" idx="1"/>
          </p:cNvCxnSpPr>
          <p:nvPr/>
        </p:nvCxnSpPr>
        <p:spPr>
          <a:xfrm flipV="1">
            <a:off x="5947410" y="4247515"/>
            <a:ext cx="2043430" cy="13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98" idx="3"/>
            <a:endCxn id="81" idx="1"/>
          </p:cNvCxnSpPr>
          <p:nvPr/>
        </p:nvCxnSpPr>
        <p:spPr>
          <a:xfrm>
            <a:off x="5884545" y="1768475"/>
            <a:ext cx="209232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374765" y="2816225"/>
            <a:ext cx="690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实时同步</a:t>
            </a:r>
            <a:endParaRPr lang="zh-CN" altLang="en-US" sz="1000" dirty="0">
              <a:ea typeface="宋体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5340985" y="3023870"/>
            <a:ext cx="3780155" cy="4699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肘形连接符 86"/>
          <p:cNvCxnSpPr/>
          <p:nvPr/>
        </p:nvCxnSpPr>
        <p:spPr>
          <a:xfrm>
            <a:off x="1761490" y="2897505"/>
            <a:ext cx="1911350" cy="756920"/>
          </a:xfrm>
          <a:prstGeom prst="bentConnector3">
            <a:avLst>
              <a:gd name="adj1" fmla="val 68471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2070" y="3893185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业务系统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9" name="直接箭头连接符 88"/>
          <p:cNvCxnSpPr>
            <a:stCxn id="88" idx="3"/>
            <a:endCxn id="24" idx="1"/>
          </p:cNvCxnSpPr>
          <p:nvPr/>
        </p:nvCxnSpPr>
        <p:spPr>
          <a:xfrm>
            <a:off x="606425" y="4116705"/>
            <a:ext cx="39052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3"/>
            <a:endCxn id="37" idx="2"/>
          </p:cNvCxnSpPr>
          <p:nvPr/>
        </p:nvCxnSpPr>
        <p:spPr>
          <a:xfrm flipV="1">
            <a:off x="1551305" y="2088515"/>
            <a:ext cx="1209675" cy="20281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321425" y="1121410"/>
            <a:ext cx="75247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172.20.144.43</a:t>
            </a:r>
            <a:endParaRPr lang="en-US" altLang="en-US" sz="7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172.20.144.44</a:t>
            </a:r>
            <a:endParaRPr lang="zh-CN" altLang="en-US" sz="700" dirty="0" smtClean="0"/>
          </a:p>
        </p:txBody>
      </p:sp>
      <p:sp>
        <p:nvSpPr>
          <p:cNvPr id="92" name="文本框 91"/>
          <p:cNvSpPr txBox="1"/>
          <p:nvPr/>
        </p:nvSpPr>
        <p:spPr>
          <a:xfrm>
            <a:off x="6361430" y="2428240"/>
            <a:ext cx="752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172.20.144.52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172.20.144.53</a:t>
            </a:r>
            <a:endParaRPr lang="zh-CN" altLang="en-US" sz="7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6361430" y="3495675"/>
            <a:ext cx="8020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172.21.132.251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172.21.132.252</a:t>
            </a:r>
            <a:endParaRPr lang="zh-CN" altLang="en-US" sz="700" dirty="0" smtClean="0"/>
          </a:p>
        </p:txBody>
      </p:sp>
      <p:sp>
        <p:nvSpPr>
          <p:cNvPr id="95" name="圆角矩形 94"/>
          <p:cNvSpPr/>
          <p:nvPr/>
        </p:nvSpPr>
        <p:spPr>
          <a:xfrm>
            <a:off x="3761740" y="2673985"/>
            <a:ext cx="1579245" cy="6959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838575" y="308292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700">
                <a:ea typeface="宋体" charset="0"/>
                <a:sym typeface="+mn-ea"/>
              </a:rPr>
              <a:t>从</a:t>
            </a:r>
            <a:r>
              <a:rPr lang="en-US" altLang="zh-CN" sz="700">
                <a:sym typeface="+mn-ea"/>
              </a:rPr>
              <a:t>MySQL 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611370" y="275145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/>
              <a:t>uproxy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611370" y="308292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/>
              <a:t>uproxy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21425" y="4615815"/>
            <a:ext cx="80200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172.21.135.103</a:t>
            </a:r>
            <a:endParaRPr lang="en-US" altLang="en-US" sz="7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None/>
            </a:pPr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172.21.135.104</a:t>
            </a:r>
            <a:endParaRPr lang="zh-CN" altLang="en-US" sz="700" dirty="0" smtClean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2681605" y="2266950"/>
            <a:ext cx="0" cy="144907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2867025" y="2218690"/>
            <a:ext cx="3810" cy="150495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499995" y="2211705"/>
            <a:ext cx="3810" cy="150495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972310" y="2675890"/>
            <a:ext cx="17068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800" dirty="0">
                <a:ea typeface="宋体" charset="0"/>
              </a:rPr>
              <a:t>同步版本文件和租户管理后台图片</a:t>
            </a:r>
            <a:endParaRPr lang="zh-CN" altLang="en-US" sz="800" dirty="0">
              <a:ea typeface="宋体" charset="0"/>
            </a:endParaRPr>
          </a:p>
        </p:txBody>
      </p:sp>
      <p:cxnSp>
        <p:nvCxnSpPr>
          <p:cNvPr id="107" name="直接箭头连接符 106"/>
          <p:cNvCxnSpPr>
            <a:endCxn id="37" idx="0"/>
          </p:cNvCxnSpPr>
          <p:nvPr/>
        </p:nvCxnSpPr>
        <p:spPr>
          <a:xfrm flipH="1">
            <a:off x="2760980" y="1590675"/>
            <a:ext cx="6985" cy="257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014855" y="1654175"/>
            <a:ext cx="7924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800" dirty="0">
                <a:ea typeface="宋体" charset="0"/>
              </a:rPr>
              <a:t>挂载图片目录</a:t>
            </a:r>
            <a:endParaRPr lang="zh-CN" altLang="en-US" sz="800" dirty="0">
              <a:ea typeface="宋体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308600" y="1717675"/>
            <a:ext cx="0" cy="1733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901565" y="3433445"/>
            <a:ext cx="635" cy="2127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9"/>
          <p:cNvSpPr/>
          <p:nvPr/>
        </p:nvSpPr>
        <p:spPr>
          <a:xfrm>
            <a:off x="6374765" y="1848485"/>
            <a:ext cx="955675" cy="2755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172.20.1410.67.31.1024.49(nginx)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8605" y="2103120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JOB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9" idx="1"/>
            <a:endCxn id="12" idx="3"/>
          </p:cNvCxnSpPr>
          <p:nvPr/>
        </p:nvCxnSpPr>
        <p:spPr>
          <a:xfrm flipH="1" flipV="1">
            <a:off x="7330440" y="1986280"/>
            <a:ext cx="558165" cy="266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1"/>
          </p:cNvCxnSpPr>
          <p:nvPr/>
        </p:nvCxnSpPr>
        <p:spPr>
          <a:xfrm flipH="1" flipV="1">
            <a:off x="5898515" y="1972310"/>
            <a:ext cx="47625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69"/>
          <p:cNvSpPr/>
          <p:nvPr/>
        </p:nvSpPr>
        <p:spPr>
          <a:xfrm>
            <a:off x="6415405" y="3950970"/>
            <a:ext cx="955675" cy="2755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172.20.1410.67.31.1024.49(nginx)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cxnSp>
        <p:nvCxnSpPr>
          <p:cNvPr id="29" name="直接箭头连接符 28"/>
          <p:cNvCxnSpPr>
            <a:endCxn id="23" idx="3"/>
          </p:cNvCxnSpPr>
          <p:nvPr/>
        </p:nvCxnSpPr>
        <p:spPr>
          <a:xfrm flipH="1">
            <a:off x="7371080" y="3771265"/>
            <a:ext cx="686435" cy="3175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1"/>
          </p:cNvCxnSpPr>
          <p:nvPr/>
        </p:nvCxnSpPr>
        <p:spPr>
          <a:xfrm flipH="1" flipV="1">
            <a:off x="5939155" y="4074795"/>
            <a:ext cx="47625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057515" y="3631565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JOB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未来服务架构</a:t>
            </a:r>
            <a:endParaRPr 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3764915" y="1235710"/>
            <a:ext cx="100203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838575" y="1438910"/>
            <a:ext cx="883920" cy="3397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172.20.144.41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172.20.144.42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172.20.144.43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文本框 105"/>
          <p:cNvSpPr txBox="1"/>
          <p:nvPr/>
        </p:nvSpPr>
        <p:spPr>
          <a:xfrm>
            <a:off x="3629025" y="1002030"/>
            <a:ext cx="2077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应用服务器（</a:t>
            </a:r>
            <a:r>
              <a:rPr lang="en-US" altLang="zh-CN" sz="1000" dirty="0"/>
              <a:t>4</a:t>
            </a:r>
            <a:r>
              <a:rPr lang="zh-CN" altLang="en-US" sz="1000" dirty="0">
                <a:ea typeface="宋体" pitchFamily="2" charset="-122"/>
              </a:rPr>
              <a:t>）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687445" y="1002030"/>
            <a:ext cx="2197100" cy="153289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40280" y="1347470"/>
            <a:ext cx="1015365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316480" y="141605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172.20.144.47</a:t>
            </a:r>
            <a:endParaRPr lang="en-US" altLang="zh-CN" sz="700"/>
          </a:p>
        </p:txBody>
      </p:sp>
      <p:sp>
        <p:nvSpPr>
          <p:cNvPr id="135" name="圆角矩形 134"/>
          <p:cNvSpPr/>
          <p:nvPr/>
        </p:nvSpPr>
        <p:spPr>
          <a:xfrm>
            <a:off x="2170430" y="1060450"/>
            <a:ext cx="1130300" cy="11277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201823" y="1057320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文件服务器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170430" y="3738880"/>
            <a:ext cx="1130300" cy="103568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217546" y="3763690"/>
            <a:ext cx="1082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万国文件服务器</a:t>
            </a:r>
            <a:endParaRPr lang="zh-CN" altLang="en-US" sz="1000" dirty="0"/>
          </a:p>
        </p:txBody>
      </p:sp>
      <p:cxnSp>
        <p:nvCxnSpPr>
          <p:cNvPr id="141" name="直接箭头连接符 140"/>
          <p:cNvCxnSpPr/>
          <p:nvPr/>
        </p:nvCxnSpPr>
        <p:spPr>
          <a:xfrm flipV="1">
            <a:off x="3300730" y="1776730"/>
            <a:ext cx="39433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8895" y="2439670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00735" y="2327275"/>
            <a:ext cx="1096010" cy="104267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Nginx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vue </a:t>
            </a:r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静态页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后端服务路由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pcp.hwwt2.com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前端路径：</a:t>
            </a:r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/cms/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172.20.144.46/48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65550" y="1882775"/>
            <a:ext cx="1001395" cy="612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39210" y="2085975"/>
            <a:ext cx="883285" cy="353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172.20.144.40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172.20.144.44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172.20.144.45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7585" y="1233805"/>
            <a:ext cx="1001395" cy="614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4260" y="144399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172.20.144.39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7585" y="1885315"/>
            <a:ext cx="1001395" cy="610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74260" y="208851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172.20.144.45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897245" y="1221740"/>
            <a:ext cx="310515" cy="1720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782820" y="2479040"/>
            <a:ext cx="3175" cy="257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28085" y="3716020"/>
            <a:ext cx="1077595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52345" y="3995420"/>
            <a:ext cx="1002665" cy="6864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28720" y="4377055"/>
            <a:ext cx="1076960" cy="612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49495" y="3727450"/>
            <a:ext cx="1001395" cy="601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0935" y="3495675"/>
            <a:ext cx="2276475" cy="152971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sym typeface="+mn-ea"/>
              </a:rPr>
              <a:t>万国应用服务器（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1000" dirty="0">
              <a:solidFill>
                <a:schemeClr val="tx1"/>
              </a:solidFill>
              <a:ea typeface="宋体" pitchFamily="2" charset="-122"/>
            </a:endParaRPr>
          </a:p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45685" y="4368800"/>
            <a:ext cx="1005205" cy="62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6910" y="1497965"/>
            <a:ext cx="4876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/>
              <a:t>samba</a:t>
            </a:r>
            <a:endParaRPr lang="en-US" altLang="zh-CN" sz="800" dirty="0"/>
          </a:p>
        </p:txBody>
      </p:sp>
      <p:sp>
        <p:nvSpPr>
          <p:cNvPr id="37" name="Rounded Rectangle 69"/>
          <p:cNvSpPr/>
          <p:nvPr/>
        </p:nvSpPr>
        <p:spPr>
          <a:xfrm>
            <a:off x="2304415" y="1848485"/>
            <a:ext cx="912495" cy="2400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172.20.144.49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cxnSp>
        <p:nvCxnSpPr>
          <p:cNvPr id="44" name="肘形连接符 43"/>
          <p:cNvCxnSpPr>
            <a:stCxn id="147" idx="3"/>
            <a:endCxn id="37" idx="2"/>
          </p:cNvCxnSpPr>
          <p:nvPr/>
        </p:nvCxnSpPr>
        <p:spPr>
          <a:xfrm flipV="1">
            <a:off x="1896745" y="2088515"/>
            <a:ext cx="864235" cy="76009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3" idx="3"/>
            <a:endCxn id="147" idx="1"/>
          </p:cNvCxnSpPr>
          <p:nvPr/>
        </p:nvCxnSpPr>
        <p:spPr>
          <a:xfrm>
            <a:off x="603250" y="2663190"/>
            <a:ext cx="197485" cy="185420"/>
          </a:xfrm>
          <a:prstGeom prst="bentConnector3">
            <a:avLst>
              <a:gd name="adj1" fmla="val 50161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69"/>
          <p:cNvSpPr/>
          <p:nvPr/>
        </p:nvSpPr>
        <p:spPr>
          <a:xfrm>
            <a:off x="2326640" y="4177665"/>
            <a:ext cx="822960" cy="3219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172.21.135.97</a:t>
            </a:r>
            <a:endParaRPr lang="zh-CN" altLang="en-US" sz="900">
              <a:ea typeface="宋体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48735" y="393128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172.21.135.100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172.21.135.101</a:t>
            </a:r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16170" y="394525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172.21.135.99</a:t>
            </a:r>
            <a:endParaRPr lang="en-US" sz="9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ym typeface="+mn-ea"/>
              </a:rPr>
              <a:t> 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48735" y="458978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172.21.135.102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172.21.135.103</a:t>
            </a:r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06645" y="461581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172.21.135.98</a:t>
            </a:r>
            <a:endParaRPr lang="en-US" sz="9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479665" y="891540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96950" y="3893185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>
            <a:stCxn id="24" idx="3"/>
            <a:endCxn id="139" idx="1"/>
          </p:cNvCxnSpPr>
          <p:nvPr/>
        </p:nvCxnSpPr>
        <p:spPr>
          <a:xfrm>
            <a:off x="1551305" y="4116705"/>
            <a:ext cx="619125" cy="140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64535" y="4357370"/>
            <a:ext cx="407670" cy="14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83890" y="4105910"/>
            <a:ext cx="4876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800" dirty="0"/>
              <a:t>samba</a:t>
            </a:r>
            <a:endParaRPr lang="en-US" altLang="zh-CN" sz="800" dirty="0"/>
          </a:p>
        </p:txBody>
      </p:sp>
      <p:sp>
        <p:nvSpPr>
          <p:cNvPr id="41" name="矩形 40"/>
          <p:cNvSpPr/>
          <p:nvPr/>
        </p:nvSpPr>
        <p:spPr>
          <a:xfrm>
            <a:off x="48895" y="1323340"/>
            <a:ext cx="796290" cy="3841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业务系统图片服务器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42" name="肘形连接符 41"/>
          <p:cNvCxnSpPr>
            <a:stCxn id="143" idx="0"/>
          </p:cNvCxnSpPr>
          <p:nvPr/>
        </p:nvCxnSpPr>
        <p:spPr>
          <a:xfrm rot="16200000">
            <a:off x="1088390" y="1306830"/>
            <a:ext cx="370840" cy="189547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4" idx="1"/>
            <a:endCxn id="41" idx="3"/>
          </p:cNvCxnSpPr>
          <p:nvPr/>
        </p:nvCxnSpPr>
        <p:spPr>
          <a:xfrm flipH="1" flipV="1">
            <a:off x="845185" y="1515745"/>
            <a:ext cx="1471295" cy="44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86460" y="1205230"/>
            <a:ext cx="124841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运维 </a:t>
            </a:r>
            <a:r>
              <a:rPr lang="en-US" altLang="zh-CN" sz="1000" dirty="0"/>
              <a:t>asyn</a:t>
            </a:r>
            <a:r>
              <a:rPr lang="zh-CN" altLang="en-US" sz="1000" dirty="0">
                <a:ea typeface="宋体" charset="0"/>
              </a:rPr>
              <a:t>同步图片</a:t>
            </a:r>
            <a:endParaRPr lang="zh-CN" altLang="en-US" sz="1000" dirty="0">
              <a:ea typeface="宋体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4774565" y="3306445"/>
            <a:ext cx="635" cy="2127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71" idx="1"/>
          </p:cNvCxnSpPr>
          <p:nvPr/>
        </p:nvCxnSpPr>
        <p:spPr>
          <a:xfrm>
            <a:off x="5924550" y="4662805"/>
            <a:ext cx="255905" cy="1060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38575" y="275145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>
                <a:sym typeface="+mn-ea"/>
              </a:rPr>
              <a:t> </a:t>
            </a:r>
            <a:r>
              <a:rPr lang="zh-CN" altLang="en-US" sz="700">
                <a:ea typeface="宋体" charset="0"/>
                <a:sym typeface="+mn-ea"/>
              </a:rPr>
              <a:t>主</a:t>
            </a:r>
            <a:r>
              <a:rPr lang="en-US" altLang="zh-CN" sz="700">
                <a:sym typeface="+mn-ea"/>
              </a:rPr>
              <a:t>MySQL 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1937385" y="917575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182360" y="939800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88075" y="2206625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Redis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直接箭头连接符 66"/>
          <p:cNvCxnSpPr>
            <a:endCxn id="64" idx="1"/>
          </p:cNvCxnSpPr>
          <p:nvPr/>
        </p:nvCxnSpPr>
        <p:spPr>
          <a:xfrm>
            <a:off x="5915660" y="2336165"/>
            <a:ext cx="272415" cy="1778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88710" y="3278505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Redis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80455" y="4461510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直接箭头连接符 71"/>
          <p:cNvCxnSpPr>
            <a:endCxn id="68" idx="1"/>
          </p:cNvCxnSpPr>
          <p:nvPr/>
        </p:nvCxnSpPr>
        <p:spPr>
          <a:xfrm flipV="1">
            <a:off x="5962650" y="3585845"/>
            <a:ext cx="226060" cy="2400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8" idx="0"/>
          </p:cNvCxnSpPr>
          <p:nvPr/>
        </p:nvCxnSpPr>
        <p:spPr>
          <a:xfrm>
            <a:off x="6689090" y="2821305"/>
            <a:ext cx="635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925435" y="842645"/>
            <a:ext cx="91694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 dirty="0">
                <a:ea typeface="宋体" charset="0"/>
              </a:rPr>
              <a:t>Menu Center</a:t>
            </a:r>
            <a:endParaRPr lang="en-US" altLang="zh-CN" sz="1000" dirty="0">
              <a:ea typeface="宋体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955915" y="1094105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Task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8" name="直接箭头连接符 77"/>
          <p:cNvCxnSpPr>
            <a:stCxn id="77" idx="1"/>
            <a:endCxn id="63" idx="3"/>
          </p:cNvCxnSpPr>
          <p:nvPr/>
        </p:nvCxnSpPr>
        <p:spPr>
          <a:xfrm flipH="1">
            <a:off x="7183755" y="1243965"/>
            <a:ext cx="772160" cy="3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995285" y="4587240"/>
            <a:ext cx="909320" cy="3378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Task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0" name="直接箭头连接符 79"/>
          <p:cNvCxnSpPr>
            <a:stCxn id="79" idx="1"/>
            <a:endCxn id="71" idx="3"/>
          </p:cNvCxnSpPr>
          <p:nvPr/>
        </p:nvCxnSpPr>
        <p:spPr>
          <a:xfrm flipH="1">
            <a:off x="7181850" y="4756150"/>
            <a:ext cx="813435" cy="12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976870" y="1616075"/>
            <a:ext cx="848995" cy="3073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990840" y="4100830"/>
            <a:ext cx="848995" cy="29337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>
            <a:stCxn id="33" idx="3"/>
            <a:endCxn id="82" idx="1"/>
          </p:cNvCxnSpPr>
          <p:nvPr/>
        </p:nvCxnSpPr>
        <p:spPr>
          <a:xfrm flipV="1">
            <a:off x="5947410" y="4247515"/>
            <a:ext cx="2043430" cy="13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98" idx="3"/>
            <a:endCxn id="81" idx="1"/>
          </p:cNvCxnSpPr>
          <p:nvPr/>
        </p:nvCxnSpPr>
        <p:spPr>
          <a:xfrm>
            <a:off x="5884545" y="1768475"/>
            <a:ext cx="209232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374765" y="2816225"/>
            <a:ext cx="690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实时同步</a:t>
            </a:r>
            <a:endParaRPr lang="zh-CN" altLang="en-US" sz="1000" dirty="0">
              <a:ea typeface="宋体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5340985" y="3023870"/>
            <a:ext cx="3780155" cy="4699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肘形连接符 86"/>
          <p:cNvCxnSpPr/>
          <p:nvPr/>
        </p:nvCxnSpPr>
        <p:spPr>
          <a:xfrm>
            <a:off x="1761490" y="2897505"/>
            <a:ext cx="1911350" cy="756920"/>
          </a:xfrm>
          <a:prstGeom prst="bentConnector3">
            <a:avLst>
              <a:gd name="adj1" fmla="val 68471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2070" y="3893185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业务系统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9" name="直接箭头连接符 88"/>
          <p:cNvCxnSpPr>
            <a:stCxn id="88" idx="3"/>
            <a:endCxn id="24" idx="1"/>
          </p:cNvCxnSpPr>
          <p:nvPr/>
        </p:nvCxnSpPr>
        <p:spPr>
          <a:xfrm>
            <a:off x="606425" y="4116705"/>
            <a:ext cx="39052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3"/>
            <a:endCxn id="37" idx="2"/>
          </p:cNvCxnSpPr>
          <p:nvPr/>
        </p:nvCxnSpPr>
        <p:spPr>
          <a:xfrm flipV="1">
            <a:off x="1551305" y="2088515"/>
            <a:ext cx="1209675" cy="20281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321425" y="1121410"/>
            <a:ext cx="75247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172.20.144.43</a:t>
            </a:r>
            <a:endParaRPr lang="en-US" altLang="en-US" sz="7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172.20.144.44</a:t>
            </a:r>
            <a:endParaRPr lang="zh-CN" altLang="en-US" sz="700" dirty="0" smtClean="0"/>
          </a:p>
        </p:txBody>
      </p:sp>
      <p:sp>
        <p:nvSpPr>
          <p:cNvPr id="92" name="文本框 91"/>
          <p:cNvSpPr txBox="1"/>
          <p:nvPr/>
        </p:nvSpPr>
        <p:spPr>
          <a:xfrm>
            <a:off x="6361430" y="2428240"/>
            <a:ext cx="752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172.20.144.52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172.20.144.53</a:t>
            </a:r>
            <a:endParaRPr lang="zh-CN" altLang="en-US" sz="7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6361430" y="3495675"/>
            <a:ext cx="8020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172.21.132.251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172.21.132.252</a:t>
            </a:r>
            <a:endParaRPr lang="zh-CN" altLang="en-US" sz="700" dirty="0" smtClean="0"/>
          </a:p>
        </p:txBody>
      </p:sp>
      <p:sp>
        <p:nvSpPr>
          <p:cNvPr id="95" name="圆角矩形 94"/>
          <p:cNvSpPr/>
          <p:nvPr/>
        </p:nvSpPr>
        <p:spPr>
          <a:xfrm>
            <a:off x="3761740" y="2673985"/>
            <a:ext cx="1579245" cy="6959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838575" y="308292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700">
                <a:ea typeface="宋体" charset="0"/>
                <a:sym typeface="+mn-ea"/>
              </a:rPr>
              <a:t>从</a:t>
            </a:r>
            <a:r>
              <a:rPr lang="en-US" altLang="zh-CN" sz="700">
                <a:sym typeface="+mn-ea"/>
              </a:rPr>
              <a:t>MySQL 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611370" y="275145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/>
              <a:t>uproxy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611370" y="308292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/>
              <a:t>uproxy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21425" y="4615815"/>
            <a:ext cx="80200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172.21.135.103</a:t>
            </a:r>
            <a:endParaRPr lang="en-US" altLang="en-US" sz="7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None/>
            </a:pPr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172.21.135.104</a:t>
            </a:r>
            <a:endParaRPr lang="zh-CN" altLang="en-US" sz="700" dirty="0" smtClean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2681605" y="2266950"/>
            <a:ext cx="0" cy="144907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2867025" y="2218690"/>
            <a:ext cx="3810" cy="150495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499995" y="2211705"/>
            <a:ext cx="3810" cy="150495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972310" y="2675890"/>
            <a:ext cx="17068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800" dirty="0">
                <a:ea typeface="宋体" charset="0"/>
              </a:rPr>
              <a:t>同步版本文件和租户管理后台图片</a:t>
            </a:r>
            <a:endParaRPr lang="zh-CN" altLang="en-US" sz="800" dirty="0">
              <a:ea typeface="宋体" charset="0"/>
            </a:endParaRPr>
          </a:p>
        </p:txBody>
      </p:sp>
      <p:cxnSp>
        <p:nvCxnSpPr>
          <p:cNvPr id="107" name="直接箭头连接符 106"/>
          <p:cNvCxnSpPr>
            <a:endCxn id="37" idx="0"/>
          </p:cNvCxnSpPr>
          <p:nvPr/>
        </p:nvCxnSpPr>
        <p:spPr>
          <a:xfrm flipH="1">
            <a:off x="2760980" y="1590675"/>
            <a:ext cx="6985" cy="257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014855" y="1654175"/>
            <a:ext cx="7924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800" dirty="0">
                <a:ea typeface="宋体" charset="0"/>
              </a:rPr>
              <a:t>挂载图片目录</a:t>
            </a:r>
            <a:endParaRPr lang="zh-CN" altLang="en-US" sz="800" dirty="0">
              <a:ea typeface="宋体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308600" y="1717675"/>
            <a:ext cx="0" cy="1733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901565" y="3433445"/>
            <a:ext cx="635" cy="2127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9"/>
          <p:cNvSpPr/>
          <p:nvPr/>
        </p:nvSpPr>
        <p:spPr>
          <a:xfrm>
            <a:off x="6374765" y="1848485"/>
            <a:ext cx="955675" cy="2755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172.20.1410.67.31.1024.49(nginx)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8605" y="2103120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JOB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9" idx="1"/>
            <a:endCxn id="12" idx="3"/>
          </p:cNvCxnSpPr>
          <p:nvPr/>
        </p:nvCxnSpPr>
        <p:spPr>
          <a:xfrm flipH="1" flipV="1">
            <a:off x="7330440" y="1986280"/>
            <a:ext cx="558165" cy="266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1"/>
          </p:cNvCxnSpPr>
          <p:nvPr/>
        </p:nvCxnSpPr>
        <p:spPr>
          <a:xfrm flipH="1" flipV="1">
            <a:off x="5898515" y="1972310"/>
            <a:ext cx="47625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69"/>
          <p:cNvSpPr/>
          <p:nvPr/>
        </p:nvSpPr>
        <p:spPr>
          <a:xfrm>
            <a:off x="6415405" y="3950970"/>
            <a:ext cx="955675" cy="2755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172.20.1410.67.31.1024.49(nginx)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cxnSp>
        <p:nvCxnSpPr>
          <p:cNvPr id="29" name="直接箭头连接符 28"/>
          <p:cNvCxnSpPr>
            <a:endCxn id="23" idx="3"/>
          </p:cNvCxnSpPr>
          <p:nvPr/>
        </p:nvCxnSpPr>
        <p:spPr>
          <a:xfrm flipH="1">
            <a:off x="7371080" y="3771265"/>
            <a:ext cx="686435" cy="3175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1"/>
          </p:cNvCxnSpPr>
          <p:nvPr/>
        </p:nvCxnSpPr>
        <p:spPr>
          <a:xfrm flipH="1" flipV="1">
            <a:off x="5939155" y="4074795"/>
            <a:ext cx="47625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057515" y="3631565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JOB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altLang="zh-CN" dirty="0"/>
              <a:t>QA</a:t>
            </a:r>
            <a:r>
              <a:rPr lang="zh-CN" altLang="en-US" dirty="0"/>
              <a:t>服务器列表 </a:t>
            </a:r>
            <a:endParaRPr 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4160" y="873760"/>
          <a:ext cx="8732520" cy="4855210"/>
        </p:xfrm>
        <a:graphic>
          <a:graphicData uri="http://schemas.openxmlformats.org/drawingml/2006/table">
            <a:tbl>
              <a:tblPr firstRow="1" bandRow="1"/>
              <a:tblGrid>
                <a:gridCol w="1416685"/>
                <a:gridCol w="1130935"/>
                <a:gridCol w="467995"/>
                <a:gridCol w="363220"/>
                <a:gridCol w="490855"/>
                <a:gridCol w="4862830"/>
              </a:tblGrid>
              <a:tr h="318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IP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172.20.144.40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172.20.144.44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172.20.144.45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basic server nginx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转发：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172.20.144.49:8003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172.20.144.41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172.20.144.42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172.20.144.43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store server  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nginx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转发：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172.20.144.49:8002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172.20.144.39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if server  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nginx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转发：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172.20.144.49:8001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172.20.144.45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cms server nginx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转发：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172.20.144.49:8000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Mysql Uproxy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主节点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6470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172.20.144.50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redis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同步：</a:t>
                      </a:r>
                      <a:endParaRPr lang="en-US" altLang="zh-CN" sz="80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     /opt/redis-migrate-tool-bin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     nohup ./redis-migrate-tool -c rmt.conf &amp;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查看同步信息：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redis-cli -h 127.0.0.1 -p 8888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哨兵：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172.20.144.50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26380 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172.20.144.51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26380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redis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172.20.144.50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6380 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172.20.144.51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#哨兵配置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spring.redis.sentinel.master=pmp_redis_qcprd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spring.redis.sentinel.nodes=node1.redis.yumchina.com:26380,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node2.redis.yumchina.com:26380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spring.redis.sentinel.fail-max=3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172.20.144.51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172.20.144.42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172.20.144.42   node1.kafka.yumchina.com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172.20.144.43   node2.kafka.yumchina.com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172.20.144.44   node3.kafka.yumchina.com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3431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172.20.144.43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172.20.144.44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File Server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172.20.144.49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2"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：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172.20.144.49  /data/files/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pmp_sync_images 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目录挂载到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172.20.144.47 /data 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目录</a:t>
                      </a:r>
                      <a:endParaRPr lang="zh-CN" altLang="en-US" sz="80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2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vue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打包的后端地址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-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》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172.20.144.49 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访问端口：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8080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3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vue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静态文件目录：/opt/html/pmpcms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4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：文件服务器端口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-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》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Image Server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172.20.144.47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/>
              <a:t>生产服务器列表 </a:t>
            </a:r>
            <a:endParaRPr 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5740" y="-77470"/>
          <a:ext cx="8732520" cy="5543550"/>
        </p:xfrm>
        <a:graphic>
          <a:graphicData uri="http://schemas.openxmlformats.org/drawingml/2006/table">
            <a:tbl>
              <a:tblPr firstRow="1" bandRow="1"/>
              <a:tblGrid>
                <a:gridCol w="1002665"/>
                <a:gridCol w="1556385"/>
                <a:gridCol w="467260"/>
                <a:gridCol w="219075"/>
                <a:gridCol w="603885"/>
                <a:gridCol w="635000"/>
                <a:gridCol w="1924685"/>
                <a:gridCol w="2323565"/>
              </a:tblGrid>
              <a:tr h="318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IP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宋体" charset="0"/>
                        </a:rPr>
                        <a:t>端口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宋体" charset="0"/>
                        </a:rPr>
                        <a:t>密码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宋体" charset="0"/>
                        </a:rPr>
                        <a:t>备注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357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git redis mysql nginx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139.129.223.181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56436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Qn2b#11@d7ws)zj4DY88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ssh root@139.129.223.181 -p56436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46379 16379 36379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/usr/local/phpstudy/soft/redis/redis-5.0.5/bin/redis-server 0.0.0.0:6379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'username' :'user_yinji'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'password' :'QnbdwszjDY88aa66polarDB'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http://139.129.223.181:8000/ yinjiapp Q1w2e3r4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47.105.86.74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OfficaKEBlwe((bsites0@4#98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ssh root@47.105.86.74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php API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宋体" charset="0"/>
                        </a:rPr>
                        <a:t>应用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121.42.140.191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22335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Qn67b#dws@zj)DY88aa6602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ssh root@121.42.140.191 -p22335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 vMerge="1"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47.104.207.64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（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samba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）</a:t>
                      </a:r>
                      <a:endParaRPr lang="zh-CN" altLang="en-US" sz="80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32356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Qnb#dre@wj23(DY104aa66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ssh 47.104.207.64 -lroot -p32356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36379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36379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admin:wz5vueUgNn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http://47.104.207.64:9080/333E27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 rowSpan="2"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static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47.104.177.112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22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yinji@PrKYo#d0WTC41101AA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ssh root@47.104.177.112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 vMerge="1"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47.105.142.185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22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yinTTjiPrKWSod@#041102AA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root@47.105.142.185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rm-m5e72tsq7w4ral776.mysql.rds.aliyuncs.com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3306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user_yinji:QnbdwszjDY88aa66polarDB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音基app     qbdwsnhDY88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jenkins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139.129.223.181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app Q1w2e3r4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http://139.129.223.181:7766/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宋体" charset="0"/>
                        </a:rPr>
                        <a:t>镜像仓库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http://139.129.223.181:5001/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git   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guozhiwei    密码：kaku@#4G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http://git.yinjiapp.com/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sudo docker login --username=音基app registry.cn-qingdao.aliyuncs.com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密码：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Q1w2e3r4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</a:rPr>
                        <a:t>k8s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服务器密码：root 密码 123456@#kK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e76645ff-5952-436c-a0b0-033e3dcf35aa}"/>
</p:tagLst>
</file>

<file path=ppt/tags/tag2.xml><?xml version="1.0" encoding="utf-8"?>
<p:tagLst xmlns:p="http://schemas.openxmlformats.org/presentationml/2006/main">
  <p:tag name="KSO_WM_UNIT_TABLE_BEAUTIFY" val="smartTable{e76645ff-5952-436c-a0b0-033e3dcf35aa}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4880</Words>
  <Application>WPS 演示</Application>
  <PresentationFormat>全屏显示(16:9)</PresentationFormat>
  <Paragraphs>651</Paragraphs>
  <Slides>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宋体</vt:lpstr>
      <vt:lpstr>Droid Sans Fallback</vt:lpstr>
      <vt:lpstr>Verdana</vt:lpstr>
      <vt:lpstr>Arial Unicode MS</vt:lpstr>
      <vt:lpstr>Abyssinica SIL</vt:lpstr>
      <vt:lpstr>Times New Roman</vt:lpstr>
      <vt:lpstr>2016 HDS Corporate</vt:lpstr>
      <vt:lpstr>音基App 架构方案</vt:lpstr>
      <vt:lpstr>目前服务架构</vt:lpstr>
      <vt:lpstr>未来服务架构</vt:lpstr>
      <vt:lpstr>QA服务器列表 </vt:lpstr>
      <vt:lpstr>生产服务器列表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4637</cp:revision>
  <cp:lastPrinted>2021-09-22T05:35:52Z</cp:lastPrinted>
  <dcterms:created xsi:type="dcterms:W3CDTF">2021-09-22T05:35:52Z</dcterms:created>
  <dcterms:modified xsi:type="dcterms:W3CDTF">2021-09-22T05:35:52Z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